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48" r:id="rId2"/>
    <p:sldId id="372" r:id="rId3"/>
    <p:sldId id="350" r:id="rId4"/>
    <p:sldId id="367" r:id="rId5"/>
    <p:sldId id="256" r:id="rId6"/>
    <p:sldId id="361" r:id="rId7"/>
    <p:sldId id="362" r:id="rId8"/>
    <p:sldId id="363" r:id="rId9"/>
    <p:sldId id="364" r:id="rId10"/>
    <p:sldId id="365" r:id="rId11"/>
    <p:sldId id="366" r:id="rId12"/>
    <p:sldId id="360" r:id="rId13"/>
    <p:sldId id="357" r:id="rId14"/>
    <p:sldId id="358" r:id="rId15"/>
    <p:sldId id="368" r:id="rId16"/>
    <p:sldId id="369" r:id="rId17"/>
    <p:sldId id="370" r:id="rId18"/>
    <p:sldId id="359" r:id="rId19"/>
    <p:sldId id="355" r:id="rId20"/>
    <p:sldId id="274" r:id="rId21"/>
    <p:sldId id="371" r:id="rId22"/>
    <p:sldId id="342" r:id="rId23"/>
    <p:sldId id="373" r:id="rId24"/>
    <p:sldId id="356" r:id="rId25"/>
  </p:sldIdLst>
  <p:sldSz cx="12192000" cy="6858000"/>
  <p:notesSz cx="6858000" cy="9144000"/>
  <p:embeddedFontLst>
    <p:embeddedFont>
      <p:font typeface="Aachen" panose="02020500000000000000" charset="-93"/>
      <p:bold r:id="rId26"/>
    </p:embeddedFont>
    <p:embeddedFont>
      <p:font typeface="Bierstadt Display" panose="020B0004020202020204" pitchFamily="34" charset="0"/>
      <p:regular r:id="rId27"/>
      <p:bold r:id="rId28"/>
    </p:embeddedFont>
    <p:embeddedFont>
      <p:font typeface="Constantia" panose="02030602050306030303" pitchFamily="18" charset="0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3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00FF00"/>
    <a:srgbClr val="F7CAAB"/>
    <a:srgbClr val="FFFFCC"/>
    <a:srgbClr val="E6E6E6"/>
    <a:srgbClr val="CFAFE7"/>
    <a:srgbClr val="52C4D3"/>
    <a:srgbClr val="934BC9"/>
    <a:srgbClr val="95D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3.mp3"/><Relationship Id="rId7" Type="http://schemas.openxmlformats.org/officeDocument/2006/relationships/image" Target="../media/image14.sv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png"/><Relationship Id="rId4" Type="http://schemas.openxmlformats.org/officeDocument/2006/relationships/audio" Target="../media/media13.mp3"/><Relationship Id="rId9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5.mp3"/><Relationship Id="rId7" Type="http://schemas.openxmlformats.org/officeDocument/2006/relationships/image" Target="../media/image14.sv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4" Type="http://schemas.openxmlformats.org/officeDocument/2006/relationships/audio" Target="../media/media15.mp3"/><Relationship Id="rId9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hyperlink" Target="https://pixabay.com/en/wood-floor-wood-plank-grain-stage-1170743/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5.jp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hehudsucker.com/2015/06/25/how-to-pack-efficiently-for-your-first-camping-trip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30.svg"/><Relationship Id="rId12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1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svg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mp3"/><Relationship Id="rId7" Type="http://schemas.openxmlformats.org/officeDocument/2006/relationships/image" Target="../media/image14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5.mp3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7.mp3"/><Relationship Id="rId7" Type="http://schemas.openxmlformats.org/officeDocument/2006/relationships/image" Target="../media/image14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7.mp3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9.mp3"/><Relationship Id="rId7" Type="http://schemas.openxmlformats.org/officeDocument/2006/relationships/image" Target="../media/image14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9.mp3"/><Relationship Id="rId9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1.mp3"/><Relationship Id="rId7" Type="http://schemas.openxmlformats.org/officeDocument/2006/relationships/image" Target="../media/image14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11.mp3"/><Relationship Id="rId9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06C312-2703-42F9-94B7-61CF8556AF26}"/>
              </a:ext>
            </a:extLst>
          </p:cNvPr>
          <p:cNvSpPr/>
          <p:nvPr/>
        </p:nvSpPr>
        <p:spPr>
          <a:xfrm>
            <a:off x="1642427" y="2420620"/>
            <a:ext cx="8124826" cy="15887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Bierstadt Display" panose="020B0604020202020204" pitchFamily="34" charset="0"/>
              </a:rPr>
              <a:t>UNIT 8</a:t>
            </a:r>
          </a:p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Bierstadt Display" panose="020B0604020202020204" pitchFamily="34" charset="0"/>
              </a:rPr>
              <a:t>THE WORLD AROUND US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254A1E9-EC98-4BE8-8495-7081E0A57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4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5160"/>
            <a:ext cx="6916813" cy="54037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4421A8-0CB2-4BAB-B058-FA5C132A7658}"/>
              </a:ext>
            </a:extLst>
          </p:cNvPr>
          <p:cNvGrpSpPr/>
          <p:nvPr/>
        </p:nvGrpSpPr>
        <p:grpSpPr>
          <a:xfrm>
            <a:off x="7340182" y="126432"/>
            <a:ext cx="4323008" cy="5403761"/>
            <a:chOff x="7532273" y="685800"/>
            <a:chExt cx="4323008" cy="54037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532273" y="685800"/>
              <a:ext cx="4323008" cy="540376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BD3862-47D6-422B-B1AA-C369FE58EED9}"/>
                </a:ext>
              </a:extLst>
            </p:cNvPr>
            <p:cNvSpPr/>
            <p:nvPr/>
          </p:nvSpPr>
          <p:spPr>
            <a:xfrm>
              <a:off x="7599681" y="1859280"/>
              <a:ext cx="4175759" cy="409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7183CF-BB5A-492D-A40D-C045740A5BBC}"/>
              </a:ext>
            </a:extLst>
          </p:cNvPr>
          <p:cNvSpPr/>
          <p:nvPr/>
        </p:nvSpPr>
        <p:spPr>
          <a:xfrm>
            <a:off x="7476924" y="279258"/>
            <a:ext cx="4106425" cy="816521"/>
          </a:xfrm>
          <a:prstGeom prst="roundRect">
            <a:avLst>
              <a:gd name="adj" fmla="val 3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50000"/>
                  </a:schemeClr>
                </a:solidFill>
              </a:rPr>
              <a:t>sleeping bag(n)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F2E799-119F-41CC-9F3B-94D334EA18CF}"/>
              </a:ext>
            </a:extLst>
          </p:cNvPr>
          <p:cNvSpPr/>
          <p:nvPr/>
        </p:nvSpPr>
        <p:spPr>
          <a:xfrm>
            <a:off x="7413808" y="1623078"/>
            <a:ext cx="4175758" cy="816521"/>
          </a:xfrm>
          <a:prstGeom prst="roundRect">
            <a:avLst>
              <a:gd name="adj" fmla="val 3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>
                <a:solidFill>
                  <a:srgbClr val="373737"/>
                </a:solidFill>
                <a:effectLst/>
                <a:latin typeface="+mj-lt"/>
              </a:rPr>
              <a:t>/ˈsliːpɪŋ bæg/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91DC8-C0A6-45C8-A56E-17B23947EB77}"/>
              </a:ext>
            </a:extLst>
          </p:cNvPr>
          <p:cNvSpPr txBox="1"/>
          <p:nvPr/>
        </p:nvSpPr>
        <p:spPr>
          <a:xfrm>
            <a:off x="365760" y="5530193"/>
            <a:ext cx="973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Sleeping bag is essential thing for traveling.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C75DB1-85F8-4BC1-BEC4-EBA2BDD790A2}"/>
              </a:ext>
            </a:extLst>
          </p:cNvPr>
          <p:cNvSpPr/>
          <p:nvPr/>
        </p:nvSpPr>
        <p:spPr>
          <a:xfrm>
            <a:off x="8180848" y="2681754"/>
            <a:ext cx="2641677" cy="1173480"/>
          </a:xfrm>
          <a:prstGeom prst="roundRect">
            <a:avLst>
              <a:gd name="adj" fmla="val 3444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i="1">
                <a:solidFill>
                  <a:srgbClr val="333333"/>
                </a:solidFill>
                <a:latin typeface="+mj-lt"/>
              </a:rPr>
              <a:t>Túi ngủ</a:t>
            </a:r>
            <a:endParaRPr lang="en-US" sz="4800" i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13C808-F6B3-4976-8764-0507B9E8760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661" t="39015" r="33541" b="19581"/>
          <a:stretch/>
        </p:blipFill>
        <p:spPr>
          <a:xfrm>
            <a:off x="1043696" y="1432075"/>
            <a:ext cx="5052304" cy="3820645"/>
          </a:xfrm>
          <a:prstGeom prst="rect">
            <a:avLst/>
          </a:prstGeom>
        </p:spPr>
      </p:pic>
      <p:pic>
        <p:nvPicPr>
          <p:cNvPr id="4" name="sleeping-bag-1636012072">
            <a:hlinkClick r:id="" action="ppaction://media"/>
            <a:extLst>
              <a:ext uri="{FF2B5EF4-FFF2-40B4-BE49-F238E27FC236}">
                <a16:creationId xmlns:a16="http://schemas.microsoft.com/office/drawing/2014/main" id="{14C79C62-F48A-41CC-9EA7-36D3934C0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275076"/>
            <a:ext cx="406400" cy="406400"/>
          </a:xfrm>
          <a:prstGeom prst="rect">
            <a:avLst/>
          </a:prstGeom>
        </p:spPr>
      </p:pic>
      <p:pic>
        <p:nvPicPr>
          <p:cNvPr id="5" name="Sleeping-bag-is-essential-thin1636012081">
            <a:hlinkClick r:id="" action="ppaction://media"/>
            <a:extLst>
              <a:ext uri="{FF2B5EF4-FFF2-40B4-BE49-F238E27FC236}">
                <a16:creationId xmlns:a16="http://schemas.microsoft.com/office/drawing/2014/main" id="{0231D8E0-F8A9-429D-B1FB-54825E99EB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35261" y="44184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0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5160"/>
            <a:ext cx="6916813" cy="54037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4421A8-0CB2-4BAB-B058-FA5C132A7658}"/>
              </a:ext>
            </a:extLst>
          </p:cNvPr>
          <p:cNvGrpSpPr/>
          <p:nvPr/>
        </p:nvGrpSpPr>
        <p:grpSpPr>
          <a:xfrm>
            <a:off x="7340182" y="126432"/>
            <a:ext cx="4323008" cy="5403761"/>
            <a:chOff x="7532273" y="685800"/>
            <a:chExt cx="4323008" cy="54037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532273" y="685800"/>
              <a:ext cx="4323008" cy="540376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BD3862-47D6-422B-B1AA-C369FE58EED9}"/>
                </a:ext>
              </a:extLst>
            </p:cNvPr>
            <p:cNvSpPr/>
            <p:nvPr/>
          </p:nvSpPr>
          <p:spPr>
            <a:xfrm>
              <a:off x="7599681" y="1859280"/>
              <a:ext cx="4175759" cy="409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7183CF-BB5A-492D-A40D-C045740A5BBC}"/>
              </a:ext>
            </a:extLst>
          </p:cNvPr>
          <p:cNvSpPr/>
          <p:nvPr/>
        </p:nvSpPr>
        <p:spPr>
          <a:xfrm>
            <a:off x="7556765" y="273641"/>
            <a:ext cx="3810000" cy="816521"/>
          </a:xfrm>
          <a:prstGeom prst="roundRect">
            <a:avLst>
              <a:gd name="adj" fmla="val 3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50000"/>
                  </a:schemeClr>
                </a:solidFill>
              </a:rPr>
              <a:t>tent (n)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F2E799-119F-41CC-9F3B-94D334EA18CF}"/>
              </a:ext>
            </a:extLst>
          </p:cNvPr>
          <p:cNvSpPr/>
          <p:nvPr/>
        </p:nvSpPr>
        <p:spPr>
          <a:xfrm>
            <a:off x="7752080" y="1627162"/>
            <a:ext cx="3614685" cy="816521"/>
          </a:xfrm>
          <a:prstGeom prst="roundRect">
            <a:avLst>
              <a:gd name="adj" fmla="val 3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>
                <a:solidFill>
                  <a:srgbClr val="373737"/>
                </a:solidFill>
                <a:effectLst/>
                <a:latin typeface="+mj-lt"/>
              </a:rPr>
              <a:t>/</a:t>
            </a:r>
            <a:r>
              <a:rPr lang="en-US" sz="4000" b="0" i="0">
                <a:solidFill>
                  <a:srgbClr val="333333"/>
                </a:solidFill>
                <a:effectLst/>
                <a:latin typeface="+mj-lt"/>
              </a:rPr>
              <a:t>tent</a:t>
            </a:r>
            <a:r>
              <a:rPr lang="en-US" sz="4000" b="0" i="0">
                <a:solidFill>
                  <a:srgbClr val="373737"/>
                </a:solidFill>
                <a:effectLst/>
                <a:latin typeface="+mj-lt"/>
              </a:rPr>
              <a:t>/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91DC8-C0A6-45C8-A56E-17B23947EB77}"/>
              </a:ext>
            </a:extLst>
          </p:cNvPr>
          <p:cNvSpPr txBox="1"/>
          <p:nvPr/>
        </p:nvSpPr>
        <p:spPr>
          <a:xfrm>
            <a:off x="325120" y="5530193"/>
            <a:ext cx="973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Sleeping bag is essential thing for traveling.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C75DB1-85F8-4BC1-BEC4-EBA2BDD790A2}"/>
              </a:ext>
            </a:extLst>
          </p:cNvPr>
          <p:cNvSpPr/>
          <p:nvPr/>
        </p:nvSpPr>
        <p:spPr>
          <a:xfrm>
            <a:off x="8394208" y="2474955"/>
            <a:ext cx="2641677" cy="1173480"/>
          </a:xfrm>
          <a:prstGeom prst="roundRect">
            <a:avLst>
              <a:gd name="adj" fmla="val 3444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i="1">
                <a:solidFill>
                  <a:srgbClr val="333333"/>
                </a:solidFill>
                <a:latin typeface="+mj-lt"/>
              </a:rPr>
              <a:t>cái lều</a:t>
            </a:r>
            <a:endParaRPr lang="en-US" sz="4800" i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D1934F-7DE0-4C9E-8D12-1F73237C127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415" t="29037" r="31334" b="13473"/>
          <a:stretch/>
        </p:blipFill>
        <p:spPr>
          <a:xfrm>
            <a:off x="684030" y="273641"/>
            <a:ext cx="5332129" cy="4891725"/>
          </a:xfrm>
          <a:prstGeom prst="rect">
            <a:avLst/>
          </a:prstGeom>
        </p:spPr>
      </p:pic>
      <p:pic>
        <p:nvPicPr>
          <p:cNvPr id="12" name="tent-1636012678">
            <a:hlinkClick r:id="" action="ppaction://media"/>
            <a:extLst>
              <a:ext uri="{FF2B5EF4-FFF2-40B4-BE49-F238E27FC236}">
                <a16:creationId xmlns:a16="http://schemas.microsoft.com/office/drawing/2014/main" id="{95C19551-3A24-4CB0-88BA-366544D6A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2291" y="126432"/>
            <a:ext cx="406400" cy="406400"/>
          </a:xfrm>
          <a:prstGeom prst="rect">
            <a:avLst/>
          </a:prstGeom>
        </p:spPr>
      </p:pic>
      <p:pic>
        <p:nvPicPr>
          <p:cNvPr id="14" name="Sleeping-bag-is-essential-thin1636012688">
            <a:hlinkClick r:id="" action="ppaction://media"/>
            <a:extLst>
              <a:ext uri="{FF2B5EF4-FFF2-40B4-BE49-F238E27FC236}">
                <a16:creationId xmlns:a16="http://schemas.microsoft.com/office/drawing/2014/main" id="{5894A9E1-9F5F-4108-A6E7-F60A1682C4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60365" y="46187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04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FFDA9E-ACD1-45E2-8F76-88BA827A8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34681" t="39454" r="33391" b="29204"/>
          <a:stretch/>
        </p:blipFill>
        <p:spPr>
          <a:xfrm>
            <a:off x="261307" y="446419"/>
            <a:ext cx="1876145" cy="1035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0496F-072D-4239-8520-E36EBD7B9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34998" t="36154" r="32864" b="19434"/>
          <a:stretch/>
        </p:blipFill>
        <p:spPr>
          <a:xfrm>
            <a:off x="3779279" y="2744634"/>
            <a:ext cx="1804383" cy="1402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8FBB67-08AE-4259-B05F-05448FB12E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35318" t="42397" r="34127" b="18505"/>
          <a:stretch/>
        </p:blipFill>
        <p:spPr>
          <a:xfrm>
            <a:off x="3273807" y="88071"/>
            <a:ext cx="1948593" cy="1402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71297-0879-4728-9681-A11087236F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0D1D0"/>
              </a:clrFrom>
              <a:clrTo>
                <a:srgbClr val="D0D1D0">
                  <a:alpha val="0"/>
                </a:srgbClr>
              </a:clrTo>
            </a:clrChange>
          </a:blip>
          <a:srcRect l="36985" t="45372" r="36775" b="21309"/>
          <a:stretch/>
        </p:blipFill>
        <p:spPr>
          <a:xfrm>
            <a:off x="91429" y="2878965"/>
            <a:ext cx="1963689" cy="1402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561180-C496-490C-87AE-502B1DB251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36398" t="38293" r="35186" b="31692"/>
          <a:stretch/>
        </p:blipFill>
        <p:spPr>
          <a:xfrm>
            <a:off x="6273949" y="-37037"/>
            <a:ext cx="2360671" cy="1402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44903-2299-492D-971A-60AEB24EF6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35876" t="38859" r="32713" b="22734"/>
          <a:stretch/>
        </p:blipFill>
        <p:spPr>
          <a:xfrm>
            <a:off x="9841415" y="-22907"/>
            <a:ext cx="2303418" cy="1584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E291AF-7599-4A12-9B72-633F56A94A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932" t="30836" r="32610" b="15789"/>
          <a:stretch/>
        </p:blipFill>
        <p:spPr>
          <a:xfrm>
            <a:off x="7226203" y="2744634"/>
            <a:ext cx="2100708" cy="194320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F2E0CDE-75D3-4B74-9F13-183907FB429F}"/>
              </a:ext>
            </a:extLst>
          </p:cNvPr>
          <p:cNvSpPr/>
          <p:nvPr/>
        </p:nvSpPr>
        <p:spPr>
          <a:xfrm>
            <a:off x="2249129" y="454960"/>
            <a:ext cx="668782" cy="66878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BE0B05-87F9-42A5-98CB-818CFDCF96BE}"/>
              </a:ext>
            </a:extLst>
          </p:cNvPr>
          <p:cNvSpPr/>
          <p:nvPr/>
        </p:nvSpPr>
        <p:spPr>
          <a:xfrm>
            <a:off x="5249271" y="821849"/>
            <a:ext cx="668782" cy="66878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5F1868-3B95-4BBA-8731-7F7C35A2567A}"/>
              </a:ext>
            </a:extLst>
          </p:cNvPr>
          <p:cNvSpPr/>
          <p:nvPr/>
        </p:nvSpPr>
        <p:spPr>
          <a:xfrm>
            <a:off x="8276557" y="900239"/>
            <a:ext cx="668782" cy="66878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D7567A5-7EA0-4E2B-92F7-FA71B58DB147}"/>
              </a:ext>
            </a:extLst>
          </p:cNvPr>
          <p:cNvSpPr/>
          <p:nvPr/>
        </p:nvSpPr>
        <p:spPr>
          <a:xfrm>
            <a:off x="9841415" y="752551"/>
            <a:ext cx="668782" cy="66878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68598C1-A4F1-46F9-8040-9678EAB60705}"/>
              </a:ext>
            </a:extLst>
          </p:cNvPr>
          <p:cNvSpPr/>
          <p:nvPr/>
        </p:nvSpPr>
        <p:spPr>
          <a:xfrm>
            <a:off x="2138089" y="3665256"/>
            <a:ext cx="668782" cy="66878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AB12A15-4B31-4A25-9F4C-1E2FA399338A}"/>
              </a:ext>
            </a:extLst>
          </p:cNvPr>
          <p:cNvSpPr/>
          <p:nvPr/>
        </p:nvSpPr>
        <p:spPr>
          <a:xfrm>
            <a:off x="5650685" y="3658817"/>
            <a:ext cx="668782" cy="66878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6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D25870-F582-4FE7-B551-354B5510C1BB}"/>
              </a:ext>
            </a:extLst>
          </p:cNvPr>
          <p:cNvSpPr/>
          <p:nvPr/>
        </p:nvSpPr>
        <p:spPr>
          <a:xfrm>
            <a:off x="9668603" y="3716235"/>
            <a:ext cx="668782" cy="66878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03B0FC-53E1-45CE-B28D-D042E7E86D78}"/>
              </a:ext>
            </a:extLst>
          </p:cNvPr>
          <p:cNvSpPr txBox="1"/>
          <p:nvPr/>
        </p:nvSpPr>
        <p:spPr>
          <a:xfrm>
            <a:off x="379783" y="1561393"/>
            <a:ext cx="209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battery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75C5ED-614F-400F-954B-1333747D40F8}"/>
              </a:ext>
            </a:extLst>
          </p:cNvPr>
          <p:cNvSpPr txBox="1"/>
          <p:nvPr/>
        </p:nvSpPr>
        <p:spPr>
          <a:xfrm>
            <a:off x="3382933" y="1580103"/>
            <a:ext cx="2508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flashlight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79D371-5825-4ED5-8D10-636600241EAA}"/>
              </a:ext>
            </a:extLst>
          </p:cNvPr>
          <p:cNvSpPr txBox="1"/>
          <p:nvPr/>
        </p:nvSpPr>
        <p:spPr>
          <a:xfrm>
            <a:off x="6989840" y="1488600"/>
            <a:ext cx="157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tower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C70B74-8106-4EF0-8981-BE8C0C1A4F8F}"/>
              </a:ext>
            </a:extLst>
          </p:cNvPr>
          <p:cNvSpPr txBox="1"/>
          <p:nvPr/>
        </p:nvSpPr>
        <p:spPr>
          <a:xfrm>
            <a:off x="9228812" y="1492212"/>
            <a:ext cx="3257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sleeping bag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D6417E-A351-473B-9054-97C0AABE3B6C}"/>
              </a:ext>
            </a:extLst>
          </p:cNvPr>
          <p:cNvSpPr txBox="1"/>
          <p:nvPr/>
        </p:nvSpPr>
        <p:spPr>
          <a:xfrm>
            <a:off x="126919" y="4648699"/>
            <a:ext cx="209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 pillow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2AFC5D-E0BB-4ED0-BDA4-AA9F106D57B3}"/>
              </a:ext>
            </a:extLst>
          </p:cNvPr>
          <p:cNvSpPr txBox="1"/>
          <p:nvPr/>
        </p:nvSpPr>
        <p:spPr>
          <a:xfrm>
            <a:off x="3382933" y="4735703"/>
            <a:ext cx="336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bottled water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CD3D53-0002-42CA-A67A-7B122A5D7893}"/>
              </a:ext>
            </a:extLst>
          </p:cNvPr>
          <p:cNvSpPr txBox="1"/>
          <p:nvPr/>
        </p:nvSpPr>
        <p:spPr>
          <a:xfrm>
            <a:off x="7775604" y="4696446"/>
            <a:ext cx="1303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tent</a:t>
            </a:r>
          </a:p>
        </p:txBody>
      </p:sp>
    </p:spTree>
    <p:extLst>
      <p:ext uri="{BB962C8B-B14F-4D97-AF65-F5344CB8AC3E}">
        <p14:creationId xmlns:p14="http://schemas.microsoft.com/office/powerpoint/2010/main" val="1528418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8FCADB7-ED30-4413-8695-75000F85BF0F}"/>
              </a:ext>
            </a:extLst>
          </p:cNvPr>
          <p:cNvSpPr txBox="1"/>
          <p:nvPr/>
        </p:nvSpPr>
        <p:spPr>
          <a:xfrm>
            <a:off x="3416419" y="2922303"/>
            <a:ext cx="20897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2____________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C20F10-AE0F-40E7-9DC2-8139CFC1DAD8}"/>
              </a:ext>
            </a:extLst>
          </p:cNvPr>
          <p:cNvSpPr txBox="1"/>
          <p:nvPr/>
        </p:nvSpPr>
        <p:spPr>
          <a:xfrm>
            <a:off x="3355816" y="247803"/>
            <a:ext cx="723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a. Fill in the blanks. Listen and repeat. </a:t>
            </a:r>
          </a:p>
        </p:txBody>
      </p:sp>
      <p:pic>
        <p:nvPicPr>
          <p:cNvPr id="4" name="CD2-TRACK 33">
            <a:hlinkClick r:id="" action="ppaction://media"/>
            <a:extLst>
              <a:ext uri="{FF2B5EF4-FFF2-40B4-BE49-F238E27FC236}">
                <a16:creationId xmlns:a16="http://schemas.microsoft.com/office/drawing/2014/main" id="{CEC04B06-AF09-4BCB-A7B4-6DDA1D394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1056" y="17554"/>
            <a:ext cx="406400" cy="4064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0780309-4760-4113-A278-850433B6D6F0}"/>
              </a:ext>
            </a:extLst>
          </p:cNvPr>
          <p:cNvGrpSpPr/>
          <p:nvPr/>
        </p:nvGrpSpPr>
        <p:grpSpPr>
          <a:xfrm>
            <a:off x="227735" y="202190"/>
            <a:ext cx="2918538" cy="620511"/>
            <a:chOff x="4924423" y="419262"/>
            <a:chExt cx="2918538" cy="62051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D9C5CFC-E353-4C65-ADB1-736434C97C03}"/>
                </a:ext>
              </a:extLst>
            </p:cNvPr>
            <p:cNvSpPr/>
            <p:nvPr/>
          </p:nvSpPr>
          <p:spPr>
            <a:xfrm>
              <a:off x="4924423" y="454998"/>
              <a:ext cx="2918537" cy="584775"/>
            </a:xfrm>
            <a:prstGeom prst="roundRect">
              <a:avLst>
                <a:gd name="adj" fmla="val 3125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50802A2-1090-4E55-A3AB-B06DF4325C5C}"/>
                </a:ext>
              </a:extLst>
            </p:cNvPr>
            <p:cNvSpPr txBox="1"/>
            <p:nvPr/>
          </p:nvSpPr>
          <p:spPr>
            <a:xfrm>
              <a:off x="5070638" y="419262"/>
              <a:ext cx="27723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New words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3BD7135-C598-4526-91C4-EE894FB1E56C}"/>
              </a:ext>
            </a:extLst>
          </p:cNvPr>
          <p:cNvSpPr txBox="1"/>
          <p:nvPr/>
        </p:nvSpPr>
        <p:spPr>
          <a:xfrm>
            <a:off x="943982" y="2930822"/>
            <a:ext cx="153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battery</a:t>
            </a:r>
          </a:p>
        </p:txBody>
      </p:sp>
      <p:pic>
        <p:nvPicPr>
          <p:cNvPr id="5" name="Picture 4" descr="A picture containing building, floor&#10;&#10;Description automatically generated">
            <a:extLst>
              <a:ext uri="{FF2B5EF4-FFF2-40B4-BE49-F238E27FC236}">
                <a16:creationId xmlns:a16="http://schemas.microsoft.com/office/drawing/2014/main" id="{CE5BF40A-D5E3-4387-A0C5-BA9616961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42291" y="1378960"/>
            <a:ext cx="11692985" cy="537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8FD94F-A5D9-4E5D-807B-62518EEF34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69" t="27259" r="31848" b="17037"/>
          <a:stretch/>
        </p:blipFill>
        <p:spPr>
          <a:xfrm>
            <a:off x="771739" y="1378960"/>
            <a:ext cx="2058257" cy="1864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C3DBE6-0084-4E75-8A75-73DD406742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962" t="30815" r="31872" b="13472"/>
          <a:stretch/>
        </p:blipFill>
        <p:spPr>
          <a:xfrm>
            <a:off x="4863371" y="3990993"/>
            <a:ext cx="2265529" cy="207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950619-26A4-49A3-B2CC-6FDA16116C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515" t="34166" r="31953" b="10277"/>
          <a:stretch/>
        </p:blipFill>
        <p:spPr>
          <a:xfrm>
            <a:off x="6403500" y="1501498"/>
            <a:ext cx="2089797" cy="18912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14DF90-2240-405F-849E-732EBCD7AE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083" t="30815" r="31667" b="12613"/>
          <a:stretch/>
        </p:blipFill>
        <p:spPr>
          <a:xfrm>
            <a:off x="3585039" y="1511977"/>
            <a:ext cx="2094957" cy="18912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842A09-8E65-4748-9D77-BAC7006D12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415" t="29037" r="31334" b="13473"/>
          <a:stretch/>
        </p:blipFill>
        <p:spPr>
          <a:xfrm>
            <a:off x="8088742" y="4007682"/>
            <a:ext cx="2218505" cy="20352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0E5475-48DE-4D09-922E-06E49B10526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692" t="33430" r="31840" b="11946"/>
          <a:stretch/>
        </p:blipFill>
        <p:spPr>
          <a:xfrm>
            <a:off x="9167434" y="1635445"/>
            <a:ext cx="2070366" cy="17935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51E524-B283-40E9-9036-118336AA52E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666" t="24486" r="32000" b="17791"/>
          <a:stretch/>
        </p:blipFill>
        <p:spPr>
          <a:xfrm>
            <a:off x="702183" y="4011650"/>
            <a:ext cx="2197367" cy="20780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17D71E-89E1-4A70-B98A-B3A0DFD020E6}"/>
              </a:ext>
            </a:extLst>
          </p:cNvPr>
          <p:cNvSpPr txBox="1"/>
          <p:nvPr/>
        </p:nvSpPr>
        <p:spPr>
          <a:xfrm>
            <a:off x="771739" y="3377338"/>
            <a:ext cx="20897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1____________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A0F3E4-B14F-40BD-978E-126E5ECD37C6}"/>
              </a:ext>
            </a:extLst>
          </p:cNvPr>
          <p:cNvSpPr txBox="1"/>
          <p:nvPr/>
        </p:nvSpPr>
        <p:spPr>
          <a:xfrm>
            <a:off x="6403500" y="3416282"/>
            <a:ext cx="20897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3____________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BAC717-9BB3-4E04-AC9A-DAF4C8928C1C}"/>
              </a:ext>
            </a:extLst>
          </p:cNvPr>
          <p:cNvSpPr txBox="1"/>
          <p:nvPr/>
        </p:nvSpPr>
        <p:spPr>
          <a:xfrm>
            <a:off x="9170065" y="3501823"/>
            <a:ext cx="20897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4____________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E37BC7-0DAB-4D38-8ED0-486892F35BE3}"/>
              </a:ext>
            </a:extLst>
          </p:cNvPr>
          <p:cNvSpPr txBox="1"/>
          <p:nvPr/>
        </p:nvSpPr>
        <p:spPr>
          <a:xfrm>
            <a:off x="702183" y="6189055"/>
            <a:ext cx="20897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5____________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8A06BE-8F15-46E4-BE18-B0FD086037A8}"/>
              </a:ext>
            </a:extLst>
          </p:cNvPr>
          <p:cNvSpPr txBox="1"/>
          <p:nvPr/>
        </p:nvSpPr>
        <p:spPr>
          <a:xfrm>
            <a:off x="4883543" y="6166482"/>
            <a:ext cx="20897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6____________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4B439C-E7A4-41CE-988E-AFD51CE66924}"/>
              </a:ext>
            </a:extLst>
          </p:cNvPr>
          <p:cNvSpPr txBox="1"/>
          <p:nvPr/>
        </p:nvSpPr>
        <p:spPr>
          <a:xfrm>
            <a:off x="8153095" y="6166482"/>
            <a:ext cx="20897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7____________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4A9956-E871-4A3C-B93F-9C20F52F3F6C}"/>
              </a:ext>
            </a:extLst>
          </p:cNvPr>
          <p:cNvSpPr txBox="1"/>
          <p:nvPr/>
        </p:nvSpPr>
        <p:spPr>
          <a:xfrm>
            <a:off x="1200709" y="3385504"/>
            <a:ext cx="153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battery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B152CE-F4C4-49EF-AEBC-8B135DA4AE06}"/>
              </a:ext>
            </a:extLst>
          </p:cNvPr>
          <p:cNvSpPr txBox="1"/>
          <p:nvPr/>
        </p:nvSpPr>
        <p:spPr>
          <a:xfrm>
            <a:off x="3569270" y="3466976"/>
            <a:ext cx="20897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2____________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71E149-9334-4C47-A580-A97FF344BB10}"/>
              </a:ext>
            </a:extLst>
          </p:cNvPr>
          <p:cNvSpPr txBox="1"/>
          <p:nvPr/>
        </p:nvSpPr>
        <p:spPr>
          <a:xfrm>
            <a:off x="3822572" y="3452356"/>
            <a:ext cx="217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bottled water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E8B2C8-706B-4F02-83FB-9DB3E04B7CF7}"/>
              </a:ext>
            </a:extLst>
          </p:cNvPr>
          <p:cNvSpPr txBox="1"/>
          <p:nvPr/>
        </p:nvSpPr>
        <p:spPr>
          <a:xfrm>
            <a:off x="6620583" y="3403196"/>
            <a:ext cx="217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flashlight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774C6E-49CB-496D-A78E-F000E0FEAE45}"/>
              </a:ext>
            </a:extLst>
          </p:cNvPr>
          <p:cNvSpPr txBox="1"/>
          <p:nvPr/>
        </p:nvSpPr>
        <p:spPr>
          <a:xfrm>
            <a:off x="9543520" y="3450372"/>
            <a:ext cx="1134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pillow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EE5AE9-B003-48A6-AF42-9EA8A4822601}"/>
              </a:ext>
            </a:extLst>
          </p:cNvPr>
          <p:cNvSpPr txBox="1"/>
          <p:nvPr/>
        </p:nvSpPr>
        <p:spPr>
          <a:xfrm>
            <a:off x="1200709" y="6140803"/>
            <a:ext cx="1134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towel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5C736B-8E66-4DE1-A885-16F3E976E471}"/>
              </a:ext>
            </a:extLst>
          </p:cNvPr>
          <p:cNvSpPr txBox="1"/>
          <p:nvPr/>
        </p:nvSpPr>
        <p:spPr>
          <a:xfrm>
            <a:off x="5157138" y="6147513"/>
            <a:ext cx="2089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sleeping bag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EE19B8-0B46-4EA7-AD29-1EC5EDDE4760}"/>
              </a:ext>
            </a:extLst>
          </p:cNvPr>
          <p:cNvSpPr txBox="1"/>
          <p:nvPr/>
        </p:nvSpPr>
        <p:spPr>
          <a:xfrm>
            <a:off x="8477270" y="6148532"/>
            <a:ext cx="2089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tent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E5A6DAD-80EB-45ED-A489-1B55C8E4D311}"/>
              </a:ext>
            </a:extLst>
          </p:cNvPr>
          <p:cNvSpPr/>
          <p:nvPr/>
        </p:nvSpPr>
        <p:spPr>
          <a:xfrm>
            <a:off x="1967471" y="838776"/>
            <a:ext cx="9230031" cy="639156"/>
          </a:xfrm>
          <a:prstGeom prst="roundRect">
            <a:avLst>
              <a:gd name="adj" fmla="val 41667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sleeping bag   flashlight   bottled water tent  battery   pillow   towel</a:t>
            </a:r>
          </a:p>
        </p:txBody>
      </p:sp>
      <p:pic>
        <p:nvPicPr>
          <p:cNvPr id="37" name="Picture 36" descr="Logo, company name&#10;&#10;Description automatically generated">
            <a:extLst>
              <a:ext uri="{FF2B5EF4-FFF2-40B4-BE49-F238E27FC236}">
                <a16:creationId xmlns:a16="http://schemas.microsoft.com/office/drawing/2014/main" id="{DAB8948A-F9EB-4A28-9D46-B94A51EF0D1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54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CCF5C16-7130-431E-B191-7F5BB9B6F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ADC0A72-3006-4213-909A-5904B1DD7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079703"/>
              </p:ext>
            </p:extLst>
          </p:nvPr>
        </p:nvGraphicFramePr>
        <p:xfrm>
          <a:off x="360044" y="2619522"/>
          <a:ext cx="11293476" cy="4084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544444">
                  <a:extLst>
                    <a:ext uri="{9D8B030D-6E8A-4147-A177-3AD203B41FA5}">
                      <a16:colId xmlns:a16="http://schemas.microsoft.com/office/drawing/2014/main" val="3736670275"/>
                    </a:ext>
                  </a:extLst>
                </a:gridCol>
                <a:gridCol w="5749032">
                  <a:extLst>
                    <a:ext uri="{9D8B030D-6E8A-4147-A177-3AD203B41FA5}">
                      <a16:colId xmlns:a16="http://schemas.microsoft.com/office/drawing/2014/main" val="1048305894"/>
                    </a:ext>
                  </a:extLst>
                </a:gridCol>
              </a:tblGrid>
              <a:tr h="45420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Question: What do you use a.....for?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                  Suggested answers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957053"/>
                  </a:ext>
                </a:extLst>
              </a:tr>
              <a:tr h="454201">
                <a:tc>
                  <a:txBody>
                    <a:bodyPr/>
                    <a:lstStyle/>
                    <a:p>
                      <a:r>
                        <a:rPr lang="en-US" sz="2800"/>
                        <a:t>a flashlight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9924068"/>
                  </a:ext>
                </a:extLst>
              </a:tr>
              <a:tr h="454201">
                <a:tc>
                  <a:txBody>
                    <a:bodyPr/>
                    <a:lstStyle/>
                    <a:p>
                      <a:r>
                        <a:rPr lang="en-US" sz="2800"/>
                        <a:t>a bottled water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2881414"/>
                  </a:ext>
                </a:extLst>
              </a:tr>
              <a:tr h="454201">
                <a:tc>
                  <a:txBody>
                    <a:bodyPr/>
                    <a:lstStyle/>
                    <a:p>
                      <a:r>
                        <a:rPr lang="en-US" sz="2800"/>
                        <a:t>a tower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9562629"/>
                  </a:ext>
                </a:extLst>
              </a:tr>
              <a:tr h="454201">
                <a:tc>
                  <a:txBody>
                    <a:bodyPr/>
                    <a:lstStyle/>
                    <a:p>
                      <a:r>
                        <a:rPr lang="en-US" sz="2800"/>
                        <a:t>a speeping bag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0574717"/>
                  </a:ext>
                </a:extLst>
              </a:tr>
              <a:tr h="454201">
                <a:tc>
                  <a:txBody>
                    <a:bodyPr/>
                    <a:lstStyle/>
                    <a:p>
                      <a:r>
                        <a:rPr lang="en-US" sz="2800"/>
                        <a:t>a tent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380318"/>
                  </a:ext>
                </a:extLst>
              </a:tr>
              <a:tr h="454201">
                <a:tc>
                  <a:txBody>
                    <a:bodyPr/>
                    <a:lstStyle/>
                    <a:p>
                      <a:r>
                        <a:rPr lang="en-US" sz="2800"/>
                        <a:t>a battery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0887709"/>
                  </a:ext>
                </a:extLst>
              </a:tr>
              <a:tr h="311957">
                <a:tc>
                  <a:txBody>
                    <a:bodyPr/>
                    <a:lstStyle/>
                    <a:p>
                      <a:r>
                        <a:rPr lang="en-US" sz="2800"/>
                        <a:t>a pillow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279961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E122E85-6C03-4A0E-BF4B-CB596D620551}"/>
              </a:ext>
            </a:extLst>
          </p:cNvPr>
          <p:cNvSpPr txBox="1"/>
          <p:nvPr/>
        </p:nvSpPr>
        <p:spPr>
          <a:xfrm>
            <a:off x="1122429" y="973521"/>
            <a:ext cx="10353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Discuss with your friends and answer the question. </a:t>
            </a:r>
          </a:p>
          <a:p>
            <a:r>
              <a:rPr lang="en-US" sz="2800" i="1">
                <a:solidFill>
                  <a:schemeClr val="accent6">
                    <a:lumMod val="50000"/>
                  </a:schemeClr>
                </a:solidFill>
              </a:rPr>
              <a:t>What do you use a flashlight/a bottled water for? </a:t>
            </a:r>
          </a:p>
          <a:p>
            <a:r>
              <a:rPr lang="en-US" sz="2800" i="1">
                <a:solidFill>
                  <a:schemeClr val="accent6">
                    <a:lumMod val="50000"/>
                  </a:schemeClr>
                </a:solidFill>
              </a:rPr>
              <a:t>Then fill in the blanks.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65D590-2FAF-41DF-B032-596197CF8E0C}"/>
              </a:ext>
            </a:extLst>
          </p:cNvPr>
          <p:cNvSpPr txBox="1"/>
          <p:nvPr/>
        </p:nvSpPr>
        <p:spPr>
          <a:xfrm>
            <a:off x="6096000" y="3134360"/>
            <a:ext cx="399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to see when it’s dark.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E31F6-AD34-47E0-BBF5-ADED17AB59EC}"/>
              </a:ext>
            </a:extLst>
          </p:cNvPr>
          <p:cNvSpPr txBox="1"/>
          <p:nvPr/>
        </p:nvSpPr>
        <p:spPr>
          <a:xfrm>
            <a:off x="6096000" y="3596025"/>
            <a:ext cx="399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to drink when you’re thirsty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14436A-327A-4C95-A2FC-BEF7010AB8C7}"/>
              </a:ext>
            </a:extLst>
          </p:cNvPr>
          <p:cNvSpPr txBox="1"/>
          <p:nvPr/>
        </p:nvSpPr>
        <p:spPr>
          <a:xfrm>
            <a:off x="6096000" y="4110863"/>
            <a:ext cx="399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to dry after talking a bath.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36AC75-AD4A-4972-B0E8-10BCCDBAEE03}"/>
              </a:ext>
            </a:extLst>
          </p:cNvPr>
          <p:cNvSpPr txBox="1"/>
          <p:nvPr/>
        </p:nvSpPr>
        <p:spPr>
          <a:xfrm>
            <a:off x="6096000" y="5666293"/>
            <a:ext cx="399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to charge your devices.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7E6F7-70ED-478C-A577-1ABA5E2E0007}"/>
              </a:ext>
            </a:extLst>
          </p:cNvPr>
          <p:cNvSpPr txBox="1"/>
          <p:nvPr/>
        </p:nvSpPr>
        <p:spPr>
          <a:xfrm>
            <a:off x="6096000" y="6185067"/>
            <a:ext cx="399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to sleep more comfortably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82595-F440-4AA2-8567-1372D83B3A33}"/>
              </a:ext>
            </a:extLst>
          </p:cNvPr>
          <p:cNvSpPr txBox="1"/>
          <p:nvPr/>
        </p:nvSpPr>
        <p:spPr>
          <a:xfrm>
            <a:off x="6096000" y="4730316"/>
            <a:ext cx="399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to sleep when it’s cold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FA847B-C764-4C1F-96FD-B10B554EEA21}"/>
              </a:ext>
            </a:extLst>
          </p:cNvPr>
          <p:cNvSpPr txBox="1"/>
          <p:nvPr/>
        </p:nvSpPr>
        <p:spPr>
          <a:xfrm>
            <a:off x="6096000" y="5171882"/>
            <a:ext cx="399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to rest if you’re tired.</a:t>
            </a:r>
          </a:p>
        </p:txBody>
      </p:sp>
    </p:spTree>
    <p:extLst>
      <p:ext uri="{BB962C8B-B14F-4D97-AF65-F5344CB8AC3E}">
        <p14:creationId xmlns:p14="http://schemas.microsoft.com/office/powerpoint/2010/main" val="550601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6DAE90D-FA98-4398-B951-CF203587EB07}"/>
              </a:ext>
            </a:extLst>
          </p:cNvPr>
          <p:cNvSpPr/>
          <p:nvPr/>
        </p:nvSpPr>
        <p:spPr>
          <a:xfrm>
            <a:off x="713238" y="2117835"/>
            <a:ext cx="3733166" cy="1465057"/>
          </a:xfrm>
          <a:prstGeom prst="wedgeRoundRectCallout">
            <a:avLst>
              <a:gd name="adj1" fmla="val -57452"/>
              <a:gd name="adj2" fmla="val 8076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What do you use a flashlight for?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9B70E7E-953E-4AC4-8EC7-515DABFF99B9}"/>
              </a:ext>
            </a:extLst>
          </p:cNvPr>
          <p:cNvSpPr/>
          <p:nvPr/>
        </p:nvSpPr>
        <p:spPr>
          <a:xfrm>
            <a:off x="6578465" y="2231237"/>
            <a:ext cx="3733166" cy="1238251"/>
          </a:xfrm>
          <a:prstGeom prst="wedgeRoundRectCallout">
            <a:avLst>
              <a:gd name="adj1" fmla="val 55926"/>
              <a:gd name="adj2" fmla="val 7005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To see when it’s dark.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1AE0DA-841E-4643-AF60-22805C73A850}"/>
              </a:ext>
            </a:extLst>
          </p:cNvPr>
          <p:cNvSpPr txBox="1"/>
          <p:nvPr/>
        </p:nvSpPr>
        <p:spPr>
          <a:xfrm>
            <a:off x="1304925" y="285903"/>
            <a:ext cx="9876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b. What do you use these things for? Ask and answer.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00421-174B-49AE-BDE7-3F9B8ABE3E31}"/>
              </a:ext>
            </a:extLst>
          </p:cNvPr>
          <p:cNvSpPr txBox="1"/>
          <p:nvPr/>
        </p:nvSpPr>
        <p:spPr>
          <a:xfrm>
            <a:off x="477520" y="1289347"/>
            <a:ext cx="1103375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/>
              <a:t>Using the information form the table below and practice with your partner. </a:t>
            </a:r>
          </a:p>
        </p:txBody>
      </p:sp>
    </p:spTree>
    <p:extLst>
      <p:ext uri="{BB962C8B-B14F-4D97-AF65-F5344CB8AC3E}">
        <p14:creationId xmlns:p14="http://schemas.microsoft.com/office/powerpoint/2010/main" val="272651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4D9A9AA7-8DFD-41CC-B51E-6AC7995D8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2240" y="91440"/>
            <a:ext cx="7399331" cy="5151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ED3F16-3E2A-4EEC-988A-9951271463BC}"/>
              </a:ext>
            </a:extLst>
          </p:cNvPr>
          <p:cNvSpPr txBox="1"/>
          <p:nvPr/>
        </p:nvSpPr>
        <p:spPr>
          <a:xfrm>
            <a:off x="142240" y="5344160"/>
            <a:ext cx="9641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Look at the picture and guess what are they doing? 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5E29C1-A540-42F9-8FA4-503DC1312C70}"/>
              </a:ext>
            </a:extLst>
          </p:cNvPr>
          <p:cNvSpPr txBox="1"/>
          <p:nvPr/>
        </p:nvSpPr>
        <p:spPr>
          <a:xfrm>
            <a:off x="142240" y="6057781"/>
            <a:ext cx="114706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Have you ever had a camping trip with your family and friends?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32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C4C2F870-C32A-46D1-A19F-BF62C0D3E731}"/>
              </a:ext>
            </a:extLst>
          </p:cNvPr>
          <p:cNvSpPr/>
          <p:nvPr/>
        </p:nvSpPr>
        <p:spPr>
          <a:xfrm>
            <a:off x="3958589" y="3116812"/>
            <a:ext cx="4480560" cy="156464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</a:rPr>
              <a:t>Things for a          camping trip</a:t>
            </a:r>
            <a:endParaRPr lang="en-US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92A0A-E99A-4B86-B261-49314DFA339B}"/>
              </a:ext>
            </a:extLst>
          </p:cNvPr>
          <p:cNvSpPr txBox="1"/>
          <p:nvPr/>
        </p:nvSpPr>
        <p:spPr>
          <a:xfrm>
            <a:off x="1864360" y="182880"/>
            <a:ext cx="8463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Work in group and list all things you should bring to a camping trip.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E7C8E8A-292F-419C-8508-2DC784AF8FE4}"/>
              </a:ext>
            </a:extLst>
          </p:cNvPr>
          <p:cNvSpPr/>
          <p:nvPr/>
        </p:nvSpPr>
        <p:spPr>
          <a:xfrm>
            <a:off x="655321" y="1517546"/>
            <a:ext cx="2941319" cy="9541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6EA45D0-1AB1-40FB-8021-2DF83CA88FA4}"/>
              </a:ext>
            </a:extLst>
          </p:cNvPr>
          <p:cNvSpPr/>
          <p:nvPr/>
        </p:nvSpPr>
        <p:spPr>
          <a:xfrm>
            <a:off x="3972487" y="1335132"/>
            <a:ext cx="2941319" cy="9541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4C5A54B-0998-4E89-BCDB-5634C8350A57}"/>
              </a:ext>
            </a:extLst>
          </p:cNvPr>
          <p:cNvSpPr/>
          <p:nvPr/>
        </p:nvSpPr>
        <p:spPr>
          <a:xfrm>
            <a:off x="7768904" y="1189653"/>
            <a:ext cx="2941319" cy="9541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4BCA58E-564A-469D-B8CC-07A1CC561FF3}"/>
              </a:ext>
            </a:extLst>
          </p:cNvPr>
          <p:cNvSpPr/>
          <p:nvPr/>
        </p:nvSpPr>
        <p:spPr>
          <a:xfrm>
            <a:off x="8856980" y="2673013"/>
            <a:ext cx="2941319" cy="9541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F2C8FE5-3F38-4CE2-B1E8-0EA13F243871}"/>
              </a:ext>
            </a:extLst>
          </p:cNvPr>
          <p:cNvSpPr/>
          <p:nvPr/>
        </p:nvSpPr>
        <p:spPr>
          <a:xfrm>
            <a:off x="8978899" y="4097739"/>
            <a:ext cx="2941319" cy="9541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DAC4089-C331-44FA-999D-D1C3F0999FEE}"/>
              </a:ext>
            </a:extLst>
          </p:cNvPr>
          <p:cNvSpPr/>
          <p:nvPr/>
        </p:nvSpPr>
        <p:spPr>
          <a:xfrm>
            <a:off x="6611619" y="5382492"/>
            <a:ext cx="2941319" cy="9541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A24CBEA-E75F-46B3-A9B8-D7BEFEEDDC65}"/>
              </a:ext>
            </a:extLst>
          </p:cNvPr>
          <p:cNvSpPr/>
          <p:nvPr/>
        </p:nvSpPr>
        <p:spPr>
          <a:xfrm>
            <a:off x="3337561" y="5606861"/>
            <a:ext cx="2941319" cy="9541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B3EE62A-0E05-41E6-91DF-167F91D92917}"/>
              </a:ext>
            </a:extLst>
          </p:cNvPr>
          <p:cNvSpPr/>
          <p:nvPr/>
        </p:nvSpPr>
        <p:spPr>
          <a:xfrm>
            <a:off x="477519" y="4863400"/>
            <a:ext cx="2941319" cy="9541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B90E01D-9C84-4811-AAE6-01F14C3A081B}"/>
              </a:ext>
            </a:extLst>
          </p:cNvPr>
          <p:cNvSpPr/>
          <p:nvPr/>
        </p:nvSpPr>
        <p:spPr>
          <a:xfrm>
            <a:off x="393700" y="3264133"/>
            <a:ext cx="2941319" cy="9541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B289679-0871-4C4B-85E6-1DEC4BFAC78A}"/>
              </a:ext>
            </a:extLst>
          </p:cNvPr>
          <p:cNvCxnSpPr>
            <a:cxnSpLocks/>
            <a:stCxn id="5" idx="3"/>
            <a:endCxn id="25" idx="4"/>
          </p:cNvCxnSpPr>
          <p:nvPr/>
        </p:nvCxnSpPr>
        <p:spPr>
          <a:xfrm flipH="1" flipV="1">
            <a:off x="5443147" y="2289239"/>
            <a:ext cx="755722" cy="917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CB9C376-16CD-4444-A442-FBD4D59EADE0}"/>
              </a:ext>
            </a:extLst>
          </p:cNvPr>
          <p:cNvCxnSpPr>
            <a:cxnSpLocks/>
          </p:cNvCxnSpPr>
          <p:nvPr/>
        </p:nvCxnSpPr>
        <p:spPr>
          <a:xfrm flipV="1">
            <a:off x="7040880" y="2224658"/>
            <a:ext cx="2082399" cy="925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2D992AC-0D51-4786-9951-A00E064C37E5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8045376" y="3150067"/>
            <a:ext cx="811604" cy="195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C780649-E8C0-43C8-9C77-AC4F954DDDEF}"/>
              </a:ext>
            </a:extLst>
          </p:cNvPr>
          <p:cNvCxnSpPr>
            <a:cxnSpLocks/>
            <a:endCxn id="24" idx="4"/>
          </p:cNvCxnSpPr>
          <p:nvPr/>
        </p:nvCxnSpPr>
        <p:spPr>
          <a:xfrm flipH="1" flipV="1">
            <a:off x="2125981" y="2471653"/>
            <a:ext cx="3192780" cy="767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A96EF69-D2A7-4F85-BC38-52EBDBE3B64B}"/>
              </a:ext>
            </a:extLst>
          </p:cNvPr>
          <p:cNvCxnSpPr>
            <a:cxnSpLocks/>
            <a:stCxn id="5" idx="2"/>
            <a:endCxn id="32" idx="6"/>
          </p:cNvCxnSpPr>
          <p:nvPr/>
        </p:nvCxnSpPr>
        <p:spPr>
          <a:xfrm flipH="1" flipV="1">
            <a:off x="3335019" y="3741187"/>
            <a:ext cx="637468" cy="157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AD83096-330F-438E-993D-98D1D234F4C5}"/>
              </a:ext>
            </a:extLst>
          </p:cNvPr>
          <p:cNvCxnSpPr>
            <a:cxnSpLocks/>
          </p:cNvCxnSpPr>
          <p:nvPr/>
        </p:nvCxnSpPr>
        <p:spPr>
          <a:xfrm flipH="1">
            <a:off x="3414744" y="4461848"/>
            <a:ext cx="1098870" cy="79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3DDB9B2-8DC4-4070-9500-77411CD56BD8}"/>
              </a:ext>
            </a:extLst>
          </p:cNvPr>
          <p:cNvCxnSpPr>
            <a:cxnSpLocks/>
          </p:cNvCxnSpPr>
          <p:nvPr/>
        </p:nvCxnSpPr>
        <p:spPr>
          <a:xfrm flipH="1">
            <a:off x="4740746" y="4635836"/>
            <a:ext cx="935437" cy="937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219A69F-4BFF-4756-B48F-5D9F4A74FA09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6951022" y="4461848"/>
            <a:ext cx="1131257" cy="920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D1FA0D3-DDBC-4705-96A3-E974919D5CF2}"/>
              </a:ext>
            </a:extLst>
          </p:cNvPr>
          <p:cNvCxnSpPr>
            <a:cxnSpLocks/>
            <a:endCxn id="28" idx="2"/>
          </p:cNvCxnSpPr>
          <p:nvPr/>
        </p:nvCxnSpPr>
        <p:spPr>
          <a:xfrm>
            <a:off x="7775610" y="4206885"/>
            <a:ext cx="1203289" cy="367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E57FC5ED-60FE-4CE6-A3E3-659380CD1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34681" t="39454" r="33391" b="29204"/>
          <a:stretch/>
        </p:blipFill>
        <p:spPr>
          <a:xfrm>
            <a:off x="4735136" y="1446628"/>
            <a:ext cx="1167249" cy="64446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DF04E89-3E4D-4470-9A44-D7F9A3A30C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34998" t="36154" r="32864" b="19434"/>
          <a:stretch/>
        </p:blipFill>
        <p:spPr>
          <a:xfrm>
            <a:off x="8856980" y="1249886"/>
            <a:ext cx="962203" cy="747928"/>
          </a:xfrm>
          <a:prstGeom prst="rect">
            <a:avLst/>
          </a:prstGeom>
        </p:spPr>
      </p:pic>
      <p:pic>
        <p:nvPicPr>
          <p:cNvPr id="68" name="Picture 3">
            <a:extLst>
              <a:ext uri="{FF2B5EF4-FFF2-40B4-BE49-F238E27FC236}">
                <a16:creationId xmlns:a16="http://schemas.microsoft.com/office/drawing/2014/main" id="{392ECBBE-6A2A-476D-9A48-1BBFFF4B2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23532" y="2673013"/>
            <a:ext cx="1115847" cy="836885"/>
          </a:xfrm>
          <a:prstGeom prst="rect">
            <a:avLst/>
          </a:prstGeom>
        </p:spPr>
      </p:pic>
      <p:pic>
        <p:nvPicPr>
          <p:cNvPr id="69" name="Picture 5">
            <a:extLst>
              <a:ext uri="{FF2B5EF4-FFF2-40B4-BE49-F238E27FC236}">
                <a16:creationId xmlns:a16="http://schemas.microsoft.com/office/drawing/2014/main" id="{C3329A5A-FEE5-4A17-A702-1F144E5ED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15311">
            <a:off x="10193073" y="4047450"/>
            <a:ext cx="653229" cy="1108877"/>
          </a:xfrm>
          <a:prstGeom prst="rect">
            <a:avLst/>
          </a:prstGeom>
        </p:spPr>
      </p:pic>
      <p:pic>
        <p:nvPicPr>
          <p:cNvPr id="70" name="Picture 2">
            <a:extLst>
              <a:ext uri="{FF2B5EF4-FFF2-40B4-BE49-F238E27FC236}">
                <a16:creationId xmlns:a16="http://schemas.microsoft.com/office/drawing/2014/main" id="{C703B1B0-7CD2-438F-BD4F-A393CDD954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36530" y="5435620"/>
            <a:ext cx="1091098" cy="931255"/>
          </a:xfrm>
          <a:prstGeom prst="rect">
            <a:avLst/>
          </a:prstGeom>
        </p:spPr>
      </p:pic>
      <p:pic>
        <p:nvPicPr>
          <p:cNvPr id="71" name="Picture 4">
            <a:extLst>
              <a:ext uri="{FF2B5EF4-FFF2-40B4-BE49-F238E27FC236}">
                <a16:creationId xmlns:a16="http://schemas.microsoft.com/office/drawing/2014/main" id="{5558B239-58CA-472F-80AA-EEA91DB41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340407">
            <a:off x="3620158" y="5813088"/>
            <a:ext cx="855008" cy="62518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27DBC5C-F5E0-4CFB-89BD-313ED9A1797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35318" t="42397" r="34127" b="18505"/>
          <a:stretch/>
        </p:blipFill>
        <p:spPr>
          <a:xfrm>
            <a:off x="1260529" y="4922170"/>
            <a:ext cx="1122979" cy="8082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03E962A-0EC2-407D-8C61-58B7C9F678E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35876" t="38859" r="32713" b="22734"/>
          <a:stretch/>
        </p:blipFill>
        <p:spPr>
          <a:xfrm>
            <a:off x="1211604" y="3365154"/>
            <a:ext cx="1093426" cy="75206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48A1CE4-E1BA-4490-A6A8-55A5098A4F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34998" t="36154" r="32864" b="19434"/>
          <a:stretch/>
        </p:blipFill>
        <p:spPr>
          <a:xfrm>
            <a:off x="4640504" y="5730469"/>
            <a:ext cx="890161" cy="69192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92AEE18-7AEE-4203-9414-B2DCAF72DA3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4932" t="30836" r="32610" b="15789"/>
          <a:stretch/>
        </p:blipFill>
        <p:spPr>
          <a:xfrm>
            <a:off x="1623224" y="1605582"/>
            <a:ext cx="830114" cy="76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02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C0DBE66-519B-45E7-923A-6CD17E069A3C}"/>
              </a:ext>
            </a:extLst>
          </p:cNvPr>
          <p:cNvGrpSpPr/>
          <p:nvPr/>
        </p:nvGrpSpPr>
        <p:grpSpPr>
          <a:xfrm>
            <a:off x="189635" y="0"/>
            <a:ext cx="2918538" cy="620511"/>
            <a:chOff x="4924423" y="419262"/>
            <a:chExt cx="2918538" cy="62051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0D912BE-1540-41BE-95B1-4F3313948387}"/>
                </a:ext>
              </a:extLst>
            </p:cNvPr>
            <p:cNvSpPr/>
            <p:nvPr/>
          </p:nvSpPr>
          <p:spPr>
            <a:xfrm>
              <a:off x="4924423" y="454998"/>
              <a:ext cx="2918537" cy="584775"/>
            </a:xfrm>
            <a:prstGeom prst="roundRect">
              <a:avLst>
                <a:gd name="adj" fmla="val 3125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1FA589B-0A84-4A5E-907E-3AABFB3598DD}"/>
                </a:ext>
              </a:extLst>
            </p:cNvPr>
            <p:cNvSpPr txBox="1"/>
            <p:nvPr/>
          </p:nvSpPr>
          <p:spPr>
            <a:xfrm>
              <a:off x="5070638" y="419262"/>
              <a:ext cx="27723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    Reading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2EC4CB-235B-42EF-946A-7973F6FFB8AF}"/>
              </a:ext>
            </a:extLst>
          </p:cNvPr>
          <p:cNvGrpSpPr/>
          <p:nvPr/>
        </p:nvGrpSpPr>
        <p:grpSpPr>
          <a:xfrm>
            <a:off x="0" y="620511"/>
            <a:ext cx="4667251" cy="6272533"/>
            <a:chOff x="0" y="585467"/>
            <a:chExt cx="4667251" cy="62725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805B21A-3763-44B4-A50F-8463B21AB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531" t="21525" r="58047" b="10282"/>
            <a:stretch/>
          </p:blipFill>
          <p:spPr>
            <a:xfrm>
              <a:off x="0" y="585467"/>
              <a:ext cx="4667250" cy="6272533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E7D6E1C-7D14-4FE0-A813-99D676B6E203}"/>
                </a:ext>
              </a:extLst>
            </p:cNvPr>
            <p:cNvSpPr/>
            <p:nvPr/>
          </p:nvSpPr>
          <p:spPr>
            <a:xfrm>
              <a:off x="933450" y="1257300"/>
              <a:ext cx="3733800" cy="6572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600">
                  <a:solidFill>
                    <a:schemeClr val="tx1"/>
                  </a:solidFill>
                </a:rPr>
                <a:t>Dave, heard you were sick. Ok now? can you go on next week’s camping trip?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B309FDA-FB02-4095-BB51-44A4C6075EBC}"/>
                </a:ext>
              </a:extLst>
            </p:cNvPr>
            <p:cNvSpPr/>
            <p:nvPr/>
          </p:nvSpPr>
          <p:spPr>
            <a:xfrm>
              <a:off x="933450" y="2010431"/>
              <a:ext cx="2924175" cy="54088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I feel better now, thanks! </a:t>
              </a:r>
            </a:p>
            <a:p>
              <a:pPr algn="ctr"/>
              <a:r>
                <a:rPr lang="en-US" sz="1600">
                  <a:solidFill>
                    <a:schemeClr val="tx1"/>
                  </a:solidFill>
                </a:rPr>
                <a:t>Do we need to bring a tent? 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EFFFD33-CE0D-4984-BA43-993605F601E4}"/>
                </a:ext>
              </a:extLst>
            </p:cNvPr>
            <p:cNvSpPr/>
            <p:nvPr/>
          </p:nvSpPr>
          <p:spPr>
            <a:xfrm>
              <a:off x="790575" y="2693535"/>
              <a:ext cx="3876675" cy="54088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600">
                  <a:solidFill>
                    <a:schemeClr val="tx1"/>
                  </a:solidFill>
                </a:rPr>
                <a:t>No, just bring a flashlight to see at night. Remember to bring batteries, too.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06A29F-6E53-4738-9ABD-17AE0AC68E27}"/>
                </a:ext>
              </a:extLst>
            </p:cNvPr>
            <p:cNvSpPr/>
            <p:nvPr/>
          </p:nvSpPr>
          <p:spPr>
            <a:xfrm>
              <a:off x="933450" y="3330324"/>
              <a:ext cx="2924175" cy="54088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Ok. Should I bring food?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31F4C55-1453-4025-ACAF-82ADD69BB227}"/>
                </a:ext>
              </a:extLst>
            </p:cNvPr>
            <p:cNvSpPr/>
            <p:nvPr/>
          </p:nvSpPr>
          <p:spPr>
            <a:xfrm>
              <a:off x="790575" y="3933455"/>
              <a:ext cx="3876676" cy="95287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600">
                  <a:solidFill>
                    <a:schemeClr val="tx1"/>
                  </a:solidFill>
                </a:rPr>
                <a:t>Now, we can buy food at the campsite. But we should bring a sleeping bag so we don’t get cold at night.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D568919-A211-4C6F-98E8-9E275FF9A9C5}"/>
                </a:ext>
              </a:extLst>
            </p:cNvPr>
            <p:cNvSpPr/>
            <p:nvPr/>
          </p:nvSpPr>
          <p:spPr>
            <a:xfrm>
              <a:off x="1338262" y="4895173"/>
              <a:ext cx="2924175" cy="540883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Great! Anything else?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3FC9BE5-331D-4AC0-B29E-CFDE150C8980}"/>
                </a:ext>
              </a:extLst>
            </p:cNvPr>
            <p:cNvSpPr/>
            <p:nvPr/>
          </p:nvSpPr>
          <p:spPr>
            <a:xfrm>
              <a:off x="933450" y="5498303"/>
              <a:ext cx="3629025" cy="54088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600">
                  <a:solidFill>
                    <a:schemeClr val="tx1"/>
                  </a:solidFill>
                </a:rPr>
                <a:t>No, that’s everything. See you later.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977204B-F4AB-4BD2-AA35-A75A1BDD5DAB}"/>
              </a:ext>
            </a:extLst>
          </p:cNvPr>
          <p:cNvSpPr txBox="1"/>
          <p:nvPr/>
        </p:nvSpPr>
        <p:spPr>
          <a:xfrm>
            <a:off x="3857625" y="-66643"/>
            <a:ext cx="723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a. Two friends are messaging about their camping trip. Circle the things on the list Jill and Dave need to bring. </a:t>
            </a: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0BDB9C82-A416-4C38-8E17-A8EBBD89D7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781572"/>
              </p:ext>
            </p:extLst>
          </p:nvPr>
        </p:nvGraphicFramePr>
        <p:xfrm>
          <a:off x="4895850" y="1051123"/>
          <a:ext cx="7067552" cy="1929618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766888">
                  <a:extLst>
                    <a:ext uri="{9D8B030D-6E8A-4147-A177-3AD203B41FA5}">
                      <a16:colId xmlns:a16="http://schemas.microsoft.com/office/drawing/2014/main" val="1542037419"/>
                    </a:ext>
                  </a:extLst>
                </a:gridCol>
                <a:gridCol w="1766888">
                  <a:extLst>
                    <a:ext uri="{9D8B030D-6E8A-4147-A177-3AD203B41FA5}">
                      <a16:colId xmlns:a16="http://schemas.microsoft.com/office/drawing/2014/main" val="1112268014"/>
                    </a:ext>
                  </a:extLst>
                </a:gridCol>
                <a:gridCol w="1766888">
                  <a:extLst>
                    <a:ext uri="{9D8B030D-6E8A-4147-A177-3AD203B41FA5}">
                      <a16:colId xmlns:a16="http://schemas.microsoft.com/office/drawing/2014/main" val="3678814183"/>
                    </a:ext>
                  </a:extLst>
                </a:gridCol>
                <a:gridCol w="1766888">
                  <a:extLst>
                    <a:ext uri="{9D8B030D-6E8A-4147-A177-3AD203B41FA5}">
                      <a16:colId xmlns:a16="http://schemas.microsoft.com/office/drawing/2014/main" val="3705441414"/>
                    </a:ext>
                  </a:extLst>
                </a:gridCol>
              </a:tblGrid>
              <a:tr h="5111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855735"/>
                  </a:ext>
                </a:extLst>
              </a:tr>
              <a:tr h="511126">
                <a:tc>
                  <a:txBody>
                    <a:bodyPr/>
                    <a:lstStyle/>
                    <a:p>
                      <a:r>
                        <a:rPr lang="en-US" sz="2000"/>
                        <a:t>sleeping bag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pillow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money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towel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1123426"/>
                  </a:ext>
                </a:extLst>
              </a:tr>
              <a:tr h="511126">
                <a:tc>
                  <a:txBody>
                    <a:bodyPr/>
                    <a:lstStyle/>
                    <a:p>
                      <a:r>
                        <a:rPr lang="en-US" sz="2000"/>
                        <a:t>bottled water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battery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camera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759933"/>
                  </a:ext>
                </a:extLst>
              </a:tr>
              <a:tr h="349199">
                <a:tc>
                  <a:txBody>
                    <a:bodyPr/>
                    <a:lstStyle/>
                    <a:p>
                      <a:r>
                        <a:rPr lang="en-US" sz="2000"/>
                        <a:t>cell phone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flashlight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notebook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tent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8269761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54E0FB13-CA08-4D39-9054-9731379BADF0}"/>
              </a:ext>
            </a:extLst>
          </p:cNvPr>
          <p:cNvSpPr txBox="1"/>
          <p:nvPr/>
        </p:nvSpPr>
        <p:spPr>
          <a:xfrm>
            <a:off x="5838825" y="1092289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chemeClr val="accent6">
                    <a:lumMod val="50000"/>
                  </a:schemeClr>
                </a:solidFill>
              </a:rPr>
              <a:t>Wilmslow School Summer Camp List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A76CDF-17F0-4DF8-A242-DC1BBFB02ECD}"/>
              </a:ext>
            </a:extLst>
          </p:cNvPr>
          <p:cNvSpPr txBox="1"/>
          <p:nvPr/>
        </p:nvSpPr>
        <p:spPr>
          <a:xfrm>
            <a:off x="4812086" y="2980741"/>
            <a:ext cx="7235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b. Read the messages again and answer the questions.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5736F6-36E5-4910-9406-AC5444B8799C}"/>
              </a:ext>
            </a:extLst>
          </p:cNvPr>
          <p:cNvSpPr txBox="1"/>
          <p:nvPr/>
        </p:nvSpPr>
        <p:spPr>
          <a:xfrm>
            <a:off x="4767260" y="3435754"/>
            <a:ext cx="562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1. When is their camping trip?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200036-269A-4166-9AFF-839317752013}"/>
              </a:ext>
            </a:extLst>
          </p:cNvPr>
          <p:cNvSpPr txBox="1"/>
          <p:nvPr/>
        </p:nvSpPr>
        <p:spPr>
          <a:xfrm>
            <a:off x="4710113" y="4188934"/>
            <a:ext cx="562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2. What was wrong with Dave?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B78419-89C0-4F75-A982-8A98EE1ABEF2}"/>
              </a:ext>
            </a:extLst>
          </p:cNvPr>
          <p:cNvSpPr txBox="1"/>
          <p:nvPr/>
        </p:nvSpPr>
        <p:spPr>
          <a:xfrm>
            <a:off x="4767260" y="4921792"/>
            <a:ext cx="562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3. What do they need for their flashlight?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13CA42-821E-4DC2-B50D-487511560D9F}"/>
              </a:ext>
            </a:extLst>
          </p:cNvPr>
          <p:cNvSpPr txBox="1"/>
          <p:nvPr/>
        </p:nvSpPr>
        <p:spPr>
          <a:xfrm>
            <a:off x="4767260" y="5674120"/>
            <a:ext cx="562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4. What don’t they need to bring?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02A1F59-77C8-4048-B23F-99B605EF0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65" t="71572" r="40658" b="11429"/>
          <a:stretch/>
        </p:blipFill>
        <p:spPr>
          <a:xfrm>
            <a:off x="9582150" y="4969683"/>
            <a:ext cx="2543175" cy="166820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FD1AD46-3BCA-40A6-8774-1F594F43A4E4}"/>
              </a:ext>
            </a:extLst>
          </p:cNvPr>
          <p:cNvSpPr txBox="1"/>
          <p:nvPr/>
        </p:nvSpPr>
        <p:spPr>
          <a:xfrm>
            <a:off x="4767260" y="3802623"/>
            <a:ext cx="431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D1467B-D1C8-4E4F-A00E-BA97879EFEE6}"/>
              </a:ext>
            </a:extLst>
          </p:cNvPr>
          <p:cNvSpPr txBox="1"/>
          <p:nvPr/>
        </p:nvSpPr>
        <p:spPr>
          <a:xfrm>
            <a:off x="4767260" y="4524173"/>
            <a:ext cx="431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174A23-1DF6-4529-840F-86C0433C7471}"/>
              </a:ext>
            </a:extLst>
          </p:cNvPr>
          <p:cNvSpPr txBox="1"/>
          <p:nvPr/>
        </p:nvSpPr>
        <p:spPr>
          <a:xfrm>
            <a:off x="4812086" y="5212512"/>
            <a:ext cx="431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7BBF9F-6FDA-499E-BAC8-3CD9A2A705E3}"/>
              </a:ext>
            </a:extLst>
          </p:cNvPr>
          <p:cNvSpPr txBox="1"/>
          <p:nvPr/>
        </p:nvSpPr>
        <p:spPr>
          <a:xfrm>
            <a:off x="4824411" y="5990696"/>
            <a:ext cx="431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E53FA23-0356-42B0-92E8-74FF28F19D82}"/>
              </a:ext>
            </a:extLst>
          </p:cNvPr>
          <p:cNvSpPr/>
          <p:nvPr/>
        </p:nvSpPr>
        <p:spPr>
          <a:xfrm>
            <a:off x="4824411" y="1561970"/>
            <a:ext cx="1766889" cy="48350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6CEA257-C818-4415-99F5-ADD5225D290B}"/>
              </a:ext>
            </a:extLst>
          </p:cNvPr>
          <p:cNvSpPr/>
          <p:nvPr/>
        </p:nvSpPr>
        <p:spPr>
          <a:xfrm>
            <a:off x="6591300" y="2055245"/>
            <a:ext cx="1181100" cy="46252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124846D-CA89-491C-8FC8-725A47D99E68}"/>
              </a:ext>
            </a:extLst>
          </p:cNvPr>
          <p:cNvSpPr/>
          <p:nvPr/>
        </p:nvSpPr>
        <p:spPr>
          <a:xfrm>
            <a:off x="6591300" y="2598806"/>
            <a:ext cx="1314450" cy="3917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DB061A-4FC0-4A27-A28D-9220D9C862A6}"/>
              </a:ext>
            </a:extLst>
          </p:cNvPr>
          <p:cNvSpPr txBox="1"/>
          <p:nvPr/>
        </p:nvSpPr>
        <p:spPr>
          <a:xfrm>
            <a:off x="5090132" y="3758047"/>
            <a:ext cx="4316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next week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6B66764-D629-447F-82D5-1C23916E818F}"/>
              </a:ext>
            </a:extLst>
          </p:cNvPr>
          <p:cNvSpPr txBox="1"/>
          <p:nvPr/>
        </p:nvSpPr>
        <p:spPr>
          <a:xfrm>
            <a:off x="4895850" y="4485461"/>
            <a:ext cx="4316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He was sick.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930526-8B7E-48F9-9BCF-ADAFFB2DDC0E}"/>
              </a:ext>
            </a:extLst>
          </p:cNvPr>
          <p:cNvSpPr txBox="1"/>
          <p:nvPr/>
        </p:nvSpPr>
        <p:spPr>
          <a:xfrm>
            <a:off x="4956922" y="5183345"/>
            <a:ext cx="4316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They need batteries.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874045-0B0B-4F31-9263-4597EC262CD8}"/>
              </a:ext>
            </a:extLst>
          </p:cNvPr>
          <p:cNvSpPr txBox="1"/>
          <p:nvPr/>
        </p:nvSpPr>
        <p:spPr>
          <a:xfrm>
            <a:off x="4745406" y="5946165"/>
            <a:ext cx="488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They don’t need to bring any food.</a:t>
            </a:r>
          </a:p>
        </p:txBody>
      </p:sp>
      <p:pic>
        <p:nvPicPr>
          <p:cNvPr id="45" name="Picture 44" descr="Logo, company name&#10;&#10;Description automatically generated">
            <a:extLst>
              <a:ext uri="{FF2B5EF4-FFF2-40B4-BE49-F238E27FC236}">
                <a16:creationId xmlns:a16="http://schemas.microsoft.com/office/drawing/2014/main" id="{43211286-00FF-41EF-9BF1-30EA6EA72E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34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3F8453-323C-473F-9543-567C67E1EE2E}"/>
              </a:ext>
            </a:extLst>
          </p:cNvPr>
          <p:cNvSpPr/>
          <p:nvPr/>
        </p:nvSpPr>
        <p:spPr>
          <a:xfrm>
            <a:off x="2999581" y="2129324"/>
            <a:ext cx="6192838" cy="12465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4925F96-5861-45A1-9696-01DFC0D7FC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35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0" y="2174240"/>
            <a:ext cx="5164199" cy="24744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4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1" y="1401986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106338" y="1815859"/>
            <a:ext cx="350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NEW WORDS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4071816" y="2155172"/>
            <a:ext cx="2528997" cy="79548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D88B625-C043-426B-8101-F2D8A63A3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1" y="3673065"/>
            <a:ext cx="4324849" cy="1350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80FA9D-1277-4B0D-9480-B7D9C26D4F3F}"/>
              </a:ext>
            </a:extLst>
          </p:cNvPr>
          <p:cNvSpPr txBox="1"/>
          <p:nvPr/>
        </p:nvSpPr>
        <p:spPr>
          <a:xfrm>
            <a:off x="8392159" y="4036410"/>
            <a:ext cx="3506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READING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510430CA-D607-4E47-A2D2-0C51EC0721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88303" y="3826685"/>
            <a:ext cx="918035" cy="918035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64983110-AEF0-40ED-B526-D9F6762559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45947" y="1723418"/>
            <a:ext cx="660391" cy="5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89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0995"/>
            <a:ext cx="12117250" cy="6711697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270692" y="60995"/>
            <a:ext cx="1074780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Unit 8</a:t>
            </a:r>
            <a:endParaRPr lang="en-US" sz="3600" b="1" i="1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 algn="ctr"/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THE WORLD AROUND US</a:t>
            </a:r>
          </a:p>
          <a:p>
            <a:pPr lvl="0"/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Lesson </a:t>
            </a:r>
            <a:r>
              <a:rPr lang="en-US" sz="3600" b="1" i="1" u="sng" dirty="0">
                <a:latin typeface="Constantia" panose="02030602050306030303" pitchFamily="18" charset="0"/>
                <a:sym typeface="Wingdings" panose="05000000000000000000" pitchFamily="2" charset="2"/>
              </a:rPr>
              <a:t>4</a:t>
            </a:r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:</a:t>
            </a: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New</a:t>
            </a: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words + Reading</a:t>
            </a:r>
            <a:endParaRPr lang="en-US" sz="3600" b="1" i="1" dirty="0">
              <a:solidFill>
                <a:srgbClr val="C00000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battery 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  pin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flashlight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đèn pin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tent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): cái lều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bottled water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): nướ đóng chai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sleeping bag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 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: túi ngủ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towel(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: khăn tắm</a:t>
            </a: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pillow (n) : gối</a:t>
            </a:r>
          </a:p>
          <a:p>
            <a:pPr marL="571500" lvl="0" indent="-571500">
              <a:buFont typeface="Wingdings" panose="05000000000000000000" pitchFamily="2" charset="2"/>
              <a:buChar char="§"/>
            </a:pPr>
            <a:endParaRPr lang="en-US" sz="3600" i="1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/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ECFE9A0-1BF0-4923-8ECC-8D9A8EEBC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0995"/>
            <a:ext cx="12117250" cy="6711697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270692" y="60995"/>
            <a:ext cx="107478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Unit 8</a:t>
            </a:r>
            <a:endParaRPr lang="en-US" sz="3600" b="1" i="1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 algn="ctr"/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THE WORLD AROUND US</a:t>
            </a: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bring 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v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  mang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need + to V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v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cần làm gì..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remember +  to V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): nhớ làm gì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/>
            <a:endParaRPr lang="en-US" sz="3600" i="1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/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ECFE9A0-1BF0-4923-8ECC-8D9A8EEBC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7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391145" y="1757697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1. battery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348279" y="162422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6960716" y="1562337"/>
            <a:ext cx="4840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pin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82CD3-75CC-4B34-9A71-DFBA6DE02E59}"/>
              </a:ext>
            </a:extLst>
          </p:cNvPr>
          <p:cNvSpPr txBox="1"/>
          <p:nvPr/>
        </p:nvSpPr>
        <p:spPr>
          <a:xfrm>
            <a:off x="5348279" y="2345462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F1E5A-228E-447C-96A3-A1E9A9712468}"/>
              </a:ext>
            </a:extLst>
          </p:cNvPr>
          <p:cNvSpPr txBox="1"/>
          <p:nvPr/>
        </p:nvSpPr>
        <p:spPr>
          <a:xfrm>
            <a:off x="5348279" y="306669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E33B8-8FCC-4832-871A-7A4754ECA6C3}"/>
              </a:ext>
            </a:extLst>
          </p:cNvPr>
          <p:cNvSpPr txBox="1"/>
          <p:nvPr/>
        </p:nvSpPr>
        <p:spPr>
          <a:xfrm>
            <a:off x="5348279" y="378793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C81A34-EFE5-431E-A088-A30681B6C9BD}"/>
              </a:ext>
            </a:extLst>
          </p:cNvPr>
          <p:cNvSpPr txBox="1"/>
          <p:nvPr/>
        </p:nvSpPr>
        <p:spPr>
          <a:xfrm>
            <a:off x="5348279" y="4509164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5EB8EF-C9C3-4C4C-882F-8057A6C1A85B}"/>
              </a:ext>
            </a:extLst>
          </p:cNvPr>
          <p:cNvSpPr txBox="1"/>
          <p:nvPr/>
        </p:nvSpPr>
        <p:spPr>
          <a:xfrm>
            <a:off x="5348279" y="523039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D96200-ED0C-4B9B-AB8E-ED5FB244EF2F}"/>
              </a:ext>
            </a:extLst>
          </p:cNvPr>
          <p:cNvSpPr txBox="1"/>
          <p:nvPr/>
        </p:nvSpPr>
        <p:spPr>
          <a:xfrm>
            <a:off x="391145" y="2472075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2.flashlight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70C5D4-C878-42A0-96A0-0AE1B097E328}"/>
              </a:ext>
            </a:extLst>
          </p:cNvPr>
          <p:cNvSpPr txBox="1"/>
          <p:nvPr/>
        </p:nvSpPr>
        <p:spPr>
          <a:xfrm>
            <a:off x="391145" y="3186453"/>
            <a:ext cx="367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3. tent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D25A7C-CD00-43DB-996E-4DF22181507C}"/>
              </a:ext>
            </a:extLst>
          </p:cNvPr>
          <p:cNvSpPr txBox="1"/>
          <p:nvPr/>
        </p:nvSpPr>
        <p:spPr>
          <a:xfrm>
            <a:off x="391145" y="3900831"/>
            <a:ext cx="345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4. bottled water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B56A18-BABF-43A8-9FAD-D870DAB59E14}"/>
              </a:ext>
            </a:extLst>
          </p:cNvPr>
          <p:cNvSpPr txBox="1"/>
          <p:nvPr/>
        </p:nvSpPr>
        <p:spPr>
          <a:xfrm>
            <a:off x="391145" y="4615209"/>
            <a:ext cx="336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5. sleeping bag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CDC794-C652-4BC6-8E06-2FA811EB51D1}"/>
              </a:ext>
            </a:extLst>
          </p:cNvPr>
          <p:cNvSpPr txBox="1"/>
          <p:nvPr/>
        </p:nvSpPr>
        <p:spPr>
          <a:xfrm>
            <a:off x="391145" y="5346422"/>
            <a:ext cx="27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6.towel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A31E7C-8A3B-43F9-BB55-EA2AC5E676E9}"/>
              </a:ext>
            </a:extLst>
          </p:cNvPr>
          <p:cNvSpPr txBox="1"/>
          <p:nvPr/>
        </p:nvSpPr>
        <p:spPr>
          <a:xfrm>
            <a:off x="6960716" y="2306843"/>
            <a:ext cx="4647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đèn pin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701793-4996-4FD8-9DD0-044D0B3130F2}"/>
              </a:ext>
            </a:extLst>
          </p:cNvPr>
          <p:cNvSpPr txBox="1"/>
          <p:nvPr/>
        </p:nvSpPr>
        <p:spPr>
          <a:xfrm>
            <a:off x="6960716" y="3051349"/>
            <a:ext cx="4810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cái lều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A1EA0B-9588-421B-AEC0-B2DCC6DD0BE9}"/>
              </a:ext>
            </a:extLst>
          </p:cNvPr>
          <p:cNvSpPr txBox="1"/>
          <p:nvPr/>
        </p:nvSpPr>
        <p:spPr>
          <a:xfrm>
            <a:off x="6960716" y="3795855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nước đóng chai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7D4CB2-DD2B-443C-B48E-D1CC1CB05306}"/>
              </a:ext>
            </a:extLst>
          </p:cNvPr>
          <p:cNvSpPr txBox="1"/>
          <p:nvPr/>
        </p:nvSpPr>
        <p:spPr>
          <a:xfrm>
            <a:off x="6960716" y="4540361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túi ngủ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877E96-D28E-4C31-9C20-803E50B67C9F}"/>
              </a:ext>
            </a:extLst>
          </p:cNvPr>
          <p:cNvSpPr txBox="1"/>
          <p:nvPr/>
        </p:nvSpPr>
        <p:spPr>
          <a:xfrm>
            <a:off x="6960716" y="5284867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khăn tắm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FBC45-A05D-40F3-BC91-6655153E6F79}"/>
              </a:ext>
            </a:extLst>
          </p:cNvPr>
          <p:cNvSpPr txBox="1"/>
          <p:nvPr/>
        </p:nvSpPr>
        <p:spPr>
          <a:xfrm>
            <a:off x="3760102" y="497262"/>
            <a:ext cx="511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</a:rPr>
              <a:t>CHECKING MEMORY</a:t>
            </a: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726F4C8-253A-4E1D-93F9-EA438DF67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25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28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40" grpId="0"/>
      <p:bldP spid="41" grpId="0"/>
      <p:bldP spid="42" grpId="0"/>
      <p:bldP spid="44" grpId="0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391145" y="1757697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7. pillow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348279" y="162422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6960716" y="1562337"/>
            <a:ext cx="4840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cái gối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82CD3-75CC-4B34-9A71-DFBA6DE02E59}"/>
              </a:ext>
            </a:extLst>
          </p:cNvPr>
          <p:cNvSpPr txBox="1"/>
          <p:nvPr/>
        </p:nvSpPr>
        <p:spPr>
          <a:xfrm>
            <a:off x="5348279" y="2345462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F1E5A-228E-447C-96A3-A1E9A9712468}"/>
              </a:ext>
            </a:extLst>
          </p:cNvPr>
          <p:cNvSpPr txBox="1"/>
          <p:nvPr/>
        </p:nvSpPr>
        <p:spPr>
          <a:xfrm>
            <a:off x="5348279" y="306669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D96200-ED0C-4B9B-AB8E-ED5FB244EF2F}"/>
              </a:ext>
            </a:extLst>
          </p:cNvPr>
          <p:cNvSpPr txBox="1"/>
          <p:nvPr/>
        </p:nvSpPr>
        <p:spPr>
          <a:xfrm>
            <a:off x="391145" y="2472075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8.bring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70C5D4-C878-42A0-96A0-0AE1B097E328}"/>
              </a:ext>
            </a:extLst>
          </p:cNvPr>
          <p:cNvSpPr txBox="1"/>
          <p:nvPr/>
        </p:nvSpPr>
        <p:spPr>
          <a:xfrm>
            <a:off x="391145" y="3186453"/>
            <a:ext cx="367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9. remember + to V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A31E7C-8A3B-43F9-BB55-EA2AC5E676E9}"/>
              </a:ext>
            </a:extLst>
          </p:cNvPr>
          <p:cNvSpPr txBox="1"/>
          <p:nvPr/>
        </p:nvSpPr>
        <p:spPr>
          <a:xfrm>
            <a:off x="6960716" y="2306843"/>
            <a:ext cx="4647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mang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701793-4996-4FD8-9DD0-044D0B3130F2}"/>
              </a:ext>
            </a:extLst>
          </p:cNvPr>
          <p:cNvSpPr txBox="1"/>
          <p:nvPr/>
        </p:nvSpPr>
        <p:spPr>
          <a:xfrm>
            <a:off x="6960716" y="3051349"/>
            <a:ext cx="4810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nhờ làm gì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FBC45-A05D-40F3-BC91-6655153E6F79}"/>
              </a:ext>
            </a:extLst>
          </p:cNvPr>
          <p:cNvSpPr txBox="1"/>
          <p:nvPr/>
        </p:nvSpPr>
        <p:spPr>
          <a:xfrm>
            <a:off x="3760102" y="497262"/>
            <a:ext cx="511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</a:rPr>
              <a:t>CHECKING MEMORY</a:t>
            </a: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726F4C8-253A-4E1D-93F9-EA438DF67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28" grpId="0"/>
      <p:bldP spid="29" grpId="0"/>
      <p:bldP spid="34" grpId="0"/>
      <p:bldP spid="35" grpId="0"/>
      <p:bldP spid="40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3F8453-323C-473F-9543-567C67E1EE2E}"/>
              </a:ext>
            </a:extLst>
          </p:cNvPr>
          <p:cNvSpPr/>
          <p:nvPr/>
        </p:nvSpPr>
        <p:spPr>
          <a:xfrm>
            <a:off x="1049427" y="1239927"/>
            <a:ext cx="4724688" cy="46805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B466E-DF9A-4473-BB19-19F499A5FAFF}"/>
              </a:ext>
            </a:extLst>
          </p:cNvPr>
          <p:cNvSpPr txBox="1"/>
          <p:nvPr/>
        </p:nvSpPr>
        <p:spPr>
          <a:xfrm>
            <a:off x="6291923" y="1239927"/>
            <a:ext cx="4971824" cy="4680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Learn new words by heart.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- Talk about things you need for a trip.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- Practice asking and answering what things they use these things for.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- Do homework: a, b and listening on page 46 in workbook.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- Prepare for the next lesson: Grammar on page 66.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- Ask them to think of what things we should bring with for a picnic/ camping/ trip.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36DCA55-1250-48FE-AF11-FB9E836A46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7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3F8453-323C-473F-9543-567C67E1EE2E}"/>
              </a:ext>
            </a:extLst>
          </p:cNvPr>
          <p:cNvSpPr/>
          <p:nvPr/>
        </p:nvSpPr>
        <p:spPr>
          <a:xfrm>
            <a:off x="2504122" y="224710"/>
            <a:ext cx="6426518" cy="750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342CFAD-FCF5-4350-A3B3-613AE22B78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pic>
        <p:nvPicPr>
          <p:cNvPr id="2" name="The Carter Family 4 - A Camping Trip! - Family - Little Fox - Bedtime Stories">
            <a:hlinkClick r:id="" action="ppaction://media"/>
            <a:extLst>
              <a:ext uri="{FF2B5EF4-FFF2-40B4-BE49-F238E27FC236}">
                <a16:creationId xmlns:a16="http://schemas.microsoft.com/office/drawing/2014/main" id="{94DBCBD5-93C3-4F35-8770-35C12991B9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9080" y="1133921"/>
            <a:ext cx="9133840" cy="51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3F8453-323C-473F-9543-567C67E1EE2E}"/>
              </a:ext>
            </a:extLst>
          </p:cNvPr>
          <p:cNvSpPr/>
          <p:nvPr/>
        </p:nvSpPr>
        <p:spPr>
          <a:xfrm>
            <a:off x="1524000" y="2168464"/>
            <a:ext cx="8839200" cy="14141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342CFAD-FCF5-4350-A3B3-613AE22B78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79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5160"/>
            <a:ext cx="6916813" cy="5403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5B3901-28F3-48FC-8615-9815ED5C83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81" t="39454" r="33391" b="29204"/>
          <a:stretch/>
        </p:blipFill>
        <p:spPr>
          <a:xfrm>
            <a:off x="898683" y="1445258"/>
            <a:ext cx="5814930" cy="32105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4421A8-0CB2-4BAB-B058-FA5C132A7658}"/>
              </a:ext>
            </a:extLst>
          </p:cNvPr>
          <p:cNvGrpSpPr/>
          <p:nvPr/>
        </p:nvGrpSpPr>
        <p:grpSpPr>
          <a:xfrm>
            <a:off x="7306478" y="95161"/>
            <a:ext cx="4323008" cy="5403761"/>
            <a:chOff x="7532273" y="685800"/>
            <a:chExt cx="4323008" cy="54037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532273" y="685800"/>
              <a:ext cx="4323008" cy="540376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BD3862-47D6-422B-B1AA-C369FE58EED9}"/>
                </a:ext>
              </a:extLst>
            </p:cNvPr>
            <p:cNvSpPr/>
            <p:nvPr/>
          </p:nvSpPr>
          <p:spPr>
            <a:xfrm>
              <a:off x="7599681" y="1859280"/>
              <a:ext cx="4175759" cy="409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7183CF-BB5A-492D-A40D-C045740A5BBC}"/>
              </a:ext>
            </a:extLst>
          </p:cNvPr>
          <p:cNvSpPr/>
          <p:nvPr/>
        </p:nvSpPr>
        <p:spPr>
          <a:xfrm>
            <a:off x="7556765" y="273641"/>
            <a:ext cx="3810000" cy="816521"/>
          </a:xfrm>
          <a:prstGeom prst="roundRect">
            <a:avLst>
              <a:gd name="adj" fmla="val 3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batterry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F2E799-119F-41CC-9F3B-94D334EA18CF}"/>
              </a:ext>
            </a:extLst>
          </p:cNvPr>
          <p:cNvSpPr/>
          <p:nvPr/>
        </p:nvSpPr>
        <p:spPr>
          <a:xfrm>
            <a:off x="7406640" y="1359078"/>
            <a:ext cx="3810000" cy="816521"/>
          </a:xfrm>
          <a:prstGeom prst="roundRect">
            <a:avLst>
              <a:gd name="adj" fmla="val 3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0" i="0">
                <a:solidFill>
                  <a:srgbClr val="333333"/>
                </a:solidFill>
                <a:effectLst/>
                <a:latin typeface="+mj-lt"/>
              </a:rPr>
              <a:t>/ˈbætəri/</a:t>
            </a: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91DC8-C0A6-45C8-A56E-17B23947EB77}"/>
              </a:ext>
            </a:extLst>
          </p:cNvPr>
          <p:cNvSpPr txBox="1"/>
          <p:nvPr/>
        </p:nvSpPr>
        <p:spPr>
          <a:xfrm>
            <a:off x="111760" y="5728879"/>
            <a:ext cx="831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I need a battery to charge my phone.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C75DB1-85F8-4BC1-BEC4-EBA2BDD790A2}"/>
              </a:ext>
            </a:extLst>
          </p:cNvPr>
          <p:cNvSpPr/>
          <p:nvPr/>
        </p:nvSpPr>
        <p:spPr>
          <a:xfrm>
            <a:off x="7373886" y="2644318"/>
            <a:ext cx="3810000" cy="816521"/>
          </a:xfrm>
          <a:prstGeom prst="roundRect">
            <a:avLst>
              <a:gd name="adj" fmla="val 3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i="1">
                <a:solidFill>
                  <a:srgbClr val="333333"/>
                </a:solidFill>
                <a:latin typeface="+mj-lt"/>
              </a:rPr>
              <a:t>pin</a:t>
            </a:r>
            <a:endParaRPr lang="en-US" sz="4800" i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I-need-a-battery-to-charge-my-1636010787">
            <a:hlinkClick r:id="" action="ppaction://media"/>
            <a:extLst>
              <a:ext uri="{FF2B5EF4-FFF2-40B4-BE49-F238E27FC236}">
                <a16:creationId xmlns:a16="http://schemas.microsoft.com/office/drawing/2014/main" id="{91F59ABD-A335-436D-9A1F-0341EF44C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10240" y="5628640"/>
            <a:ext cx="406400" cy="406400"/>
          </a:xfrm>
          <a:prstGeom prst="rect">
            <a:avLst/>
          </a:prstGeom>
        </p:spPr>
      </p:pic>
      <p:pic>
        <p:nvPicPr>
          <p:cNvPr id="13" name="battery-1636010816">
            <a:hlinkClick r:id="" action="ppaction://media"/>
            <a:extLst>
              <a:ext uri="{FF2B5EF4-FFF2-40B4-BE49-F238E27FC236}">
                <a16:creationId xmlns:a16="http://schemas.microsoft.com/office/drawing/2014/main" id="{86628389-F768-4D5F-B543-E9CB8464E5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13613" y="9516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5160"/>
            <a:ext cx="6916813" cy="54037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4421A8-0CB2-4BAB-B058-FA5C132A7658}"/>
              </a:ext>
            </a:extLst>
          </p:cNvPr>
          <p:cNvGrpSpPr/>
          <p:nvPr/>
        </p:nvGrpSpPr>
        <p:grpSpPr>
          <a:xfrm>
            <a:off x="7300261" y="158837"/>
            <a:ext cx="4323008" cy="5403761"/>
            <a:chOff x="7532273" y="685800"/>
            <a:chExt cx="4323008" cy="54037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532273" y="685800"/>
              <a:ext cx="4323008" cy="540376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BD3862-47D6-422B-B1AA-C369FE58EED9}"/>
                </a:ext>
              </a:extLst>
            </p:cNvPr>
            <p:cNvSpPr/>
            <p:nvPr/>
          </p:nvSpPr>
          <p:spPr>
            <a:xfrm>
              <a:off x="7599681" y="1859280"/>
              <a:ext cx="4175759" cy="409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7183CF-BB5A-492D-A40D-C045740A5BBC}"/>
              </a:ext>
            </a:extLst>
          </p:cNvPr>
          <p:cNvSpPr/>
          <p:nvPr/>
        </p:nvSpPr>
        <p:spPr>
          <a:xfrm>
            <a:off x="7394558" y="307396"/>
            <a:ext cx="4175758" cy="816521"/>
          </a:xfrm>
          <a:prstGeom prst="roundRect">
            <a:avLst>
              <a:gd name="adj" fmla="val 3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50000"/>
                  </a:schemeClr>
                </a:solidFill>
              </a:rPr>
              <a:t>bottled water(n)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F2E799-119F-41CC-9F3B-94D334EA18CF}"/>
              </a:ext>
            </a:extLst>
          </p:cNvPr>
          <p:cNvSpPr/>
          <p:nvPr/>
        </p:nvSpPr>
        <p:spPr>
          <a:xfrm>
            <a:off x="7413808" y="1623078"/>
            <a:ext cx="4175758" cy="816521"/>
          </a:xfrm>
          <a:prstGeom prst="roundRect">
            <a:avLst>
              <a:gd name="adj" fmla="val 3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0" i="0">
                <a:solidFill>
                  <a:srgbClr val="373737"/>
                </a:solidFill>
                <a:effectLst/>
                <a:latin typeface="+mj-lt"/>
              </a:rPr>
              <a:t>/ˈbɒtld ˈwɔːtə/</a:t>
            </a: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91DC8-C0A6-45C8-A56E-17B23947EB77}"/>
              </a:ext>
            </a:extLst>
          </p:cNvPr>
          <p:cNvSpPr txBox="1"/>
          <p:nvPr/>
        </p:nvSpPr>
        <p:spPr>
          <a:xfrm>
            <a:off x="314960" y="5741076"/>
            <a:ext cx="1187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5">
                    <a:lumMod val="50000"/>
                  </a:schemeClr>
                </a:solidFill>
              </a:rPr>
              <a:t>You should bring some bottled waters when you travel somewhere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C75DB1-85F8-4BC1-BEC4-EBA2BDD790A2}"/>
              </a:ext>
            </a:extLst>
          </p:cNvPr>
          <p:cNvSpPr/>
          <p:nvPr/>
        </p:nvSpPr>
        <p:spPr>
          <a:xfrm>
            <a:off x="7457363" y="2794036"/>
            <a:ext cx="4358588" cy="1173480"/>
          </a:xfrm>
          <a:prstGeom prst="roundRect">
            <a:avLst>
              <a:gd name="adj" fmla="val 3444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i="1">
                <a:solidFill>
                  <a:srgbClr val="333333"/>
                </a:solidFill>
                <a:latin typeface="+mj-lt"/>
              </a:rPr>
              <a:t>Nước đóng chai</a:t>
            </a:r>
            <a:r>
              <a:rPr lang="en-US" sz="4800" i="1">
                <a:solidFill>
                  <a:srgbClr val="333333"/>
                </a:solidFill>
                <a:latin typeface="+mj-lt"/>
              </a:rPr>
              <a:t>.</a:t>
            </a:r>
            <a:endParaRPr lang="en-US" sz="4800" i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A1283A-20C6-4AC7-A556-8A47C8EF19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998" t="36154" r="32864" b="19434"/>
          <a:stretch/>
        </p:blipFill>
        <p:spPr>
          <a:xfrm>
            <a:off x="825234" y="393538"/>
            <a:ext cx="5806895" cy="4513742"/>
          </a:xfrm>
          <a:prstGeom prst="rect">
            <a:avLst/>
          </a:prstGeom>
        </p:spPr>
      </p:pic>
      <p:pic>
        <p:nvPicPr>
          <p:cNvPr id="4" name="bottled-water-1636011184">
            <a:hlinkClick r:id="" action="ppaction://media"/>
            <a:extLst>
              <a:ext uri="{FF2B5EF4-FFF2-40B4-BE49-F238E27FC236}">
                <a16:creationId xmlns:a16="http://schemas.microsoft.com/office/drawing/2014/main" id="{9D7776BD-7799-4013-B188-100420E8A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88633" y="190338"/>
            <a:ext cx="406400" cy="406400"/>
          </a:xfrm>
          <a:prstGeom prst="rect">
            <a:avLst/>
          </a:prstGeom>
        </p:spPr>
      </p:pic>
      <p:pic>
        <p:nvPicPr>
          <p:cNvPr id="15" name="You-should-bring-some-bottled-1636011199">
            <a:hlinkClick r:id="" action="ppaction://media"/>
            <a:extLst>
              <a:ext uri="{FF2B5EF4-FFF2-40B4-BE49-F238E27FC236}">
                <a16:creationId xmlns:a16="http://schemas.microsoft.com/office/drawing/2014/main" id="{4EBA835A-0F5E-4AB2-81C3-C7D02CE069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30169" y="45212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35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5160"/>
            <a:ext cx="6916813" cy="54037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4421A8-0CB2-4BAB-B058-FA5C132A7658}"/>
              </a:ext>
            </a:extLst>
          </p:cNvPr>
          <p:cNvGrpSpPr/>
          <p:nvPr/>
        </p:nvGrpSpPr>
        <p:grpSpPr>
          <a:xfrm>
            <a:off x="7300261" y="158837"/>
            <a:ext cx="4323008" cy="5403761"/>
            <a:chOff x="7532273" y="685800"/>
            <a:chExt cx="4323008" cy="54037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532273" y="685800"/>
              <a:ext cx="4323008" cy="540376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BD3862-47D6-422B-B1AA-C369FE58EED9}"/>
                </a:ext>
              </a:extLst>
            </p:cNvPr>
            <p:cNvSpPr/>
            <p:nvPr/>
          </p:nvSpPr>
          <p:spPr>
            <a:xfrm>
              <a:off x="7599681" y="1859280"/>
              <a:ext cx="4175759" cy="409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7183CF-BB5A-492D-A40D-C045740A5BBC}"/>
              </a:ext>
            </a:extLst>
          </p:cNvPr>
          <p:cNvSpPr/>
          <p:nvPr/>
        </p:nvSpPr>
        <p:spPr>
          <a:xfrm>
            <a:off x="7556765" y="273641"/>
            <a:ext cx="3810000" cy="816521"/>
          </a:xfrm>
          <a:prstGeom prst="roundRect">
            <a:avLst>
              <a:gd name="adj" fmla="val 3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50000"/>
                  </a:schemeClr>
                </a:solidFill>
              </a:rPr>
              <a:t>flashlight(n)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F2E799-119F-41CC-9F3B-94D334EA18CF}"/>
              </a:ext>
            </a:extLst>
          </p:cNvPr>
          <p:cNvSpPr/>
          <p:nvPr/>
        </p:nvSpPr>
        <p:spPr>
          <a:xfrm>
            <a:off x="7413808" y="1623078"/>
            <a:ext cx="4175758" cy="816521"/>
          </a:xfrm>
          <a:prstGeom prst="roundRect">
            <a:avLst>
              <a:gd name="adj" fmla="val 3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0" i="0">
                <a:solidFill>
                  <a:srgbClr val="333333"/>
                </a:solidFill>
                <a:effectLst/>
                <a:latin typeface="+mj-lt"/>
              </a:rPr>
              <a:t>/ˈflæʃlaɪt/</a:t>
            </a: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91DC8-C0A6-45C8-A56E-17B23947EB77}"/>
              </a:ext>
            </a:extLst>
          </p:cNvPr>
          <p:cNvSpPr txBox="1"/>
          <p:nvPr/>
        </p:nvSpPr>
        <p:spPr>
          <a:xfrm>
            <a:off x="121920" y="5562598"/>
            <a:ext cx="893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We have to bring a flashlight because it’s so dark outside.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C75DB1-85F8-4BC1-BEC4-EBA2BDD790A2}"/>
              </a:ext>
            </a:extLst>
          </p:cNvPr>
          <p:cNvSpPr/>
          <p:nvPr/>
        </p:nvSpPr>
        <p:spPr>
          <a:xfrm>
            <a:off x="8180848" y="2681754"/>
            <a:ext cx="2641677" cy="1173480"/>
          </a:xfrm>
          <a:prstGeom prst="roundRect">
            <a:avLst>
              <a:gd name="adj" fmla="val 3444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i="1">
                <a:solidFill>
                  <a:srgbClr val="333333"/>
                </a:solidFill>
                <a:latin typeface="+mj-lt"/>
              </a:rPr>
              <a:t>Đèn pin</a:t>
            </a:r>
            <a:endParaRPr lang="en-US" sz="4800" i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FBD362-998F-482D-AE79-7E84C5AF9E0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318" t="42397" r="34127" b="18505"/>
          <a:stretch/>
        </p:blipFill>
        <p:spPr>
          <a:xfrm>
            <a:off x="1056639" y="858699"/>
            <a:ext cx="4392725" cy="3161799"/>
          </a:xfrm>
          <a:prstGeom prst="rect">
            <a:avLst/>
          </a:prstGeom>
        </p:spPr>
      </p:pic>
      <p:pic>
        <p:nvPicPr>
          <p:cNvPr id="4" name="flashlight-1636011381">
            <a:hlinkClick r:id="" action="ppaction://media"/>
            <a:extLst>
              <a:ext uri="{FF2B5EF4-FFF2-40B4-BE49-F238E27FC236}">
                <a16:creationId xmlns:a16="http://schemas.microsoft.com/office/drawing/2014/main" id="{EE2D979C-6BD5-4018-AAAD-6A044DA73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35465" y="275501"/>
            <a:ext cx="406400" cy="406400"/>
          </a:xfrm>
          <a:prstGeom prst="rect">
            <a:avLst/>
          </a:prstGeom>
        </p:spPr>
      </p:pic>
      <p:pic>
        <p:nvPicPr>
          <p:cNvPr id="5" name="We-have-to-bring-a-flashlight-1636011391">
            <a:hlinkClick r:id="" action="ppaction://media"/>
            <a:extLst>
              <a:ext uri="{FF2B5EF4-FFF2-40B4-BE49-F238E27FC236}">
                <a16:creationId xmlns:a16="http://schemas.microsoft.com/office/drawing/2014/main" id="{54E33D2D-8958-4E5C-8317-321FDF431E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11165" y="57248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65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5160"/>
            <a:ext cx="6916813" cy="54037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4421A8-0CB2-4BAB-B058-FA5C132A7658}"/>
              </a:ext>
            </a:extLst>
          </p:cNvPr>
          <p:cNvGrpSpPr/>
          <p:nvPr/>
        </p:nvGrpSpPr>
        <p:grpSpPr>
          <a:xfrm>
            <a:off x="7300261" y="158837"/>
            <a:ext cx="4323008" cy="5403761"/>
            <a:chOff x="7532273" y="685800"/>
            <a:chExt cx="4323008" cy="54037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532273" y="685800"/>
              <a:ext cx="4323008" cy="540376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BD3862-47D6-422B-B1AA-C369FE58EED9}"/>
                </a:ext>
              </a:extLst>
            </p:cNvPr>
            <p:cNvSpPr/>
            <p:nvPr/>
          </p:nvSpPr>
          <p:spPr>
            <a:xfrm>
              <a:off x="7599681" y="1859280"/>
              <a:ext cx="4175759" cy="409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7183CF-BB5A-492D-A40D-C045740A5BBC}"/>
              </a:ext>
            </a:extLst>
          </p:cNvPr>
          <p:cNvSpPr/>
          <p:nvPr/>
        </p:nvSpPr>
        <p:spPr>
          <a:xfrm>
            <a:off x="7556765" y="273641"/>
            <a:ext cx="3810000" cy="816521"/>
          </a:xfrm>
          <a:prstGeom prst="roundRect">
            <a:avLst>
              <a:gd name="adj" fmla="val 3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50000"/>
                  </a:schemeClr>
                </a:solidFill>
              </a:rPr>
              <a:t>pillow (n)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F2E799-119F-41CC-9F3B-94D334EA18CF}"/>
              </a:ext>
            </a:extLst>
          </p:cNvPr>
          <p:cNvSpPr/>
          <p:nvPr/>
        </p:nvSpPr>
        <p:spPr>
          <a:xfrm>
            <a:off x="7413808" y="1623078"/>
            <a:ext cx="4175758" cy="816521"/>
          </a:xfrm>
          <a:prstGeom prst="roundRect">
            <a:avLst>
              <a:gd name="adj" fmla="val 3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0" i="0">
                <a:solidFill>
                  <a:srgbClr val="333333"/>
                </a:solidFill>
                <a:effectLst/>
                <a:latin typeface="+mj-lt"/>
              </a:rPr>
              <a:t>/ˈpɪləʊ/</a:t>
            </a: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91DC8-C0A6-45C8-A56E-17B23947EB77}"/>
              </a:ext>
            </a:extLst>
          </p:cNvPr>
          <p:cNvSpPr txBox="1"/>
          <p:nvPr/>
        </p:nvSpPr>
        <p:spPr>
          <a:xfrm>
            <a:off x="132080" y="5466516"/>
            <a:ext cx="893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The purple pillow is so soft.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C75DB1-85F8-4BC1-BEC4-EBA2BDD790A2}"/>
              </a:ext>
            </a:extLst>
          </p:cNvPr>
          <p:cNvSpPr/>
          <p:nvPr/>
        </p:nvSpPr>
        <p:spPr>
          <a:xfrm>
            <a:off x="8180848" y="2681754"/>
            <a:ext cx="2641677" cy="1173480"/>
          </a:xfrm>
          <a:prstGeom prst="roundRect">
            <a:avLst>
              <a:gd name="adj" fmla="val 3444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i="1">
                <a:solidFill>
                  <a:srgbClr val="333333"/>
                </a:solidFill>
                <a:latin typeface="+mj-lt"/>
              </a:rPr>
              <a:t>cái gối</a:t>
            </a:r>
            <a:endParaRPr lang="en-US" sz="4800" i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3AEF79-8AAB-4647-A98C-BF8BCCC934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692" t="33430" r="31840" b="11946"/>
          <a:stretch/>
        </p:blipFill>
        <p:spPr>
          <a:xfrm>
            <a:off x="691993" y="228556"/>
            <a:ext cx="5663631" cy="4906395"/>
          </a:xfrm>
          <a:prstGeom prst="rect">
            <a:avLst/>
          </a:prstGeom>
        </p:spPr>
      </p:pic>
      <p:pic>
        <p:nvPicPr>
          <p:cNvPr id="12" name="pillow-1636011503">
            <a:hlinkClick r:id="" action="ppaction://media"/>
            <a:extLst>
              <a:ext uri="{FF2B5EF4-FFF2-40B4-BE49-F238E27FC236}">
                <a16:creationId xmlns:a16="http://schemas.microsoft.com/office/drawing/2014/main" id="{ACBB96C4-7FAF-4657-BF0D-F3502A7F5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3088" y="273641"/>
            <a:ext cx="406400" cy="406400"/>
          </a:xfrm>
          <a:prstGeom prst="rect">
            <a:avLst/>
          </a:prstGeom>
        </p:spPr>
      </p:pic>
      <p:pic>
        <p:nvPicPr>
          <p:cNvPr id="14" name="The-purple-pillow-is-so-soft-1636011490">
            <a:hlinkClick r:id="" action="ppaction://media"/>
            <a:extLst>
              <a:ext uri="{FF2B5EF4-FFF2-40B4-BE49-F238E27FC236}">
                <a16:creationId xmlns:a16="http://schemas.microsoft.com/office/drawing/2014/main" id="{817E85B5-A8C4-4197-8091-30E0F99940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77648" y="56501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14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5160"/>
            <a:ext cx="6916813" cy="54037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4421A8-0CB2-4BAB-B058-FA5C132A7658}"/>
              </a:ext>
            </a:extLst>
          </p:cNvPr>
          <p:cNvGrpSpPr/>
          <p:nvPr/>
        </p:nvGrpSpPr>
        <p:grpSpPr>
          <a:xfrm>
            <a:off x="7300261" y="158837"/>
            <a:ext cx="4323008" cy="5403761"/>
            <a:chOff x="7532273" y="685800"/>
            <a:chExt cx="4323008" cy="54037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532273" y="685800"/>
              <a:ext cx="4323008" cy="540376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BD3862-47D6-422B-B1AA-C369FE58EED9}"/>
                </a:ext>
              </a:extLst>
            </p:cNvPr>
            <p:cNvSpPr/>
            <p:nvPr/>
          </p:nvSpPr>
          <p:spPr>
            <a:xfrm>
              <a:off x="7599681" y="1859280"/>
              <a:ext cx="4175759" cy="409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7183CF-BB5A-492D-A40D-C045740A5BBC}"/>
              </a:ext>
            </a:extLst>
          </p:cNvPr>
          <p:cNvSpPr/>
          <p:nvPr/>
        </p:nvSpPr>
        <p:spPr>
          <a:xfrm>
            <a:off x="7556765" y="273641"/>
            <a:ext cx="3810000" cy="816521"/>
          </a:xfrm>
          <a:prstGeom prst="roundRect">
            <a:avLst>
              <a:gd name="adj" fmla="val 3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50000"/>
                  </a:schemeClr>
                </a:solidFill>
              </a:rPr>
              <a:t>towel (n)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F2E799-119F-41CC-9F3B-94D334EA18CF}"/>
              </a:ext>
            </a:extLst>
          </p:cNvPr>
          <p:cNvSpPr/>
          <p:nvPr/>
        </p:nvSpPr>
        <p:spPr>
          <a:xfrm>
            <a:off x="7413808" y="1623078"/>
            <a:ext cx="4175758" cy="816521"/>
          </a:xfrm>
          <a:prstGeom prst="roundRect">
            <a:avLst>
              <a:gd name="adj" fmla="val 3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0" i="0">
                <a:solidFill>
                  <a:srgbClr val="333333"/>
                </a:solidFill>
                <a:effectLst/>
                <a:latin typeface="+mj-lt"/>
              </a:rPr>
              <a:t>/ˈtaʊəl/</a:t>
            </a: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91DC8-C0A6-45C8-A56E-17B23947EB77}"/>
              </a:ext>
            </a:extLst>
          </p:cNvPr>
          <p:cNvSpPr txBox="1"/>
          <p:nvPr/>
        </p:nvSpPr>
        <p:spPr>
          <a:xfrm>
            <a:off x="121920" y="5525683"/>
            <a:ext cx="1163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I want to buy a tower for the trip to the beach next week.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C75DB1-85F8-4BC1-BEC4-EBA2BDD790A2}"/>
              </a:ext>
            </a:extLst>
          </p:cNvPr>
          <p:cNvSpPr/>
          <p:nvPr/>
        </p:nvSpPr>
        <p:spPr>
          <a:xfrm>
            <a:off x="8180848" y="2681754"/>
            <a:ext cx="2641677" cy="1173480"/>
          </a:xfrm>
          <a:prstGeom prst="roundRect">
            <a:avLst>
              <a:gd name="adj" fmla="val 3444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i="1">
                <a:solidFill>
                  <a:srgbClr val="333333"/>
                </a:solidFill>
                <a:latin typeface="+mj-lt"/>
              </a:rPr>
              <a:t>Khăn tắm</a:t>
            </a:r>
            <a:endParaRPr lang="en-US" sz="4800" i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57F43C-19AE-4157-93BD-F04A4B9D15F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398" t="38293" r="35186" b="31692"/>
          <a:stretch/>
        </p:blipFill>
        <p:spPr>
          <a:xfrm>
            <a:off x="787863" y="1274050"/>
            <a:ext cx="5341086" cy="3173333"/>
          </a:xfrm>
          <a:prstGeom prst="rect">
            <a:avLst/>
          </a:prstGeom>
        </p:spPr>
      </p:pic>
      <p:pic>
        <p:nvPicPr>
          <p:cNvPr id="12" name="towel-1636011822">
            <a:hlinkClick r:id="" action="ppaction://media"/>
            <a:extLst>
              <a:ext uri="{FF2B5EF4-FFF2-40B4-BE49-F238E27FC236}">
                <a16:creationId xmlns:a16="http://schemas.microsoft.com/office/drawing/2014/main" id="{2770404C-1B2B-46E6-A42B-7FC511288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58406" y="402501"/>
            <a:ext cx="406400" cy="406400"/>
          </a:xfrm>
          <a:prstGeom prst="rect">
            <a:avLst/>
          </a:prstGeom>
        </p:spPr>
      </p:pic>
      <p:pic>
        <p:nvPicPr>
          <p:cNvPr id="14" name="I-want-to-buy-a-tower-for-the-1636011836">
            <a:hlinkClick r:id="" action="ppaction://media"/>
            <a:extLst>
              <a:ext uri="{FF2B5EF4-FFF2-40B4-BE49-F238E27FC236}">
                <a16:creationId xmlns:a16="http://schemas.microsoft.com/office/drawing/2014/main" id="{971B6905-EBA6-4277-A2F9-338D15AC71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79595" y="44184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51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855</Words>
  <Application>Microsoft Office PowerPoint</Application>
  <PresentationFormat>Widescreen</PresentationFormat>
  <Paragraphs>185</Paragraphs>
  <Slides>24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Bierstadt Display</vt:lpstr>
      <vt:lpstr>Roboto</vt:lpstr>
      <vt:lpstr>Constantia</vt:lpstr>
      <vt:lpstr>Arial</vt:lpstr>
      <vt:lpstr>HL Brush 1BK</vt:lpstr>
      <vt:lpstr>Wingdings</vt:lpstr>
      <vt:lpstr>Aachen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ACER</cp:lastModifiedBy>
  <cp:revision>40</cp:revision>
  <dcterms:created xsi:type="dcterms:W3CDTF">2021-09-05T02:15:09Z</dcterms:created>
  <dcterms:modified xsi:type="dcterms:W3CDTF">2023-03-11T06:25:07Z</dcterms:modified>
</cp:coreProperties>
</file>