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63" r:id="rId4"/>
    <p:sldId id="279" r:id="rId5"/>
    <p:sldId id="292" r:id="rId6"/>
    <p:sldId id="293" r:id="rId7"/>
    <p:sldId id="294" r:id="rId8"/>
    <p:sldId id="295" r:id="rId9"/>
    <p:sldId id="281" r:id="rId10"/>
    <p:sldId id="280" r:id="rId11"/>
    <p:sldId id="278" r:id="rId12"/>
    <p:sldId id="282" r:id="rId13"/>
    <p:sldId id="283" r:id="rId14"/>
    <p:sldId id="284" r:id="rId15"/>
    <p:sldId id="285" r:id="rId16"/>
    <p:sldId id="286" r:id="rId17"/>
    <p:sldId id="287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Rectangle 41"/>
          <p:cNvSpPr>
            <a:spLocks noChangeArrowheads="1"/>
          </p:cNvSpPr>
          <p:nvPr/>
        </p:nvSpPr>
        <p:spPr bwMode="gray">
          <a:xfrm>
            <a:off x="0" y="2708275"/>
            <a:ext cx="9144000" cy="87471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0" y="2720975"/>
            <a:ext cx="9144000" cy="817563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990600" y="2176463"/>
            <a:ext cx="7086600" cy="4365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90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en-US" noProof="0" smtClean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black">
          <a:xfrm>
            <a:off x="381000" y="271463"/>
            <a:ext cx="10890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marL="479425" defTabSz="957263">
              <a:defRPr>
                <a:solidFill>
                  <a:schemeClr val="tx1"/>
                </a:solidFill>
                <a:latin typeface="Arial" charset="0"/>
              </a:defRPr>
            </a:lvl2pPr>
            <a:lvl3pPr marL="957263" defTabSz="957263">
              <a:defRPr>
                <a:solidFill>
                  <a:schemeClr val="tx1"/>
                </a:solidFill>
                <a:latin typeface="Arial" charset="0"/>
              </a:defRPr>
            </a:lvl3pPr>
            <a:lvl4pPr marL="1436688" defTabSz="957263">
              <a:defRPr>
                <a:solidFill>
                  <a:schemeClr val="tx1"/>
                </a:solidFill>
                <a:latin typeface="Arial" charset="0"/>
              </a:defRPr>
            </a:lvl4pPr>
            <a:lvl5pPr marL="1916113" defTabSz="957263">
              <a:defRPr>
                <a:solidFill>
                  <a:schemeClr val="tx1"/>
                </a:solidFill>
                <a:latin typeface="Arial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grpSp>
        <p:nvGrpSpPr>
          <p:cNvPr id="3114" name="Group 42"/>
          <p:cNvGrpSpPr>
            <a:grpSpLocks/>
          </p:cNvGrpSpPr>
          <p:nvPr/>
        </p:nvGrpSpPr>
        <p:grpSpPr bwMode="auto">
          <a:xfrm>
            <a:off x="-11113" y="-12700"/>
            <a:ext cx="9175751" cy="6870700"/>
            <a:chOff x="-7" y="-8"/>
            <a:chExt cx="5780" cy="4328"/>
          </a:xfrm>
        </p:grpSpPr>
        <p:sp>
          <p:nvSpPr>
            <p:cNvPr id="3108" name="AutoShape 36"/>
            <p:cNvSpPr>
              <a:spLocks noChangeArrowheads="1"/>
            </p:cNvSpPr>
            <p:nvPr/>
          </p:nvSpPr>
          <p:spPr bwMode="gray">
            <a:xfrm>
              <a:off x="17" y="16"/>
              <a:ext cx="5729" cy="4285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09" name="Freeform 37"/>
            <p:cNvSpPr>
              <a:spLocks/>
            </p:cNvSpPr>
            <p:nvPr/>
          </p:nvSpPr>
          <p:spPr bwMode="gray">
            <a:xfrm>
              <a:off x="-3" y="-8"/>
              <a:ext cx="295" cy="289"/>
            </a:xfrm>
            <a:custGeom>
              <a:avLst/>
              <a:gdLst>
                <a:gd name="T0" fmla="*/ 3 w 403"/>
                <a:gd name="T1" fmla="*/ 395 h 395"/>
                <a:gd name="T2" fmla="*/ 74 w 403"/>
                <a:gd name="T3" fmla="*/ 216 h 395"/>
                <a:gd name="T4" fmla="*/ 231 w 403"/>
                <a:gd name="T5" fmla="*/ 50 h 395"/>
                <a:gd name="T6" fmla="*/ 403 w 403"/>
                <a:gd name="T7" fmla="*/ 0 h 395"/>
                <a:gd name="T8" fmla="*/ 0 w 403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395">
                  <a:moveTo>
                    <a:pt x="3" y="395"/>
                  </a:moveTo>
                  <a:lnTo>
                    <a:pt x="74" y="216"/>
                  </a:lnTo>
                  <a:lnTo>
                    <a:pt x="231" y="50"/>
                  </a:lnTo>
                  <a:lnTo>
                    <a:pt x="403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10" name="Freeform 38"/>
            <p:cNvSpPr>
              <a:spLocks/>
            </p:cNvSpPr>
            <p:nvPr/>
          </p:nvSpPr>
          <p:spPr bwMode="gray">
            <a:xfrm>
              <a:off x="-7" y="3982"/>
              <a:ext cx="287" cy="338"/>
            </a:xfrm>
            <a:custGeom>
              <a:avLst/>
              <a:gdLst>
                <a:gd name="T0" fmla="*/ 391 w 391"/>
                <a:gd name="T1" fmla="*/ 473 h 473"/>
                <a:gd name="T2" fmla="*/ 151 w 391"/>
                <a:gd name="T3" fmla="*/ 353 h 473"/>
                <a:gd name="T4" fmla="*/ 42 w 391"/>
                <a:gd name="T5" fmla="*/ 201 h 473"/>
                <a:gd name="T6" fmla="*/ 0 w 391"/>
                <a:gd name="T7" fmla="*/ 0 h 473"/>
                <a:gd name="T8" fmla="*/ 1 w 391"/>
                <a:gd name="T9" fmla="*/ 47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473">
                  <a:moveTo>
                    <a:pt x="391" y="473"/>
                  </a:moveTo>
                  <a:lnTo>
                    <a:pt x="151" y="353"/>
                  </a:lnTo>
                  <a:lnTo>
                    <a:pt x="42" y="201"/>
                  </a:lnTo>
                  <a:lnTo>
                    <a:pt x="0" y="0"/>
                  </a:lnTo>
                  <a:lnTo>
                    <a:pt x="1" y="47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11" name="Freeform 39"/>
            <p:cNvSpPr>
              <a:spLocks/>
            </p:cNvSpPr>
            <p:nvPr/>
          </p:nvSpPr>
          <p:spPr bwMode="gray">
            <a:xfrm>
              <a:off x="5499" y="4026"/>
              <a:ext cx="274" cy="287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12" name="Freeform 40"/>
            <p:cNvSpPr>
              <a:spLocks/>
            </p:cNvSpPr>
            <p:nvPr/>
          </p:nvSpPr>
          <p:spPr bwMode="gray">
            <a:xfrm>
              <a:off x="5467" y="0"/>
              <a:ext cx="302" cy="288"/>
            </a:xfrm>
            <a:custGeom>
              <a:avLst/>
              <a:gdLst>
                <a:gd name="T0" fmla="*/ 0 w 403"/>
                <a:gd name="T1" fmla="*/ 0 h 403"/>
                <a:gd name="T2" fmla="*/ 221 w 403"/>
                <a:gd name="T3" fmla="*/ 96 h 403"/>
                <a:gd name="T4" fmla="*/ 353 w 403"/>
                <a:gd name="T5" fmla="*/ 231 h 403"/>
                <a:gd name="T6" fmla="*/ 403 w 403"/>
                <a:gd name="T7" fmla="*/ 403 h 403"/>
                <a:gd name="T8" fmla="*/ 403 w 403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403">
                  <a:moveTo>
                    <a:pt x="0" y="0"/>
                  </a:moveTo>
                  <a:lnTo>
                    <a:pt x="221" y="96"/>
                  </a:lnTo>
                  <a:lnTo>
                    <a:pt x="353" y="231"/>
                  </a:lnTo>
                  <a:lnTo>
                    <a:pt x="403" y="403"/>
                  </a:lnTo>
                  <a:lnTo>
                    <a:pt x="403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2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77FC70-716C-40BF-B175-2B48BE74B56A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1C2E4C-EA64-47D3-9B59-88B32A0A3113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A7FBD0-78A5-48F4-B6EF-67CF6A57DF8D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Chân trang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8" name="Chỗ dành sẵn cho Số hiệu Bản chiế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27EDE1-B9A8-4512-8C5C-EC4879B6A935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E55C08-761E-4982-A8D8-28793D00B756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Chân trang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3" name="Chỗ dành sẵn cho Số hiệu Bản chiế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09C0FD-90B7-4A6D-8B9C-BF2CE42E271A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6690F8-9C5A-46FB-B2A3-03C4BBC96F79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Bấm biểu tượng để thêm hình ảnh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2C3EAE-AB23-46D4-B0D6-3D8C9A86EE6F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20C02D-B2E2-4343-9E38-B775AA87CA11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270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270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3D2AF0-2B8B-4A7B-BC64-B1820C98A18C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êu đề và Bả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42925" y="53975"/>
            <a:ext cx="7392988" cy="563563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ảng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vi-VN" smtClean="0"/>
              <a:t>Bấm biểu tượng để thêm bảng</a:t>
            </a:r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0"/>
          </p:nvPr>
        </p:nvSpPr>
        <p:spPr>
          <a:xfrm>
            <a:off x="6084888" y="6450013"/>
            <a:ext cx="2897187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1"/>
          </p:nvPr>
        </p:nvSpPr>
        <p:spPr>
          <a:xfrm>
            <a:off x="107950" y="6454775"/>
            <a:ext cx="927100" cy="239713"/>
          </a:xfrm>
        </p:spPr>
        <p:txBody>
          <a:bodyPr/>
          <a:lstStyle>
            <a:lvl1pPr>
              <a:defRPr/>
            </a:lvl1pPr>
          </a:lstStyle>
          <a:p>
            <a:fld id="{98202ED1-675A-4FA8-9C11-B94FEC5A67A3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7A1BC-9888-4AA6-B885-EBED25012988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C45F2-85C8-41EA-B0D2-FDA229D3C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3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 descr="29641"/>
          <p:cNvSpPr>
            <a:spLocks/>
          </p:cNvSpPr>
          <p:nvPr/>
        </p:nvSpPr>
        <p:spPr bwMode="gray">
          <a:xfrm>
            <a:off x="36513" y="80963"/>
            <a:ext cx="9077325" cy="1595437"/>
          </a:xfrm>
          <a:custGeom>
            <a:avLst/>
            <a:gdLst>
              <a:gd name="T0" fmla="*/ 0 w 5718"/>
              <a:gd name="T1" fmla="*/ 756 h 1005"/>
              <a:gd name="T2" fmla="*/ 576 w 5718"/>
              <a:gd name="T3" fmla="*/ 560 h 1005"/>
              <a:gd name="T4" fmla="*/ 1403 w 5718"/>
              <a:gd name="T5" fmla="*/ 390 h 1005"/>
              <a:gd name="T6" fmla="*/ 2452 w 5718"/>
              <a:gd name="T7" fmla="*/ 314 h 1005"/>
              <a:gd name="T8" fmla="*/ 3102 w 5718"/>
              <a:gd name="T9" fmla="*/ 326 h 1005"/>
              <a:gd name="T10" fmla="*/ 4043 w 5718"/>
              <a:gd name="T11" fmla="*/ 434 h 1005"/>
              <a:gd name="T12" fmla="*/ 4944 w 5718"/>
              <a:gd name="T13" fmla="*/ 668 h 1005"/>
              <a:gd name="T14" fmla="*/ 5691 w 5718"/>
              <a:gd name="T15" fmla="*/ 971 h 1005"/>
              <a:gd name="T16" fmla="*/ 5718 w 5718"/>
              <a:gd name="T17" fmla="*/ 19 h 1005"/>
              <a:gd name="T18" fmla="*/ 9 w 5718"/>
              <a:gd name="T19" fmla="*/ 0 h 1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18" h="1005">
                <a:moveTo>
                  <a:pt x="0" y="756"/>
                </a:moveTo>
                <a:cubicBezTo>
                  <a:pt x="96" y="724"/>
                  <a:pt x="297" y="635"/>
                  <a:pt x="576" y="560"/>
                </a:cubicBezTo>
                <a:cubicBezTo>
                  <a:pt x="855" y="485"/>
                  <a:pt x="1037" y="442"/>
                  <a:pt x="1403" y="390"/>
                </a:cubicBezTo>
                <a:cubicBezTo>
                  <a:pt x="1769" y="337"/>
                  <a:pt x="2154" y="320"/>
                  <a:pt x="2452" y="314"/>
                </a:cubicBezTo>
                <a:lnTo>
                  <a:pt x="3102" y="326"/>
                </a:lnTo>
                <a:cubicBezTo>
                  <a:pt x="3367" y="346"/>
                  <a:pt x="3736" y="377"/>
                  <a:pt x="4043" y="434"/>
                </a:cubicBezTo>
                <a:cubicBezTo>
                  <a:pt x="4350" y="490"/>
                  <a:pt x="4669" y="578"/>
                  <a:pt x="4944" y="668"/>
                </a:cubicBezTo>
                <a:cubicBezTo>
                  <a:pt x="5219" y="757"/>
                  <a:pt x="5679" y="1005"/>
                  <a:pt x="5691" y="971"/>
                </a:cubicBezTo>
                <a:cubicBezTo>
                  <a:pt x="5695" y="964"/>
                  <a:pt x="5718" y="25"/>
                  <a:pt x="5718" y="19"/>
                </a:cubicBezTo>
                <a:cubicBezTo>
                  <a:pt x="5718" y="7"/>
                  <a:pt x="1198" y="4"/>
                  <a:pt x="9" y="0"/>
                </a:cubicBezTo>
              </a:path>
            </a:pathLst>
          </a:cu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84888" y="6450013"/>
            <a:ext cx="28971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1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66"/>
                </a:solidFill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454775"/>
            <a:ext cx="927100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ctr" defTabSz="957263">
              <a:defRPr sz="1300" b="1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3EAF5A-02A3-47C7-A2DA-BB9F5281BFB3}" type="slidenum">
              <a:rPr lang="en-US">
                <a:solidFill>
                  <a:srgbClr val="0000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542925" y="53975"/>
            <a:ext cx="7392988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grpSp>
        <p:nvGrpSpPr>
          <p:cNvPr id="1040" name="Group 16"/>
          <p:cNvGrpSpPr>
            <a:grpSpLocks/>
          </p:cNvGrpSpPr>
          <p:nvPr/>
        </p:nvGrpSpPr>
        <p:grpSpPr bwMode="auto">
          <a:xfrm>
            <a:off x="-1588" y="0"/>
            <a:ext cx="9145588" cy="6858000"/>
            <a:chOff x="-1" y="0"/>
            <a:chExt cx="8065" cy="6048"/>
          </a:xfrm>
        </p:grpSpPr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-1" y="5629"/>
              <a:ext cx="389" cy="417"/>
            </a:xfrm>
            <a:custGeom>
              <a:avLst/>
              <a:gdLst>
                <a:gd name="T0" fmla="*/ 314 w 389"/>
                <a:gd name="T1" fmla="*/ 416 h 417"/>
                <a:gd name="T2" fmla="*/ 389 w 389"/>
                <a:gd name="T3" fmla="*/ 417 h 417"/>
                <a:gd name="T4" fmla="*/ 158 w 389"/>
                <a:gd name="T5" fmla="*/ 297 h 417"/>
                <a:gd name="T6" fmla="*/ 39 w 389"/>
                <a:gd name="T7" fmla="*/ 179 h 417"/>
                <a:gd name="T8" fmla="*/ 0 w 389"/>
                <a:gd name="T9" fmla="*/ 0 h 417"/>
                <a:gd name="T10" fmla="*/ 1 w 389"/>
                <a:gd name="T11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417">
                  <a:moveTo>
                    <a:pt x="314" y="416"/>
                  </a:moveTo>
                  <a:lnTo>
                    <a:pt x="389" y="417"/>
                  </a:lnTo>
                  <a:lnTo>
                    <a:pt x="158" y="297"/>
                  </a:lnTo>
                  <a:lnTo>
                    <a:pt x="39" y="179"/>
                  </a:lnTo>
                  <a:lnTo>
                    <a:pt x="0" y="0"/>
                  </a:lnTo>
                  <a:lnTo>
                    <a:pt x="1" y="4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7701" y="5645"/>
              <a:ext cx="363" cy="403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043" name="AutoShape 19"/>
            <p:cNvSpPr>
              <a:spLocks noChangeArrowheads="1"/>
            </p:cNvSpPr>
            <p:nvPr/>
          </p:nvSpPr>
          <p:spPr bwMode="gray">
            <a:xfrm>
              <a:off x="25" y="42"/>
              <a:ext cx="8012" cy="5985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-1" y="13"/>
              <a:ext cx="405" cy="441"/>
            </a:xfrm>
            <a:custGeom>
              <a:avLst/>
              <a:gdLst>
                <a:gd name="T0" fmla="*/ 2 w 405"/>
                <a:gd name="T1" fmla="*/ 441 h 441"/>
                <a:gd name="T2" fmla="*/ 107 w 405"/>
                <a:gd name="T3" fmla="*/ 175 h 441"/>
                <a:gd name="T4" fmla="*/ 387 w 405"/>
                <a:gd name="T5" fmla="*/ 0 h 441"/>
                <a:gd name="T6" fmla="*/ 1 w 405"/>
                <a:gd name="T7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441">
                  <a:moveTo>
                    <a:pt x="2" y="441"/>
                  </a:moveTo>
                  <a:cubicBezTo>
                    <a:pt x="19" y="397"/>
                    <a:pt x="0" y="345"/>
                    <a:pt x="107" y="175"/>
                  </a:cubicBezTo>
                  <a:cubicBezTo>
                    <a:pt x="214" y="6"/>
                    <a:pt x="405" y="16"/>
                    <a:pt x="387" y="0"/>
                  </a:cubicBezTo>
                  <a:lnTo>
                    <a:pt x="1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7588" y="0"/>
              <a:ext cx="470" cy="483"/>
            </a:xfrm>
            <a:custGeom>
              <a:avLst/>
              <a:gdLst>
                <a:gd name="T0" fmla="*/ 0 w 470"/>
                <a:gd name="T1" fmla="*/ 4 h 483"/>
                <a:gd name="T2" fmla="*/ 342 w 470"/>
                <a:gd name="T3" fmla="*/ 150 h 483"/>
                <a:gd name="T4" fmla="*/ 470 w 470"/>
                <a:gd name="T5" fmla="*/ 461 h 483"/>
                <a:gd name="T6" fmla="*/ 470 w 470"/>
                <a:gd name="T7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483">
                  <a:moveTo>
                    <a:pt x="0" y="4"/>
                  </a:moveTo>
                  <a:cubicBezTo>
                    <a:pt x="57" y="28"/>
                    <a:pt x="264" y="74"/>
                    <a:pt x="342" y="150"/>
                  </a:cubicBezTo>
                  <a:cubicBezTo>
                    <a:pt x="450" y="275"/>
                    <a:pt x="452" y="483"/>
                    <a:pt x="470" y="461"/>
                  </a:cubicBezTo>
                  <a:lnTo>
                    <a:pt x="47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1046" name="Line 22"/>
          <p:cNvSpPr>
            <a:spLocks noChangeShapeType="1"/>
          </p:cNvSpPr>
          <p:nvPr/>
        </p:nvSpPr>
        <p:spPr bwMode="gray">
          <a:xfrm>
            <a:off x="323850" y="6500813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srgbClr val="00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3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dt="0"/>
  <p:txStyles>
    <p:titleStyle>
      <a:lvl1pPr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+mj-lt"/>
          <a:ea typeface="+mj-ea"/>
          <a:cs typeface="+mj-cs"/>
        </a:defRPr>
      </a:lvl1pPr>
      <a:lvl2pPr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2pPr>
      <a:lvl3pPr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3pPr>
      <a:lvl4pPr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4pPr>
      <a:lvl5pPr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5pPr>
      <a:lvl6pPr marL="457200"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6pPr>
      <a:lvl7pPr marL="914400"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7pPr>
      <a:lvl8pPr marL="1371600"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8pPr>
      <a:lvl9pPr marL="1828800" algn="ctr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100">
          <a:solidFill>
            <a:schemeClr val="tx1"/>
          </a:solidFill>
          <a:latin typeface="+mj-lt"/>
        </a:defRPr>
      </a:lvl2pPr>
      <a:lvl3pPr marL="1196975" indent="-239713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+mj-lt"/>
        </a:defRPr>
      </a:lvl3pPr>
      <a:lvl4pPr marL="1676400" indent="-239713" algn="l" defTabSz="957263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j-lt"/>
        </a:defRPr>
      </a:lvl4pPr>
      <a:lvl5pPr marL="21542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5pPr>
      <a:lvl6pPr marL="26114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6pPr>
      <a:lvl7pPr marL="30686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7pPr>
      <a:lvl8pPr marL="35258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8pPr>
      <a:lvl9pPr marL="39830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://thanhnien.vn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156201"/>
            <a:ext cx="7924800" cy="939799"/>
          </a:xfrm>
        </p:spPr>
        <p:txBody>
          <a:bodyPr>
            <a:normAutofit/>
          </a:bodyPr>
          <a:lstStyle/>
          <a:p>
            <a:pPr algn="l"/>
            <a:r>
              <a:rPr lang="en-US" sz="32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        Giáo viên: Trần Thị Cẩm Nhung</a:t>
            </a:r>
            <a:endParaRPr lang="vi-VN" sz="3200" b="1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04800" y="533401"/>
            <a:ext cx="7924800" cy="685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THCS ĐÔNG THẠNH</a:t>
            </a:r>
            <a:endParaRPr lang="vi-VN" sz="320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3490" y="2493820"/>
            <a:ext cx="5393052" cy="1184196"/>
            <a:chOff x="1981200" y="2438400"/>
            <a:chExt cx="5393052" cy="1184196"/>
          </a:xfrm>
        </p:grpSpPr>
        <p:sp>
          <p:nvSpPr>
            <p:cNvPr id="8" name="Rectangle 7"/>
            <p:cNvSpPr/>
            <p:nvPr/>
          </p:nvSpPr>
          <p:spPr>
            <a:xfrm>
              <a:off x="1981200" y="2438400"/>
              <a:ext cx="5393052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ooperH" pitchFamily="34" charset="0"/>
                </a:rPr>
                <a:t>TIN HäC 9</a:t>
              </a:r>
              <a:endParaRPr lang="en-US" sz="6600" b="1" cap="none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ooperH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81200" y="2514600"/>
              <a:ext cx="5393052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0" smtClean="0">
                  <a:ln w="11430"/>
                  <a:solidFill>
                    <a:srgbClr val="FFFF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ooperH" pitchFamily="34" charset="0"/>
                </a:rPr>
                <a:t>TIN HäC 9</a:t>
              </a:r>
              <a:endParaRPr lang="en-US" sz="6600" b="1" cap="none" spc="5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ooperH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24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799" y="396394"/>
            <a:ext cx="659606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 Thư điện tử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4" descr="Cách giao tiếp qua thư điện tử | VTV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1" y="990600"/>
            <a:ext cx="83645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9654" y="1447800"/>
            <a:ext cx="7910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-Thư điện tử (E-mail): là dịch vụ trao đổi thông tin trên Internet thông qua các hộp thư điện tử</a:t>
            </a:r>
            <a:r>
              <a:rPr lang="en-US" alt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50" y="2819400"/>
            <a:ext cx="434585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Box 4"/>
          <p:cNvSpPr txBox="1">
            <a:spLocks noChangeArrowheads="1"/>
          </p:cNvSpPr>
          <p:nvPr/>
        </p:nvSpPr>
        <p:spPr bwMode="auto">
          <a:xfrm>
            <a:off x="686506" y="304512"/>
            <a:ext cx="6404317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 dụng khác trên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4" y="1143000"/>
            <a:ext cx="824951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0" y="1143000"/>
            <a:ext cx="824258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6" y="1122218"/>
            <a:ext cx="8242590" cy="516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xplosion 2 1"/>
          <p:cNvSpPr/>
          <p:nvPr/>
        </p:nvSpPr>
        <p:spPr bwMode="auto">
          <a:xfrm>
            <a:off x="990600" y="1143000"/>
            <a:ext cx="7619999" cy="5029201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HỘI</a:t>
            </a:r>
            <a:r>
              <a:rPr kumimoji="0" lang="en-US" sz="3200" b="1" i="0" u="none" strike="noStrike" cap="none" normalizeH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THẢO TRỰC TUYẾN</a:t>
            </a:r>
            <a:endParaRPr kumimoji="0" lang="vi-VN" sz="3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Box 4"/>
          <p:cNvSpPr txBox="1">
            <a:spLocks noChangeArrowheads="1"/>
          </p:cNvSpPr>
          <p:nvPr/>
        </p:nvSpPr>
        <p:spPr bwMode="auto">
          <a:xfrm>
            <a:off x="686506" y="304512"/>
            <a:ext cx="6404317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Một số ứng dụng khác trên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ọc trực tuyến là gì? Nên hay không nên học trực tuyế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6" y="1295400"/>
            <a:ext cx="801505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6" y="1295400"/>
            <a:ext cx="801505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6" y="1295400"/>
            <a:ext cx="801505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xplosion 2 10"/>
          <p:cNvSpPr/>
          <p:nvPr/>
        </p:nvSpPr>
        <p:spPr bwMode="auto">
          <a:xfrm>
            <a:off x="990600" y="1143000"/>
            <a:ext cx="7619999" cy="5029201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smtClean="0">
                <a:solidFill>
                  <a:schemeClr val="bg1"/>
                </a:solidFill>
                <a:latin typeface="Arial" charset="0"/>
              </a:rPr>
              <a:t>ĐÀO TẠO </a:t>
            </a: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smtClean="0">
                <a:solidFill>
                  <a:schemeClr val="bg1"/>
                </a:solidFill>
                <a:latin typeface="Arial" charset="0"/>
              </a:rPr>
              <a:t>QUA MẠNG</a:t>
            </a:r>
            <a:endParaRPr kumimoji="0" lang="vi-VN" sz="3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Box 4"/>
          <p:cNvSpPr txBox="1">
            <a:spLocks noChangeArrowheads="1"/>
          </p:cNvSpPr>
          <p:nvPr/>
        </p:nvSpPr>
        <p:spPr bwMode="auto">
          <a:xfrm>
            <a:off x="686506" y="304512"/>
            <a:ext cx="638668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Một số ứng dụng khác trên Internet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6" y="1066800"/>
            <a:ext cx="807649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6" y="1066800"/>
            <a:ext cx="807649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42" y="1101436"/>
            <a:ext cx="8041858" cy="52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xplosion 2 9"/>
          <p:cNvSpPr/>
          <p:nvPr/>
        </p:nvSpPr>
        <p:spPr bwMode="auto">
          <a:xfrm>
            <a:off x="990600" y="1143000"/>
            <a:ext cx="7619999" cy="5029201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smtClean="0">
                <a:solidFill>
                  <a:schemeClr val="bg1"/>
                </a:solidFill>
                <a:latin typeface="Arial" charset="0"/>
              </a:rPr>
              <a:t>THƯƠNG MẠI ĐIỆN TỬ</a:t>
            </a:r>
            <a:endParaRPr kumimoji="0" lang="vi-VN" sz="32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ách giao tiếp qua thư điện tử | VTV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2" y="990600"/>
            <a:ext cx="849856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6506" y="304512"/>
            <a:ext cx="6404317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 dụng khác trên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371600"/>
            <a:ext cx="7391400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 thảo trực tuyến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Đào tạo qua mạng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 mại điện tử</a:t>
            </a:r>
            <a:endParaRPr lang="vi-VN" sz="3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ách giao tiếp qua thư điện tử | VTV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90600"/>
            <a:ext cx="8498568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6506" y="304512"/>
            <a:ext cx="5256567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Làm thế nào kết nối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219200"/>
            <a:ext cx="73914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 dùng cần đăng kí với một nhà cung cấp dịch vụ Internet (ISP – Internet Service Provider) để được hỗ trợ cài đặt và cấp quyền truy cập Internet.</a:t>
            </a:r>
            <a:endParaRPr lang="vi-VN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4184628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 số ISP ở Việt Nam: VNPT, Viettel, FPT, Công ty NetNam, .....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ách giao tiếp qua thư điện tử | VTV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6506" y="304512"/>
            <a:ext cx="5256567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Làm thế nào kết nối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6" y="1219200"/>
            <a:ext cx="822889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3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2286000"/>
            <a:ext cx="8001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smtClean="0"/>
              <a:t>Các em xem Bài 3 : Tổ chức và truy cập thông tin trên Internet</a:t>
            </a:r>
          </a:p>
          <a:p>
            <a:pPr>
              <a:lnSpc>
                <a:spcPct val="150000"/>
              </a:lnSpc>
            </a:pPr>
            <a:r>
              <a:rPr lang="vi-VN" sz="2800" smtClean="0"/>
              <a:t>Tự thực hành Bài thực hành 2: TÌM KIẾM THÔNG TIN TRÊN INTERNET từ trang 32 </a:t>
            </a:r>
            <a:r>
              <a:rPr lang="vi-VN" sz="2800" smtClean="0">
                <a:sym typeface="Wingdings" pitchFamily="2" charset="2"/>
              </a:rPr>
              <a:t> trang 35</a:t>
            </a:r>
            <a:r>
              <a:rPr lang="vi-VN" sz="2800" smtClean="0"/>
              <a:t> </a:t>
            </a:r>
            <a:endParaRPr lang="vi-VN" sz="2800"/>
          </a:p>
        </p:txBody>
      </p:sp>
      <p:sp>
        <p:nvSpPr>
          <p:cNvPr id="2" name="Rectangle 1"/>
          <p:cNvSpPr/>
          <p:nvPr/>
        </p:nvSpPr>
        <p:spPr>
          <a:xfrm>
            <a:off x="2819400" y="990600"/>
            <a:ext cx="3284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u="sng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DẶN DÒ</a:t>
            </a:r>
            <a:endParaRPr lang="en-US" sz="5400" b="1" u="sng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2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620000" cy="1295400"/>
          </a:xfrm>
        </p:spPr>
        <p:txBody>
          <a:bodyPr/>
          <a:lstStyle/>
          <a:p>
            <a:r>
              <a:rPr lang="en-US" u="sng" smtClean="0">
                <a:solidFill>
                  <a:srgbClr val="FFFF00"/>
                </a:solidFill>
              </a:rPr>
              <a:t>Bài 2</a:t>
            </a:r>
            <a:r>
              <a:rPr lang="en-US" smtClean="0">
                <a:solidFill>
                  <a:srgbClr val="FF3300"/>
                </a:solidFill>
              </a:rPr>
              <a:t/>
            </a:r>
            <a:br>
              <a:rPr lang="en-US" smtClean="0">
                <a:solidFill>
                  <a:srgbClr val="FF3300"/>
                </a:solidFill>
              </a:rPr>
            </a:br>
            <a:r>
              <a:rPr lang="en-US" smtClean="0">
                <a:solidFill>
                  <a:srgbClr val="FF3300"/>
                </a:solidFill>
              </a:rPr>
              <a:t>MẠNG THÔNG TIN TOÀN CẦU INTERNET</a:t>
            </a:r>
            <a:endParaRPr lang="en-US">
              <a:solidFill>
                <a:srgbClr val="FF3300"/>
              </a:solidFill>
            </a:endParaRPr>
          </a:p>
        </p:txBody>
      </p:sp>
      <p:grpSp>
        <p:nvGrpSpPr>
          <p:cNvPr id="89176" name="Group 88"/>
          <p:cNvGrpSpPr>
            <a:grpSpLocks/>
          </p:cNvGrpSpPr>
          <p:nvPr/>
        </p:nvGrpSpPr>
        <p:grpSpPr bwMode="auto">
          <a:xfrm>
            <a:off x="1447800" y="1905000"/>
            <a:ext cx="5889625" cy="739775"/>
            <a:chOff x="1728" y="1680"/>
            <a:chExt cx="4560" cy="653"/>
          </a:xfrm>
        </p:grpSpPr>
        <p:sp>
          <p:nvSpPr>
            <p:cNvPr id="89150" name="AutoShape 62"/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51" name="AutoShape 63"/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52" name="Text Box 64"/>
            <p:cNvSpPr txBox="1">
              <a:spLocks noChangeArrowheads="1"/>
            </p:cNvSpPr>
            <p:nvPr/>
          </p:nvSpPr>
          <p:spPr bwMode="gray">
            <a:xfrm>
              <a:off x="2316" y="1846"/>
              <a:ext cx="331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00"/>
                  </a:solidFill>
                </a:rPr>
                <a:t>INTERNET LÀ GÌ?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89153" name="Text Box 65"/>
            <p:cNvSpPr txBox="1">
              <a:spLocks noChangeArrowheads="1"/>
            </p:cNvSpPr>
            <p:nvPr/>
          </p:nvSpPr>
          <p:spPr bwMode="gray">
            <a:xfrm>
              <a:off x="1919" y="1824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89175" name="Group 87"/>
          <p:cNvGrpSpPr>
            <a:grpSpLocks/>
          </p:cNvGrpSpPr>
          <p:nvPr/>
        </p:nvGrpSpPr>
        <p:grpSpPr bwMode="auto">
          <a:xfrm>
            <a:off x="1447800" y="2809875"/>
            <a:ext cx="5889625" cy="739775"/>
            <a:chOff x="1728" y="2478"/>
            <a:chExt cx="4560" cy="653"/>
          </a:xfrm>
        </p:grpSpPr>
        <p:sp>
          <p:nvSpPr>
            <p:cNvPr id="89155" name="AutoShape 67"/>
            <p:cNvSpPr>
              <a:spLocks noChangeArrowheads="1"/>
            </p:cNvSpPr>
            <p:nvPr/>
          </p:nvSpPr>
          <p:spPr bwMode="gray">
            <a:xfrm>
              <a:off x="2096" y="2591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56" name="AutoShape 68"/>
            <p:cNvSpPr>
              <a:spLocks noChangeArrowheads="1"/>
            </p:cNvSpPr>
            <p:nvPr/>
          </p:nvSpPr>
          <p:spPr bwMode="gray">
            <a:xfrm>
              <a:off x="1728" y="2478"/>
              <a:ext cx="662" cy="653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57" name="Text Box 69"/>
            <p:cNvSpPr txBox="1">
              <a:spLocks noChangeArrowheads="1"/>
            </p:cNvSpPr>
            <p:nvPr/>
          </p:nvSpPr>
          <p:spPr bwMode="gray">
            <a:xfrm>
              <a:off x="2316" y="2644"/>
              <a:ext cx="3972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00"/>
                  </a:solidFill>
                </a:rPr>
                <a:t>MỘT SỐ DỊCH VỤ CƠ BẢN TRÊN INTERNET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89170" name="Text Box 82"/>
            <p:cNvSpPr txBox="1">
              <a:spLocks noChangeArrowheads="1"/>
            </p:cNvSpPr>
            <p:nvPr/>
          </p:nvSpPr>
          <p:spPr bwMode="gray">
            <a:xfrm>
              <a:off x="1920" y="2620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89174" name="Group 86"/>
          <p:cNvGrpSpPr>
            <a:grpSpLocks/>
          </p:cNvGrpSpPr>
          <p:nvPr/>
        </p:nvGrpSpPr>
        <p:grpSpPr bwMode="auto">
          <a:xfrm>
            <a:off x="1447800" y="3714750"/>
            <a:ext cx="5889625" cy="739775"/>
            <a:chOff x="1728" y="3276"/>
            <a:chExt cx="4560" cy="653"/>
          </a:xfrm>
        </p:grpSpPr>
        <p:sp>
          <p:nvSpPr>
            <p:cNvPr id="89160" name="AutoShape 72"/>
            <p:cNvSpPr>
              <a:spLocks noChangeArrowheads="1"/>
            </p:cNvSpPr>
            <p:nvPr/>
          </p:nvSpPr>
          <p:spPr bwMode="gray">
            <a:xfrm>
              <a:off x="2096" y="3389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61" name="AutoShape 73"/>
            <p:cNvSpPr>
              <a:spLocks noChangeArrowheads="1"/>
            </p:cNvSpPr>
            <p:nvPr/>
          </p:nvSpPr>
          <p:spPr bwMode="gray">
            <a:xfrm>
              <a:off x="1728" y="3276"/>
              <a:ext cx="662" cy="653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62" name="Text Box 74"/>
            <p:cNvSpPr txBox="1">
              <a:spLocks noChangeArrowheads="1"/>
            </p:cNvSpPr>
            <p:nvPr/>
          </p:nvSpPr>
          <p:spPr bwMode="gray">
            <a:xfrm>
              <a:off x="2316" y="3442"/>
              <a:ext cx="3972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00"/>
                  </a:solidFill>
                </a:rPr>
                <a:t>MỘT VÀI ỨNG DỤNG KHÁC TRÊN INTERNET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89171" name="Text Box 83"/>
            <p:cNvSpPr txBox="1">
              <a:spLocks noChangeArrowheads="1"/>
            </p:cNvSpPr>
            <p:nvPr/>
          </p:nvSpPr>
          <p:spPr bwMode="gray">
            <a:xfrm>
              <a:off x="1920" y="3408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89173" name="Group 85"/>
          <p:cNvGrpSpPr>
            <a:grpSpLocks/>
          </p:cNvGrpSpPr>
          <p:nvPr/>
        </p:nvGrpSpPr>
        <p:grpSpPr bwMode="auto">
          <a:xfrm>
            <a:off x="1447800" y="4702175"/>
            <a:ext cx="5889625" cy="741363"/>
            <a:chOff x="1728" y="4147"/>
            <a:chExt cx="4560" cy="653"/>
          </a:xfrm>
        </p:grpSpPr>
        <p:sp>
          <p:nvSpPr>
            <p:cNvPr id="89165" name="AutoShape 77"/>
            <p:cNvSpPr>
              <a:spLocks noChangeArrowheads="1"/>
            </p:cNvSpPr>
            <p:nvPr/>
          </p:nvSpPr>
          <p:spPr bwMode="gray">
            <a:xfrm>
              <a:off x="2096" y="4260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66" name="AutoShape 78"/>
            <p:cNvSpPr>
              <a:spLocks noChangeArrowheads="1"/>
            </p:cNvSpPr>
            <p:nvPr/>
          </p:nvSpPr>
          <p:spPr bwMode="gray">
            <a:xfrm>
              <a:off x="1728" y="4147"/>
              <a:ext cx="662" cy="653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9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89167" name="Text Box 79"/>
            <p:cNvSpPr txBox="1">
              <a:spLocks noChangeArrowheads="1"/>
            </p:cNvSpPr>
            <p:nvPr/>
          </p:nvSpPr>
          <p:spPr bwMode="gray">
            <a:xfrm>
              <a:off x="2316" y="4313"/>
              <a:ext cx="331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00"/>
                  </a:solidFill>
                </a:rPr>
                <a:t>LÀM THẾ NÀO KẾT NỐI INTERNET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89172" name="Text Box 84"/>
            <p:cNvSpPr txBox="1">
              <a:spLocks noChangeArrowheads="1"/>
            </p:cNvSpPr>
            <p:nvPr/>
          </p:nvSpPr>
          <p:spPr bwMode="gray">
            <a:xfrm>
              <a:off x="1920" y="4272"/>
              <a:ext cx="25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0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403225" y="2230438"/>
            <a:ext cx="2359025" cy="3636962"/>
            <a:chOff x="457200" y="1239996"/>
            <a:chExt cx="2177144" cy="2804886"/>
          </a:xfrm>
        </p:grpSpPr>
        <p:sp>
          <p:nvSpPr>
            <p:cNvPr id="4" name="Rectangle 3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48" name="Group 6"/>
          <p:cNvGrpSpPr>
            <a:grpSpLocks/>
          </p:cNvGrpSpPr>
          <p:nvPr/>
        </p:nvGrpSpPr>
        <p:grpSpPr bwMode="auto">
          <a:xfrm flipV="1">
            <a:off x="276225" y="2403475"/>
            <a:ext cx="2101850" cy="738188"/>
            <a:chOff x="4763053" y="2429435"/>
            <a:chExt cx="2840865" cy="833718"/>
          </a:xfrm>
        </p:grpSpPr>
        <p:sp>
          <p:nvSpPr>
            <p:cNvPr id="55" name="Freeform 5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Pie 5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49" name="Group 57"/>
          <p:cNvGrpSpPr>
            <a:grpSpLocks/>
          </p:cNvGrpSpPr>
          <p:nvPr/>
        </p:nvGrpSpPr>
        <p:grpSpPr bwMode="auto">
          <a:xfrm>
            <a:off x="3389313" y="2230438"/>
            <a:ext cx="2359025" cy="3636962"/>
            <a:chOff x="457200" y="1239996"/>
            <a:chExt cx="2177144" cy="2804886"/>
          </a:xfrm>
        </p:grpSpPr>
        <p:sp>
          <p:nvSpPr>
            <p:cNvPr id="59" name="Rectangle 5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50" name="Group 60"/>
          <p:cNvGrpSpPr>
            <a:grpSpLocks/>
          </p:cNvGrpSpPr>
          <p:nvPr/>
        </p:nvGrpSpPr>
        <p:grpSpPr bwMode="auto">
          <a:xfrm flipV="1">
            <a:off x="3276600" y="2403475"/>
            <a:ext cx="2101850" cy="738188"/>
            <a:chOff x="4782670" y="2429435"/>
            <a:chExt cx="2840865" cy="833718"/>
          </a:xfrm>
        </p:grpSpPr>
        <p:sp>
          <p:nvSpPr>
            <p:cNvPr id="64" name="Freeform 6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Pie 6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51" name="Group 71"/>
          <p:cNvGrpSpPr>
            <a:grpSpLocks/>
          </p:cNvGrpSpPr>
          <p:nvPr/>
        </p:nvGrpSpPr>
        <p:grpSpPr bwMode="auto">
          <a:xfrm>
            <a:off x="6361113" y="2230438"/>
            <a:ext cx="2359025" cy="3636962"/>
            <a:chOff x="457200" y="1239996"/>
            <a:chExt cx="2177144" cy="2804886"/>
          </a:xfrm>
        </p:grpSpPr>
        <p:sp>
          <p:nvSpPr>
            <p:cNvPr id="73" name="Rectangle 72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52" name="Group 75"/>
          <p:cNvGrpSpPr>
            <a:grpSpLocks/>
          </p:cNvGrpSpPr>
          <p:nvPr/>
        </p:nvGrpSpPr>
        <p:grpSpPr bwMode="auto">
          <a:xfrm flipV="1">
            <a:off x="6248400" y="2403475"/>
            <a:ext cx="2101850" cy="738188"/>
            <a:chOff x="4782670" y="2429435"/>
            <a:chExt cx="2840865" cy="833718"/>
          </a:xfrm>
        </p:grpSpPr>
        <p:sp>
          <p:nvSpPr>
            <p:cNvPr id="77" name="Freeform 76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69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8" name="Pie 77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53" name="Rectangle 79"/>
          <p:cNvSpPr>
            <a:spLocks noChangeArrowheads="1"/>
          </p:cNvSpPr>
          <p:nvPr/>
        </p:nvSpPr>
        <p:spPr bwMode="auto">
          <a:xfrm>
            <a:off x="620712" y="3352800"/>
            <a:ext cx="192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Tổ chức và khai thác thông tin trên Web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4" name="Rectangle 82"/>
          <p:cNvSpPr>
            <a:spLocks noChangeArrowheads="1"/>
          </p:cNvSpPr>
          <p:nvPr/>
        </p:nvSpPr>
        <p:spPr bwMode="auto">
          <a:xfrm>
            <a:off x="3650456" y="3352800"/>
            <a:ext cx="18367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Tìm kiếm thông tin trên Internet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83"/>
          <p:cNvSpPr>
            <a:spLocks noChangeArrowheads="1"/>
          </p:cNvSpPr>
          <p:nvPr/>
        </p:nvSpPr>
        <p:spPr bwMode="auto">
          <a:xfrm>
            <a:off x="6542088" y="3492948"/>
            <a:ext cx="20923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Thư </a:t>
            </a:r>
            <a:endParaRPr lang="en-US" sz="280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Điện</a:t>
            </a:r>
          </a:p>
          <a:p>
            <a:pPr algn="ctr">
              <a:defRPr/>
            </a:pPr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tử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9440" y="2599681"/>
            <a:ext cx="527709" cy="46166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074454" y="2599681"/>
            <a:ext cx="527709" cy="46166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152385" y="2599681"/>
            <a:ext cx="527709" cy="46166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88950" y="152400"/>
            <a:ext cx="8305800" cy="914400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u="sng">
                <a:solidFill>
                  <a:srgbClr val="FFFF00"/>
                </a:solidFill>
              </a:rPr>
              <a:t>Bài 2</a:t>
            </a:r>
            <a:r>
              <a:rPr lang="en-US">
                <a:solidFill>
                  <a:srgbClr val="FF3300"/>
                </a:solidFill>
              </a:rPr>
              <a:t/>
            </a:r>
            <a:br>
              <a:rPr lang="en-US">
                <a:solidFill>
                  <a:srgbClr val="FF3300"/>
                </a:solidFill>
              </a:rPr>
            </a:br>
            <a:r>
              <a:rPr lang="en-US" sz="3200">
                <a:solidFill>
                  <a:srgbClr val="FF3300"/>
                </a:solidFill>
              </a:rPr>
              <a:t>MẠNG THÔNG TIN TOÀN CẦU </a:t>
            </a:r>
            <a:r>
              <a:rPr lang="en-US" sz="3200" smtClean="0">
                <a:solidFill>
                  <a:srgbClr val="FF3300"/>
                </a:solidFill>
              </a:rPr>
              <a:t>INTERNET</a:t>
            </a:r>
            <a:endParaRPr lang="vi-VN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white">
          <a:xfrm>
            <a:off x="447449" y="1433945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  <a:noAutofit/>
          </a:bodyPr>
          <a:lstStyle>
            <a:lvl1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2pPr>
            <a:lvl3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3pPr>
            <a:lvl4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4pPr>
            <a:lvl5pPr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5pPr>
            <a:lvl6pPr marL="4572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6pPr>
            <a:lvl7pPr marL="9144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7pPr>
            <a:lvl8pPr marL="13716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8pPr>
            <a:lvl9pPr marL="1828800" algn="ctr" defTabSz="957263" rtl="0" eaLnBrk="1" fontAlgn="base" hangingPunct="1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Một số dịch vụ cơ bản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39583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/>
      <p:bldP spid="11" grpId="0"/>
      <p:bldP spid="85" grpId="0"/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xagon 29">
            <a:hlinkClick r:id="rId2"/>
          </p:cNvPr>
          <p:cNvSpPr/>
          <p:nvPr/>
        </p:nvSpPr>
        <p:spPr>
          <a:xfrm>
            <a:off x="3505200" y="2362200"/>
            <a:ext cx="2057400" cy="1828800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3" y="304800"/>
            <a:ext cx="3505700" cy="23198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"/>
            <a:ext cx="3519979" cy="2472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0" y="3810000"/>
            <a:ext cx="3367579" cy="24607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789218"/>
            <a:ext cx="3367579" cy="24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3505200" y="2362200"/>
            <a:ext cx="2057400" cy="1828800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3" y="304800"/>
            <a:ext cx="3505700" cy="2319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"/>
            <a:ext cx="3519979" cy="2472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0" y="3810000"/>
            <a:ext cx="3367579" cy="2460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789218"/>
            <a:ext cx="3367579" cy="24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xagon 11"/>
          <p:cNvSpPr/>
          <p:nvPr/>
        </p:nvSpPr>
        <p:spPr>
          <a:xfrm>
            <a:off x="3505200" y="2362200"/>
            <a:ext cx="2057400" cy="1828800"/>
          </a:xfrm>
          <a:prstGeom prst="hex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84" y="540330"/>
            <a:ext cx="2085740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65" y="1483820"/>
            <a:ext cx="2076686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04" y="1483820"/>
            <a:ext cx="2076686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5" y="3322320"/>
            <a:ext cx="2076686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65" y="4281055"/>
            <a:ext cx="2085739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04" y="3343102"/>
            <a:ext cx="2076686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44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2" y="838200"/>
            <a:ext cx="5943599" cy="5715000"/>
          </a:xfrm>
          <a:prstGeom prst="rect">
            <a:avLst/>
          </a:prstGeom>
        </p:spPr>
      </p:pic>
      <p:sp>
        <p:nvSpPr>
          <p:cNvPr id="10" name="Hexagon 9"/>
          <p:cNvSpPr/>
          <p:nvPr/>
        </p:nvSpPr>
        <p:spPr>
          <a:xfrm>
            <a:off x="3605645" y="3013364"/>
            <a:ext cx="1536370" cy="1261341"/>
          </a:xfrm>
          <a:prstGeom prst="hex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629147" y="1709305"/>
            <a:ext cx="1433945" cy="1194955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/>
          <p:cNvSpPr/>
          <p:nvPr/>
        </p:nvSpPr>
        <p:spPr>
          <a:xfrm>
            <a:off x="2358734" y="2415886"/>
            <a:ext cx="1433945" cy="1194955"/>
          </a:xfrm>
          <a:prstGeom prst="hexagon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2417617" y="3747654"/>
            <a:ext cx="1433945" cy="1194955"/>
          </a:xfrm>
          <a:prstGeom prst="hexagon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/>
          <p:cNvSpPr/>
          <p:nvPr/>
        </p:nvSpPr>
        <p:spPr>
          <a:xfrm>
            <a:off x="3653386" y="4358986"/>
            <a:ext cx="1548994" cy="1194955"/>
          </a:xfrm>
          <a:prstGeom prst="hexagon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/>
          <p:cNvSpPr/>
          <p:nvPr/>
        </p:nvSpPr>
        <p:spPr>
          <a:xfrm>
            <a:off x="4953001" y="3610842"/>
            <a:ext cx="1433945" cy="1233342"/>
          </a:xfrm>
          <a:prstGeom prst="hexagon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4883727" y="2306783"/>
            <a:ext cx="1433945" cy="1194955"/>
          </a:xfrm>
          <a:prstGeom prst="hexagon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68034" y="1085120"/>
            <a:ext cx="286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World Wide Web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512253" cy="502920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699654" y="497147"/>
            <a:ext cx="659606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a) Tổ chức và khai thác thông tin trên Web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Hexagon 2"/>
          <p:cNvSpPr/>
          <p:nvPr/>
        </p:nvSpPr>
        <p:spPr bwMode="auto">
          <a:xfrm>
            <a:off x="3858491" y="3440085"/>
            <a:ext cx="1371600" cy="109728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Hexagon 3"/>
          <p:cNvSpPr/>
          <p:nvPr/>
        </p:nvSpPr>
        <p:spPr bwMode="auto">
          <a:xfrm>
            <a:off x="3872343" y="2245044"/>
            <a:ext cx="1371600" cy="109728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Hexagon 7"/>
          <p:cNvSpPr/>
          <p:nvPr/>
        </p:nvSpPr>
        <p:spPr bwMode="auto">
          <a:xfrm>
            <a:off x="2666136" y="2835247"/>
            <a:ext cx="1371600" cy="109728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Hexagon 8"/>
          <p:cNvSpPr/>
          <p:nvPr/>
        </p:nvSpPr>
        <p:spPr bwMode="auto">
          <a:xfrm>
            <a:off x="2653146" y="4008120"/>
            <a:ext cx="1371600" cy="109728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Hexagon 10"/>
          <p:cNvSpPr/>
          <p:nvPr/>
        </p:nvSpPr>
        <p:spPr bwMode="auto">
          <a:xfrm>
            <a:off x="3823851" y="4617720"/>
            <a:ext cx="1371600" cy="1097280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Hexagon 11"/>
          <p:cNvSpPr/>
          <p:nvPr/>
        </p:nvSpPr>
        <p:spPr bwMode="auto">
          <a:xfrm>
            <a:off x="5001491" y="4077395"/>
            <a:ext cx="1371600" cy="1097280"/>
          </a:xfrm>
          <a:prstGeom prst="hexagon">
            <a:avLst/>
          </a:prstGeom>
          <a:blipFill>
            <a:blip r:embed="rId8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Hexagon 12"/>
          <p:cNvSpPr/>
          <p:nvPr/>
        </p:nvSpPr>
        <p:spPr bwMode="auto">
          <a:xfrm>
            <a:off x="5029200" y="2888241"/>
            <a:ext cx="1371600" cy="1097280"/>
          </a:xfrm>
          <a:prstGeom prst="hexagon">
            <a:avLst/>
          </a:prstGeom>
          <a:blipFill>
            <a:blip r:embed="rId9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2414" y="1729544"/>
            <a:ext cx="37338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WORLD WIDE WEB</a:t>
            </a:r>
            <a:endParaRPr lang="en-US" sz="2400" b="1" cap="none" spc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8" y="1143000"/>
            <a:ext cx="8366131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58091" y="1367881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Wide Web: </a:t>
            </a:r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phép tổ chức thông tin trên Internet dưới dạng các trang nội dung, gọi là các trang web.</a:t>
            </a:r>
            <a:endParaRPr lang="vi-VN" sz="3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81" y="3168386"/>
            <a:ext cx="4420463" cy="2915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0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547813" y="1962150"/>
            <a:ext cx="660400" cy="5048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90" name="Rectangle 70"/>
          <p:cNvSpPr>
            <a:spLocks noChangeArrowheads="1"/>
          </p:cNvSpPr>
          <p:nvPr/>
        </p:nvSpPr>
        <p:spPr bwMode="auto">
          <a:xfrm>
            <a:off x="1443832" y="1394154"/>
            <a:ext cx="1830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" charset="0"/>
              </a:rPr>
              <a:t>1</a:t>
            </a:r>
            <a:endParaRPr lang="en-US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799" y="396394"/>
            <a:ext cx="659606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vi-VN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Tìm kiếm thông tin trên Internet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74778" y="1143000"/>
            <a:ext cx="3100610" cy="1240244"/>
            <a:chOff x="2544" y="279990"/>
            <a:chExt cx="3100610" cy="1240244"/>
          </a:xfrm>
        </p:grpSpPr>
        <p:sp>
          <p:nvSpPr>
            <p:cNvPr id="31" name="Chevron 30"/>
            <p:cNvSpPr/>
            <p:nvPr/>
          </p:nvSpPr>
          <p:spPr>
            <a:xfrm>
              <a:off x="2544" y="279990"/>
              <a:ext cx="3100610" cy="1240244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Chevron 4"/>
            <p:cNvSpPr/>
            <p:nvPr/>
          </p:nvSpPr>
          <p:spPr>
            <a:xfrm>
              <a:off x="622666" y="279990"/>
              <a:ext cx="1860366" cy="12402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smtClean="0"/>
                <a:t>Để tìm kiếm thông tin trên Internet</a:t>
              </a:r>
              <a:endParaRPr lang="vi-VN" sz="2000" b="1" kern="12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165760" y="1143000"/>
            <a:ext cx="3100610" cy="1240244"/>
            <a:chOff x="2793094" y="279990"/>
            <a:chExt cx="3100610" cy="1240244"/>
          </a:xfrm>
        </p:grpSpPr>
        <p:sp>
          <p:nvSpPr>
            <p:cNvPr id="34" name="Chevron 33"/>
            <p:cNvSpPr/>
            <p:nvPr/>
          </p:nvSpPr>
          <p:spPr>
            <a:xfrm>
              <a:off x="2793094" y="279990"/>
              <a:ext cx="3100610" cy="124024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96462"/>
                <a:satOff val="0"/>
                <a:lumOff val="33235"/>
                <a:alphaOff val="0"/>
              </a:schemeClr>
            </a:fillRef>
            <a:effectRef idx="0">
              <a:schemeClr val="accent4">
                <a:hueOff val="-296462"/>
                <a:satOff val="0"/>
                <a:lumOff val="33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Chevron 4"/>
            <p:cNvSpPr/>
            <p:nvPr/>
          </p:nvSpPr>
          <p:spPr>
            <a:xfrm>
              <a:off x="3413216" y="279990"/>
              <a:ext cx="1860366" cy="124024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smtClean="0"/>
                <a:t>Dùng máy tìm kiếm</a:t>
              </a:r>
              <a:endParaRPr lang="vi-VN" sz="2000" b="1" kern="120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784270" y="1143000"/>
            <a:ext cx="3100610" cy="1240244"/>
            <a:chOff x="5050525" y="559980"/>
            <a:chExt cx="3100610" cy="1240244"/>
          </a:xfrm>
        </p:grpSpPr>
        <p:sp>
          <p:nvSpPr>
            <p:cNvPr id="42" name="Chevron 41"/>
            <p:cNvSpPr/>
            <p:nvPr/>
          </p:nvSpPr>
          <p:spPr>
            <a:xfrm>
              <a:off x="5050525" y="559980"/>
              <a:ext cx="3100610" cy="1240244"/>
            </a:xfrm>
            <a:prstGeom prst="chevron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-592924"/>
                <a:satOff val="0"/>
                <a:lumOff val="6647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hevron 4"/>
            <p:cNvSpPr/>
            <p:nvPr/>
          </p:nvSpPr>
          <p:spPr>
            <a:xfrm>
              <a:off x="5670647" y="559980"/>
              <a:ext cx="1860366" cy="12402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smtClean="0">
                  <a:solidFill>
                    <a:srgbClr val="FF0000"/>
                  </a:solidFill>
                </a:rPr>
                <a:t>Nhập từ khóa vào máy tìm kiếm</a:t>
              </a:r>
              <a:endParaRPr lang="vi-VN" sz="2000" b="1" kern="120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8" y="2466974"/>
            <a:ext cx="8112022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355" y="5827153"/>
            <a:ext cx="3585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Học và làm theo lời Bác</a:t>
            </a:r>
            <a:endParaRPr lang="vi-VN" sz="1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8" y="2504883"/>
            <a:ext cx="8106502" cy="39342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8" y="1143000"/>
            <a:ext cx="8366131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2783" y="1394154"/>
            <a:ext cx="7772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 tìm kiếm: là công cụ được cung cấp trên Internet giúp tìm kiếm thông tin trên đó dựa trên các từ khóa liên quan đến vấn đề cần tìm.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11" y="3137967"/>
            <a:ext cx="5890743" cy="270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7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c019l">
  <a:themeElements>
    <a:clrScheme name="sample 3">
      <a:dk1>
        <a:srgbClr val="000066"/>
      </a:dk1>
      <a:lt1>
        <a:srgbClr val="FFFFFF"/>
      </a:lt1>
      <a:dk2>
        <a:srgbClr val="58A252"/>
      </a:dk2>
      <a:lt2>
        <a:srgbClr val="B2B2B2"/>
      </a:lt2>
      <a:accent1>
        <a:srgbClr val="0066FF"/>
      </a:accent1>
      <a:accent2>
        <a:srgbClr val="2C95A0"/>
      </a:accent2>
      <a:accent3>
        <a:srgbClr val="FFFFFF"/>
      </a:accent3>
      <a:accent4>
        <a:srgbClr val="000056"/>
      </a:accent4>
      <a:accent5>
        <a:srgbClr val="AAB8FF"/>
      </a:accent5>
      <a:accent6>
        <a:srgbClr val="278791"/>
      </a:accent6>
      <a:hlink>
        <a:srgbClr val="35BBE5"/>
      </a:hlink>
      <a:folHlink>
        <a:srgbClr val="872ECA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000066"/>
        </a:dk1>
        <a:lt1>
          <a:srgbClr val="FFFFFF"/>
        </a:lt1>
        <a:dk2>
          <a:srgbClr val="58A252"/>
        </a:dk2>
        <a:lt2>
          <a:srgbClr val="B2B2B2"/>
        </a:lt2>
        <a:accent1>
          <a:srgbClr val="33CCCC"/>
        </a:accent1>
        <a:accent2>
          <a:srgbClr val="0099CC"/>
        </a:accent2>
        <a:accent3>
          <a:srgbClr val="FFFFFF"/>
        </a:accent3>
        <a:accent4>
          <a:srgbClr val="000056"/>
        </a:accent4>
        <a:accent5>
          <a:srgbClr val="ADE2E2"/>
        </a:accent5>
        <a:accent6>
          <a:srgbClr val="008AB9"/>
        </a:accent6>
        <a:hlink>
          <a:srgbClr val="6A9EB0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66"/>
        </a:dk1>
        <a:lt1>
          <a:srgbClr val="FFFFFF"/>
        </a:lt1>
        <a:dk2>
          <a:srgbClr val="415CB3"/>
        </a:dk2>
        <a:lt2>
          <a:srgbClr val="B2B2B2"/>
        </a:lt2>
        <a:accent1>
          <a:srgbClr val="55AEEB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B4D3F3"/>
        </a:accent5>
        <a:accent6>
          <a:srgbClr val="E78A2D"/>
        </a:accent6>
        <a:hlink>
          <a:srgbClr val="4D7AB5"/>
        </a:hlink>
        <a:folHlink>
          <a:srgbClr val="99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66"/>
        </a:dk1>
        <a:lt1>
          <a:srgbClr val="FFFFFF"/>
        </a:lt1>
        <a:dk2>
          <a:srgbClr val="58A252"/>
        </a:dk2>
        <a:lt2>
          <a:srgbClr val="B2B2B2"/>
        </a:lt2>
        <a:accent1>
          <a:srgbClr val="0066FF"/>
        </a:accent1>
        <a:accent2>
          <a:srgbClr val="2C95A0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78791"/>
        </a:accent6>
        <a:hlink>
          <a:srgbClr val="35BBE5"/>
        </a:hlink>
        <a:folHlink>
          <a:srgbClr val="872EC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384</Words>
  <Application>Microsoft Office PowerPoint</Application>
  <PresentationFormat>On-screen Show (4:3)</PresentationFormat>
  <Paragraphs>57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Chủ đề của Office</vt:lpstr>
      <vt:lpstr>cdb2004c019l</vt:lpstr>
      <vt:lpstr>PowerPoint Presentation</vt:lpstr>
      <vt:lpstr>Bài 2 MẠNG THÔNG TIN TOÀN CẦU INTERNET</vt:lpstr>
      <vt:lpstr>Bài 2 MẠNG THÔNG TIN TOÀN CẦU INTERNET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MA^PowerPoint</dc:title>
  <dc:creator>Carcassonno</dc:creator>
  <cp:lastModifiedBy>A</cp:lastModifiedBy>
  <cp:revision>70</cp:revision>
  <dcterms:created xsi:type="dcterms:W3CDTF">2013-03-30T05:32:17Z</dcterms:created>
  <dcterms:modified xsi:type="dcterms:W3CDTF">2021-09-21T23:02:12Z</dcterms:modified>
</cp:coreProperties>
</file>