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84" r:id="rId2"/>
    <p:sldId id="298" r:id="rId3"/>
    <p:sldId id="309" r:id="rId4"/>
    <p:sldId id="303" r:id="rId5"/>
    <p:sldId id="308" r:id="rId6"/>
    <p:sldId id="304" r:id="rId7"/>
    <p:sldId id="310" r:id="rId8"/>
    <p:sldId id="305" r:id="rId9"/>
    <p:sldId id="306" r:id="rId10"/>
    <p:sldId id="307" r:id="rId11"/>
    <p:sldId id="313" r:id="rId12"/>
    <p:sldId id="311" r:id="rId13"/>
    <p:sldId id="315" r:id="rId14"/>
    <p:sldId id="312" r:id="rId15"/>
    <p:sldId id="314" r:id="rId16"/>
    <p:sldId id="316" r:id="rId17"/>
    <p:sldId id="318" r:id="rId18"/>
    <p:sldId id="317" r:id="rId19"/>
    <p:sldId id="319" r:id="rId20"/>
    <p:sldId id="321" r:id="rId21"/>
    <p:sldId id="320" r:id="rId22"/>
    <p:sldId id="297" r:id="rId23"/>
    <p:sldId id="257" r:id="rId24"/>
    <p:sldId id="286" r:id="rId25"/>
    <p:sldId id="287" r:id="rId26"/>
    <p:sldId id="290" r:id="rId27"/>
    <p:sldId id="292" r:id="rId28"/>
    <p:sldId id="300" r:id="rId29"/>
    <p:sldId id="259" r:id="rId30"/>
    <p:sldId id="293" r:id="rId31"/>
    <p:sldId id="294" r:id="rId32"/>
    <p:sldId id="302" r:id="rId33"/>
    <p:sldId id="295" r:id="rId34"/>
    <p:sldId id="301" r:id="rId35"/>
  </p:sldIdLst>
  <p:sldSz cx="9144000" cy="5143500" type="screen16x9"/>
  <p:notesSz cx="6858000" cy="9144000"/>
  <p:embeddedFontLst>
    <p:embeddedFont>
      <p:font typeface="Sniglet" charset="0"/>
      <p:regular r:id="rId37"/>
    </p:embeddedFont>
    <p:embeddedFont>
      <p:font typeface=".VnCooperH" pitchFamily="34" charset="0"/>
      <p:regular r:id="rId38"/>
    </p:embeddedFont>
    <p:embeddedFont>
      <p:font typeface="Walter Turncoat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E0A05-6C62-4D5F-994D-04FDB2DFCB8E}">
  <a:tblStyle styleId="{01BE0A05-6C62-4D5F-994D-04FDB2DFCB8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81BBF-4E15-49D6-A2F1-E081C019CFDF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772B7784-88AB-4C10-99B5-34C3FB1DBE64}">
      <dgm:prSet phldrT="[Text]" custT="1"/>
      <dgm:spPr/>
      <dgm:t>
        <a:bodyPr/>
        <a:lstStyle/>
        <a:p>
          <a:r>
            <a:rPr lang="en-US" sz="1800" b="1" smtClean="0">
              <a:latin typeface="Arial" charset="0"/>
            </a:rPr>
            <a:t>TỔ CHỨC THÔNG TIN TRÊN INTERNET</a:t>
          </a:r>
          <a:endParaRPr lang="vi-VN" sz="1800"/>
        </a:p>
      </dgm:t>
    </dgm:pt>
    <dgm:pt modelId="{6D5418CD-65F6-4B63-9C65-058F86251045}" type="parTrans" cxnId="{C06EF759-4CB0-4B59-9A37-567CFF09B58C}">
      <dgm:prSet/>
      <dgm:spPr/>
      <dgm:t>
        <a:bodyPr/>
        <a:lstStyle/>
        <a:p>
          <a:endParaRPr lang="vi-VN"/>
        </a:p>
      </dgm:t>
    </dgm:pt>
    <dgm:pt modelId="{80B3B0B3-3539-4BF2-8802-748C04A319E6}" type="sibTrans" cxnId="{C06EF759-4CB0-4B59-9A37-567CFF09B58C}">
      <dgm:prSet/>
      <dgm:spPr/>
      <dgm:t>
        <a:bodyPr/>
        <a:lstStyle/>
        <a:p>
          <a:endParaRPr lang="vi-VN"/>
        </a:p>
      </dgm:t>
    </dgm:pt>
    <dgm:pt modelId="{0F30418A-B568-4C17-8688-B64F987FD64C}">
      <dgm:prSet phldrT="[Text]" custT="1"/>
      <dgm:spPr/>
      <dgm:t>
        <a:bodyPr/>
        <a:lstStyle/>
        <a:p>
          <a:r>
            <a:rPr lang="en-US" sz="1800" b="1" smtClean="0">
              <a:latin typeface="Arial" charset="0"/>
            </a:rPr>
            <a:t>TRUY CẬP WEB</a:t>
          </a:r>
          <a:endParaRPr lang="vi-VN" sz="1800"/>
        </a:p>
      </dgm:t>
    </dgm:pt>
    <dgm:pt modelId="{02C73392-6F67-455A-9F7B-708CAEFB9B08}" type="parTrans" cxnId="{692DF633-D32E-42D0-A434-B13C7BD024AC}">
      <dgm:prSet/>
      <dgm:spPr/>
      <dgm:t>
        <a:bodyPr/>
        <a:lstStyle/>
        <a:p>
          <a:endParaRPr lang="vi-VN"/>
        </a:p>
      </dgm:t>
    </dgm:pt>
    <dgm:pt modelId="{D660A72D-A237-4163-91AF-A8709D1888F3}" type="sibTrans" cxnId="{692DF633-D32E-42D0-A434-B13C7BD024AC}">
      <dgm:prSet/>
      <dgm:spPr/>
      <dgm:t>
        <a:bodyPr/>
        <a:lstStyle/>
        <a:p>
          <a:endParaRPr lang="vi-VN"/>
        </a:p>
      </dgm:t>
    </dgm:pt>
    <dgm:pt modelId="{030D3D72-CBDE-45A5-8D53-8825160A2B44}">
      <dgm:prSet phldrT="[Text]" custT="1"/>
      <dgm:spPr/>
      <dgm:t>
        <a:bodyPr/>
        <a:lstStyle/>
        <a:p>
          <a:r>
            <a:rPr lang="en-US" sz="1800" b="1" smtClean="0">
              <a:latin typeface="Arial" charset="0"/>
            </a:rPr>
            <a:t>TÌM KIẾM THÔNG TIN TRÊN INTERNET</a:t>
          </a:r>
          <a:endParaRPr lang="vi-VN" sz="18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8DBAF8C-32EF-433D-A53D-74B8B661C4B5}" type="parTrans" cxnId="{E908C1D1-E703-4204-9654-B4F998BBC137}">
      <dgm:prSet/>
      <dgm:spPr/>
      <dgm:t>
        <a:bodyPr/>
        <a:lstStyle/>
        <a:p>
          <a:endParaRPr lang="vi-VN"/>
        </a:p>
      </dgm:t>
    </dgm:pt>
    <dgm:pt modelId="{C687CA85-DF70-438C-9831-A8A5AB8D8E6C}" type="sibTrans" cxnId="{E908C1D1-E703-4204-9654-B4F998BBC137}">
      <dgm:prSet/>
      <dgm:spPr/>
      <dgm:t>
        <a:bodyPr/>
        <a:lstStyle/>
        <a:p>
          <a:endParaRPr lang="vi-VN"/>
        </a:p>
      </dgm:t>
    </dgm:pt>
    <dgm:pt modelId="{62D4FCB8-48E0-4E96-9855-F0B5FF285F63}" type="pres">
      <dgm:prSet presAssocID="{AC281BBF-4E15-49D6-A2F1-E081C019CF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vi-VN"/>
        </a:p>
      </dgm:t>
    </dgm:pt>
    <dgm:pt modelId="{A20FED6C-9778-473A-94A9-97C59C4E6D1E}" type="pres">
      <dgm:prSet presAssocID="{AC281BBF-4E15-49D6-A2F1-E081C019CFDF}" presName="Name1" presStyleCnt="0"/>
      <dgm:spPr/>
    </dgm:pt>
    <dgm:pt modelId="{FC5AAF9E-B0EB-4D16-AA3F-899DEE498462}" type="pres">
      <dgm:prSet presAssocID="{AC281BBF-4E15-49D6-A2F1-E081C019CFDF}" presName="cycle" presStyleCnt="0"/>
      <dgm:spPr/>
    </dgm:pt>
    <dgm:pt modelId="{D184C7C8-4165-4D67-A8BD-23233C5F3AC1}" type="pres">
      <dgm:prSet presAssocID="{AC281BBF-4E15-49D6-A2F1-E081C019CFDF}" presName="srcNode" presStyleLbl="node1" presStyleIdx="0" presStyleCnt="3"/>
      <dgm:spPr/>
    </dgm:pt>
    <dgm:pt modelId="{5BB18A06-4F77-429D-87CC-AADF2F3F01EC}" type="pres">
      <dgm:prSet presAssocID="{AC281BBF-4E15-49D6-A2F1-E081C019CFDF}" presName="conn" presStyleLbl="parChTrans1D2" presStyleIdx="0" presStyleCnt="1" custScaleX="109144" custScaleY="106000" custLinFactNeighborX="1996" custLinFactNeighborY="954"/>
      <dgm:spPr/>
      <dgm:t>
        <a:bodyPr/>
        <a:lstStyle/>
        <a:p>
          <a:endParaRPr lang="vi-VN"/>
        </a:p>
      </dgm:t>
    </dgm:pt>
    <dgm:pt modelId="{8A3D35EE-62CB-4F8F-B6A4-975A8AD2A429}" type="pres">
      <dgm:prSet presAssocID="{AC281BBF-4E15-49D6-A2F1-E081C019CFDF}" presName="extraNode" presStyleLbl="node1" presStyleIdx="0" presStyleCnt="3"/>
      <dgm:spPr/>
    </dgm:pt>
    <dgm:pt modelId="{40228738-80B0-4499-BAFB-D620C32BD887}" type="pres">
      <dgm:prSet presAssocID="{AC281BBF-4E15-49D6-A2F1-E081C019CFDF}" presName="dstNode" presStyleLbl="node1" presStyleIdx="0" presStyleCnt="3"/>
      <dgm:spPr/>
    </dgm:pt>
    <dgm:pt modelId="{A3318ABD-E56A-486E-B64C-21DDA8D427B4}" type="pres">
      <dgm:prSet presAssocID="{772B7784-88AB-4C10-99B5-34C3FB1DBE6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FEED02C-947E-46A4-8BF5-6A07A07E33BF}" type="pres">
      <dgm:prSet presAssocID="{772B7784-88AB-4C10-99B5-34C3FB1DBE64}" presName="accent_1" presStyleCnt="0"/>
      <dgm:spPr/>
    </dgm:pt>
    <dgm:pt modelId="{EF7FBB35-A2F0-4152-A37B-239612EC889E}" type="pres">
      <dgm:prSet presAssocID="{772B7784-88AB-4C10-99B5-34C3FB1DBE64}" presName="accentRepeatNode" presStyleLbl="solidFgAcc1" presStyleIdx="0" presStyleCnt="3"/>
      <dgm:spPr/>
    </dgm:pt>
    <dgm:pt modelId="{2CD45707-9873-45DF-8BF2-4768EFAAFCF0}" type="pres">
      <dgm:prSet presAssocID="{0F30418A-B568-4C17-8688-B64F987FD6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83B20A4-C2F5-4A61-891D-FAC33E1521C7}" type="pres">
      <dgm:prSet presAssocID="{0F30418A-B568-4C17-8688-B64F987FD64C}" presName="accent_2" presStyleCnt="0"/>
      <dgm:spPr/>
    </dgm:pt>
    <dgm:pt modelId="{4C7C3F07-F6DC-4E00-BA00-4DBEAB512AFB}" type="pres">
      <dgm:prSet presAssocID="{0F30418A-B568-4C17-8688-B64F987FD64C}" presName="accentRepeatNode" presStyleLbl="solidFgAcc1" presStyleIdx="1" presStyleCnt="3"/>
      <dgm:spPr/>
    </dgm:pt>
    <dgm:pt modelId="{06A808C2-803D-4411-B4FF-A411D1B50EF5}" type="pres">
      <dgm:prSet presAssocID="{030D3D72-CBDE-45A5-8D53-8825160A2B4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DDE43D0-4974-457F-A9DB-152A43CCCE57}" type="pres">
      <dgm:prSet presAssocID="{030D3D72-CBDE-45A5-8D53-8825160A2B44}" presName="accent_3" presStyleCnt="0"/>
      <dgm:spPr/>
    </dgm:pt>
    <dgm:pt modelId="{40DC15E4-3BE4-4C75-9849-AE4E8BBD79BC}" type="pres">
      <dgm:prSet presAssocID="{030D3D72-CBDE-45A5-8D53-8825160A2B44}" presName="accentRepeatNode" presStyleLbl="solidFgAcc1" presStyleIdx="2" presStyleCnt="3"/>
      <dgm:spPr/>
    </dgm:pt>
  </dgm:ptLst>
  <dgm:cxnLst>
    <dgm:cxn modelId="{1BDE7DB6-34FE-46B2-9E7E-2B1E54D2FEFC}" type="presOf" srcId="{772B7784-88AB-4C10-99B5-34C3FB1DBE64}" destId="{A3318ABD-E56A-486E-B64C-21DDA8D427B4}" srcOrd="0" destOrd="0" presId="urn:microsoft.com/office/officeart/2008/layout/VerticalCurvedList"/>
    <dgm:cxn modelId="{C06EF759-4CB0-4B59-9A37-567CFF09B58C}" srcId="{AC281BBF-4E15-49D6-A2F1-E081C019CFDF}" destId="{772B7784-88AB-4C10-99B5-34C3FB1DBE64}" srcOrd="0" destOrd="0" parTransId="{6D5418CD-65F6-4B63-9C65-058F86251045}" sibTransId="{80B3B0B3-3539-4BF2-8802-748C04A319E6}"/>
    <dgm:cxn modelId="{E908C1D1-E703-4204-9654-B4F998BBC137}" srcId="{AC281BBF-4E15-49D6-A2F1-E081C019CFDF}" destId="{030D3D72-CBDE-45A5-8D53-8825160A2B44}" srcOrd="2" destOrd="0" parTransId="{F8DBAF8C-32EF-433D-A53D-74B8B661C4B5}" sibTransId="{C687CA85-DF70-438C-9831-A8A5AB8D8E6C}"/>
    <dgm:cxn modelId="{692DF633-D32E-42D0-A434-B13C7BD024AC}" srcId="{AC281BBF-4E15-49D6-A2F1-E081C019CFDF}" destId="{0F30418A-B568-4C17-8688-B64F987FD64C}" srcOrd="1" destOrd="0" parTransId="{02C73392-6F67-455A-9F7B-708CAEFB9B08}" sibTransId="{D660A72D-A237-4163-91AF-A8709D1888F3}"/>
    <dgm:cxn modelId="{C8AEAF4F-6287-4AF3-961A-2797F0698E6C}" type="presOf" srcId="{AC281BBF-4E15-49D6-A2F1-E081C019CFDF}" destId="{62D4FCB8-48E0-4E96-9855-F0B5FF285F63}" srcOrd="0" destOrd="0" presId="urn:microsoft.com/office/officeart/2008/layout/VerticalCurvedList"/>
    <dgm:cxn modelId="{6D2C6A7E-1CB9-4539-87C3-51252114C29D}" type="presOf" srcId="{80B3B0B3-3539-4BF2-8802-748C04A319E6}" destId="{5BB18A06-4F77-429D-87CC-AADF2F3F01EC}" srcOrd="0" destOrd="0" presId="urn:microsoft.com/office/officeart/2008/layout/VerticalCurvedList"/>
    <dgm:cxn modelId="{A5C95249-EB7A-4FFC-AEBE-E2E05DCBBBE1}" type="presOf" srcId="{0F30418A-B568-4C17-8688-B64F987FD64C}" destId="{2CD45707-9873-45DF-8BF2-4768EFAAFCF0}" srcOrd="0" destOrd="0" presId="urn:microsoft.com/office/officeart/2008/layout/VerticalCurvedList"/>
    <dgm:cxn modelId="{1F67F873-C47B-49B9-9C37-A294AF0349C1}" type="presOf" srcId="{030D3D72-CBDE-45A5-8D53-8825160A2B44}" destId="{06A808C2-803D-4411-B4FF-A411D1B50EF5}" srcOrd="0" destOrd="0" presId="urn:microsoft.com/office/officeart/2008/layout/VerticalCurvedList"/>
    <dgm:cxn modelId="{0475BCC3-9219-4D97-8690-9EF9BF94F1CD}" type="presParOf" srcId="{62D4FCB8-48E0-4E96-9855-F0B5FF285F63}" destId="{A20FED6C-9778-473A-94A9-97C59C4E6D1E}" srcOrd="0" destOrd="0" presId="urn:microsoft.com/office/officeart/2008/layout/VerticalCurvedList"/>
    <dgm:cxn modelId="{F2F66D5E-2E01-4E16-B7FB-0D0BD08C6141}" type="presParOf" srcId="{A20FED6C-9778-473A-94A9-97C59C4E6D1E}" destId="{FC5AAF9E-B0EB-4D16-AA3F-899DEE498462}" srcOrd="0" destOrd="0" presId="urn:microsoft.com/office/officeart/2008/layout/VerticalCurvedList"/>
    <dgm:cxn modelId="{8C4BB3ED-51D4-4333-86D2-6FD2D23DE512}" type="presParOf" srcId="{FC5AAF9E-B0EB-4D16-AA3F-899DEE498462}" destId="{D184C7C8-4165-4D67-A8BD-23233C5F3AC1}" srcOrd="0" destOrd="0" presId="urn:microsoft.com/office/officeart/2008/layout/VerticalCurvedList"/>
    <dgm:cxn modelId="{03D3749F-DA01-4A48-8277-F1DD11F5C4D2}" type="presParOf" srcId="{FC5AAF9E-B0EB-4D16-AA3F-899DEE498462}" destId="{5BB18A06-4F77-429D-87CC-AADF2F3F01EC}" srcOrd="1" destOrd="0" presId="urn:microsoft.com/office/officeart/2008/layout/VerticalCurvedList"/>
    <dgm:cxn modelId="{6A5EC234-CCBD-402E-8D26-00EF2E4584E6}" type="presParOf" srcId="{FC5AAF9E-B0EB-4D16-AA3F-899DEE498462}" destId="{8A3D35EE-62CB-4F8F-B6A4-975A8AD2A429}" srcOrd="2" destOrd="0" presId="urn:microsoft.com/office/officeart/2008/layout/VerticalCurvedList"/>
    <dgm:cxn modelId="{25F20CA2-9463-44A1-8B75-F87A263D0EB4}" type="presParOf" srcId="{FC5AAF9E-B0EB-4D16-AA3F-899DEE498462}" destId="{40228738-80B0-4499-BAFB-D620C32BD887}" srcOrd="3" destOrd="0" presId="urn:microsoft.com/office/officeart/2008/layout/VerticalCurvedList"/>
    <dgm:cxn modelId="{939AE1D4-2C27-41DA-8A9A-7AC2CEE6FB84}" type="presParOf" srcId="{A20FED6C-9778-473A-94A9-97C59C4E6D1E}" destId="{A3318ABD-E56A-486E-B64C-21DDA8D427B4}" srcOrd="1" destOrd="0" presId="urn:microsoft.com/office/officeart/2008/layout/VerticalCurvedList"/>
    <dgm:cxn modelId="{7B5F8D6D-C71E-43FF-BE35-A7DFBC0E2585}" type="presParOf" srcId="{A20FED6C-9778-473A-94A9-97C59C4E6D1E}" destId="{3FEED02C-947E-46A4-8BF5-6A07A07E33BF}" srcOrd="2" destOrd="0" presId="urn:microsoft.com/office/officeart/2008/layout/VerticalCurvedList"/>
    <dgm:cxn modelId="{6C5FFF48-C3B5-4F08-BB03-CD4F7537DFCB}" type="presParOf" srcId="{3FEED02C-947E-46A4-8BF5-6A07A07E33BF}" destId="{EF7FBB35-A2F0-4152-A37B-239612EC889E}" srcOrd="0" destOrd="0" presId="urn:microsoft.com/office/officeart/2008/layout/VerticalCurvedList"/>
    <dgm:cxn modelId="{4273B5FE-D787-4BCD-B08E-D96B478F0C05}" type="presParOf" srcId="{A20FED6C-9778-473A-94A9-97C59C4E6D1E}" destId="{2CD45707-9873-45DF-8BF2-4768EFAAFCF0}" srcOrd="3" destOrd="0" presId="urn:microsoft.com/office/officeart/2008/layout/VerticalCurvedList"/>
    <dgm:cxn modelId="{42F92E59-69E6-42A8-8819-8399C461909D}" type="presParOf" srcId="{A20FED6C-9778-473A-94A9-97C59C4E6D1E}" destId="{683B20A4-C2F5-4A61-891D-FAC33E1521C7}" srcOrd="4" destOrd="0" presId="urn:microsoft.com/office/officeart/2008/layout/VerticalCurvedList"/>
    <dgm:cxn modelId="{CB79FDE4-0558-44CA-88E8-B27CD32D356D}" type="presParOf" srcId="{683B20A4-C2F5-4A61-891D-FAC33E1521C7}" destId="{4C7C3F07-F6DC-4E00-BA00-4DBEAB512AFB}" srcOrd="0" destOrd="0" presId="urn:microsoft.com/office/officeart/2008/layout/VerticalCurvedList"/>
    <dgm:cxn modelId="{DDA9FC18-F186-4408-8C99-3C3238917AA6}" type="presParOf" srcId="{A20FED6C-9778-473A-94A9-97C59C4E6D1E}" destId="{06A808C2-803D-4411-B4FF-A411D1B50EF5}" srcOrd="5" destOrd="0" presId="urn:microsoft.com/office/officeart/2008/layout/VerticalCurvedList"/>
    <dgm:cxn modelId="{58E57A30-A10A-4249-B089-37A444BBF0B9}" type="presParOf" srcId="{A20FED6C-9778-473A-94A9-97C59C4E6D1E}" destId="{5DDE43D0-4974-457F-A9DB-152A43CCCE57}" srcOrd="6" destOrd="0" presId="urn:microsoft.com/office/officeart/2008/layout/VerticalCurvedList"/>
    <dgm:cxn modelId="{C91E853D-2FB0-4C59-924C-39716E3B891E}" type="presParOf" srcId="{5DDE43D0-4974-457F-A9DB-152A43CCCE57}" destId="{40DC15E4-3BE4-4C75-9849-AE4E8BBD79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18A06-4F77-429D-87CC-AADF2F3F01EC}">
      <dsp:nvSpPr>
        <dsp:cNvPr id="0" name=""/>
        <dsp:cNvSpPr/>
      </dsp:nvSpPr>
      <dsp:spPr>
        <a:xfrm>
          <a:off x="-3765374" y="-650429"/>
          <a:ext cx="4753011" cy="4616096"/>
        </a:xfrm>
        <a:prstGeom prst="blockArc">
          <a:avLst>
            <a:gd name="adj1" fmla="val 18900000"/>
            <a:gd name="adj2" fmla="val 2700000"/>
            <a:gd name="adj3" fmla="val 49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18ABD-E56A-486E-B64C-21DDA8D427B4}">
      <dsp:nvSpPr>
        <dsp:cNvPr id="0" name=""/>
        <dsp:cNvSpPr/>
      </dsp:nvSpPr>
      <dsp:spPr>
        <a:xfrm>
          <a:off x="451177" y="323214"/>
          <a:ext cx="5024344" cy="6464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1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" charset="0"/>
            </a:rPr>
            <a:t>TỔ CHỨC THÔNG TIN TRÊN INTERNET</a:t>
          </a:r>
          <a:endParaRPr lang="vi-VN" sz="1800" kern="1200"/>
        </a:p>
      </dsp:txBody>
      <dsp:txXfrm>
        <a:off x="451177" y="323214"/>
        <a:ext cx="5024344" cy="646429"/>
      </dsp:txXfrm>
    </dsp:sp>
    <dsp:sp modelId="{EF7FBB35-A2F0-4152-A37B-239612EC889E}">
      <dsp:nvSpPr>
        <dsp:cNvPr id="0" name=""/>
        <dsp:cNvSpPr/>
      </dsp:nvSpPr>
      <dsp:spPr>
        <a:xfrm>
          <a:off x="47158" y="242411"/>
          <a:ext cx="808037" cy="80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45707-9873-45DF-8BF2-4768EFAAFCF0}">
      <dsp:nvSpPr>
        <dsp:cNvPr id="0" name=""/>
        <dsp:cNvSpPr/>
      </dsp:nvSpPr>
      <dsp:spPr>
        <a:xfrm>
          <a:off x="686154" y="1292859"/>
          <a:ext cx="4789366" cy="646429"/>
        </a:xfrm>
        <a:prstGeom prst="rect">
          <a:avLst/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1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" charset="0"/>
            </a:rPr>
            <a:t>TRUY CẬP WEB</a:t>
          </a:r>
          <a:endParaRPr lang="vi-VN" sz="1800" kern="1200"/>
        </a:p>
      </dsp:txBody>
      <dsp:txXfrm>
        <a:off x="686154" y="1292859"/>
        <a:ext cx="4789366" cy="646429"/>
      </dsp:txXfrm>
    </dsp:sp>
    <dsp:sp modelId="{4C7C3F07-F6DC-4E00-BA00-4DBEAB512AFB}">
      <dsp:nvSpPr>
        <dsp:cNvPr id="0" name=""/>
        <dsp:cNvSpPr/>
      </dsp:nvSpPr>
      <dsp:spPr>
        <a:xfrm>
          <a:off x="282136" y="1212055"/>
          <a:ext cx="808037" cy="80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558"/>
              <a:satOff val="945"/>
              <a:lumOff val="-135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808C2-803D-4411-B4FF-A411D1B50EF5}">
      <dsp:nvSpPr>
        <dsp:cNvPr id="0" name=""/>
        <dsp:cNvSpPr/>
      </dsp:nvSpPr>
      <dsp:spPr>
        <a:xfrm>
          <a:off x="451177" y="2262504"/>
          <a:ext cx="5024344" cy="646429"/>
        </a:xfrm>
        <a:prstGeom prst="rect">
          <a:avLst/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1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" charset="0"/>
            </a:rPr>
            <a:t>TÌM KIẾM THÔNG TIN TRÊN INTERNET</a:t>
          </a:r>
          <a:endParaRPr lang="vi-VN" sz="1800" kern="1200"/>
        </a:p>
      </dsp:txBody>
      <dsp:txXfrm>
        <a:off x="451177" y="2262504"/>
        <a:ext cx="5024344" cy="646429"/>
      </dsp:txXfrm>
    </dsp:sp>
    <dsp:sp modelId="{40DC15E4-3BE4-4C75-9849-AE4E8BBD79BC}">
      <dsp:nvSpPr>
        <dsp:cNvPr id="0" name=""/>
        <dsp:cNvSpPr/>
      </dsp:nvSpPr>
      <dsp:spPr>
        <a:xfrm>
          <a:off x="47158" y="2181700"/>
          <a:ext cx="808037" cy="80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0740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70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0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0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02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7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7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7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7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7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0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0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0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C8D72-083E-4971-B069-F68E4478BA94}" type="datetimeFigureOut">
              <a:rPr lang="en-US"/>
              <a:pPr>
                <a:defRPr/>
              </a:pPr>
              <a:t>20/09/2022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2341-2575-4C0B-9660-7689B85A7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search?q=kh%C3%A1ch+s%E1%BA%A1n+h%E1%BA%A1+long&amp;npsic=0&amp;rflfq=1&amp;rldoc=1&amp;rlha=1&amp;rlla=0&amp;rllag=20940328,107017379,2861&amp;tbm=lcl&amp;sa=X&amp;ved=0ahUKEwiemp6k5Z7WAhVJto8KHZZhCJUQjGoIbw#rlfi=hd:2017-09-27,2017-09-28;si:10474086479635475863;mv:!1m3!1d26315.94037456084!2d107.0401189!3d20.946452!2m3!1f0!2f0!3f0!3m2!1i665!2i339!4f13.1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wyndhamhalong.com/vn/blog/Du%20thuy%E1%BB%81n%20tr%C3%AAn%20V%E1%BB%8Bnh%20H%E1%BA%A1%20Lo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search?q=kh%C3%A1ch+s%E1%BA%A1n+h%E1%BA%A1+long&amp;npsic=0&amp;rflfq=1&amp;rldoc=1&amp;rlha=1&amp;rlla=0&amp;rllag=20940328,107017379,2861&amp;tbm=lcl&amp;sa=X&amp;ved=0ahUKEwiemp6k5Z7WAhVJto8KHZZhCJUQjGoIbw#rlfi=hd:2017-09-27,2017-09-28;si:10474086479635475863;mv:!1m3!1d26315.94037456084!2d107.0401189!3d20.946452!2m3!1f0!2f0!3f0!3m2!1i665!2i339!4f13.1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wyndhamhalong.com/vn/blog/Du%20thuy%E1%BB%81n%20tr%C3%AAn%20V%E1%BB%8Bnh%20H%E1%BA%A1%20Lo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oogle.com.vn/search?q=kh%C3%A1ch+s%E1%BA%A1n+h%E1%BA%A1+long&amp;npsic=0&amp;rflfq=1&amp;rldoc=1&amp;rlha=1&amp;rlla=0&amp;rllag=20940328,107017379,2861&amp;tbm=lcl&amp;sa=X&amp;ved=0ahUKEwiemp6k5Z7WAhVJto8KHZZhCJUQjGoIbw#rlfi=hd:2017-09-27,2017-09-28;si:10474086479635475863;mv:!1m3!1d26315.94037456084!2d107.0401189!3d20.946452!2m3!1f0!2f0!3f0!3m2!1i665!2i339!4f13.1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wyndhamhalong.com/vn/blog/Du%20thuy%E1%BB%81n%20tr%C3%AAn%20V%E1%BB%8Bnh%20H%E1%BA%A1%20Lo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thanhnien.vn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thanhnien.vn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google.com.v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67" y="3797878"/>
            <a:ext cx="7448466" cy="704849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Giáo viên: Trần Thị Cẩm Nhung</a:t>
            </a:r>
            <a:endParaRPr lang="vi-VN" sz="2400" b="1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04800" y="400051"/>
            <a:ext cx="7924800" cy="514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THCS ĐÔNG THẠNH</a:t>
            </a:r>
            <a:endParaRPr lang="vi-VN" sz="320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3490" y="1870365"/>
            <a:ext cx="5393052" cy="1165146"/>
            <a:chOff x="1981200" y="2438400"/>
            <a:chExt cx="5393052" cy="1553528"/>
          </a:xfrm>
        </p:grpSpPr>
        <p:sp>
          <p:nvSpPr>
            <p:cNvPr id="8" name="Rectangle 7"/>
            <p:cNvSpPr/>
            <p:nvPr/>
          </p:nvSpPr>
          <p:spPr>
            <a:xfrm>
              <a:off x="1981200" y="2438400"/>
              <a:ext cx="539305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5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ooperH" pitchFamily="34" charset="0"/>
                </a:rPr>
                <a:t>TIN HäC 9</a:t>
              </a:r>
              <a:endParaRPr lang="en-US" sz="6600"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operH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0" y="2514600"/>
              <a:ext cx="539305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600" b="1" spc="5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ooperH" pitchFamily="34" charset="0"/>
                </a:rPr>
                <a:t>TIN HäC 9</a:t>
              </a:r>
              <a:endParaRPr lang="en-US" sz="6600" b="1" cap="none" spc="5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oper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8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446" y="196486"/>
            <a:ext cx="8478982" cy="470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nào trong các  câu  sau là phát biểu chính xác nhất về mạng Internet ?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mạng của các mạng, có quy mô toàn cầu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Là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môi trường truyền thông toàn cầu dựa trên kỹ thuật máy tính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Là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sử dụng chung cho mọi người, có rất nhiều dữ liệu phong phú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Là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có quy mô toàn cầu hoạt động dựa trên giao thức TCP/IP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496" y="3802469"/>
            <a:ext cx="8478982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2000" smtClean="0"/>
          </a:p>
          <a:p>
            <a:endParaRPr lang="en-US" sz="2000"/>
          </a:p>
          <a:p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27872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866" y="280812"/>
            <a:ext cx="84789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Website là: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Một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 nhiều trang web liên quan tổ chức dưới nhiều địa chỉ truy cập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Gồm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 trang web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http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://www.edu.net.vn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Một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 nhiều trang web liên quan tổ chức dưới một địa chỉ truy cập chung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866" y="3552981"/>
            <a:ext cx="8478982" cy="131144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vi-VN" sz="6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706" y="191622"/>
            <a:ext cx="847898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 thế nào để kết nối Internet?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Người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đăng kí với một nhà cung cấp dịch vụ Internet để được hỗ trợ cài đặt 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Người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đăng kí với một nhà cung cấp dịch vụ Internet để được cấp quyền truy cập 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Người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đăng kí với một nhà cung cấp dịch vụ Internet (ISP) để được hỗ trợ cài đặt và cấp quyền truy cập 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Có thể tự lắp đặt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06" y="2822200"/>
            <a:ext cx="8478982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10015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6666" y="397308"/>
            <a:ext cx="8478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 chỉ IP là :</a:t>
            </a:r>
            <a:endParaRPr lang="vi-VN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Dãy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kí tự cách nhau bởi dấu phẩy (,)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Dãy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kí tự cách nhau bởi dấu chấm (.)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Dãy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số nguyên cách nhau bởi dấu phẩy (,)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Dãy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số nguyên cách nhau bởi dấu chấm (.)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026" y="3448143"/>
            <a:ext cx="8478982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426" y="229142"/>
            <a:ext cx="84789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Phát biểu nào sau đây về trang web là đúng nhất 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Trang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 chỉ chứa nội dung văn bản ;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Không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khả năng tương tác với người dùng ;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Trang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 không chứa các hình ảnh động như đoạn phim video ;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Trang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 là một siêu văn bản được gán địa chỉ truy cập trên Internet.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906" y="3565962"/>
            <a:ext cx="8478982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7200"/>
          </a:p>
        </p:txBody>
      </p:sp>
    </p:spTree>
    <p:extLst>
      <p:ext uri="{BB962C8B-B14F-4D97-AF65-F5344CB8AC3E}">
        <p14:creationId xmlns:p14="http://schemas.microsoft.com/office/powerpoint/2010/main" val="30108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7626" y="326532"/>
            <a:ext cx="847898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 trong các 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 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Muốn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 cập một trang web nào đó trong website thì phải truy cập qua trang chủ ;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Có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truy cập bất kì trang web nào nếu trang web đó có trên Internet ;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Nếu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biết địa chỉ của trang web nào đó thì không thể nào truy cập đến trang đó ;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</a:t>
            </a:r>
            <a:r>
              <a:rPr lang="vi-V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 đều đúng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626" y="1898484"/>
            <a:ext cx="8478982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6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756" y="307526"/>
            <a:ext cx="8478982" cy="432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vi-VN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Mạng máy tính là 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Tập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 các máy tính để tập trung trong một khu vực như trong một phòng học, phòng thực hành, phòng làm việc.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Một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 thống các máy tính được kết nối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Là mạng 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Hai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 nhiều máy tính được kết nối với nhau thông qua các phương tiện truyền dẫn , sao cho các máy tính trong mạng có thể trao đổi dữ liệu và dùng chung thiết bị.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880" y="3202274"/>
            <a:ext cx="8478982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9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9586" y="274240"/>
            <a:ext cx="8478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vi-VN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 truy cập Internet, chúng ta có thể </a:t>
            </a:r>
            <a:r>
              <a:rPr lang="vi-VN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(chỉ ra đáp án sai)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Học </a:t>
            </a:r>
            <a:r>
              <a:rPr lang="vi-V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qua mạng</a:t>
            </a:r>
          </a:p>
          <a:p>
            <a:pPr lvl="0">
              <a:lnSpc>
                <a:spcPct val="150000"/>
              </a:lnSpc>
            </a:pPr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Xem </a:t>
            </a:r>
            <a:r>
              <a:rPr lang="vi-V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phim trực tuyến 4D</a:t>
            </a:r>
          </a:p>
          <a:p>
            <a:pPr lvl="0">
              <a:lnSpc>
                <a:spcPct val="150000"/>
              </a:lnSpc>
            </a:pPr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Chơi </a:t>
            </a:r>
            <a:r>
              <a:rPr lang="vi-V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trò chơi giải trí trên mạng</a:t>
            </a:r>
          </a:p>
          <a:p>
            <a:pPr lvl="0">
              <a:lnSpc>
                <a:spcPct val="150000"/>
              </a:lnSpc>
            </a:pPr>
            <a:r>
              <a:rPr lang="vi-VN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Xem </a:t>
            </a:r>
            <a:r>
              <a:rPr lang="vi-V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danh lam thắng cảnh nổi tiếng trên thế giới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696" y="2321718"/>
            <a:ext cx="8478982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746" y="229270"/>
            <a:ext cx="8478982" cy="485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vi-VN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Phát biểu nào sau đây sai:</a:t>
            </a:r>
            <a:endParaRPr lang="vi-VN" sz="2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Các 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 bị đầu cuối là máy tính đầu tiên và máy tính cuối cùng trong kết nối mạng</a:t>
            </a:r>
          </a:p>
          <a:p>
            <a:pPr lvl="0">
              <a:lnSpc>
                <a:spcPct val="12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Môi 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truyền dẫn là các dây cáp mạng nối các máy tính với nhau, sóng điện từ, bức xạ hồng ngoại hoặc sóng qua vệ tinh</a:t>
            </a:r>
          </a:p>
          <a:p>
            <a:pPr lvl="0">
              <a:lnSpc>
                <a:spcPct val="12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Hub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vỉ mạng, modem là các thiết bị kết nối mạng</a:t>
            </a:r>
          </a:p>
          <a:p>
            <a:pPr lvl="0">
              <a:lnSpc>
                <a:spcPct val="12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Giao 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 truyền thông là tập hợp các quy tắc quy định việc trao đổi thông tin giữa thiết bị gửi và thiết bị nhận dữ liệu trên mạng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746" y="693012"/>
            <a:ext cx="8478982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6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746" y="169310"/>
            <a:ext cx="8478982" cy="524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vi-VN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Siêu văn bản (Hypertext) là :</a:t>
            </a:r>
            <a:endParaRPr lang="vi-VN" sz="2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3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Là 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 văn bản hiển thị trong trình duyệt</a:t>
            </a:r>
          </a:p>
          <a:p>
            <a:pPr lvl="0">
              <a:lnSpc>
                <a:spcPct val="13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Là loại văn bản tích 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 nhiều dạng dữ liệu khác nhau như văn bản, hình ảnh, âm thanh, video, ... và các siêu liên kết</a:t>
            </a:r>
          </a:p>
          <a:p>
            <a:pPr lvl="0">
              <a:lnSpc>
                <a:spcPct val="13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Nội 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 tích hợp nhiều dạng dữ liệu khác nhau như văn bản, hình ảnh, âm thanh, video, ... và không chứa các siêu liên kết</a:t>
            </a:r>
          </a:p>
          <a:p>
            <a:pPr lvl="0">
              <a:lnSpc>
                <a:spcPct val="130000"/>
              </a:lnSpc>
            </a:pP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Là </a:t>
            </a: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 văn bản được tạo ra bằng ngôn ngữ đánh dấu siêu văn bản </a:t>
            </a:r>
            <a:r>
              <a:rPr lang="vi-VN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endParaRPr lang="vi-VN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746" y="1212526"/>
            <a:ext cx="8478982" cy="10985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vi-VN" sz="6000"/>
          </a:p>
        </p:txBody>
      </p:sp>
    </p:spTree>
    <p:extLst>
      <p:ext uri="{BB962C8B-B14F-4D97-AF65-F5344CB8AC3E}">
        <p14:creationId xmlns:p14="http://schemas.microsoft.com/office/powerpoint/2010/main" val="37387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1714499" y="171451"/>
            <a:ext cx="5787737" cy="5143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740" y="865474"/>
            <a:ext cx="8167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thiết bị dưới đây, thiết bị nào không phải là thiết bị mạng?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Modem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Vỉ mạng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Webcam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Hub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740" y="3600698"/>
            <a:ext cx="251826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2872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9666" y="285170"/>
            <a:ext cx="84789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 câu sai trong các câu sau 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Trình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duyệt Web dùng để hiển thị trang web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Thời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 hiển thị các trang web như nhau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Có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truy cập bất kỳ trang web nào trên 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WWW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mạng lưới các trang Web trên 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460" y="2315183"/>
            <a:ext cx="8478982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1376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676" y="364180"/>
            <a:ext cx="847898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 chỉ ra các phát biểu sai trong các phát biểu sau:</a:t>
            </a:r>
            <a:endParaRPr lang="vi-VN" sz="2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Máy 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kiếm là công cụ hỗ trợ trên Internet dựa trên các từ khóa theo yêu cầu người dùng</a:t>
            </a:r>
            <a:endParaRPr lang="vi-VN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Phần 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 các máy tìm kiếm được cung cấp trên Internet</a:t>
            </a:r>
            <a:endParaRPr lang="vi-VN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Kết 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 tìm kiếm được hiển thị dưới dạng các trang liên kết</a:t>
            </a:r>
            <a:endParaRPr lang="vi-VN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Máy </a:t>
            </a:r>
            <a:r>
              <a:rPr 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kiếm có thể tìm mọi trang web trên Internet và cho kết quả đầy đủ theo yêu cầu người dùng</a:t>
            </a:r>
            <a:endParaRPr lang="vi-VN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676" y="3371888"/>
            <a:ext cx="8478982" cy="131144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vi-VN" sz="6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7"/>
          <p:cNvSpPr txBox="1">
            <a:spLocks/>
          </p:cNvSpPr>
          <p:nvPr/>
        </p:nvSpPr>
        <p:spPr>
          <a:xfrm>
            <a:off x="434975" y="131815"/>
            <a:ext cx="8305800" cy="923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25" tIns="91425" rIns="91425" bIns="91425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  <a:rtl val="0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defRPr/>
            </a:pPr>
            <a:r>
              <a:rPr lang="en-US" sz="2400" b="1" u="sng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400" b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 CHỨC VÀ TRUY CẬP THÔNG TIN TRÊN INTERNET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9119734"/>
              </p:ext>
            </p:extLst>
          </p:nvPr>
        </p:nvGraphicFramePr>
        <p:xfrm>
          <a:off x="2310820" y="1394207"/>
          <a:ext cx="5517570" cy="323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41787" y="1669202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58373" y="2656339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6967" y="3643475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975" y="2012754"/>
            <a:ext cx="1943100" cy="197427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854" y="20782"/>
            <a:ext cx="2189018" cy="19708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Tổ chức thông tin trên Internet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4044" y="775853"/>
            <a:ext cx="2209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Siêu văn bản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5682" y="20782"/>
            <a:ext cx="3969327" cy="49668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mtClean="0">
              <a:solidFill>
                <a:srgbClr val="FF0000"/>
              </a:solidFill>
            </a:endParaRPr>
          </a:p>
          <a:p>
            <a:pPr algn="ctr"/>
            <a:r>
              <a:rPr lang="vi-VN" smtClean="0">
                <a:solidFill>
                  <a:srgbClr val="FF0000"/>
                </a:solidFill>
              </a:rPr>
              <a:t>VỊNH HẠ LONG</a:t>
            </a:r>
          </a:p>
          <a:p>
            <a:pPr algn="just"/>
            <a:r>
              <a:rPr lang="vi-VN" smtClean="0">
                <a:latin typeface="+mj-lt"/>
              </a:rPr>
              <a:t>Vịnh </a:t>
            </a:r>
            <a:r>
              <a:rPr lang="vi-VN">
                <a:latin typeface="+mj-lt"/>
              </a:rPr>
              <a:t>Hạ Long là khu di sản thiên nhiên thế giới được UNESCO công nhận. </a:t>
            </a:r>
            <a:r>
              <a:rPr lang="vi-VN" b="1" u="sng">
                <a:latin typeface="+mj-lt"/>
                <a:hlinkClick r:id="rId3"/>
              </a:rPr>
              <a:t>Hạ Long</a:t>
            </a:r>
            <a:r>
              <a:rPr lang="vi-VN">
                <a:latin typeface="+mj-lt"/>
              </a:rPr>
              <a:t> trở nên nổi tiếng nhờ những bãi biển đẹp, khu du lịch, di tích lịch sử…được nhiều du khách trong và ngoài nước biết đến. </a:t>
            </a:r>
            <a:endParaRPr lang="vi-VN" smtClean="0">
              <a:latin typeface="+mj-lt"/>
            </a:endParaRPr>
          </a:p>
          <a:p>
            <a:pPr algn="just"/>
            <a:r>
              <a:rPr lang="vi-VN" sz="1200" b="1" u="sng">
                <a:latin typeface="+mj-lt"/>
                <a:hlinkClick r:id="rId4"/>
              </a:rPr>
              <a:t>Tham quan những di tích lịch sử và khu du lịch bằng tàu</a:t>
            </a:r>
            <a:endParaRPr lang="vi-VN" sz="1200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</p:txBody>
      </p:sp>
      <p:pic>
        <p:nvPicPr>
          <p:cNvPr id="1026" name="Picture 2" descr="Chia sẻ kinh nghiệm du lịch Hạ Long trong 2 ngày ngắn ngủ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07" y="2126674"/>
            <a:ext cx="1720244" cy="11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88" y="2126674"/>
            <a:ext cx="1705294" cy="111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\Videos\vinh-ha-long-viet-nam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07" y="3414281"/>
            <a:ext cx="2244435" cy="14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667991" y="1309253"/>
            <a:ext cx="1427016" cy="904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3463" y="1911927"/>
            <a:ext cx="1281544" cy="75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30781" y="2743201"/>
            <a:ext cx="1499755" cy="595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4" idx="3"/>
          </p:cNvCxnSpPr>
          <p:nvPr/>
        </p:nvCxnSpPr>
        <p:spPr>
          <a:xfrm flipH="1">
            <a:off x="3823854" y="3644613"/>
            <a:ext cx="1506682" cy="30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80856" y="2047007"/>
            <a:ext cx="1122218" cy="38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Văn bản</a:t>
            </a:r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2691245" y="2549237"/>
            <a:ext cx="1122218" cy="38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Liên kết</a:t>
            </a:r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687781" y="3106883"/>
            <a:ext cx="1122218" cy="38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Hình ảnh</a:t>
            </a:r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2701636" y="3757181"/>
            <a:ext cx="1122218" cy="38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Video</a:t>
            </a:r>
            <a:endParaRPr lang="vi-VN"/>
          </a:p>
        </p:txBody>
      </p:sp>
      <p:sp>
        <p:nvSpPr>
          <p:cNvPr id="13" name="Left Brace 12"/>
          <p:cNvSpPr/>
          <p:nvPr/>
        </p:nvSpPr>
        <p:spPr>
          <a:xfrm>
            <a:off x="1710466" y="2047007"/>
            <a:ext cx="666974" cy="209896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204394" y="2787534"/>
            <a:ext cx="1624405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Siêu văn bản</a:t>
            </a:r>
            <a:endParaRPr lang="vi-VN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6" grpId="0" animBg="1"/>
      <p:bldP spid="22" grpId="0" animBg="1"/>
      <p:bldP spid="23" grpId="0" animBg="1"/>
      <p:bldP spid="24" grpId="0" animBg="1"/>
      <p:bldP spid="13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854" y="20782"/>
            <a:ext cx="2189018" cy="19708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Tổ chức thông tin trên Internet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4044" y="775853"/>
            <a:ext cx="2296392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Siêu văn bản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5682" y="20782"/>
            <a:ext cx="3969327" cy="49668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mtClean="0">
              <a:solidFill>
                <a:srgbClr val="FF0000"/>
              </a:solidFill>
            </a:endParaRPr>
          </a:p>
          <a:p>
            <a:pPr algn="ctr"/>
            <a:r>
              <a:rPr lang="vi-VN" smtClean="0">
                <a:solidFill>
                  <a:srgbClr val="FF0000"/>
                </a:solidFill>
              </a:rPr>
              <a:t>VỊNH HẠ LONG</a:t>
            </a:r>
          </a:p>
          <a:p>
            <a:pPr algn="just"/>
            <a:r>
              <a:rPr lang="vi-VN" smtClean="0">
                <a:latin typeface="+mj-lt"/>
              </a:rPr>
              <a:t>Vịnh </a:t>
            </a:r>
            <a:r>
              <a:rPr lang="vi-VN">
                <a:latin typeface="+mj-lt"/>
              </a:rPr>
              <a:t>Hạ Long là khu di sản thiên nhiên thế giới được UNESCO công nhận. </a:t>
            </a:r>
            <a:r>
              <a:rPr lang="vi-VN" b="1" u="sng">
                <a:latin typeface="+mj-lt"/>
                <a:hlinkClick r:id="rId3"/>
              </a:rPr>
              <a:t>Hạ Long</a:t>
            </a:r>
            <a:r>
              <a:rPr lang="vi-VN">
                <a:latin typeface="+mj-lt"/>
              </a:rPr>
              <a:t> trở nên nổi tiếng nhờ những bãi biển đẹp, khu du lịch, di tích lịch sử…được nhiều du khách trong và ngoài nước biết đến. </a:t>
            </a:r>
            <a:endParaRPr lang="vi-VN" smtClean="0">
              <a:latin typeface="+mj-lt"/>
            </a:endParaRPr>
          </a:p>
          <a:p>
            <a:pPr algn="just"/>
            <a:r>
              <a:rPr lang="vi-VN" sz="1200" b="1" u="sng">
                <a:latin typeface="+mj-lt"/>
                <a:hlinkClick r:id="rId4"/>
              </a:rPr>
              <a:t>Tham quan những di tích lịch sử và khu du lịch bằng tàu</a:t>
            </a:r>
            <a:endParaRPr lang="vi-VN" sz="1200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</p:txBody>
      </p:sp>
      <p:pic>
        <p:nvPicPr>
          <p:cNvPr id="1026" name="Picture 2" descr="Chia sẻ kinh nghiệm du lịch Hạ Long trong 2 ngày ngắn ngủ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07" y="2126674"/>
            <a:ext cx="1720244" cy="11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88" y="2126674"/>
            <a:ext cx="1705294" cy="111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\Videos\vinh-ha-long-viet-nam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07" y="3414281"/>
            <a:ext cx="2244435" cy="14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08363" y="2587336"/>
            <a:ext cx="0" cy="155863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9927" y="2594723"/>
            <a:ext cx="3016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Siêu </a:t>
            </a: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altLang="en-US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 (hypertext) </a:t>
            </a: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loại văn bản tích hợp nhiều dạng dữ liệu khác nhau như: văn bản, hình ảnh, âm thanh, video …và các siêu liên kết đến các siêu văn bản khác.</a:t>
            </a:r>
          </a:p>
          <a:p>
            <a:endParaRPr lang="vi-VN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151" y="2949578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854" y="20782"/>
            <a:ext cx="2189018" cy="19708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Tổ chức thông tin trên Internet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4044" y="703116"/>
            <a:ext cx="1891147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5682" y="20782"/>
            <a:ext cx="3969327" cy="49668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mtClean="0">
              <a:solidFill>
                <a:srgbClr val="FF0000"/>
              </a:solidFill>
            </a:endParaRPr>
          </a:p>
          <a:p>
            <a:pPr algn="ctr"/>
            <a:r>
              <a:rPr lang="vi-VN" smtClean="0">
                <a:solidFill>
                  <a:srgbClr val="FF0000"/>
                </a:solidFill>
              </a:rPr>
              <a:t>VỊNH HẠ LONG</a:t>
            </a:r>
          </a:p>
          <a:p>
            <a:pPr algn="just"/>
            <a:r>
              <a:rPr lang="vi-VN" smtClean="0">
                <a:latin typeface="+mj-lt"/>
              </a:rPr>
              <a:t>Vịnh </a:t>
            </a:r>
            <a:r>
              <a:rPr lang="vi-VN">
                <a:latin typeface="+mj-lt"/>
              </a:rPr>
              <a:t>Hạ Long là khu di sản thiên nhiên thế giới được UNESCO công nhận. </a:t>
            </a:r>
            <a:r>
              <a:rPr lang="vi-VN" b="1" u="sng">
                <a:latin typeface="+mj-lt"/>
                <a:hlinkClick r:id="rId3"/>
              </a:rPr>
              <a:t>Hạ Long</a:t>
            </a:r>
            <a:r>
              <a:rPr lang="vi-VN">
                <a:latin typeface="+mj-lt"/>
              </a:rPr>
              <a:t> trở nên nổi tiếng nhờ những bãi biển đẹp, khu du lịch, di tích lịch sử…được nhiều du khách trong và ngoài nước biết đến. </a:t>
            </a:r>
            <a:endParaRPr lang="vi-VN" smtClean="0">
              <a:latin typeface="+mj-lt"/>
            </a:endParaRPr>
          </a:p>
          <a:p>
            <a:pPr algn="just"/>
            <a:r>
              <a:rPr lang="vi-VN" sz="1200" b="1" u="sng">
                <a:latin typeface="+mj-lt"/>
                <a:hlinkClick r:id="rId4"/>
              </a:rPr>
              <a:t>Tham quan những di tích lịch sử và khu du lịch bằng tàu</a:t>
            </a:r>
            <a:endParaRPr lang="vi-VN" sz="1200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>
              <a:latin typeface="+mj-lt"/>
            </a:endParaRPr>
          </a:p>
          <a:p>
            <a:pPr algn="just"/>
            <a:endParaRPr lang="vi-VN" smtClean="0">
              <a:latin typeface="+mj-lt"/>
            </a:endParaRPr>
          </a:p>
          <a:p>
            <a:pPr algn="just"/>
            <a:endParaRPr lang="vi-VN">
              <a:latin typeface="+mj-lt"/>
            </a:endParaRPr>
          </a:p>
        </p:txBody>
      </p:sp>
      <p:pic>
        <p:nvPicPr>
          <p:cNvPr id="1026" name="Picture 2" descr="Chia sẻ kinh nghiệm du lịch Hạ Long trong 2 ngày ngắn ngủ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07" y="2126674"/>
            <a:ext cx="1720244" cy="11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88" y="2126674"/>
            <a:ext cx="1705294" cy="111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\Videos\vinh-ha-long-viet-nam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07" y="3414281"/>
            <a:ext cx="2244435" cy="14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08363" y="3166952"/>
            <a:ext cx="0" cy="13553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8362" y="3059035"/>
            <a:ext cx="3120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fr-FR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 là một siêu văn bản được gán địa chỉ truy cập trên Internet. Đ</a:t>
            </a:r>
            <a:r>
              <a:rPr lang="fr-FR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ịa </a:t>
            </a:r>
            <a:r>
              <a:rPr lang="fr-FR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 truy </a:t>
            </a:r>
            <a:r>
              <a:rPr lang="fr-FR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cập này là địa chỉ trang web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151" y="3349806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82" y="34638"/>
            <a:ext cx="3969327" cy="35247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782292" y="301336"/>
            <a:ext cx="1662544" cy="182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02872" y="2126674"/>
            <a:ext cx="1579420" cy="37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Địa chỉ truy cập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854" y="20782"/>
            <a:ext cx="2189018" cy="19708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Tổ chức thông tin trên Internet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4044" y="703116"/>
            <a:ext cx="1891147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Website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xagon 13">
            <a:hlinkClick r:id="rId3"/>
          </p:cNvPr>
          <p:cNvSpPr/>
          <p:nvPr/>
        </p:nvSpPr>
        <p:spPr>
          <a:xfrm>
            <a:off x="5957455" y="1991591"/>
            <a:ext cx="1825336" cy="137160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515141"/>
            <a:ext cx="1887968" cy="11587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15" y="516082"/>
            <a:ext cx="1860856" cy="1157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3398142"/>
            <a:ext cx="1812194" cy="1124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27" y="3419127"/>
            <a:ext cx="1678754" cy="1103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6255" y="1673873"/>
            <a:ext cx="191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https://thanhnien.vn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2255" y="2576941"/>
            <a:ext cx="121573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Trang chủ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8363" y="2994593"/>
            <a:ext cx="0" cy="1804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0151" y="3349806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8362" y="2913561"/>
            <a:ext cx="3193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Một hoặc nhiều trang web liên quan được tổ chức dưới một địa chỉ truy cập chung tạo thành một website</a:t>
            </a:r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" grpId="0"/>
      <p:bldP spid="7" grpId="0" animBg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854" y="20782"/>
            <a:ext cx="2189018" cy="19708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Tổ chức thông tin trên Internet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4044" y="703116"/>
            <a:ext cx="1891147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xagon 13">
            <a:hlinkClick r:id="rId3"/>
          </p:cNvPr>
          <p:cNvSpPr/>
          <p:nvPr/>
        </p:nvSpPr>
        <p:spPr>
          <a:xfrm>
            <a:off x="5957455" y="1991591"/>
            <a:ext cx="1825336" cy="137160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515141"/>
            <a:ext cx="1887968" cy="11587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15" y="516082"/>
            <a:ext cx="1860856" cy="1157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3398142"/>
            <a:ext cx="1812194" cy="1124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27" y="3419127"/>
            <a:ext cx="1678754" cy="1103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4111" y="1673873"/>
            <a:ext cx="182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https://thanhnien.vn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155" y="2576941"/>
            <a:ext cx="121573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Trang chủ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08363" y="3166952"/>
            <a:ext cx="0" cy="13553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0151" y="3349806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8363" y="3059035"/>
            <a:ext cx="3016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Địa chỉ truy cập chung này gọi là địa chỉ  website</a:t>
            </a:r>
          </a:p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Khi truy cập một website trang web đầu tiên mở ra gọi là trang chủ</a:t>
            </a:r>
          </a:p>
          <a:p>
            <a:endParaRPr lang="vi-VN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854" y="20782"/>
            <a:ext cx="2189018" cy="19708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Tổ chức thông tin trên Internet</a:t>
            </a:r>
            <a:endParaRPr lang="vi-VN" sz="24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55" y="384896"/>
            <a:ext cx="5081155" cy="4619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Oval 37"/>
          <p:cNvSpPr/>
          <p:nvPr/>
        </p:nvSpPr>
        <p:spPr>
          <a:xfrm>
            <a:off x="3940752" y="496597"/>
            <a:ext cx="2044412" cy="2101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</a:rPr>
              <a:t>Website</a:t>
            </a:r>
            <a:endParaRPr lang="vi-VN" sz="2000" b="1">
              <a:solidFill>
                <a:srgbClr val="FFFF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36717" y="2325397"/>
            <a:ext cx="2041815" cy="2101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</a:rPr>
              <a:t>Website</a:t>
            </a:r>
            <a:endParaRPr lang="vi-VN" sz="2000" b="1">
              <a:solidFill>
                <a:srgbClr val="FFFF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060374" y="2325396"/>
            <a:ext cx="2042682" cy="2028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</a:rPr>
              <a:t>Website</a:t>
            </a:r>
            <a:endParaRPr lang="vi-VN" sz="2000" b="1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42116" y="538595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14902" y="1361210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58936" y="1330036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8323118" y="4800600"/>
            <a:ext cx="426027" cy="2035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/>
          <p:cNvSpPr/>
          <p:nvPr/>
        </p:nvSpPr>
        <p:spPr>
          <a:xfrm>
            <a:off x="3340680" y="2404411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813466" y="3227026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57500" y="3195852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08928" y="2325397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81714" y="3148012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25748" y="3116838"/>
            <a:ext cx="945573" cy="935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web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3" grpId="0" animBg="1"/>
      <p:bldP spid="6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854" y="3418609"/>
            <a:ext cx="1939637" cy="172489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Truy cập Web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3491" y="4014354"/>
            <a:ext cx="2275608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Trình duyệt web</a:t>
            </a:r>
            <a:endParaRPr lang="vi-VN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105" y="814424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316" y="627563"/>
            <a:ext cx="3200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 duyệt web là một phần mềm ứng dụng giúp người giao tiếp với hệ thống </a:t>
            </a: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5" y="317347"/>
            <a:ext cx="3582266" cy="255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28316" y="727294"/>
            <a:ext cx="0" cy="94982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3346" y="269531"/>
            <a:ext cx="8478982" cy="470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Máy tìm kiếm là </a:t>
            </a: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công cụ tìm kiếm các thông tin trong máy tính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Là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loại máy được nối thêm vào máy tính để tìm kiếm thông tin trên 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Là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phần mềm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cài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 vào máy tính dàng để tìm kiếm thông tin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Là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công cụ được cung cấp trên Internet giúp tìm kiếm thông tin trên cơ sở các từ khóa liên quan đến vấn đề cần tìm.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346" y="3434564"/>
            <a:ext cx="8478982" cy="15357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000" smtClean="0"/>
          </a:p>
          <a:p>
            <a:pPr>
              <a:lnSpc>
                <a:spcPct val="120000"/>
              </a:lnSpc>
            </a:pPr>
            <a:endParaRPr lang="en-US" sz="2000"/>
          </a:p>
          <a:p>
            <a:pPr>
              <a:lnSpc>
                <a:spcPct val="120000"/>
              </a:lnSpc>
            </a:pPr>
            <a:endParaRPr lang="en-US" sz="2000" smtClean="0"/>
          </a:p>
          <a:p>
            <a:pPr>
              <a:lnSpc>
                <a:spcPct val="120000"/>
              </a:lnSpc>
            </a:pP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22770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854" y="3418609"/>
            <a:ext cx="1939637" cy="172489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Truy cập Web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3491" y="4014354"/>
            <a:ext cx="1995056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Truy cập web</a:t>
            </a:r>
            <a:endParaRPr lang="vi-VN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105" y="918334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316" y="627563"/>
            <a:ext cx="261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0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Nhập địa chỉ của trang web vào ô địa chỉ</a:t>
            </a:r>
          </a:p>
          <a:p>
            <a:pPr eaLnBrk="1" hangingPunct="1">
              <a:defRPr/>
            </a:pPr>
            <a:r>
              <a:rPr lang="en-US" altLang="en-US" sz="20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Nhấn Enter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14" y="305270"/>
            <a:ext cx="4988457" cy="3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28316" y="627563"/>
            <a:ext cx="0" cy="11492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8323118" y="4800600"/>
            <a:ext cx="426027" cy="2035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5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" y="0"/>
            <a:ext cx="2015836" cy="18184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Tìm kiếm thông tin trên Internet</a:t>
            </a:r>
            <a:endParaRPr lang="vi-VN" sz="200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5837" y="602672"/>
            <a:ext cx="1995056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Máy tìm kiếm</a:t>
            </a:r>
            <a:endParaRPr lang="vi-VN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238" y="2705571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449" y="2414800"/>
            <a:ext cx="2743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kiếm là công cụ hỗ trợ tìm kiếm thông tin trên Internet theo yêu cầu của người dùng.</a:t>
            </a:r>
            <a:endParaRPr lang="en-US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2449" y="2472307"/>
            <a:ext cx="0" cy="22396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40" y="731148"/>
            <a:ext cx="4572000" cy="266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40" y="731148"/>
            <a:ext cx="4572000" cy="266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40" y="731149"/>
            <a:ext cx="4572000" cy="28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40" y="731148"/>
            <a:ext cx="4572000" cy="28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3622" y="363727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Một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máy tìm kiếm:</a:t>
            </a:r>
          </a:p>
          <a:p>
            <a:pPr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Google: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www.google.com.vn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Microsoft: </a:t>
            </a:r>
            <a:r>
              <a:rPr lang="en-US" altLang="en-US" sz="20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www.bing.com</a:t>
            </a:r>
          </a:p>
        </p:txBody>
      </p:sp>
    </p:spTree>
    <p:extLst>
      <p:ext uri="{BB962C8B-B14F-4D97-AF65-F5344CB8AC3E}">
        <p14:creationId xmlns:p14="http://schemas.microsoft.com/office/powerpoint/2010/main" val="18670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58595" y="485245"/>
            <a:ext cx="2822575" cy="1498600"/>
            <a:chOff x="1292225" y="1295400"/>
            <a:chExt cx="2822575" cy="1498600"/>
          </a:xfrm>
        </p:grpSpPr>
        <p:sp>
          <p:nvSpPr>
            <p:cNvPr id="14" name="Rectangle 1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634794" y="883398"/>
            <a:ext cx="267017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1 hay một cụm từ liên quan đến nội cần tìm do người sử dụng cung cấp</a:t>
            </a:r>
            <a:endParaRPr lang="vi-VN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69"/>
          <p:cNvSpPr>
            <a:spLocks noChangeArrowheads="1"/>
          </p:cNvSpPr>
          <p:nvPr/>
        </p:nvSpPr>
        <p:spPr bwMode="auto">
          <a:xfrm>
            <a:off x="1053895" y="506469"/>
            <a:ext cx="1830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khóa</a:t>
            </a:r>
            <a:endParaRPr lang="vi-VN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72"/>
          <p:cNvSpPr>
            <a:spLocks noChangeArrowheads="1"/>
          </p:cNvSpPr>
          <p:nvPr/>
        </p:nvSpPr>
        <p:spPr bwMode="auto">
          <a:xfrm>
            <a:off x="3550024" y="633880"/>
            <a:ext cx="5292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khóa để tìm  một bài hát yêu thích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906" y="1234545"/>
            <a:ext cx="431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Câu hát trong bài hát</a:t>
            </a:r>
            <a:endParaRPr lang="vi-VN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87906" y="1753012"/>
            <a:ext cx="431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Tên bài hát</a:t>
            </a:r>
            <a:endParaRPr lang="vi-VN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87906" y="2214677"/>
            <a:ext cx="431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Ca sĩ hát bài hát</a:t>
            </a:r>
            <a:endParaRPr lang="vi-VN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9497" y="2676342"/>
            <a:ext cx="431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Tên tác giả bài hát</a:t>
            </a:r>
            <a:endParaRPr lang="vi-VN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39497" y="3138007"/>
            <a:ext cx="431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Giải thưởng bài hát đạt được</a:t>
            </a:r>
            <a:endParaRPr lang="vi-VN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2" grpId="0"/>
      <p:bldP spid="9" grpId="0"/>
      <p:bldP spid="56" grpId="0"/>
      <p:bldP spid="57" grpId="0"/>
      <p:bldP spid="58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" y="0"/>
            <a:ext cx="2015836" cy="18184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Tìm kiếm thông tin trên Internet</a:t>
            </a:r>
            <a:endParaRPr lang="vi-VN" sz="200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5836" y="602672"/>
            <a:ext cx="2535381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Sử dụng máy tìm kiếm</a:t>
            </a:r>
            <a:endParaRPr lang="vi-VN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47" y="3468968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vi-VN" sz="320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542" y="3404929"/>
            <a:ext cx="3896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B1: Truy cập máy tìm kiếm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B2: Gõ từ khóa vào ô dành nhập từ khóa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B3: Nhấn phím Enter hoặc nháy nút tìm kiếm</a:t>
            </a:r>
          </a:p>
          <a:p>
            <a:pPr eaLnBrk="1" hangingPunct="1">
              <a:defRPr/>
            </a:pPr>
            <a:endParaRPr lang="en-US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7753" y="3453713"/>
            <a:ext cx="0" cy="15296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959484"/>
            <a:ext cx="4031672" cy="29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37017" y="3468429"/>
            <a:ext cx="2608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Học và làm theo lời Bác</a:t>
            </a:r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30898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build="p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42132" y="951438"/>
            <a:ext cx="2189018" cy="19708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Tổ chức thông tin trên Internet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498" y="1177154"/>
            <a:ext cx="1797634" cy="584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Siêu văn bản, trang web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154" y="1936842"/>
            <a:ext cx="1794336" cy="584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Website, địa chỉ website, trang chủ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09378" y="2708874"/>
            <a:ext cx="1939638" cy="172489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Truy cập Web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2525" y="3305374"/>
            <a:ext cx="1745680" cy="33855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 duyệt web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3307" y="3775753"/>
            <a:ext cx="1745680" cy="33855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 cập web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31150" y="1027637"/>
            <a:ext cx="2116454" cy="18946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Tìm kiếm thông tin trên Internet</a:t>
            </a:r>
            <a:endParaRPr lang="vi-VN" sz="200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8948" y="1352067"/>
            <a:ext cx="1797634" cy="33855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 tìm kiếm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7604" y="2111755"/>
            <a:ext cx="1828978" cy="58477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 dụng máy tìm kiếm</a:t>
            </a:r>
            <a:endParaRPr lang="vi-VN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9666" y="316228"/>
            <a:ext cx="8478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Mạng máy tính là: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Tập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 các máy tính nối với nhau bằng các thiết bị mạng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Tập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 các máy tính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Mạng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Mạng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666" y="1041949"/>
            <a:ext cx="8478982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7200"/>
          </a:p>
        </p:txBody>
      </p:sp>
    </p:spTree>
    <p:extLst>
      <p:ext uri="{BB962C8B-B14F-4D97-AF65-F5344CB8AC3E}">
        <p14:creationId xmlns:p14="http://schemas.microsoft.com/office/powerpoint/2010/main" val="25223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9766" y="79066"/>
            <a:ext cx="8478982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 (World Wide Web), gọi tắt là Web: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dịch vụ trên Internet để tổ chức và khai thác thông tin dưới dạng các trang siêu văn bản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Là trình duyệt web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một trang siêu văn bản được mở bằng các trình duyệt web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thể xem là một trong các ứng dụng (chương trình) trên Internet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766" y="704970"/>
            <a:ext cx="8478982" cy="12642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lang="en-US" smtClean="0"/>
          </a:p>
          <a:p>
            <a:pPr>
              <a:lnSpc>
                <a:spcPct val="140000"/>
              </a:lnSpc>
            </a:pPr>
            <a:endParaRPr lang="en-US"/>
          </a:p>
          <a:p>
            <a:pPr>
              <a:lnSpc>
                <a:spcPct val="140000"/>
              </a:lnSpc>
            </a:pPr>
            <a:endParaRPr lang="en-US" smtClean="0"/>
          </a:p>
          <a:p>
            <a:pPr>
              <a:lnSpc>
                <a:spcPct val="140000"/>
              </a:lnSpc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66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9666" y="312201"/>
            <a:ext cx="847898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 nêu các thành phần cơ bản của mạng máy tính: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 bị kết nối mạng, môi trường truyền dẫn, thiết bị đầu cuối và giao thức truyền thông</a:t>
            </a:r>
          </a:p>
          <a:p>
            <a:pPr>
              <a:lnSpc>
                <a:spcPct val="150000"/>
              </a:lnSpc>
            </a:pPr>
            <a:r>
              <a:rPr lang="vi-VN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Máy </a:t>
            </a:r>
            <a:r>
              <a:rPr lang="vi-VN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 và internet</a:t>
            </a:r>
          </a:p>
          <a:p>
            <a:pPr>
              <a:lnSpc>
                <a:spcPct val="150000"/>
              </a:lnSpc>
            </a:pPr>
            <a:r>
              <a:rPr lang="vi-VN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Máy </a:t>
            </a:r>
            <a:r>
              <a:rPr lang="vi-VN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tính, dây cáp mạng và máy in</a:t>
            </a:r>
          </a:p>
          <a:p>
            <a:pPr>
              <a:lnSpc>
                <a:spcPct val="150000"/>
              </a:lnSpc>
            </a:pPr>
            <a:r>
              <a:rPr lang="vi-VN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Máy </a:t>
            </a:r>
            <a:r>
              <a:rPr lang="vi-VN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tính, dây dẫn, modem và dây điện thoại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682" y="1036052"/>
            <a:ext cx="8478982" cy="1345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vi-VN" smtClean="0"/>
          </a:p>
          <a:p>
            <a:pPr>
              <a:lnSpc>
                <a:spcPct val="150000"/>
              </a:lnSpc>
            </a:pPr>
            <a:endParaRPr lang="vi-VN"/>
          </a:p>
          <a:p>
            <a:pPr>
              <a:lnSpc>
                <a:spcPct val="150000"/>
              </a:lnSpc>
            </a:pPr>
            <a:endParaRPr lang="vi-VN" smtClean="0"/>
          </a:p>
          <a:p>
            <a:pPr>
              <a:lnSpc>
                <a:spcPct val="150000"/>
              </a:lnSpc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2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7626" y="265572"/>
            <a:ext cx="8478982" cy="470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endParaRPr lang="vi-VN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mạng của các mạng máy tính trên phạm vi toàn cầu, cho phép người dùng trao đổi thông tin, duyệt web và sử dụng các dịch vụ khác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Một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các website cung cấp các thông tin toàn cầu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Một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các máy tính trên phạm vi toàn cầu kết nối với nhau thông qua các chương trình duyệt web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Mạng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 rộng các máy tính cùng sử dụng chung một trình duyệt và một hệ điều hành thống nhất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26" y="772632"/>
            <a:ext cx="8478982" cy="15374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732" y="301018"/>
            <a:ext cx="86844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vi-VN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kiểu </a:t>
            </a:r>
            <a:r>
              <a:rPr lang="vi-VN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 nối mạng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 đường thẳng, hình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sao, mạng LAN</a:t>
            </a: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LAN, WAN, kiểu đường thẳng </a:t>
            </a:r>
            <a:endParaRPr lang="en-U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AutoNum type="alphaUcPeriod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 đường thẳng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Mạng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 đường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thẳng,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sao và kiểu vòng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733" y="3320170"/>
            <a:ext cx="8478982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33655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676" y="377836"/>
            <a:ext cx="8478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vi-VN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lợi ích của việc kết nối mạng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Có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dùng chung các thiết bị phần cứng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Có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dùng chung các phần mềm và dữ liệu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Có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trao đổi thông tin giữa các máy tính 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 các lợi ích trên</a:t>
            </a:r>
            <a:endParaRPr lang="vi-VN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006" y="3428789"/>
            <a:ext cx="847898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3220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2001</Words>
  <Application>Microsoft Office PowerPoint</Application>
  <PresentationFormat>On-screen Show (16:9)</PresentationFormat>
  <Paragraphs>250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Sniglet</vt:lpstr>
      <vt:lpstr>.VnCooperH</vt:lpstr>
      <vt:lpstr>Wingdings</vt:lpstr>
      <vt:lpstr>Walter Turncoat</vt:lpstr>
      <vt:lpstr>Ursula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</cp:lastModifiedBy>
  <cp:revision>99</cp:revision>
  <dcterms:modified xsi:type="dcterms:W3CDTF">2022-09-20T07:47:29Z</dcterms:modified>
</cp:coreProperties>
</file>