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405" r:id="rId2"/>
    <p:sldId id="262" r:id="rId3"/>
    <p:sldId id="401" r:id="rId4"/>
    <p:sldId id="344" r:id="rId5"/>
    <p:sldId id="345" r:id="rId6"/>
    <p:sldId id="395" r:id="rId7"/>
    <p:sldId id="346" r:id="rId8"/>
    <p:sldId id="396" r:id="rId9"/>
    <p:sldId id="406" r:id="rId10"/>
    <p:sldId id="402" r:id="rId11"/>
    <p:sldId id="347" r:id="rId12"/>
    <p:sldId id="397" r:id="rId13"/>
    <p:sldId id="375" r:id="rId14"/>
    <p:sldId id="398" r:id="rId15"/>
    <p:sldId id="376" r:id="rId16"/>
    <p:sldId id="399" r:id="rId17"/>
    <p:sldId id="377" r:id="rId18"/>
    <p:sldId id="378" r:id="rId19"/>
    <p:sldId id="379" r:id="rId20"/>
    <p:sldId id="400" r:id="rId21"/>
    <p:sldId id="403" r:id="rId22"/>
    <p:sldId id="380" r:id="rId23"/>
    <p:sldId id="381" r:id="rId24"/>
    <p:sldId id="412" r:id="rId25"/>
    <p:sldId id="390" r:id="rId26"/>
    <p:sldId id="413" r:id="rId27"/>
    <p:sldId id="389" r:id="rId28"/>
    <p:sldId id="382" r:id="rId29"/>
    <p:sldId id="383" r:id="rId30"/>
    <p:sldId id="384" r:id="rId31"/>
    <p:sldId id="385" r:id="rId32"/>
    <p:sldId id="386" r:id="rId33"/>
    <p:sldId id="387" r:id="rId34"/>
    <p:sldId id="388" r:id="rId35"/>
    <p:sldId id="393" r:id="rId36"/>
    <p:sldId id="368" r:id="rId37"/>
    <p:sldId id="392" r:id="rId38"/>
  </p:sldIdLst>
  <p:sldSz cx="9144000" cy="6858000" type="screen4x3"/>
  <p:notesSz cx="6858000" cy="9144000"/>
  <p:custDataLst>
    <p:tags r:id="rId40"/>
  </p:custDataLst>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35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A1815"/>
    <a:srgbClr val="E84C88"/>
    <a:srgbClr val="4A7EBB"/>
    <a:srgbClr val="EDF6E5"/>
    <a:srgbClr val="FFBCBC"/>
    <a:srgbClr val="F38BA0"/>
    <a:srgbClr val="FF912B"/>
    <a:srgbClr val="2CC6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35" autoAdjust="0"/>
    <p:restoredTop sz="93178" autoAdjust="0"/>
  </p:normalViewPr>
  <p:slideViewPr>
    <p:cSldViewPr>
      <p:cViewPr varScale="1">
        <p:scale>
          <a:sx n="105" d="100"/>
          <a:sy n="105" d="100"/>
        </p:scale>
        <p:origin x="1806" y="-450"/>
      </p:cViewPr>
      <p:guideLst>
        <p:guide orient="horz" pos="2352"/>
        <p:guide pos="2880"/>
      </p:guideLst>
    </p:cSldViewPr>
  </p:slideViewPr>
  <p:notesTextViewPr>
    <p:cViewPr>
      <p:scale>
        <a:sx n="100" d="100"/>
        <a:sy n="100" d="100"/>
      </p:scale>
      <p:origin x="0" y="0"/>
    </p:cViewPr>
  </p:notesTextViewPr>
  <p:sorterViewPr>
    <p:cViewPr>
      <p:scale>
        <a:sx n="66" d="100"/>
        <a:sy n="66" d="100"/>
      </p:scale>
      <p:origin x="0" y="-32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VnAristote" pitchFamily="34"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VnAristote" pitchFamily="34" charset="0"/>
              </a:defRPr>
            </a:lvl1pPr>
          </a:lstStyle>
          <a:p>
            <a:pPr>
              <a:defRPr/>
            </a:pPr>
            <a:fld id="{C3D9EFC7-6C5C-4C16-B20B-44B83D84DAA1}" type="datetimeFigureOut">
              <a:rPr lang="en-US"/>
              <a:pPr>
                <a:defRPr/>
              </a:pPr>
              <a:t>11/17/2021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VnAristote" pitchFamily="34"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VnAristote" panose="020B7200000000000000" pitchFamily="34" charset="0"/>
              </a:defRPr>
            </a:lvl1pPr>
          </a:lstStyle>
          <a:p>
            <a:pPr>
              <a:defRPr/>
            </a:pPr>
            <a:fld id="{725C25A6-5872-424B-BBF1-10887C4E326D}" type="slidenum">
              <a:rPr lang="en-US" altLang="vi-VN"/>
              <a:pPr>
                <a:defRPr/>
              </a:pPr>
              <a:t>‹#›</a:t>
            </a:fld>
            <a:endParaRPr lang="en-US" altLang="vi-VN"/>
          </a:p>
        </p:txBody>
      </p:sp>
    </p:spTree>
    <p:extLst>
      <p:ext uri="{BB962C8B-B14F-4D97-AF65-F5344CB8AC3E}">
        <p14:creationId xmlns:p14="http://schemas.microsoft.com/office/powerpoint/2010/main" val="3025285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F479AC8-DD2A-4FED-AAC7-B4368BD36C02}" type="slidenum">
              <a:rPr lang="en-US" altLang="vi-VN" sz="1200" smtClean="0">
                <a:latin typeface=".VnAristote" pitchFamily="34" charset="0"/>
              </a:rPr>
              <a:pPr/>
              <a:t>2</a:t>
            </a:fld>
            <a:endParaRPr lang="en-US" altLang="vi-VN" sz="1200" smtClean="0">
              <a:latin typeface=".VnAristote" pitchFamily="34" charset="0"/>
            </a:endParaRPr>
          </a:p>
        </p:txBody>
      </p:sp>
    </p:spTree>
    <p:extLst>
      <p:ext uri="{BB962C8B-B14F-4D97-AF65-F5344CB8AC3E}">
        <p14:creationId xmlns:p14="http://schemas.microsoft.com/office/powerpoint/2010/main" val="4033366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vi-VN" smtClean="0"/>
          </a:p>
        </p:txBody>
      </p:sp>
      <p:sp>
        <p:nvSpPr>
          <p:cNvPr id="1331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F63F3DF-8121-4710-A7D6-8A408843BD05}" type="slidenum">
              <a:rPr lang="en-US" altLang="vi-VN" sz="1200" smtClean="0">
                <a:latin typeface=".VnAristote" pitchFamily="34" charset="0"/>
              </a:rPr>
              <a:pPr/>
              <a:t>6</a:t>
            </a:fld>
            <a:endParaRPr lang="en-US" altLang="vi-VN" sz="1200" smtClean="0">
              <a:latin typeface=".VnAristote" pitchFamily="34" charset="0"/>
            </a:endParaRPr>
          </a:p>
        </p:txBody>
      </p:sp>
    </p:spTree>
    <p:extLst>
      <p:ext uri="{BB962C8B-B14F-4D97-AF65-F5344CB8AC3E}">
        <p14:creationId xmlns:p14="http://schemas.microsoft.com/office/powerpoint/2010/main" val="2157237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25C25A6-5872-424B-BBF1-10887C4E326D}" type="slidenum">
              <a:rPr lang="en-US" altLang="vi-VN" smtClean="0"/>
              <a:pPr>
                <a:defRPr/>
              </a:pPr>
              <a:t>25</a:t>
            </a:fld>
            <a:endParaRPr lang="en-US" altLang="vi-VN"/>
          </a:p>
        </p:txBody>
      </p:sp>
    </p:spTree>
    <p:extLst>
      <p:ext uri="{BB962C8B-B14F-4D97-AF65-F5344CB8AC3E}">
        <p14:creationId xmlns:p14="http://schemas.microsoft.com/office/powerpoint/2010/main" val="137594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4"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4" indent="0" algn="ctr">
              <a:buNone/>
              <a:defRPr>
                <a:solidFill>
                  <a:schemeClr val="tx1">
                    <a:tint val="75000"/>
                  </a:schemeClr>
                </a:solidFill>
              </a:defRPr>
            </a:lvl2pPr>
            <a:lvl3pPr marL="914401" indent="0" algn="ctr">
              <a:buNone/>
              <a:defRPr>
                <a:solidFill>
                  <a:schemeClr val="tx1">
                    <a:tint val="75000"/>
                  </a:schemeClr>
                </a:solidFill>
              </a:defRPr>
            </a:lvl3pPr>
            <a:lvl4pPr marL="1371605" indent="0" algn="ctr">
              <a:buNone/>
              <a:defRPr>
                <a:solidFill>
                  <a:schemeClr val="tx1">
                    <a:tint val="75000"/>
                  </a:schemeClr>
                </a:solidFill>
              </a:defRPr>
            </a:lvl4pPr>
            <a:lvl5pPr marL="1828807" indent="0" algn="ctr">
              <a:buNone/>
              <a:defRPr>
                <a:solidFill>
                  <a:schemeClr val="tx1">
                    <a:tint val="75000"/>
                  </a:schemeClr>
                </a:solidFill>
              </a:defRPr>
            </a:lvl5pPr>
            <a:lvl6pPr marL="2286009" indent="0" algn="ctr">
              <a:buNone/>
              <a:defRPr>
                <a:solidFill>
                  <a:schemeClr val="tx1">
                    <a:tint val="75000"/>
                  </a:schemeClr>
                </a:solidFill>
              </a:defRPr>
            </a:lvl6pPr>
            <a:lvl7pPr marL="2743212" indent="0" algn="ctr">
              <a:buNone/>
              <a:defRPr>
                <a:solidFill>
                  <a:schemeClr val="tx1">
                    <a:tint val="75000"/>
                  </a:schemeClr>
                </a:solidFill>
              </a:defRPr>
            </a:lvl7pPr>
            <a:lvl8pPr marL="3200413" indent="0" algn="ctr">
              <a:buNone/>
              <a:defRPr>
                <a:solidFill>
                  <a:schemeClr val="tx1">
                    <a:tint val="75000"/>
                  </a:schemeClr>
                </a:solidFill>
              </a:defRPr>
            </a:lvl8pPr>
            <a:lvl9pPr marL="3657614"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620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2971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2" y="274643"/>
            <a:ext cx="205740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3" y="274643"/>
            <a:ext cx="6019801"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4923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025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6"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6" y="2906713"/>
            <a:ext cx="7772400" cy="1500187"/>
          </a:xfrm>
        </p:spPr>
        <p:txBody>
          <a:bodyPr anchor="b"/>
          <a:lstStyle>
            <a:lvl1pPr marL="0" indent="0">
              <a:buNone/>
              <a:defRPr sz="2000">
                <a:solidFill>
                  <a:schemeClr val="tx1">
                    <a:tint val="75000"/>
                  </a:schemeClr>
                </a:solidFill>
              </a:defRPr>
            </a:lvl1pPr>
            <a:lvl2pPr marL="457204" indent="0">
              <a:buNone/>
              <a:defRPr sz="1800">
                <a:solidFill>
                  <a:schemeClr val="tx1">
                    <a:tint val="75000"/>
                  </a:schemeClr>
                </a:solidFill>
              </a:defRPr>
            </a:lvl2pPr>
            <a:lvl3pPr marL="914401" indent="0">
              <a:buNone/>
              <a:defRPr sz="1600">
                <a:solidFill>
                  <a:schemeClr val="tx1">
                    <a:tint val="75000"/>
                  </a:schemeClr>
                </a:solidFill>
              </a:defRPr>
            </a:lvl3pPr>
            <a:lvl4pPr marL="1371605" indent="0">
              <a:buNone/>
              <a:defRPr sz="1400">
                <a:solidFill>
                  <a:schemeClr val="tx1">
                    <a:tint val="75000"/>
                  </a:schemeClr>
                </a:solidFill>
              </a:defRPr>
            </a:lvl4pPr>
            <a:lvl5pPr marL="1828807" indent="0">
              <a:buNone/>
              <a:defRPr sz="1400">
                <a:solidFill>
                  <a:schemeClr val="tx1">
                    <a:tint val="75000"/>
                  </a:schemeClr>
                </a:solidFill>
              </a:defRPr>
            </a:lvl5pPr>
            <a:lvl6pPr marL="2286009" indent="0">
              <a:buNone/>
              <a:defRPr sz="1400">
                <a:solidFill>
                  <a:schemeClr val="tx1">
                    <a:tint val="75000"/>
                  </a:schemeClr>
                </a:solidFill>
              </a:defRPr>
            </a:lvl6pPr>
            <a:lvl7pPr marL="2743212" indent="0">
              <a:buNone/>
              <a:defRPr sz="1400">
                <a:solidFill>
                  <a:schemeClr val="tx1">
                    <a:tint val="75000"/>
                  </a:schemeClr>
                </a:solidFill>
              </a:defRPr>
            </a:lvl7pPr>
            <a:lvl8pPr marL="3200413" indent="0">
              <a:buNone/>
              <a:defRPr sz="1400">
                <a:solidFill>
                  <a:schemeClr val="tx1">
                    <a:tint val="75000"/>
                  </a:schemeClr>
                </a:solidFill>
              </a:defRPr>
            </a:lvl8pPr>
            <a:lvl9pPr marL="3657614"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79981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6" y="1600205"/>
            <a:ext cx="40386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5" y="1600205"/>
            <a:ext cx="40386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7089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4" indent="0">
              <a:buNone/>
              <a:defRPr sz="2000" b="1"/>
            </a:lvl2pPr>
            <a:lvl3pPr marL="914401" indent="0">
              <a:buNone/>
              <a:defRPr sz="1800" b="1"/>
            </a:lvl3pPr>
            <a:lvl4pPr marL="1371605" indent="0">
              <a:buNone/>
              <a:defRPr sz="1600" b="1"/>
            </a:lvl4pPr>
            <a:lvl5pPr marL="1828807" indent="0">
              <a:buNone/>
              <a:defRPr sz="1600" b="1"/>
            </a:lvl5pPr>
            <a:lvl6pPr marL="2286009" indent="0">
              <a:buNone/>
              <a:defRPr sz="1600" b="1"/>
            </a:lvl6pPr>
            <a:lvl7pPr marL="2743212" indent="0">
              <a:buNone/>
              <a:defRPr sz="1600" b="1"/>
            </a:lvl7pPr>
            <a:lvl8pPr marL="3200413" indent="0">
              <a:buNone/>
              <a:defRPr sz="1600" b="1"/>
            </a:lvl8pPr>
            <a:lvl9pPr marL="365761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7"/>
            <a:ext cx="4041774" cy="639763"/>
          </a:xfrm>
        </p:spPr>
        <p:txBody>
          <a:bodyPr anchor="b"/>
          <a:lstStyle>
            <a:lvl1pPr marL="0" indent="0">
              <a:buNone/>
              <a:defRPr sz="2400" b="1"/>
            </a:lvl1pPr>
            <a:lvl2pPr marL="457204" indent="0">
              <a:buNone/>
              <a:defRPr sz="2000" b="1"/>
            </a:lvl2pPr>
            <a:lvl3pPr marL="914401" indent="0">
              <a:buNone/>
              <a:defRPr sz="1800" b="1"/>
            </a:lvl3pPr>
            <a:lvl4pPr marL="1371605" indent="0">
              <a:buNone/>
              <a:defRPr sz="1600" b="1"/>
            </a:lvl4pPr>
            <a:lvl5pPr marL="1828807" indent="0">
              <a:buNone/>
              <a:defRPr sz="1600" b="1"/>
            </a:lvl5pPr>
            <a:lvl6pPr marL="2286009" indent="0">
              <a:buNone/>
              <a:defRPr sz="1600" b="1"/>
            </a:lvl6pPr>
            <a:lvl7pPr marL="2743212" indent="0">
              <a:buNone/>
              <a:defRPr sz="1600" b="1"/>
            </a:lvl7pPr>
            <a:lvl8pPr marL="3200413" indent="0">
              <a:buNone/>
              <a:defRPr sz="1600" b="1"/>
            </a:lvl8pPr>
            <a:lvl9pPr marL="365761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7103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6930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376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3"/>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7" y="273058"/>
            <a:ext cx="511174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3"/>
            <a:ext cx="3008313" cy="4691063"/>
          </a:xfrm>
        </p:spPr>
        <p:txBody>
          <a:bodyPr/>
          <a:lstStyle>
            <a:lvl1pPr marL="0" indent="0">
              <a:buNone/>
              <a:defRPr sz="1400"/>
            </a:lvl1pPr>
            <a:lvl2pPr marL="457204" indent="0">
              <a:buNone/>
              <a:defRPr sz="1200"/>
            </a:lvl2pPr>
            <a:lvl3pPr marL="914401" indent="0">
              <a:buNone/>
              <a:defRPr sz="1000"/>
            </a:lvl3pPr>
            <a:lvl4pPr marL="1371605" indent="0">
              <a:buNone/>
              <a:defRPr sz="900"/>
            </a:lvl4pPr>
            <a:lvl5pPr marL="1828807" indent="0">
              <a:buNone/>
              <a:defRPr sz="900"/>
            </a:lvl5pPr>
            <a:lvl6pPr marL="2286009" indent="0">
              <a:buNone/>
              <a:defRPr sz="900"/>
            </a:lvl6pPr>
            <a:lvl7pPr marL="2743212" indent="0">
              <a:buNone/>
              <a:defRPr sz="900"/>
            </a:lvl7pPr>
            <a:lvl8pPr marL="3200413" indent="0">
              <a:buNone/>
              <a:defRPr sz="900"/>
            </a:lvl8pPr>
            <a:lvl9pPr marL="3657614" indent="0">
              <a:buNone/>
              <a:defRPr sz="900"/>
            </a:lvl9pPr>
          </a:lstStyle>
          <a:p>
            <a:pPr lvl="0"/>
            <a:r>
              <a:rPr lang="en-US"/>
              <a:t>Click to edit Master text styles</a:t>
            </a:r>
          </a:p>
        </p:txBody>
      </p:sp>
    </p:spTree>
    <p:extLst>
      <p:ext uri="{BB962C8B-B14F-4D97-AF65-F5344CB8AC3E}">
        <p14:creationId xmlns:p14="http://schemas.microsoft.com/office/powerpoint/2010/main" val="3298257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4"/>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5"/>
            <a:ext cx="5486400" cy="4114800"/>
          </a:xfrm>
        </p:spPr>
        <p:txBody>
          <a:bodyPr vert="horz" wrap="square" lIns="91440" tIns="45720" rIns="91440" bIns="45720" numCol="1" rtlCol="0" anchor="t" anchorCtr="0" compatLnSpc="1">
            <a:prstTxWarp prst="textNoShape">
              <a:avLst/>
            </a:prstTxWarp>
            <a:normAutofit/>
          </a:bodyPr>
          <a:lstStyle>
            <a:lvl1pPr marL="0" indent="0">
              <a:buNone/>
              <a:defRPr sz="3200"/>
            </a:lvl1pPr>
            <a:lvl2pPr marL="457204" indent="0">
              <a:buNone/>
              <a:defRPr sz="2800"/>
            </a:lvl2pPr>
            <a:lvl3pPr marL="914401" indent="0">
              <a:buNone/>
              <a:defRPr sz="2400"/>
            </a:lvl3pPr>
            <a:lvl4pPr marL="1371605" indent="0">
              <a:buNone/>
              <a:defRPr sz="2000"/>
            </a:lvl4pPr>
            <a:lvl5pPr marL="1828807" indent="0">
              <a:buNone/>
              <a:defRPr sz="2000"/>
            </a:lvl5pPr>
            <a:lvl6pPr marL="2286009" indent="0">
              <a:buNone/>
              <a:defRPr sz="2000"/>
            </a:lvl6pPr>
            <a:lvl7pPr marL="2743212" indent="0">
              <a:buNone/>
              <a:defRPr sz="2000"/>
            </a:lvl7pPr>
            <a:lvl8pPr marL="3200413" indent="0">
              <a:buNone/>
              <a:defRPr sz="2000"/>
            </a:lvl8pPr>
            <a:lvl9pPr marL="3657614" indent="0">
              <a:buNone/>
              <a:defRPr sz="2000"/>
            </a:lvl9pPr>
          </a:lstStyle>
          <a:p>
            <a:pPr lvl="0"/>
            <a:endParaRPr lang="en-US" noProof="0"/>
          </a:p>
        </p:txBody>
      </p:sp>
      <p:sp>
        <p:nvSpPr>
          <p:cNvPr id="4" name="Text Placeholder 3"/>
          <p:cNvSpPr>
            <a:spLocks noGrp="1"/>
          </p:cNvSpPr>
          <p:nvPr>
            <p:ph type="body" sz="half" idx="2"/>
          </p:nvPr>
        </p:nvSpPr>
        <p:spPr>
          <a:xfrm>
            <a:off x="1792289" y="5367345"/>
            <a:ext cx="5486400" cy="804863"/>
          </a:xfrm>
        </p:spPr>
        <p:txBody>
          <a:bodyPr/>
          <a:lstStyle>
            <a:lvl1pPr marL="0" indent="0">
              <a:buNone/>
              <a:defRPr sz="1400"/>
            </a:lvl1pPr>
            <a:lvl2pPr marL="457204" indent="0">
              <a:buNone/>
              <a:defRPr sz="1200"/>
            </a:lvl2pPr>
            <a:lvl3pPr marL="914401" indent="0">
              <a:buNone/>
              <a:defRPr sz="1000"/>
            </a:lvl3pPr>
            <a:lvl4pPr marL="1371605" indent="0">
              <a:buNone/>
              <a:defRPr sz="900"/>
            </a:lvl4pPr>
            <a:lvl5pPr marL="1828807" indent="0">
              <a:buNone/>
              <a:defRPr sz="900"/>
            </a:lvl5pPr>
            <a:lvl6pPr marL="2286009" indent="0">
              <a:buNone/>
              <a:defRPr sz="900"/>
            </a:lvl6pPr>
            <a:lvl7pPr marL="2743212" indent="0">
              <a:buNone/>
              <a:defRPr sz="900"/>
            </a:lvl7pPr>
            <a:lvl8pPr marL="3200413" indent="0">
              <a:buNone/>
              <a:defRPr sz="900"/>
            </a:lvl8pPr>
            <a:lvl9pPr marL="3657614" indent="0">
              <a:buNone/>
              <a:defRPr sz="900"/>
            </a:lvl9pPr>
          </a:lstStyle>
          <a:p>
            <a:pPr lvl="0"/>
            <a:r>
              <a:rPr lang="en-US"/>
              <a:t>Click to edit Master text styles</a:t>
            </a:r>
          </a:p>
        </p:txBody>
      </p:sp>
    </p:spTree>
    <p:extLst>
      <p:ext uri="{BB962C8B-B14F-4D97-AF65-F5344CB8AC3E}">
        <p14:creationId xmlns:p14="http://schemas.microsoft.com/office/powerpoint/2010/main" val="259258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Tree>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4" algn="ctr" rtl="0" fontAlgn="base">
        <a:spcBef>
          <a:spcPct val="0"/>
        </a:spcBef>
        <a:spcAft>
          <a:spcPct val="0"/>
        </a:spcAft>
        <a:defRPr sz="4400">
          <a:solidFill>
            <a:schemeClr val="tx1"/>
          </a:solidFill>
          <a:latin typeface="Calibri" pitchFamily="34" charset="0"/>
        </a:defRPr>
      </a:lvl6pPr>
      <a:lvl7pPr marL="914401" algn="ctr" rtl="0" fontAlgn="base">
        <a:spcBef>
          <a:spcPct val="0"/>
        </a:spcBef>
        <a:spcAft>
          <a:spcPct val="0"/>
        </a:spcAft>
        <a:defRPr sz="4400">
          <a:solidFill>
            <a:schemeClr val="tx1"/>
          </a:solidFill>
          <a:latin typeface="Calibri" pitchFamily="34" charset="0"/>
        </a:defRPr>
      </a:lvl7pPr>
      <a:lvl8pPr marL="1371605" algn="ctr" rtl="0" fontAlgn="base">
        <a:spcBef>
          <a:spcPct val="0"/>
        </a:spcBef>
        <a:spcAft>
          <a:spcPct val="0"/>
        </a:spcAft>
        <a:defRPr sz="4400">
          <a:solidFill>
            <a:schemeClr val="tx1"/>
          </a:solidFill>
          <a:latin typeface="Calibri" pitchFamily="34" charset="0"/>
        </a:defRPr>
      </a:lvl8pPr>
      <a:lvl9pPr marL="1828807"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11" indent="-228601" algn="l" defTabSz="91440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12" indent="-228601" algn="l" defTabSz="91440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14" indent="-228601" algn="l" defTabSz="91440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18" indent="-228601" algn="l" defTabSz="91440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1" rtl="0" eaLnBrk="1" latinLnBrk="0" hangingPunct="1">
        <a:defRPr sz="1800" kern="1200">
          <a:solidFill>
            <a:schemeClr val="tx1"/>
          </a:solidFill>
          <a:latin typeface="+mn-lt"/>
          <a:ea typeface="+mn-ea"/>
          <a:cs typeface="+mn-cs"/>
        </a:defRPr>
      </a:lvl1pPr>
      <a:lvl2pPr marL="457204" algn="l" defTabSz="914401" rtl="0" eaLnBrk="1" latinLnBrk="0" hangingPunct="1">
        <a:defRPr sz="1800" kern="1200">
          <a:solidFill>
            <a:schemeClr val="tx1"/>
          </a:solidFill>
          <a:latin typeface="+mn-lt"/>
          <a:ea typeface="+mn-ea"/>
          <a:cs typeface="+mn-cs"/>
        </a:defRPr>
      </a:lvl2pPr>
      <a:lvl3pPr marL="914401" algn="l" defTabSz="914401" rtl="0" eaLnBrk="1" latinLnBrk="0" hangingPunct="1">
        <a:defRPr sz="1800" kern="1200">
          <a:solidFill>
            <a:schemeClr val="tx1"/>
          </a:solidFill>
          <a:latin typeface="+mn-lt"/>
          <a:ea typeface="+mn-ea"/>
          <a:cs typeface="+mn-cs"/>
        </a:defRPr>
      </a:lvl3pPr>
      <a:lvl4pPr marL="1371605" algn="l" defTabSz="914401" rtl="0" eaLnBrk="1" latinLnBrk="0" hangingPunct="1">
        <a:defRPr sz="1800" kern="1200">
          <a:solidFill>
            <a:schemeClr val="tx1"/>
          </a:solidFill>
          <a:latin typeface="+mn-lt"/>
          <a:ea typeface="+mn-ea"/>
          <a:cs typeface="+mn-cs"/>
        </a:defRPr>
      </a:lvl4pPr>
      <a:lvl5pPr marL="1828807" algn="l" defTabSz="914401" rtl="0" eaLnBrk="1" latinLnBrk="0" hangingPunct="1">
        <a:defRPr sz="1800" kern="1200">
          <a:solidFill>
            <a:schemeClr val="tx1"/>
          </a:solidFill>
          <a:latin typeface="+mn-lt"/>
          <a:ea typeface="+mn-ea"/>
          <a:cs typeface="+mn-cs"/>
        </a:defRPr>
      </a:lvl5pPr>
      <a:lvl6pPr marL="2286009" algn="l" defTabSz="914401" rtl="0" eaLnBrk="1" latinLnBrk="0" hangingPunct="1">
        <a:defRPr sz="1800" kern="1200">
          <a:solidFill>
            <a:schemeClr val="tx1"/>
          </a:solidFill>
          <a:latin typeface="+mn-lt"/>
          <a:ea typeface="+mn-ea"/>
          <a:cs typeface="+mn-cs"/>
        </a:defRPr>
      </a:lvl6pPr>
      <a:lvl7pPr marL="2743212" algn="l" defTabSz="914401" rtl="0" eaLnBrk="1" latinLnBrk="0" hangingPunct="1">
        <a:defRPr sz="1800" kern="1200">
          <a:solidFill>
            <a:schemeClr val="tx1"/>
          </a:solidFill>
          <a:latin typeface="+mn-lt"/>
          <a:ea typeface="+mn-ea"/>
          <a:cs typeface="+mn-cs"/>
        </a:defRPr>
      </a:lvl7pPr>
      <a:lvl8pPr marL="3200413" algn="l" defTabSz="914401" rtl="0" eaLnBrk="1" latinLnBrk="0" hangingPunct="1">
        <a:defRPr sz="1800" kern="1200">
          <a:solidFill>
            <a:schemeClr val="tx1"/>
          </a:solidFill>
          <a:latin typeface="+mn-lt"/>
          <a:ea typeface="+mn-ea"/>
          <a:cs typeface="+mn-cs"/>
        </a:defRPr>
      </a:lvl8pPr>
      <a:lvl9pPr marL="3657614" algn="l" defTabSz="91440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bài tập của chíp\hinh-nen-powerpoint-mo-da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Box 3"/>
          <p:cNvSpPr txBox="1">
            <a:spLocks noChangeArrowheads="1"/>
          </p:cNvSpPr>
          <p:nvPr/>
        </p:nvSpPr>
        <p:spPr bwMode="auto">
          <a:xfrm>
            <a:off x="1143000" y="838200"/>
            <a:ext cx="6934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vi-VN" sz="3200" b="1">
                <a:solidFill>
                  <a:srgbClr val="002060"/>
                </a:solidFill>
                <a:cs typeface="Times New Roman" panose="02020603050405020304" pitchFamily="18" charset="0"/>
              </a:rPr>
              <a:t>BÀI 5 . BẢO QUẢN VÀ CHẾ BIẾN THỰC PHẨM ( 3 TIẾT )</a:t>
            </a:r>
          </a:p>
        </p:txBody>
      </p:sp>
      <p:pic>
        <p:nvPicPr>
          <p:cNvPr id="6148" name="Picture 2" descr="C:\Users\USER\Pictures\bao_quan_thuc_ph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008632"/>
            <a:ext cx="3436304" cy="408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3" descr="C:\Users\USER\Pictures\shutterstock_117974122_nk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981200"/>
            <a:ext cx="3657600" cy="410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981200" y="34820"/>
            <a:ext cx="5405326" cy="646331"/>
          </a:xfrm>
          <a:prstGeom prst="rect">
            <a:avLst/>
          </a:prstGeom>
          <a:noFill/>
        </p:spPr>
        <p:txBody>
          <a:bodyPr wrap="none" rtlCol="0">
            <a:spAutoFit/>
          </a:bodyPr>
          <a:lstStyle/>
          <a:p>
            <a:pPr algn="ctr"/>
            <a:r>
              <a:rPr lang="en-US" sz="1800" b="1" smtClean="0"/>
              <a:t>TRƯỜNG TRUNG HỌC CƠ SỞ ĐỨC TRÍ QUẬN 1</a:t>
            </a:r>
          </a:p>
          <a:p>
            <a:pPr algn="ctr"/>
            <a:r>
              <a:rPr lang="en-US" sz="1800" b="1" smtClean="0"/>
              <a:t>BỘ MÔN CÔNG NGHỆ 6</a:t>
            </a:r>
            <a:endParaRPr lang="en-US" sz="1800" b="1"/>
          </a:p>
        </p:txBody>
      </p:sp>
      <p:sp>
        <p:nvSpPr>
          <p:cNvPr id="7" name="TextBox 6"/>
          <p:cNvSpPr txBox="1"/>
          <p:nvPr/>
        </p:nvSpPr>
        <p:spPr>
          <a:xfrm>
            <a:off x="5167478" y="6277696"/>
            <a:ext cx="3613810" cy="369332"/>
          </a:xfrm>
          <a:prstGeom prst="rect">
            <a:avLst/>
          </a:prstGeom>
          <a:noFill/>
        </p:spPr>
        <p:txBody>
          <a:bodyPr wrap="none" rtlCol="0">
            <a:spAutoFit/>
          </a:bodyPr>
          <a:lstStyle/>
          <a:p>
            <a:pPr algn="ctr"/>
            <a:r>
              <a:rPr lang="en-US" sz="1800" b="1" smtClean="0"/>
              <a:t>GV: NGUYỄN THỊ KIM HƯƠNG</a:t>
            </a:r>
            <a:endParaRPr lang="en-US" sz="1800" b="1"/>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bài tập của chíp\hinh-nen-powerpoint-mo-da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3"/>
          <p:cNvSpPr txBox="1">
            <a:spLocks noChangeArrowheads="1"/>
          </p:cNvSpPr>
          <p:nvPr/>
        </p:nvSpPr>
        <p:spPr bwMode="auto">
          <a:xfrm>
            <a:off x="192088" y="381000"/>
            <a:ext cx="8763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vi-VN" sz="3200" b="1">
                <a:solidFill>
                  <a:srgbClr val="002060"/>
                </a:solidFill>
                <a:cs typeface="Times New Roman" panose="02020603050405020304" pitchFamily="18" charset="0"/>
              </a:rPr>
              <a:t>TIẾT 13. BẢO QUẢN VÀ CHẾ BIẾN THỰC PHẨM (T2)</a:t>
            </a:r>
          </a:p>
        </p:txBody>
      </p:sp>
      <p:pic>
        <p:nvPicPr>
          <p:cNvPr id="18436" name="Picture 2" descr="C:\Users\USER\Pictures\bao_quan_thuc_ph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438400"/>
            <a:ext cx="3733800"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3" descr="C:\Users\USER\Pictures\shutterstock_117974122_nk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3588" y="2438400"/>
            <a:ext cx="4189412"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4572000" y="1633538"/>
            <a:ext cx="4059238" cy="4524375"/>
          </a:xfrm>
          <a:prstGeom prst="rect">
            <a:avLst/>
          </a:prstGeom>
          <a:noFill/>
          <a:ln>
            <a:noFill/>
          </a:ln>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r>
              <a:rPr lang="en-US" sz="3200" dirty="0">
                <a:solidFill>
                  <a:schemeClr val="bg1"/>
                </a:solidFill>
                <a:latin typeface="+mj-lt"/>
                <a:ea typeface="+mj-ea"/>
                <a:cs typeface="+mj-cs"/>
              </a:rPr>
              <a:t>N</a:t>
            </a:r>
            <a:r>
              <a:rPr lang="vi-VN" sz="3200" dirty="0">
                <a:solidFill>
                  <a:schemeClr val="bg1"/>
                </a:solidFill>
                <a:latin typeface="+mj-lt"/>
                <a:ea typeface="+mj-ea"/>
                <a:cs typeface="+mj-cs"/>
              </a:rPr>
              <a:t>gôi nhà được trang bị hệ thống điều khiển tự động hay bán tự động cho các thiết bị trong gia đình Điều đó giúp cuộc sống trở nên tiện nghi hơn đảm bảo an ninh an toàn và tiết kiệm năng lượng</a:t>
            </a:r>
            <a:r>
              <a:rPr lang="en-US" altLang="vi-VN" sz="3200" dirty="0">
                <a:solidFill>
                  <a:schemeClr val="bg1"/>
                </a:solidFill>
                <a:latin typeface="+mj-lt"/>
                <a:ea typeface="+mj-ea"/>
                <a:cs typeface="+mj-cs"/>
              </a:rPr>
              <a:t>.</a:t>
            </a:r>
          </a:p>
        </p:txBody>
      </p:sp>
      <p:sp>
        <p:nvSpPr>
          <p:cNvPr id="9" name="Text Box 5"/>
          <p:cNvSpPr txBox="1">
            <a:spLocks noChangeArrowheads="1"/>
          </p:cNvSpPr>
          <p:nvPr/>
        </p:nvSpPr>
        <p:spPr bwMode="auto">
          <a:xfrm>
            <a:off x="427038" y="769938"/>
            <a:ext cx="82597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i="1">
                <a:solidFill>
                  <a:srgbClr val="00B050"/>
                </a:solidFill>
              </a:rPr>
              <a:t>Nêu cảm nhận của em về các thực phẩm trước và sau khi được chế biến ở Hinh 5.3. Từ đó, cho biết vì sao nên chế biến thực phẩm trước khi sử dụng.</a:t>
            </a:r>
          </a:p>
        </p:txBody>
      </p:sp>
      <p:sp>
        <p:nvSpPr>
          <p:cNvPr id="19460"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sp>
        <p:nvSpPr>
          <p:cNvPr id="19461" name="Rectangle 10"/>
          <p:cNvSpPr>
            <a:spLocks noChangeArrowheads="1"/>
          </p:cNvSpPr>
          <p:nvPr/>
        </p:nvSpPr>
        <p:spPr bwMode="auto">
          <a:xfrm>
            <a:off x="506413" y="187325"/>
            <a:ext cx="526097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200" b="1">
                <a:solidFill>
                  <a:srgbClr val="FF3300"/>
                </a:solidFill>
              </a:rPr>
              <a:t>2. CHẾ BIẾN THỰC PHẨM</a:t>
            </a:r>
          </a:p>
        </p:txBody>
      </p:sp>
      <p:sp>
        <p:nvSpPr>
          <p:cNvPr id="14"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19463"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86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3" y="6515100"/>
            <a:ext cx="4572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1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127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1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45525" y="-17463"/>
            <a:ext cx="4572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
          <p:cNvPicPr>
            <a:picLocks noChangeAspect="1"/>
          </p:cNvPicPr>
          <p:nvPr/>
        </p:nvPicPr>
        <p:blipFill>
          <a:blip r:embed="rId3">
            <a:extLst>
              <a:ext uri="{28A0092B-C50C-407E-A947-70E740481C1C}">
                <a14:useLocalDpi xmlns:a14="http://schemas.microsoft.com/office/drawing/2010/main" val="0"/>
              </a:ext>
            </a:extLst>
          </a:blip>
          <a:srcRect l="-2" r="53647"/>
          <a:stretch>
            <a:fillRect/>
          </a:stretch>
        </p:blipFill>
        <p:spPr bwMode="auto">
          <a:xfrm>
            <a:off x="612775" y="1908175"/>
            <a:ext cx="3703638"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2"/>
          <p:cNvPicPr>
            <a:picLocks noChangeAspect="1"/>
          </p:cNvPicPr>
          <p:nvPr/>
        </p:nvPicPr>
        <p:blipFill>
          <a:blip r:embed="rId4">
            <a:extLst>
              <a:ext uri="{28A0092B-C50C-407E-A947-70E740481C1C}">
                <a14:useLocalDpi xmlns:a14="http://schemas.microsoft.com/office/drawing/2010/main" val="0"/>
              </a:ext>
            </a:extLst>
          </a:blip>
          <a:srcRect l="52731"/>
          <a:stretch>
            <a:fillRect/>
          </a:stretch>
        </p:blipFill>
        <p:spPr bwMode="auto">
          <a:xfrm>
            <a:off x="5013325" y="4343400"/>
            <a:ext cx="3859213"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Picture 1"/>
          <p:cNvPicPr>
            <a:picLocks noChangeAspect="1"/>
          </p:cNvPicPr>
          <p:nvPr/>
        </p:nvPicPr>
        <p:blipFill>
          <a:blip r:embed="rId3">
            <a:extLst>
              <a:ext uri="{28A0092B-C50C-407E-A947-70E740481C1C}">
                <a14:useLocalDpi xmlns:a14="http://schemas.microsoft.com/office/drawing/2010/main" val="0"/>
              </a:ext>
            </a:extLst>
          </a:blip>
          <a:srcRect l="54562"/>
          <a:stretch>
            <a:fillRect/>
          </a:stretch>
        </p:blipFill>
        <p:spPr bwMode="auto">
          <a:xfrm>
            <a:off x="5049838" y="1905000"/>
            <a:ext cx="3743325"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8" name="Picture 2"/>
          <p:cNvPicPr>
            <a:picLocks noChangeAspect="1"/>
          </p:cNvPicPr>
          <p:nvPr/>
        </p:nvPicPr>
        <p:blipFill>
          <a:blip r:embed="rId4">
            <a:extLst>
              <a:ext uri="{28A0092B-C50C-407E-A947-70E740481C1C}">
                <a14:useLocalDpi xmlns:a14="http://schemas.microsoft.com/office/drawing/2010/main" val="0"/>
              </a:ext>
            </a:extLst>
          </a:blip>
          <a:srcRect r="53165"/>
          <a:stretch>
            <a:fillRect/>
          </a:stretch>
        </p:blipFill>
        <p:spPr bwMode="auto">
          <a:xfrm>
            <a:off x="631825" y="4343400"/>
            <a:ext cx="3698875"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1"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91525" y="350838"/>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 name="Pictur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4638" y="6235700"/>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050" y="439738"/>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 name="Picture 1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58200" y="6208713"/>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0966"/>
                                        </p:tgtEl>
                                        <p:attrNameLst>
                                          <p:attrName>style.visibility</p:attrName>
                                        </p:attrNameLst>
                                      </p:cBhvr>
                                      <p:to>
                                        <p:strVal val="visible"/>
                                      </p:to>
                                    </p:set>
                                    <p:animEffect transition="in" filter="wipe(down)">
                                      <p:cBhvr>
                                        <p:cTn id="13" dur="500"/>
                                        <p:tgtEl>
                                          <p:spTgt spid="4096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11275"/>
                                        </p:tgtEl>
                                        <p:attrNameLst>
                                          <p:attrName>style.visibility</p:attrName>
                                        </p:attrNameLst>
                                      </p:cBhvr>
                                      <p:to>
                                        <p:strVal val="visible"/>
                                      </p:to>
                                    </p:set>
                                    <p:animEffect transition="in" filter="fade">
                                      <p:cBhvr>
                                        <p:cTn id="18" dur="1000"/>
                                        <p:tgtEl>
                                          <p:spTgt spid="11275"/>
                                        </p:tgtEl>
                                      </p:cBhvr>
                                    </p:animEffect>
                                    <p:anim calcmode="lin" valueType="num">
                                      <p:cBhvr>
                                        <p:cTn id="19" dur="1000" fill="hold"/>
                                        <p:tgtEl>
                                          <p:spTgt spid="11275"/>
                                        </p:tgtEl>
                                        <p:attrNameLst>
                                          <p:attrName>ppt_x</p:attrName>
                                        </p:attrNameLst>
                                      </p:cBhvr>
                                      <p:tavLst>
                                        <p:tav tm="0">
                                          <p:val>
                                            <p:strVal val="#ppt_x"/>
                                          </p:val>
                                        </p:tav>
                                        <p:tav tm="100000">
                                          <p:val>
                                            <p:strVal val="#ppt_x"/>
                                          </p:val>
                                        </p:tav>
                                      </p:tavLst>
                                    </p:anim>
                                    <p:anim calcmode="lin" valueType="num">
                                      <p:cBhvr>
                                        <p:cTn id="20" dur="1000" fill="hold"/>
                                        <p:tgtEl>
                                          <p:spTgt spid="11275"/>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11277"/>
                                        </p:tgtEl>
                                        <p:attrNameLst>
                                          <p:attrName>style.visibility</p:attrName>
                                        </p:attrNameLst>
                                      </p:cBhvr>
                                      <p:to>
                                        <p:strVal val="visible"/>
                                      </p:to>
                                    </p:set>
                                    <p:animEffect transition="in" filter="fade">
                                      <p:cBhvr>
                                        <p:cTn id="25" dur="1000"/>
                                        <p:tgtEl>
                                          <p:spTgt spid="11277"/>
                                        </p:tgtEl>
                                      </p:cBhvr>
                                    </p:animEffect>
                                    <p:anim calcmode="lin" valueType="num">
                                      <p:cBhvr>
                                        <p:cTn id="26" dur="1000" fill="hold"/>
                                        <p:tgtEl>
                                          <p:spTgt spid="11277"/>
                                        </p:tgtEl>
                                        <p:attrNameLst>
                                          <p:attrName>ppt_x</p:attrName>
                                        </p:attrNameLst>
                                      </p:cBhvr>
                                      <p:tavLst>
                                        <p:tav tm="0">
                                          <p:val>
                                            <p:strVal val="#ppt_x"/>
                                          </p:val>
                                        </p:tav>
                                        <p:tav tm="100000">
                                          <p:val>
                                            <p:strVal val="#ppt_x"/>
                                          </p:val>
                                        </p:tav>
                                      </p:tavLst>
                                    </p:anim>
                                    <p:anim calcmode="lin" valueType="num">
                                      <p:cBhvr>
                                        <p:cTn id="27" dur="1000" fill="hold"/>
                                        <p:tgtEl>
                                          <p:spTgt spid="11277"/>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entr" presetSubtype="0" fill="hold" nodeType="clickEffect">
                                  <p:stCondLst>
                                    <p:cond delay="0"/>
                                  </p:stCondLst>
                                  <p:childTnLst>
                                    <p:set>
                                      <p:cBhvr>
                                        <p:cTn id="31" dur="1" fill="hold">
                                          <p:stCondLst>
                                            <p:cond delay="0"/>
                                          </p:stCondLst>
                                        </p:cTn>
                                        <p:tgtEl>
                                          <p:spTgt spid="11278"/>
                                        </p:tgtEl>
                                        <p:attrNameLst>
                                          <p:attrName>style.visibility</p:attrName>
                                        </p:attrNameLst>
                                      </p:cBhvr>
                                      <p:to>
                                        <p:strVal val="visible"/>
                                      </p:to>
                                    </p:set>
                                    <p:animEffect transition="in" filter="fade">
                                      <p:cBhvr>
                                        <p:cTn id="32" dur="1000"/>
                                        <p:tgtEl>
                                          <p:spTgt spid="11278"/>
                                        </p:tgtEl>
                                      </p:cBhvr>
                                    </p:animEffect>
                                    <p:anim calcmode="lin" valueType="num">
                                      <p:cBhvr>
                                        <p:cTn id="33" dur="1000" fill="hold"/>
                                        <p:tgtEl>
                                          <p:spTgt spid="11278"/>
                                        </p:tgtEl>
                                        <p:attrNameLst>
                                          <p:attrName>ppt_x</p:attrName>
                                        </p:attrNameLst>
                                      </p:cBhvr>
                                      <p:tavLst>
                                        <p:tav tm="0">
                                          <p:val>
                                            <p:strVal val="#ppt_x"/>
                                          </p:val>
                                        </p:tav>
                                        <p:tav tm="100000">
                                          <p:val>
                                            <p:strVal val="#ppt_x"/>
                                          </p:val>
                                        </p:tav>
                                      </p:tavLst>
                                    </p:anim>
                                    <p:anim calcmode="lin" valueType="num">
                                      <p:cBhvr>
                                        <p:cTn id="34" dur="1000" fill="hold"/>
                                        <p:tgtEl>
                                          <p:spTgt spid="11278"/>
                                        </p:tgtEl>
                                        <p:attrNameLst>
                                          <p:attrName>ppt_y</p:attrName>
                                        </p:attrNameLst>
                                      </p:cBhvr>
                                      <p:tavLst>
                                        <p:tav tm="0">
                                          <p:val>
                                            <p:strVal val="#ppt_y+.1"/>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2" presetClass="entr" presetSubtype="0" fill="hold" nodeType="clickEffect">
                                  <p:stCondLst>
                                    <p:cond delay="0"/>
                                  </p:stCondLst>
                                  <p:childTnLst>
                                    <p:set>
                                      <p:cBhvr>
                                        <p:cTn id="38" dur="1" fill="hold">
                                          <p:stCondLst>
                                            <p:cond delay="0"/>
                                          </p:stCondLst>
                                        </p:cTn>
                                        <p:tgtEl>
                                          <p:spTgt spid="11276"/>
                                        </p:tgtEl>
                                        <p:attrNameLst>
                                          <p:attrName>style.visibility</p:attrName>
                                        </p:attrNameLst>
                                      </p:cBhvr>
                                      <p:to>
                                        <p:strVal val="visible"/>
                                      </p:to>
                                    </p:set>
                                    <p:animEffect transition="in" filter="fade">
                                      <p:cBhvr>
                                        <p:cTn id="39" dur="1000"/>
                                        <p:tgtEl>
                                          <p:spTgt spid="11276"/>
                                        </p:tgtEl>
                                      </p:cBhvr>
                                    </p:animEffect>
                                    <p:anim calcmode="lin" valueType="num">
                                      <p:cBhvr>
                                        <p:cTn id="40" dur="1000" fill="hold"/>
                                        <p:tgtEl>
                                          <p:spTgt spid="11276"/>
                                        </p:tgtEl>
                                        <p:attrNameLst>
                                          <p:attrName>ppt_x</p:attrName>
                                        </p:attrNameLst>
                                      </p:cBhvr>
                                      <p:tavLst>
                                        <p:tav tm="0">
                                          <p:val>
                                            <p:strVal val="#ppt_x"/>
                                          </p:val>
                                        </p:tav>
                                        <p:tav tm="100000">
                                          <p:val>
                                            <p:strVal val="#ppt_x"/>
                                          </p:val>
                                        </p:tav>
                                      </p:tavLst>
                                    </p:anim>
                                    <p:anim calcmode="lin" valueType="num">
                                      <p:cBhvr>
                                        <p:cTn id="41" dur="1000" fill="hold"/>
                                        <p:tgtEl>
                                          <p:spTgt spid="112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reeform 19"/>
          <p:cNvSpPr>
            <a:spLocks/>
          </p:cNvSpPr>
          <p:nvPr/>
        </p:nvSpPr>
        <p:spPr bwMode="auto">
          <a:xfrm rot="5400000">
            <a:off x="1356518" y="-1370806"/>
            <a:ext cx="7053263" cy="9753600"/>
          </a:xfrm>
          <a:custGeom>
            <a:avLst/>
            <a:gdLst>
              <a:gd name="T0" fmla="*/ 0 w 1943049"/>
              <a:gd name="T1" fmla="*/ 0 h 1943049"/>
              <a:gd name="T2" fmla="*/ 2147483646 w 1943049"/>
              <a:gd name="T3" fmla="*/ 2147483646 h 1943049"/>
              <a:gd name="T4" fmla="*/ 0 w 1943049"/>
              <a:gd name="T5" fmla="*/ 2147483646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0" name="Rectangle 9"/>
          <p:cNvSpPr/>
          <p:nvPr/>
        </p:nvSpPr>
        <p:spPr>
          <a:xfrm>
            <a:off x="442913" y="2368550"/>
            <a:ext cx="8405812" cy="2432050"/>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defRPr/>
            </a:pPr>
            <a:r>
              <a:rPr lang="en-US" sz="3200" dirty="0">
                <a:solidFill>
                  <a:schemeClr val="tx1"/>
                </a:solidFill>
                <a:latin typeface="Times New Roman" panose="02020603050405020304" pitchFamily="18" charset="0"/>
                <a:ea typeface="+mj-ea"/>
                <a:cs typeface="Times New Roman" panose="02020603050405020304" pitchFamily="18" charset="0"/>
              </a:rPr>
              <a:t>- </a:t>
            </a:r>
            <a:r>
              <a:rPr lang="vi-VN" sz="3200" dirty="0">
                <a:solidFill>
                  <a:schemeClr val="tx1"/>
                </a:solidFill>
                <a:latin typeface="Times New Roman" panose="02020603050405020304" pitchFamily="18" charset="0"/>
                <a:ea typeface="+mj-ea"/>
                <a:cs typeface="Times New Roman" panose="02020603050405020304" pitchFamily="18" charset="0"/>
              </a:rPr>
              <a:t>Việc chế biến giúp thực phẩm trở nên dễ tiêu hoá, an toàn và thơm ngon hơn. </a:t>
            </a:r>
            <a:endParaRPr lang="en-US" sz="3200" dirty="0">
              <a:solidFill>
                <a:schemeClr val="tx1"/>
              </a:solidFill>
              <a:latin typeface="Times New Roman" panose="02020603050405020304" pitchFamily="18" charset="0"/>
              <a:ea typeface="+mj-ea"/>
              <a:cs typeface="Times New Roman" panose="02020603050405020304" pitchFamily="18" charset="0"/>
            </a:endParaRPr>
          </a:p>
          <a:p>
            <a:pPr>
              <a:defRPr/>
            </a:pPr>
            <a:r>
              <a:rPr lang="en-US" sz="3200" dirty="0">
                <a:solidFill>
                  <a:schemeClr val="tx1"/>
                </a:solidFill>
                <a:latin typeface="Times New Roman" panose="02020603050405020304" pitchFamily="18" charset="0"/>
                <a:ea typeface="+mj-ea"/>
                <a:cs typeface="Times New Roman" panose="02020603050405020304" pitchFamily="18" charset="0"/>
              </a:rPr>
              <a:t>- </a:t>
            </a:r>
            <a:r>
              <a:rPr lang="vi-VN" sz="3200" dirty="0">
                <a:solidFill>
                  <a:schemeClr val="tx1"/>
                </a:solidFill>
                <a:latin typeface="Times New Roman" panose="02020603050405020304" pitchFamily="18" charset="0"/>
                <a:ea typeface="+mj-ea"/>
                <a:cs typeface="Times New Roman" panose="02020603050405020304" pitchFamily="18" charset="0"/>
              </a:rPr>
              <a:t>Các phương pháp chế biến thực phẩm góp phần làm phong phú bữa ăn cho con người.</a:t>
            </a:r>
            <a:endParaRPr lang="en-US" sz="3200" dirty="0">
              <a:solidFill>
                <a:schemeClr val="tx1"/>
              </a:solidFill>
              <a:latin typeface="Times New Roman" panose="02020603050405020304" pitchFamily="18" charset="0"/>
              <a:ea typeface="+mj-ea"/>
              <a:cs typeface="Times New Roman" panose="02020603050405020304" pitchFamily="18" charset="0"/>
            </a:endParaRPr>
          </a:p>
          <a:p>
            <a:pPr>
              <a:defRPr/>
            </a:pPr>
            <a:endParaRPr lang="en-US" dirty="0"/>
          </a:p>
        </p:txBody>
      </p:sp>
      <p:sp>
        <p:nvSpPr>
          <p:cNvPr id="20484" name="Rectangle 29"/>
          <p:cNvSpPr>
            <a:spLocks noChangeArrowheads="1"/>
          </p:cNvSpPr>
          <p:nvPr/>
        </p:nvSpPr>
        <p:spPr bwMode="auto">
          <a:xfrm>
            <a:off x="214313" y="190500"/>
            <a:ext cx="8715375"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sp>
        <p:nvSpPr>
          <p:cNvPr id="8"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2048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91525" y="350838"/>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4638" y="6235700"/>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 y="439738"/>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58200" y="6208713"/>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63" y="6515100"/>
            <a:ext cx="4572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127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3"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45525" y="-17463"/>
            <a:ext cx="4572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4" name="Rectangle 10"/>
          <p:cNvSpPr>
            <a:spLocks noChangeArrowheads="1"/>
          </p:cNvSpPr>
          <p:nvPr/>
        </p:nvSpPr>
        <p:spPr bwMode="auto">
          <a:xfrm>
            <a:off x="506413" y="482600"/>
            <a:ext cx="526097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200" b="1">
                <a:solidFill>
                  <a:srgbClr val="FF3300"/>
                </a:solidFill>
              </a:rPr>
              <a:t>2. CHẾ BIẾN THỰC PHẨM</a:t>
            </a:r>
          </a:p>
        </p:txBody>
      </p:sp>
      <p:sp>
        <p:nvSpPr>
          <p:cNvPr id="20495" name="Rectangle 15"/>
          <p:cNvSpPr>
            <a:spLocks noChangeArrowheads="1"/>
          </p:cNvSpPr>
          <p:nvPr/>
        </p:nvSpPr>
        <p:spPr bwMode="auto">
          <a:xfrm>
            <a:off x="427038" y="1133475"/>
            <a:ext cx="8153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vi-VN" altLang="vi-VN" sz="3200" b="1">
                <a:solidFill>
                  <a:srgbClr val="002060"/>
                </a:solidFill>
                <a:cs typeface="Times New Roman" panose="02020603050405020304" pitchFamily="18" charset="0"/>
              </a:rPr>
              <a:t>2.1. Vai trò và ý nghĩa của việc chế biến thực phẩm</a:t>
            </a:r>
            <a:endParaRPr lang="en-US" altLang="vi-VN" sz="3200" b="1">
              <a:solidFill>
                <a:srgbClr val="002060"/>
              </a:solidFill>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4572000" y="1633538"/>
            <a:ext cx="4059238" cy="4524375"/>
          </a:xfrm>
          <a:prstGeom prst="rect">
            <a:avLst/>
          </a:prstGeom>
          <a:noFill/>
          <a:ln>
            <a:noFill/>
          </a:ln>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r>
              <a:rPr lang="en-US" sz="3200" dirty="0">
                <a:solidFill>
                  <a:schemeClr val="bg1"/>
                </a:solidFill>
                <a:latin typeface="+mj-lt"/>
                <a:ea typeface="+mj-ea"/>
                <a:cs typeface="+mj-cs"/>
              </a:rPr>
              <a:t>N</a:t>
            </a:r>
            <a:r>
              <a:rPr lang="vi-VN" sz="3200" dirty="0">
                <a:solidFill>
                  <a:schemeClr val="bg1"/>
                </a:solidFill>
                <a:latin typeface="+mj-lt"/>
                <a:ea typeface="+mj-ea"/>
                <a:cs typeface="+mj-cs"/>
              </a:rPr>
              <a:t>gôi nhà được trang bị hệ thống điều khiển tự động hay bán tự động cho các thiết bị trong gia đình Điều đó giúp cuộc sống trở nên tiện nghi hơn đảm bảo an ninh an toàn và tiết kiệm năng lượng</a:t>
            </a:r>
            <a:r>
              <a:rPr lang="en-US" altLang="vi-VN" sz="3200" dirty="0">
                <a:solidFill>
                  <a:schemeClr val="bg1"/>
                </a:solidFill>
                <a:latin typeface="+mj-lt"/>
                <a:ea typeface="+mj-ea"/>
                <a:cs typeface="+mj-cs"/>
              </a:rPr>
              <a:t>.</a:t>
            </a:r>
          </a:p>
        </p:txBody>
      </p:sp>
      <p:sp>
        <p:nvSpPr>
          <p:cNvPr id="9" name="Text Box 5"/>
          <p:cNvSpPr txBox="1">
            <a:spLocks noChangeArrowheads="1"/>
          </p:cNvSpPr>
          <p:nvPr/>
        </p:nvSpPr>
        <p:spPr bwMode="auto">
          <a:xfrm>
            <a:off x="484188" y="1524000"/>
            <a:ext cx="221138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altLang="en-US" i="1">
                <a:solidFill>
                  <a:srgbClr val="00B050"/>
                </a:solidFill>
              </a:rPr>
              <a:t>Quan sát quy trình trộn hỗn hợp thực phẩm trong Hinh 5.4, em hãy cho biết thực phẩm được chế biến như thế nào.</a:t>
            </a:r>
          </a:p>
        </p:txBody>
      </p:sp>
      <p:sp>
        <p:nvSpPr>
          <p:cNvPr id="21508"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sp>
        <p:nvSpPr>
          <p:cNvPr id="21509" name="Rectangle 10"/>
          <p:cNvSpPr>
            <a:spLocks noChangeArrowheads="1"/>
          </p:cNvSpPr>
          <p:nvPr/>
        </p:nvSpPr>
        <p:spPr bwMode="auto">
          <a:xfrm>
            <a:off x="438150" y="76200"/>
            <a:ext cx="741045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00" b="1">
                <a:solidFill>
                  <a:srgbClr val="002060"/>
                </a:solidFill>
              </a:rPr>
              <a:t>2.2. Phương pháp chế biến thực phẩm không </a:t>
            </a:r>
          </a:p>
          <a:p>
            <a:r>
              <a:rPr lang="en-US" altLang="en-US" sz="2800" b="1">
                <a:solidFill>
                  <a:srgbClr val="002060"/>
                </a:solidFill>
              </a:rPr>
              <a:t>sử dụng nhiệt </a:t>
            </a:r>
          </a:p>
        </p:txBody>
      </p:sp>
      <p:sp>
        <p:nvSpPr>
          <p:cNvPr id="14"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21511"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86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3" y="6515100"/>
            <a:ext cx="4572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1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45525" y="-17463"/>
            <a:ext cx="4572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4" name="Rectangle 10"/>
          <p:cNvSpPr>
            <a:spLocks noChangeArrowheads="1"/>
          </p:cNvSpPr>
          <p:nvPr/>
        </p:nvSpPr>
        <p:spPr bwMode="auto">
          <a:xfrm>
            <a:off x="731838" y="990600"/>
            <a:ext cx="37973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1">
                <a:solidFill>
                  <a:srgbClr val="7030A0"/>
                </a:solidFill>
              </a:rPr>
              <a:t>a. Trộn hỗn hợp thực phẩm</a:t>
            </a:r>
          </a:p>
        </p:txBody>
      </p:sp>
      <p:pic>
        <p:nvPicPr>
          <p:cNvPr id="13324" name="Picture 14" descr="Screen Clipping"/>
          <p:cNvPicPr>
            <a:picLocks noChangeAspect="1"/>
          </p:cNvPicPr>
          <p:nvPr/>
        </p:nvPicPr>
        <p:blipFill>
          <a:blip r:embed="rId3">
            <a:extLst>
              <a:ext uri="{28A0092B-C50C-407E-A947-70E740481C1C}">
                <a14:useLocalDpi xmlns:a14="http://schemas.microsoft.com/office/drawing/2010/main" val="0"/>
              </a:ext>
            </a:extLst>
          </a:blip>
          <a:srcRect l="26115" r="29707"/>
          <a:stretch>
            <a:fillRect/>
          </a:stretch>
        </p:blipFill>
        <p:spPr bwMode="auto">
          <a:xfrm>
            <a:off x="2695575" y="2709863"/>
            <a:ext cx="5834063"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5" name="Picture 15" descr="Screen Clipping"/>
          <p:cNvPicPr>
            <a:picLocks noChangeAspect="1"/>
          </p:cNvPicPr>
          <p:nvPr/>
        </p:nvPicPr>
        <p:blipFill>
          <a:blip r:embed="rId3">
            <a:extLst>
              <a:ext uri="{28A0092B-C50C-407E-A947-70E740481C1C}">
                <a14:useLocalDpi xmlns:a14="http://schemas.microsoft.com/office/drawing/2010/main" val="0"/>
              </a:ext>
            </a:extLst>
          </a:blip>
          <a:srcRect r="73483"/>
          <a:stretch>
            <a:fillRect/>
          </a:stretch>
        </p:blipFill>
        <p:spPr bwMode="auto">
          <a:xfrm>
            <a:off x="5895975" y="565150"/>
            <a:ext cx="3019425" cy="214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6" name="Picture 16" descr="Screen Clipping"/>
          <p:cNvPicPr>
            <a:picLocks noChangeAspect="1"/>
          </p:cNvPicPr>
          <p:nvPr/>
        </p:nvPicPr>
        <p:blipFill>
          <a:blip r:embed="rId3">
            <a:extLst>
              <a:ext uri="{28A0092B-C50C-407E-A947-70E740481C1C}">
                <a14:useLocalDpi xmlns:a14="http://schemas.microsoft.com/office/drawing/2010/main" val="0"/>
              </a:ext>
            </a:extLst>
          </a:blip>
          <a:srcRect l="71217"/>
          <a:stretch>
            <a:fillRect/>
          </a:stretch>
        </p:blipFill>
        <p:spPr bwMode="auto">
          <a:xfrm>
            <a:off x="403225" y="4714875"/>
            <a:ext cx="5068888"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4638" y="6235700"/>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5888" y="-77788"/>
            <a:ext cx="457201" cy="33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58200" y="6208713"/>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0966"/>
                                        </p:tgtEl>
                                        <p:attrNameLst>
                                          <p:attrName>style.visibility</p:attrName>
                                        </p:attrNameLst>
                                      </p:cBhvr>
                                      <p:to>
                                        <p:strVal val="visible"/>
                                      </p:to>
                                    </p:set>
                                    <p:animEffect transition="in" filter="wipe(down)">
                                      <p:cBhvr>
                                        <p:cTn id="13" dur="500"/>
                                        <p:tgtEl>
                                          <p:spTgt spid="4096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nodeType="clickEffect">
                                  <p:stCondLst>
                                    <p:cond delay="0"/>
                                  </p:stCondLst>
                                  <p:childTnLst>
                                    <p:set>
                                      <p:cBhvr>
                                        <p:cTn id="17" dur="1" fill="hold">
                                          <p:stCondLst>
                                            <p:cond delay="0"/>
                                          </p:stCondLst>
                                        </p:cTn>
                                        <p:tgtEl>
                                          <p:spTgt spid="13325"/>
                                        </p:tgtEl>
                                        <p:attrNameLst>
                                          <p:attrName>style.visibility</p:attrName>
                                        </p:attrNameLst>
                                      </p:cBhvr>
                                      <p:to>
                                        <p:strVal val="visible"/>
                                      </p:to>
                                    </p:set>
                                    <p:anim calcmode="lin" valueType="num">
                                      <p:cBhvr additive="base">
                                        <p:cTn id="18" dur="500" fill="hold"/>
                                        <p:tgtEl>
                                          <p:spTgt spid="13325"/>
                                        </p:tgtEl>
                                        <p:attrNameLst>
                                          <p:attrName>ppt_x</p:attrName>
                                        </p:attrNameLst>
                                      </p:cBhvr>
                                      <p:tavLst>
                                        <p:tav tm="0">
                                          <p:val>
                                            <p:strVal val="1+#ppt_w/2"/>
                                          </p:val>
                                        </p:tav>
                                        <p:tav tm="100000">
                                          <p:val>
                                            <p:strVal val="#ppt_x"/>
                                          </p:val>
                                        </p:tav>
                                      </p:tavLst>
                                    </p:anim>
                                    <p:anim calcmode="lin" valueType="num">
                                      <p:cBhvr additive="base">
                                        <p:cTn id="19" dur="500" fill="hold"/>
                                        <p:tgtEl>
                                          <p:spTgt spid="13325"/>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nodeType="clickEffect">
                                  <p:stCondLst>
                                    <p:cond delay="0"/>
                                  </p:stCondLst>
                                  <p:childTnLst>
                                    <p:set>
                                      <p:cBhvr>
                                        <p:cTn id="23" dur="1" fill="hold">
                                          <p:stCondLst>
                                            <p:cond delay="0"/>
                                          </p:stCondLst>
                                        </p:cTn>
                                        <p:tgtEl>
                                          <p:spTgt spid="13324"/>
                                        </p:tgtEl>
                                        <p:attrNameLst>
                                          <p:attrName>style.visibility</p:attrName>
                                        </p:attrNameLst>
                                      </p:cBhvr>
                                      <p:to>
                                        <p:strVal val="visible"/>
                                      </p:to>
                                    </p:set>
                                    <p:anim calcmode="lin" valueType="num">
                                      <p:cBhvr additive="base">
                                        <p:cTn id="24" dur="500" fill="hold"/>
                                        <p:tgtEl>
                                          <p:spTgt spid="13324"/>
                                        </p:tgtEl>
                                        <p:attrNameLst>
                                          <p:attrName>ppt_x</p:attrName>
                                        </p:attrNameLst>
                                      </p:cBhvr>
                                      <p:tavLst>
                                        <p:tav tm="0">
                                          <p:val>
                                            <p:strVal val="1+#ppt_w/2"/>
                                          </p:val>
                                        </p:tav>
                                        <p:tav tm="100000">
                                          <p:val>
                                            <p:strVal val="#ppt_x"/>
                                          </p:val>
                                        </p:tav>
                                      </p:tavLst>
                                    </p:anim>
                                    <p:anim calcmode="lin" valueType="num">
                                      <p:cBhvr additive="base">
                                        <p:cTn id="25" dur="500" fill="hold"/>
                                        <p:tgtEl>
                                          <p:spTgt spid="13324"/>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nodeType="clickEffect">
                                  <p:stCondLst>
                                    <p:cond delay="0"/>
                                  </p:stCondLst>
                                  <p:childTnLst>
                                    <p:set>
                                      <p:cBhvr>
                                        <p:cTn id="29" dur="1" fill="hold">
                                          <p:stCondLst>
                                            <p:cond delay="0"/>
                                          </p:stCondLst>
                                        </p:cTn>
                                        <p:tgtEl>
                                          <p:spTgt spid="13326"/>
                                        </p:tgtEl>
                                        <p:attrNameLst>
                                          <p:attrName>style.visibility</p:attrName>
                                        </p:attrNameLst>
                                      </p:cBhvr>
                                      <p:to>
                                        <p:strVal val="visible"/>
                                      </p:to>
                                    </p:set>
                                    <p:anim calcmode="lin" valueType="num">
                                      <p:cBhvr additive="base">
                                        <p:cTn id="30" dur="500" fill="hold"/>
                                        <p:tgtEl>
                                          <p:spTgt spid="13326"/>
                                        </p:tgtEl>
                                        <p:attrNameLst>
                                          <p:attrName>ppt_x</p:attrName>
                                        </p:attrNameLst>
                                      </p:cBhvr>
                                      <p:tavLst>
                                        <p:tav tm="0">
                                          <p:val>
                                            <p:strVal val="1+#ppt_w/2"/>
                                          </p:val>
                                        </p:tav>
                                        <p:tav tm="100000">
                                          <p:val>
                                            <p:strVal val="#ppt_x"/>
                                          </p:val>
                                        </p:tav>
                                      </p:tavLst>
                                    </p:anim>
                                    <p:anim calcmode="lin" valueType="num">
                                      <p:cBhvr additive="base">
                                        <p:cTn id="31" dur="500" fill="hold"/>
                                        <p:tgtEl>
                                          <p:spTgt spid="133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reeform 19"/>
          <p:cNvSpPr>
            <a:spLocks/>
          </p:cNvSpPr>
          <p:nvPr/>
        </p:nvSpPr>
        <p:spPr bwMode="auto">
          <a:xfrm rot="5400000">
            <a:off x="1569243" y="-1383506"/>
            <a:ext cx="7053263" cy="9753600"/>
          </a:xfrm>
          <a:custGeom>
            <a:avLst/>
            <a:gdLst>
              <a:gd name="T0" fmla="*/ 0 w 1943049"/>
              <a:gd name="T1" fmla="*/ 0 h 1943049"/>
              <a:gd name="T2" fmla="*/ 2147483646 w 1943049"/>
              <a:gd name="T3" fmla="*/ 2147483646 h 1943049"/>
              <a:gd name="T4" fmla="*/ 0 w 1943049"/>
              <a:gd name="T5" fmla="*/ 2147483646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0" name="Rectangle 9"/>
          <p:cNvSpPr/>
          <p:nvPr/>
        </p:nvSpPr>
        <p:spPr>
          <a:xfrm>
            <a:off x="357188" y="3084513"/>
            <a:ext cx="8372475" cy="2554287"/>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defRPr/>
            </a:pPr>
            <a:r>
              <a:rPr lang="en-US" sz="3200" dirty="0">
                <a:latin typeface="Times New Roman" panose="02020603050405020304" pitchFamily="18" charset="0"/>
                <a:ea typeface="+mj-ea"/>
                <a:cs typeface="Times New Roman" panose="02020603050405020304" pitchFamily="18" charset="0"/>
              </a:rPr>
              <a:t>- L</a:t>
            </a:r>
            <a:r>
              <a:rPr lang="vi-VN" sz="3200" dirty="0">
                <a:latin typeface="Times New Roman" panose="02020603050405020304" pitchFamily="18" charset="0"/>
                <a:ea typeface="+mj-ea"/>
                <a:cs typeface="Times New Roman" panose="02020603050405020304" pitchFamily="18" charset="0"/>
              </a:rPr>
              <a:t>à phương pháp trộn tạo nên món ăn có hương vị đặc trưng. </a:t>
            </a:r>
            <a:endParaRPr lang="en-US" sz="3200" dirty="0">
              <a:latin typeface="Times New Roman" panose="02020603050405020304" pitchFamily="18" charset="0"/>
              <a:ea typeface="+mj-ea"/>
              <a:cs typeface="Times New Roman" panose="02020603050405020304" pitchFamily="18" charset="0"/>
            </a:endParaRPr>
          </a:p>
          <a:p>
            <a:pPr>
              <a:defRPr/>
            </a:pPr>
            <a:r>
              <a:rPr lang="en-US" sz="3200" dirty="0">
                <a:latin typeface="Times New Roman" panose="02020603050405020304" pitchFamily="18" charset="0"/>
                <a:ea typeface="+mj-ea"/>
                <a:cs typeface="Times New Roman" panose="02020603050405020304" pitchFamily="18" charset="0"/>
              </a:rPr>
              <a:t>- </a:t>
            </a:r>
            <a:r>
              <a:rPr lang="vi-VN" sz="3200" dirty="0">
                <a:latin typeface="Times New Roman" panose="02020603050405020304" pitchFamily="18" charset="0"/>
                <a:ea typeface="+mj-ea"/>
                <a:cs typeface="Times New Roman" panose="02020603050405020304" pitchFamily="18" charset="0"/>
              </a:rPr>
              <a:t>Các loại hỗn hợp nước trộn thường được sử dụng là giấm, nước mắm chua ngọt hoặc các loại sốt.</a:t>
            </a:r>
            <a:endParaRPr lang="en-US" sz="3200" dirty="0">
              <a:latin typeface="Times New Roman" panose="02020603050405020304" pitchFamily="18" charset="0"/>
              <a:ea typeface="+mj-ea"/>
              <a:cs typeface="Times New Roman" panose="02020603050405020304" pitchFamily="18" charset="0"/>
            </a:endParaRPr>
          </a:p>
        </p:txBody>
      </p:sp>
      <p:sp>
        <p:nvSpPr>
          <p:cNvPr id="22532" name="Rectangle 29"/>
          <p:cNvSpPr>
            <a:spLocks noChangeArrowheads="1"/>
          </p:cNvSpPr>
          <p:nvPr/>
        </p:nvSpPr>
        <p:spPr bwMode="auto">
          <a:xfrm>
            <a:off x="214313" y="190500"/>
            <a:ext cx="8715375"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sp>
        <p:nvSpPr>
          <p:cNvPr id="8"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2253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91525" y="350838"/>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4638" y="6235700"/>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 y="439738"/>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58200" y="6208713"/>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63" y="6515100"/>
            <a:ext cx="4572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0"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127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45525" y="-17463"/>
            <a:ext cx="4572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2" name="Rectangle 10"/>
          <p:cNvSpPr>
            <a:spLocks noChangeArrowheads="1"/>
          </p:cNvSpPr>
          <p:nvPr/>
        </p:nvSpPr>
        <p:spPr bwMode="auto">
          <a:xfrm>
            <a:off x="606425" y="1143000"/>
            <a:ext cx="8080375"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200" b="1">
                <a:solidFill>
                  <a:srgbClr val="002060"/>
                </a:solidFill>
              </a:rPr>
              <a:t>2.2. Phương pháp chế biến thực phẩm không </a:t>
            </a:r>
          </a:p>
          <a:p>
            <a:r>
              <a:rPr lang="en-US" altLang="en-US" sz="3200" b="1">
                <a:solidFill>
                  <a:srgbClr val="002060"/>
                </a:solidFill>
              </a:rPr>
              <a:t>sử dụng nhiệt </a:t>
            </a:r>
          </a:p>
        </p:txBody>
      </p:sp>
      <p:sp>
        <p:nvSpPr>
          <p:cNvPr id="22543" name="Rectangle 10"/>
          <p:cNvSpPr>
            <a:spLocks noChangeArrowheads="1"/>
          </p:cNvSpPr>
          <p:nvPr/>
        </p:nvSpPr>
        <p:spPr bwMode="auto">
          <a:xfrm>
            <a:off x="609600" y="2133600"/>
            <a:ext cx="4995863"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200" b="1">
                <a:solidFill>
                  <a:srgbClr val="7030A0"/>
                </a:solidFill>
              </a:rPr>
              <a:t>a. Trộn hỗn hợp thực phẩm</a:t>
            </a:r>
          </a:p>
        </p:txBody>
      </p:sp>
      <p:sp>
        <p:nvSpPr>
          <p:cNvPr id="22544" name="Rectangle 10"/>
          <p:cNvSpPr>
            <a:spLocks noChangeArrowheads="1"/>
          </p:cNvSpPr>
          <p:nvPr/>
        </p:nvSpPr>
        <p:spPr bwMode="auto">
          <a:xfrm>
            <a:off x="606425" y="558800"/>
            <a:ext cx="526097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200" b="1">
                <a:solidFill>
                  <a:srgbClr val="FF3300"/>
                </a:solidFill>
              </a:rPr>
              <a:t>2. CHẾ BIẾN THỰC PHẨM</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4572000" y="1633538"/>
            <a:ext cx="4059238" cy="4524375"/>
          </a:xfrm>
          <a:prstGeom prst="rect">
            <a:avLst/>
          </a:prstGeom>
          <a:noFill/>
          <a:ln>
            <a:noFill/>
          </a:ln>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r>
              <a:rPr lang="en-US" sz="3200" dirty="0">
                <a:solidFill>
                  <a:schemeClr val="bg1"/>
                </a:solidFill>
                <a:latin typeface="+mj-lt"/>
                <a:ea typeface="+mj-ea"/>
                <a:cs typeface="+mj-cs"/>
              </a:rPr>
              <a:t>N</a:t>
            </a:r>
            <a:r>
              <a:rPr lang="vi-VN" sz="3200" dirty="0">
                <a:solidFill>
                  <a:schemeClr val="bg1"/>
                </a:solidFill>
                <a:latin typeface="+mj-lt"/>
                <a:ea typeface="+mj-ea"/>
                <a:cs typeface="+mj-cs"/>
              </a:rPr>
              <a:t>gôi nhà được trang bị hệ thống điều khiển tự động hay bán tự động cho các thiết bị trong gia đình Điều đó giúp cuộc sống trở nên tiện nghi hơn đảm bảo an ninh an toàn và tiết kiệm năng lượng</a:t>
            </a:r>
            <a:r>
              <a:rPr lang="en-US" altLang="vi-VN" sz="3200" dirty="0">
                <a:solidFill>
                  <a:schemeClr val="bg1"/>
                </a:solidFill>
                <a:latin typeface="+mj-lt"/>
                <a:ea typeface="+mj-ea"/>
                <a:cs typeface="+mj-cs"/>
              </a:rPr>
              <a:t>.</a:t>
            </a:r>
          </a:p>
        </p:txBody>
      </p:sp>
      <p:sp>
        <p:nvSpPr>
          <p:cNvPr id="9" name="Text Box 5"/>
          <p:cNvSpPr txBox="1">
            <a:spLocks noChangeArrowheads="1"/>
          </p:cNvSpPr>
          <p:nvPr/>
        </p:nvSpPr>
        <p:spPr bwMode="auto">
          <a:xfrm>
            <a:off x="487363" y="1917700"/>
            <a:ext cx="3835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altLang="en-US" i="1">
                <a:solidFill>
                  <a:srgbClr val="00B050"/>
                </a:solidFill>
              </a:rPr>
              <a:t>Em hãy quan sát và cho biết quy trình ngâm chua thực phẩm trong Hình 5,5 được thực hiện như thế nào.</a:t>
            </a:r>
          </a:p>
        </p:txBody>
      </p:sp>
      <p:sp>
        <p:nvSpPr>
          <p:cNvPr id="23556"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sp>
        <p:nvSpPr>
          <p:cNvPr id="23557" name="Rectangle 10"/>
          <p:cNvSpPr>
            <a:spLocks noChangeArrowheads="1"/>
          </p:cNvSpPr>
          <p:nvPr/>
        </p:nvSpPr>
        <p:spPr bwMode="auto">
          <a:xfrm>
            <a:off x="595313" y="152400"/>
            <a:ext cx="8320087"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200" b="1">
                <a:solidFill>
                  <a:srgbClr val="002060"/>
                </a:solidFill>
              </a:rPr>
              <a:t>2.2. Phương pháp chế biến thực phẩm không sử dụng nhiệt </a:t>
            </a:r>
          </a:p>
        </p:txBody>
      </p:sp>
      <p:sp>
        <p:nvSpPr>
          <p:cNvPr id="14"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23559"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86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3" y="6515100"/>
            <a:ext cx="4572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1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127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1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45525" y="-17463"/>
            <a:ext cx="4572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3" name="Rectangle 10"/>
          <p:cNvSpPr>
            <a:spLocks noChangeArrowheads="1"/>
          </p:cNvSpPr>
          <p:nvPr/>
        </p:nvSpPr>
        <p:spPr bwMode="auto">
          <a:xfrm>
            <a:off x="603250" y="1279525"/>
            <a:ext cx="35083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1">
                <a:solidFill>
                  <a:srgbClr val="7030A0"/>
                </a:solidFill>
              </a:rPr>
              <a:t>b. Ngâm chua thực phẩm</a:t>
            </a:r>
          </a:p>
        </p:txBody>
      </p:sp>
      <p:pic>
        <p:nvPicPr>
          <p:cNvPr id="15372" name="Picture 3"/>
          <p:cNvPicPr>
            <a:picLocks noChangeAspect="1"/>
          </p:cNvPicPr>
          <p:nvPr/>
        </p:nvPicPr>
        <p:blipFill>
          <a:blip r:embed="rId3">
            <a:extLst>
              <a:ext uri="{28A0092B-C50C-407E-A947-70E740481C1C}">
                <a14:useLocalDpi xmlns:a14="http://schemas.microsoft.com/office/drawing/2010/main" val="0"/>
              </a:ext>
            </a:extLst>
          </a:blip>
          <a:srcRect r="73773"/>
          <a:stretch>
            <a:fillRect/>
          </a:stretch>
        </p:blipFill>
        <p:spPr bwMode="auto">
          <a:xfrm>
            <a:off x="4637088" y="1112838"/>
            <a:ext cx="3079750" cy="272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Picture 3"/>
          <p:cNvPicPr>
            <a:picLocks noChangeAspect="1"/>
          </p:cNvPicPr>
          <p:nvPr/>
        </p:nvPicPr>
        <p:blipFill>
          <a:blip r:embed="rId3">
            <a:extLst>
              <a:ext uri="{28A0092B-C50C-407E-A947-70E740481C1C}">
                <a14:useLocalDpi xmlns:a14="http://schemas.microsoft.com/office/drawing/2010/main" val="0"/>
              </a:ext>
            </a:extLst>
          </a:blip>
          <a:srcRect l="75960"/>
          <a:stretch>
            <a:fillRect/>
          </a:stretch>
        </p:blipFill>
        <p:spPr bwMode="auto">
          <a:xfrm>
            <a:off x="6176963" y="3886200"/>
            <a:ext cx="2822575" cy="293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4" name="Picture 3"/>
          <p:cNvPicPr>
            <a:picLocks noChangeAspect="1"/>
          </p:cNvPicPr>
          <p:nvPr/>
        </p:nvPicPr>
        <p:blipFill>
          <a:blip r:embed="rId3">
            <a:extLst>
              <a:ext uri="{28A0092B-C50C-407E-A947-70E740481C1C}">
                <a14:useLocalDpi xmlns:a14="http://schemas.microsoft.com/office/drawing/2010/main" val="0"/>
              </a:ext>
            </a:extLst>
          </a:blip>
          <a:srcRect l="27982" r="24837"/>
          <a:stretch>
            <a:fillRect/>
          </a:stretch>
        </p:blipFill>
        <p:spPr bwMode="auto">
          <a:xfrm>
            <a:off x="481013" y="3898900"/>
            <a:ext cx="5500687" cy="272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7"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91525" y="350838"/>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8"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4638" y="6235700"/>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9"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 y="439738"/>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0"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58200" y="6208713"/>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0966"/>
                                        </p:tgtEl>
                                        <p:attrNameLst>
                                          <p:attrName>style.visibility</p:attrName>
                                        </p:attrNameLst>
                                      </p:cBhvr>
                                      <p:to>
                                        <p:strVal val="visible"/>
                                      </p:to>
                                    </p:set>
                                    <p:animEffect transition="in" filter="wipe(down)">
                                      <p:cBhvr>
                                        <p:cTn id="13" dur="500"/>
                                        <p:tgtEl>
                                          <p:spTgt spid="4096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15372"/>
                                        </p:tgtEl>
                                        <p:attrNameLst>
                                          <p:attrName>style.visibility</p:attrName>
                                        </p:attrNameLst>
                                      </p:cBhvr>
                                      <p:to>
                                        <p:strVal val="visible"/>
                                      </p:to>
                                    </p:set>
                                    <p:animEffect transition="in" filter="fade">
                                      <p:cBhvr>
                                        <p:cTn id="18" dur="1000"/>
                                        <p:tgtEl>
                                          <p:spTgt spid="15372"/>
                                        </p:tgtEl>
                                      </p:cBhvr>
                                    </p:animEffect>
                                    <p:anim calcmode="lin" valueType="num">
                                      <p:cBhvr>
                                        <p:cTn id="19" dur="1000" fill="hold"/>
                                        <p:tgtEl>
                                          <p:spTgt spid="15372"/>
                                        </p:tgtEl>
                                        <p:attrNameLst>
                                          <p:attrName>ppt_x</p:attrName>
                                        </p:attrNameLst>
                                      </p:cBhvr>
                                      <p:tavLst>
                                        <p:tav tm="0">
                                          <p:val>
                                            <p:strVal val="#ppt_x"/>
                                          </p:val>
                                        </p:tav>
                                        <p:tav tm="100000">
                                          <p:val>
                                            <p:strVal val="#ppt_x"/>
                                          </p:val>
                                        </p:tav>
                                      </p:tavLst>
                                    </p:anim>
                                    <p:anim calcmode="lin" valueType="num">
                                      <p:cBhvr>
                                        <p:cTn id="20" dur="1000" fill="hold"/>
                                        <p:tgtEl>
                                          <p:spTgt spid="15372"/>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15374"/>
                                        </p:tgtEl>
                                        <p:attrNameLst>
                                          <p:attrName>style.visibility</p:attrName>
                                        </p:attrNameLst>
                                      </p:cBhvr>
                                      <p:to>
                                        <p:strVal val="visible"/>
                                      </p:to>
                                    </p:set>
                                    <p:animEffect transition="in" filter="fade">
                                      <p:cBhvr>
                                        <p:cTn id="25" dur="1000"/>
                                        <p:tgtEl>
                                          <p:spTgt spid="15374"/>
                                        </p:tgtEl>
                                      </p:cBhvr>
                                    </p:animEffect>
                                    <p:anim calcmode="lin" valueType="num">
                                      <p:cBhvr>
                                        <p:cTn id="26" dur="1000" fill="hold"/>
                                        <p:tgtEl>
                                          <p:spTgt spid="15374"/>
                                        </p:tgtEl>
                                        <p:attrNameLst>
                                          <p:attrName>ppt_x</p:attrName>
                                        </p:attrNameLst>
                                      </p:cBhvr>
                                      <p:tavLst>
                                        <p:tav tm="0">
                                          <p:val>
                                            <p:strVal val="#ppt_x"/>
                                          </p:val>
                                        </p:tav>
                                        <p:tav tm="100000">
                                          <p:val>
                                            <p:strVal val="#ppt_x"/>
                                          </p:val>
                                        </p:tav>
                                      </p:tavLst>
                                    </p:anim>
                                    <p:anim calcmode="lin" valueType="num">
                                      <p:cBhvr>
                                        <p:cTn id="27" dur="1000" fill="hold"/>
                                        <p:tgtEl>
                                          <p:spTgt spid="15374"/>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entr" presetSubtype="0" fill="hold" nodeType="clickEffect">
                                  <p:stCondLst>
                                    <p:cond delay="0"/>
                                  </p:stCondLst>
                                  <p:childTnLst>
                                    <p:set>
                                      <p:cBhvr>
                                        <p:cTn id="31" dur="1" fill="hold">
                                          <p:stCondLst>
                                            <p:cond delay="0"/>
                                          </p:stCondLst>
                                        </p:cTn>
                                        <p:tgtEl>
                                          <p:spTgt spid="15373"/>
                                        </p:tgtEl>
                                        <p:attrNameLst>
                                          <p:attrName>style.visibility</p:attrName>
                                        </p:attrNameLst>
                                      </p:cBhvr>
                                      <p:to>
                                        <p:strVal val="visible"/>
                                      </p:to>
                                    </p:set>
                                    <p:animEffect transition="in" filter="fade">
                                      <p:cBhvr>
                                        <p:cTn id="32" dur="1000"/>
                                        <p:tgtEl>
                                          <p:spTgt spid="15373"/>
                                        </p:tgtEl>
                                      </p:cBhvr>
                                    </p:animEffect>
                                    <p:anim calcmode="lin" valueType="num">
                                      <p:cBhvr>
                                        <p:cTn id="33" dur="1000" fill="hold"/>
                                        <p:tgtEl>
                                          <p:spTgt spid="15373"/>
                                        </p:tgtEl>
                                        <p:attrNameLst>
                                          <p:attrName>ppt_x</p:attrName>
                                        </p:attrNameLst>
                                      </p:cBhvr>
                                      <p:tavLst>
                                        <p:tav tm="0">
                                          <p:val>
                                            <p:strVal val="#ppt_x"/>
                                          </p:val>
                                        </p:tav>
                                        <p:tav tm="100000">
                                          <p:val>
                                            <p:strVal val="#ppt_x"/>
                                          </p:val>
                                        </p:tav>
                                      </p:tavLst>
                                    </p:anim>
                                    <p:anim calcmode="lin" valueType="num">
                                      <p:cBhvr>
                                        <p:cTn id="34" dur="1000" fill="hold"/>
                                        <p:tgtEl>
                                          <p:spTgt spid="153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reeform 19"/>
          <p:cNvSpPr>
            <a:spLocks/>
          </p:cNvSpPr>
          <p:nvPr/>
        </p:nvSpPr>
        <p:spPr bwMode="auto">
          <a:xfrm rot="5400000">
            <a:off x="1356518" y="-1370806"/>
            <a:ext cx="7053263" cy="9753600"/>
          </a:xfrm>
          <a:custGeom>
            <a:avLst/>
            <a:gdLst>
              <a:gd name="T0" fmla="*/ 0 w 1943049"/>
              <a:gd name="T1" fmla="*/ 0 h 1943049"/>
              <a:gd name="T2" fmla="*/ 2147483646 w 1943049"/>
              <a:gd name="T3" fmla="*/ 2147483646 h 1943049"/>
              <a:gd name="T4" fmla="*/ 0 w 1943049"/>
              <a:gd name="T5" fmla="*/ 2147483646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0" name="Rectangle 9"/>
          <p:cNvSpPr/>
          <p:nvPr/>
        </p:nvSpPr>
        <p:spPr>
          <a:xfrm>
            <a:off x="446088" y="3100388"/>
            <a:ext cx="8388350" cy="2062162"/>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just">
              <a:defRPr/>
            </a:pPr>
            <a:r>
              <a:rPr lang="en-US" sz="3200" dirty="0">
                <a:solidFill>
                  <a:schemeClr val="tx1"/>
                </a:solidFill>
                <a:latin typeface="Times New Roman" panose="02020603050405020304" pitchFamily="18" charset="0"/>
                <a:ea typeface="+mj-ea"/>
                <a:cs typeface="Times New Roman" panose="02020603050405020304" pitchFamily="18" charset="0"/>
              </a:rPr>
              <a:t>L</a:t>
            </a:r>
            <a:r>
              <a:rPr lang="vi-VN" sz="3200" dirty="0">
                <a:solidFill>
                  <a:schemeClr val="tx1"/>
                </a:solidFill>
                <a:latin typeface="Times New Roman" panose="02020603050405020304" pitchFamily="18" charset="0"/>
                <a:ea typeface="+mj-ea"/>
                <a:cs typeface="Times New Roman" panose="02020603050405020304" pitchFamily="18" charset="0"/>
              </a:rPr>
              <a:t>à phương pháp thực phẩm vào hỗn hợp nước ngâm một thời gian để thực phẩm lêm men vi sinh vật hoặc thấm hỗn hợp nước ngâm, tạo ra món ăn có vị chua đặc trưng.</a:t>
            </a:r>
            <a:endParaRPr lang="en-US" sz="3200" dirty="0">
              <a:solidFill>
                <a:schemeClr val="tx1"/>
              </a:solidFill>
              <a:latin typeface="Times New Roman" panose="02020603050405020304" pitchFamily="18" charset="0"/>
              <a:ea typeface="+mj-ea"/>
              <a:cs typeface="Times New Roman" panose="02020603050405020304" pitchFamily="18" charset="0"/>
            </a:endParaRPr>
          </a:p>
        </p:txBody>
      </p:sp>
      <p:sp>
        <p:nvSpPr>
          <p:cNvPr id="24580" name="Rectangle 29"/>
          <p:cNvSpPr>
            <a:spLocks noChangeArrowheads="1"/>
          </p:cNvSpPr>
          <p:nvPr/>
        </p:nvSpPr>
        <p:spPr bwMode="auto">
          <a:xfrm>
            <a:off x="214313" y="190500"/>
            <a:ext cx="8715375"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sp>
        <p:nvSpPr>
          <p:cNvPr id="8"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2458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91525" y="350838"/>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4638" y="6235700"/>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 y="439738"/>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58200" y="6208713"/>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63" y="6515100"/>
            <a:ext cx="4572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127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9"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45525" y="-17463"/>
            <a:ext cx="4572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0" name="Rectangle 10"/>
          <p:cNvSpPr>
            <a:spLocks noChangeArrowheads="1"/>
          </p:cNvSpPr>
          <p:nvPr/>
        </p:nvSpPr>
        <p:spPr bwMode="auto">
          <a:xfrm>
            <a:off x="311150" y="2271713"/>
            <a:ext cx="471487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200" b="1">
                <a:solidFill>
                  <a:srgbClr val="7030A0"/>
                </a:solidFill>
              </a:rPr>
              <a:t>b. Ngâm chua thực phẩm.</a:t>
            </a:r>
          </a:p>
        </p:txBody>
      </p:sp>
      <p:sp>
        <p:nvSpPr>
          <p:cNvPr id="24591" name="Rectangle 10"/>
          <p:cNvSpPr>
            <a:spLocks noChangeArrowheads="1"/>
          </p:cNvSpPr>
          <p:nvPr/>
        </p:nvSpPr>
        <p:spPr bwMode="auto">
          <a:xfrm>
            <a:off x="373063" y="1222375"/>
            <a:ext cx="8313737"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200" b="1">
                <a:solidFill>
                  <a:srgbClr val="002060"/>
                </a:solidFill>
              </a:rPr>
              <a:t>2.2. Phương pháp chế biến thực phẩm không </a:t>
            </a:r>
          </a:p>
          <a:p>
            <a:r>
              <a:rPr lang="en-US" altLang="en-US" sz="3200" b="1">
                <a:solidFill>
                  <a:srgbClr val="002060"/>
                </a:solidFill>
              </a:rPr>
              <a:t>sử dụng nhiệt. </a:t>
            </a:r>
          </a:p>
        </p:txBody>
      </p:sp>
      <p:sp>
        <p:nvSpPr>
          <p:cNvPr id="24592" name="Rectangle 10"/>
          <p:cNvSpPr>
            <a:spLocks noChangeArrowheads="1"/>
          </p:cNvSpPr>
          <p:nvPr/>
        </p:nvSpPr>
        <p:spPr bwMode="auto">
          <a:xfrm>
            <a:off x="411163" y="595313"/>
            <a:ext cx="526097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200" b="1">
                <a:solidFill>
                  <a:srgbClr val="FF3300"/>
                </a:solidFill>
              </a:rPr>
              <a:t>2. CHẾ BIẾN THỰC PHẨM</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4572000" y="1633538"/>
            <a:ext cx="4059238" cy="4524375"/>
          </a:xfrm>
          <a:prstGeom prst="rect">
            <a:avLst/>
          </a:prstGeom>
          <a:noFill/>
          <a:ln>
            <a:noFill/>
          </a:ln>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r>
              <a:rPr lang="en-US" sz="3200" dirty="0">
                <a:solidFill>
                  <a:schemeClr val="bg1"/>
                </a:solidFill>
                <a:latin typeface="+mj-lt"/>
                <a:ea typeface="+mj-ea"/>
                <a:cs typeface="+mj-cs"/>
              </a:rPr>
              <a:t>N</a:t>
            </a:r>
            <a:r>
              <a:rPr lang="vi-VN" sz="3200" dirty="0">
                <a:solidFill>
                  <a:schemeClr val="bg1"/>
                </a:solidFill>
                <a:latin typeface="+mj-lt"/>
                <a:ea typeface="+mj-ea"/>
                <a:cs typeface="+mj-cs"/>
              </a:rPr>
              <a:t>gôi nhà được trang bị hệ thống điều khiển tự động hay bán tự động cho các thiết bị trong gia đình Điều đó giúp cuộc sống trở nên tiện nghi hơn đảm bảo an ninh an toàn và tiết kiệm năng lượng</a:t>
            </a:r>
            <a:r>
              <a:rPr lang="en-US" altLang="vi-VN" sz="3200" dirty="0">
                <a:solidFill>
                  <a:schemeClr val="bg1"/>
                </a:solidFill>
                <a:latin typeface="+mj-lt"/>
                <a:ea typeface="+mj-ea"/>
                <a:cs typeface="+mj-cs"/>
              </a:rPr>
              <a:t>.</a:t>
            </a:r>
          </a:p>
        </p:txBody>
      </p:sp>
      <p:sp>
        <p:nvSpPr>
          <p:cNvPr id="9" name="Text Box 5"/>
          <p:cNvSpPr txBox="1">
            <a:spLocks noChangeArrowheads="1"/>
          </p:cNvSpPr>
          <p:nvPr/>
        </p:nvSpPr>
        <p:spPr bwMode="auto">
          <a:xfrm>
            <a:off x="722313" y="1790700"/>
            <a:ext cx="3849687"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i="1">
                <a:solidFill>
                  <a:srgbClr val="00B050"/>
                </a:solidFill>
              </a:rPr>
              <a:t>Quan sát Hình 5.6, em hãy so sánh sự giống và khác nhau giữa phương pháp nấu với mỗi phương pháp còn lại.</a:t>
            </a:r>
          </a:p>
        </p:txBody>
      </p:sp>
      <p:sp>
        <p:nvSpPr>
          <p:cNvPr id="25604"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sp>
        <p:nvSpPr>
          <p:cNvPr id="25605" name="Rectangle 10"/>
          <p:cNvSpPr>
            <a:spLocks noChangeArrowheads="1"/>
          </p:cNvSpPr>
          <p:nvPr/>
        </p:nvSpPr>
        <p:spPr bwMode="auto">
          <a:xfrm>
            <a:off x="381000" y="76200"/>
            <a:ext cx="7839075"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00" b="1">
                <a:solidFill>
                  <a:srgbClr val="002060"/>
                </a:solidFill>
              </a:rPr>
              <a:t>2.3. Phương pháp chế biến thực phẩm có sử dụng </a:t>
            </a:r>
          </a:p>
          <a:p>
            <a:r>
              <a:rPr lang="en-US" altLang="en-US" sz="2800" b="1">
                <a:solidFill>
                  <a:srgbClr val="002060"/>
                </a:solidFill>
              </a:rPr>
              <a:t>nhiệt</a:t>
            </a:r>
          </a:p>
        </p:txBody>
      </p:sp>
      <p:sp>
        <p:nvSpPr>
          <p:cNvPr id="14"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25607"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86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3" y="6515100"/>
            <a:ext cx="4572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1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127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45525" y="-17463"/>
            <a:ext cx="4572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1" name="Rectangle 10"/>
          <p:cNvSpPr>
            <a:spLocks noChangeArrowheads="1"/>
          </p:cNvSpPr>
          <p:nvPr/>
        </p:nvSpPr>
        <p:spPr bwMode="auto">
          <a:xfrm>
            <a:off x="414338" y="985838"/>
            <a:ext cx="6519862"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1">
                <a:solidFill>
                  <a:srgbClr val="7030A0"/>
                </a:solidFill>
              </a:rPr>
              <a:t>a. Phương pháp làm chín thực phẩm trong nước</a:t>
            </a:r>
            <a:endParaRPr lang="en-US" altLang="en-US">
              <a:solidFill>
                <a:srgbClr val="7030A0"/>
              </a:solidFill>
            </a:endParaRPr>
          </a:p>
        </p:txBody>
      </p:sp>
      <p:pic>
        <p:nvPicPr>
          <p:cNvPr id="17420" name="Picture 1"/>
          <p:cNvPicPr>
            <a:picLocks noChangeAspect="1"/>
          </p:cNvPicPr>
          <p:nvPr/>
        </p:nvPicPr>
        <p:blipFill>
          <a:blip r:embed="rId3">
            <a:extLst>
              <a:ext uri="{28A0092B-C50C-407E-A947-70E740481C1C}">
                <a14:useLocalDpi xmlns:a14="http://schemas.microsoft.com/office/drawing/2010/main" val="0"/>
              </a:ext>
            </a:extLst>
          </a:blip>
          <a:srcRect l="3413" t="7878" r="68596"/>
          <a:stretch>
            <a:fillRect/>
          </a:stretch>
        </p:blipFill>
        <p:spPr bwMode="auto">
          <a:xfrm>
            <a:off x="5197475" y="1492250"/>
            <a:ext cx="3489325"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1"/>
          <p:cNvPicPr>
            <a:picLocks noChangeAspect="1"/>
          </p:cNvPicPr>
          <p:nvPr/>
        </p:nvPicPr>
        <p:blipFill>
          <a:blip r:embed="rId3">
            <a:extLst>
              <a:ext uri="{28A0092B-C50C-407E-A947-70E740481C1C}">
                <a14:useLocalDpi xmlns:a14="http://schemas.microsoft.com/office/drawing/2010/main" val="0"/>
              </a:ext>
            </a:extLst>
          </a:blip>
          <a:srcRect l="32768" t="6564" r="35146"/>
          <a:stretch>
            <a:fillRect/>
          </a:stretch>
        </p:blipFill>
        <p:spPr bwMode="auto">
          <a:xfrm>
            <a:off x="679450" y="3895725"/>
            <a:ext cx="3892550" cy="276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2" name="Picture 1"/>
          <p:cNvPicPr>
            <a:picLocks noChangeAspect="1"/>
          </p:cNvPicPr>
          <p:nvPr/>
        </p:nvPicPr>
        <p:blipFill>
          <a:blip r:embed="rId3">
            <a:extLst>
              <a:ext uri="{28A0092B-C50C-407E-A947-70E740481C1C}">
                <a14:useLocalDpi xmlns:a14="http://schemas.microsoft.com/office/drawing/2010/main" val="0"/>
              </a:ext>
            </a:extLst>
          </a:blip>
          <a:srcRect l="68951" t="4436" r="1694" b="-4436"/>
          <a:stretch>
            <a:fillRect/>
          </a:stretch>
        </p:blipFill>
        <p:spPr bwMode="auto">
          <a:xfrm>
            <a:off x="5197475" y="3895725"/>
            <a:ext cx="3452813"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91525" y="350838"/>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4638" y="6235700"/>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7"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 y="439738"/>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8"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58200" y="6208713"/>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0966"/>
                                        </p:tgtEl>
                                        <p:attrNameLst>
                                          <p:attrName>style.visibility</p:attrName>
                                        </p:attrNameLst>
                                      </p:cBhvr>
                                      <p:to>
                                        <p:strVal val="visible"/>
                                      </p:to>
                                    </p:set>
                                    <p:animEffect transition="in" filter="wipe(down)">
                                      <p:cBhvr>
                                        <p:cTn id="13" dur="500"/>
                                        <p:tgtEl>
                                          <p:spTgt spid="4096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nodeType="clickEffect">
                                  <p:stCondLst>
                                    <p:cond delay="0"/>
                                  </p:stCondLst>
                                  <p:childTnLst>
                                    <p:set>
                                      <p:cBhvr>
                                        <p:cTn id="17" dur="1" fill="hold">
                                          <p:stCondLst>
                                            <p:cond delay="0"/>
                                          </p:stCondLst>
                                        </p:cTn>
                                        <p:tgtEl>
                                          <p:spTgt spid="17420"/>
                                        </p:tgtEl>
                                        <p:attrNameLst>
                                          <p:attrName>style.visibility</p:attrName>
                                        </p:attrNameLst>
                                      </p:cBhvr>
                                      <p:to>
                                        <p:strVal val="visible"/>
                                      </p:to>
                                    </p:set>
                                    <p:anim calcmode="lin" valueType="num">
                                      <p:cBhvr additive="base">
                                        <p:cTn id="18" dur="500" fill="hold"/>
                                        <p:tgtEl>
                                          <p:spTgt spid="17420"/>
                                        </p:tgtEl>
                                        <p:attrNameLst>
                                          <p:attrName>ppt_x</p:attrName>
                                        </p:attrNameLst>
                                      </p:cBhvr>
                                      <p:tavLst>
                                        <p:tav tm="0">
                                          <p:val>
                                            <p:strVal val="1+#ppt_w/2"/>
                                          </p:val>
                                        </p:tav>
                                        <p:tav tm="100000">
                                          <p:val>
                                            <p:strVal val="#ppt_x"/>
                                          </p:val>
                                        </p:tav>
                                      </p:tavLst>
                                    </p:anim>
                                    <p:anim calcmode="lin" valueType="num">
                                      <p:cBhvr additive="base">
                                        <p:cTn id="19" dur="500" fill="hold"/>
                                        <p:tgtEl>
                                          <p:spTgt spid="17420"/>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nodeType="clickEffect">
                                  <p:stCondLst>
                                    <p:cond delay="0"/>
                                  </p:stCondLst>
                                  <p:childTnLst>
                                    <p:set>
                                      <p:cBhvr>
                                        <p:cTn id="23" dur="1" fill="hold">
                                          <p:stCondLst>
                                            <p:cond delay="0"/>
                                          </p:stCondLst>
                                        </p:cTn>
                                        <p:tgtEl>
                                          <p:spTgt spid="17421"/>
                                        </p:tgtEl>
                                        <p:attrNameLst>
                                          <p:attrName>style.visibility</p:attrName>
                                        </p:attrNameLst>
                                      </p:cBhvr>
                                      <p:to>
                                        <p:strVal val="visible"/>
                                      </p:to>
                                    </p:set>
                                    <p:anim calcmode="lin" valueType="num">
                                      <p:cBhvr additive="base">
                                        <p:cTn id="24" dur="500" fill="hold"/>
                                        <p:tgtEl>
                                          <p:spTgt spid="17421"/>
                                        </p:tgtEl>
                                        <p:attrNameLst>
                                          <p:attrName>ppt_x</p:attrName>
                                        </p:attrNameLst>
                                      </p:cBhvr>
                                      <p:tavLst>
                                        <p:tav tm="0">
                                          <p:val>
                                            <p:strVal val="0-#ppt_w/2"/>
                                          </p:val>
                                        </p:tav>
                                        <p:tav tm="100000">
                                          <p:val>
                                            <p:strVal val="#ppt_x"/>
                                          </p:val>
                                        </p:tav>
                                      </p:tavLst>
                                    </p:anim>
                                    <p:anim calcmode="lin" valueType="num">
                                      <p:cBhvr additive="base">
                                        <p:cTn id="25" dur="500" fill="hold"/>
                                        <p:tgtEl>
                                          <p:spTgt spid="17421"/>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17422"/>
                                        </p:tgtEl>
                                        <p:attrNameLst>
                                          <p:attrName>style.visibility</p:attrName>
                                        </p:attrNameLst>
                                      </p:cBhvr>
                                      <p:to>
                                        <p:strVal val="visible"/>
                                      </p:to>
                                    </p:set>
                                    <p:anim calcmode="lin" valueType="num">
                                      <p:cBhvr additive="base">
                                        <p:cTn id="30" dur="500" fill="hold"/>
                                        <p:tgtEl>
                                          <p:spTgt spid="17422"/>
                                        </p:tgtEl>
                                        <p:attrNameLst>
                                          <p:attrName>ppt_x</p:attrName>
                                        </p:attrNameLst>
                                      </p:cBhvr>
                                      <p:tavLst>
                                        <p:tav tm="0">
                                          <p:val>
                                            <p:strVal val="#ppt_x"/>
                                          </p:val>
                                        </p:tav>
                                        <p:tav tm="100000">
                                          <p:val>
                                            <p:strVal val="#ppt_x"/>
                                          </p:val>
                                        </p:tav>
                                      </p:tavLst>
                                    </p:anim>
                                    <p:anim calcmode="lin" valueType="num">
                                      <p:cBhvr additive="base">
                                        <p:cTn id="31" dur="500" fill="hold"/>
                                        <p:tgtEl>
                                          <p:spTgt spid="174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4572000" y="1633538"/>
            <a:ext cx="4059238" cy="4524375"/>
          </a:xfrm>
          <a:prstGeom prst="rect">
            <a:avLst/>
          </a:prstGeom>
          <a:noFill/>
          <a:ln>
            <a:noFill/>
          </a:ln>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r>
              <a:rPr lang="en-US" sz="3200" dirty="0">
                <a:solidFill>
                  <a:schemeClr val="bg1"/>
                </a:solidFill>
                <a:latin typeface="+mj-lt"/>
                <a:ea typeface="+mj-ea"/>
                <a:cs typeface="+mj-cs"/>
              </a:rPr>
              <a:t>N</a:t>
            </a:r>
            <a:r>
              <a:rPr lang="vi-VN" sz="3200" dirty="0">
                <a:solidFill>
                  <a:schemeClr val="bg1"/>
                </a:solidFill>
                <a:latin typeface="+mj-lt"/>
                <a:ea typeface="+mj-ea"/>
                <a:cs typeface="+mj-cs"/>
              </a:rPr>
              <a:t>gôi nhà được trang bị hệ thống điều khiển tự động hay bán tự động cho các thiết bị trong gia đình Điều đó giúp cuộc sống trở nên tiện nghi hơn đảm bảo an ninh an toàn và tiết kiệm năng lượng</a:t>
            </a:r>
            <a:r>
              <a:rPr lang="en-US" altLang="vi-VN" sz="3200" dirty="0">
                <a:solidFill>
                  <a:schemeClr val="bg1"/>
                </a:solidFill>
                <a:latin typeface="+mj-lt"/>
                <a:ea typeface="+mj-ea"/>
                <a:cs typeface="+mj-cs"/>
              </a:rPr>
              <a:t>.</a:t>
            </a:r>
          </a:p>
        </p:txBody>
      </p:sp>
      <p:sp>
        <p:nvSpPr>
          <p:cNvPr id="9" name="Text Box 5"/>
          <p:cNvSpPr txBox="1">
            <a:spLocks noChangeArrowheads="1"/>
          </p:cNvSpPr>
          <p:nvPr/>
        </p:nvSpPr>
        <p:spPr bwMode="auto">
          <a:xfrm>
            <a:off x="493713" y="1489075"/>
            <a:ext cx="4064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altLang="en-US" i="1">
                <a:solidFill>
                  <a:srgbClr val="00B050"/>
                </a:solidFill>
              </a:rPr>
              <a:t>Quan sát Hình 5.7, em hãy cho biết phương pháp rán khác với các phương pháp còn lại như thế nào.</a:t>
            </a:r>
          </a:p>
        </p:txBody>
      </p:sp>
      <p:sp>
        <p:nvSpPr>
          <p:cNvPr id="26628"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sp>
        <p:nvSpPr>
          <p:cNvPr id="26629" name="Rectangle 10"/>
          <p:cNvSpPr>
            <a:spLocks noChangeArrowheads="1"/>
          </p:cNvSpPr>
          <p:nvPr/>
        </p:nvSpPr>
        <p:spPr bwMode="auto">
          <a:xfrm>
            <a:off x="527050" y="76200"/>
            <a:ext cx="7748588"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00" b="1">
                <a:solidFill>
                  <a:srgbClr val="002060"/>
                </a:solidFill>
              </a:rPr>
              <a:t>2.3. Phương pháp chế biến thực phẩm có sử dụng</a:t>
            </a:r>
          </a:p>
          <a:p>
            <a:r>
              <a:rPr lang="en-US" altLang="en-US" sz="2800" b="1">
                <a:solidFill>
                  <a:srgbClr val="002060"/>
                </a:solidFill>
              </a:rPr>
              <a:t> nhiệ</a:t>
            </a:r>
            <a:r>
              <a:rPr lang="en-US" altLang="en-US" sz="3200" b="1">
                <a:solidFill>
                  <a:srgbClr val="002060"/>
                </a:solidFill>
              </a:rPr>
              <a:t>t</a:t>
            </a:r>
          </a:p>
        </p:txBody>
      </p:sp>
      <p:sp>
        <p:nvSpPr>
          <p:cNvPr id="14"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26631"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86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3" y="6515100"/>
            <a:ext cx="4572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1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127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1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45525" y="-17463"/>
            <a:ext cx="4572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5" name="Rectangle 10"/>
          <p:cNvSpPr>
            <a:spLocks noChangeArrowheads="1"/>
          </p:cNvSpPr>
          <p:nvPr/>
        </p:nvSpPr>
        <p:spPr bwMode="auto">
          <a:xfrm>
            <a:off x="476250" y="985838"/>
            <a:ext cx="697865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1">
                <a:solidFill>
                  <a:srgbClr val="0070C0"/>
                </a:solidFill>
              </a:rPr>
              <a:t>b. Phương pháp làm chín thực phẩm trong chất béo</a:t>
            </a:r>
            <a:endParaRPr lang="en-US" altLang="en-US">
              <a:solidFill>
                <a:srgbClr val="0070C0"/>
              </a:solidFill>
            </a:endParaRPr>
          </a:p>
        </p:txBody>
      </p:sp>
      <p:pic>
        <p:nvPicPr>
          <p:cNvPr id="18444" name="Picture 2"/>
          <p:cNvPicPr>
            <a:picLocks noChangeAspect="1"/>
          </p:cNvPicPr>
          <p:nvPr/>
        </p:nvPicPr>
        <p:blipFill>
          <a:blip r:embed="rId3">
            <a:extLst>
              <a:ext uri="{28A0092B-C50C-407E-A947-70E740481C1C}">
                <a14:useLocalDpi xmlns:a14="http://schemas.microsoft.com/office/drawing/2010/main" val="0"/>
              </a:ext>
            </a:extLst>
          </a:blip>
          <a:srcRect l="66599" t="5569" r="3258" b="31812"/>
          <a:stretch>
            <a:fillRect/>
          </a:stretch>
        </p:blipFill>
        <p:spPr bwMode="auto">
          <a:xfrm>
            <a:off x="4819650" y="1363663"/>
            <a:ext cx="3925888" cy="227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2"/>
          <p:cNvPicPr>
            <a:picLocks noChangeAspect="1"/>
          </p:cNvPicPr>
          <p:nvPr/>
        </p:nvPicPr>
        <p:blipFill>
          <a:blip r:embed="rId3">
            <a:extLst>
              <a:ext uri="{28A0092B-C50C-407E-A947-70E740481C1C}">
                <a14:useLocalDpi xmlns:a14="http://schemas.microsoft.com/office/drawing/2010/main" val="0"/>
              </a:ext>
            </a:extLst>
          </a:blip>
          <a:srcRect t="8269" r="74355" b="17072"/>
          <a:stretch>
            <a:fillRect/>
          </a:stretch>
        </p:blipFill>
        <p:spPr bwMode="auto">
          <a:xfrm>
            <a:off x="320675" y="3635375"/>
            <a:ext cx="4237038"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2"/>
          <p:cNvPicPr>
            <a:picLocks noChangeAspect="1"/>
          </p:cNvPicPr>
          <p:nvPr/>
        </p:nvPicPr>
        <p:blipFill>
          <a:blip r:embed="rId3">
            <a:extLst>
              <a:ext uri="{28A0092B-C50C-407E-A947-70E740481C1C}">
                <a14:useLocalDpi xmlns:a14="http://schemas.microsoft.com/office/drawing/2010/main" val="0"/>
              </a:ext>
            </a:extLst>
          </a:blip>
          <a:srcRect l="35835" t="6573" r="41031" b="16357"/>
          <a:stretch>
            <a:fillRect/>
          </a:stretch>
        </p:blipFill>
        <p:spPr bwMode="auto">
          <a:xfrm>
            <a:off x="4819650" y="3635375"/>
            <a:ext cx="3951288"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9"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91525" y="350838"/>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4638" y="6235700"/>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1"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 y="439738"/>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2"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58200" y="6208713"/>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0966"/>
                                        </p:tgtEl>
                                        <p:attrNameLst>
                                          <p:attrName>style.visibility</p:attrName>
                                        </p:attrNameLst>
                                      </p:cBhvr>
                                      <p:to>
                                        <p:strVal val="visible"/>
                                      </p:to>
                                    </p:set>
                                    <p:animEffect transition="in" filter="wipe(down)">
                                      <p:cBhvr>
                                        <p:cTn id="13" dur="500"/>
                                        <p:tgtEl>
                                          <p:spTgt spid="4096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nodeType="clickEffect">
                                  <p:stCondLst>
                                    <p:cond delay="0"/>
                                  </p:stCondLst>
                                  <p:childTnLst>
                                    <p:set>
                                      <p:cBhvr>
                                        <p:cTn id="17" dur="1" fill="hold">
                                          <p:stCondLst>
                                            <p:cond delay="0"/>
                                          </p:stCondLst>
                                        </p:cTn>
                                        <p:tgtEl>
                                          <p:spTgt spid="18444"/>
                                        </p:tgtEl>
                                        <p:attrNameLst>
                                          <p:attrName>style.visibility</p:attrName>
                                        </p:attrNameLst>
                                      </p:cBhvr>
                                      <p:to>
                                        <p:strVal val="visible"/>
                                      </p:to>
                                    </p:set>
                                    <p:anim calcmode="lin" valueType="num">
                                      <p:cBhvr additive="base">
                                        <p:cTn id="18" dur="500" fill="hold"/>
                                        <p:tgtEl>
                                          <p:spTgt spid="18444"/>
                                        </p:tgtEl>
                                        <p:attrNameLst>
                                          <p:attrName>ppt_x</p:attrName>
                                        </p:attrNameLst>
                                      </p:cBhvr>
                                      <p:tavLst>
                                        <p:tav tm="0">
                                          <p:val>
                                            <p:strVal val="1+#ppt_w/2"/>
                                          </p:val>
                                        </p:tav>
                                        <p:tav tm="100000">
                                          <p:val>
                                            <p:strVal val="#ppt_x"/>
                                          </p:val>
                                        </p:tav>
                                      </p:tavLst>
                                    </p:anim>
                                    <p:anim calcmode="lin" valueType="num">
                                      <p:cBhvr additive="base">
                                        <p:cTn id="19" dur="500" fill="hold"/>
                                        <p:tgtEl>
                                          <p:spTgt spid="18444"/>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nodeType="clickEffect">
                                  <p:stCondLst>
                                    <p:cond delay="0"/>
                                  </p:stCondLst>
                                  <p:childTnLst>
                                    <p:set>
                                      <p:cBhvr>
                                        <p:cTn id="23" dur="1" fill="hold">
                                          <p:stCondLst>
                                            <p:cond delay="0"/>
                                          </p:stCondLst>
                                        </p:cTn>
                                        <p:tgtEl>
                                          <p:spTgt spid="18445"/>
                                        </p:tgtEl>
                                        <p:attrNameLst>
                                          <p:attrName>style.visibility</p:attrName>
                                        </p:attrNameLst>
                                      </p:cBhvr>
                                      <p:to>
                                        <p:strVal val="visible"/>
                                      </p:to>
                                    </p:set>
                                    <p:anim calcmode="lin" valueType="num">
                                      <p:cBhvr additive="base">
                                        <p:cTn id="24" dur="500" fill="hold"/>
                                        <p:tgtEl>
                                          <p:spTgt spid="18445"/>
                                        </p:tgtEl>
                                        <p:attrNameLst>
                                          <p:attrName>ppt_x</p:attrName>
                                        </p:attrNameLst>
                                      </p:cBhvr>
                                      <p:tavLst>
                                        <p:tav tm="0">
                                          <p:val>
                                            <p:strVal val="0-#ppt_w/2"/>
                                          </p:val>
                                        </p:tav>
                                        <p:tav tm="100000">
                                          <p:val>
                                            <p:strVal val="#ppt_x"/>
                                          </p:val>
                                        </p:tav>
                                      </p:tavLst>
                                    </p:anim>
                                    <p:anim calcmode="lin" valueType="num">
                                      <p:cBhvr additive="base">
                                        <p:cTn id="25" dur="500" fill="hold"/>
                                        <p:tgtEl>
                                          <p:spTgt spid="18445"/>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nodeType="clickEffect">
                                  <p:stCondLst>
                                    <p:cond delay="0"/>
                                  </p:stCondLst>
                                  <p:childTnLst>
                                    <p:set>
                                      <p:cBhvr>
                                        <p:cTn id="29" dur="1" fill="hold">
                                          <p:stCondLst>
                                            <p:cond delay="0"/>
                                          </p:stCondLst>
                                        </p:cTn>
                                        <p:tgtEl>
                                          <p:spTgt spid="18446"/>
                                        </p:tgtEl>
                                        <p:attrNameLst>
                                          <p:attrName>style.visibility</p:attrName>
                                        </p:attrNameLst>
                                      </p:cBhvr>
                                      <p:to>
                                        <p:strVal val="visible"/>
                                      </p:to>
                                    </p:set>
                                    <p:anim calcmode="lin" valueType="num">
                                      <p:cBhvr additive="base">
                                        <p:cTn id="30" dur="500" fill="hold"/>
                                        <p:tgtEl>
                                          <p:spTgt spid="18446"/>
                                        </p:tgtEl>
                                        <p:attrNameLst>
                                          <p:attrName>ppt_x</p:attrName>
                                        </p:attrNameLst>
                                      </p:cBhvr>
                                      <p:tavLst>
                                        <p:tav tm="0">
                                          <p:val>
                                            <p:strVal val="1+#ppt_w/2"/>
                                          </p:val>
                                        </p:tav>
                                        <p:tav tm="100000">
                                          <p:val>
                                            <p:strVal val="#ppt_x"/>
                                          </p:val>
                                        </p:tav>
                                      </p:tavLst>
                                    </p:anim>
                                    <p:anim calcmode="lin" valueType="num">
                                      <p:cBhvr additive="base">
                                        <p:cTn id="31" dur="500" fill="hold"/>
                                        <p:tgtEl>
                                          <p:spTgt spid="184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4572000" y="1633538"/>
            <a:ext cx="4059238" cy="4524375"/>
          </a:xfrm>
          <a:prstGeom prst="rect">
            <a:avLst/>
          </a:prstGeom>
          <a:noFill/>
          <a:ln>
            <a:noFill/>
          </a:ln>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r>
              <a:rPr lang="en-US" sz="3200" dirty="0">
                <a:solidFill>
                  <a:schemeClr val="bg1"/>
                </a:solidFill>
                <a:latin typeface="+mj-lt"/>
                <a:ea typeface="+mj-ea"/>
                <a:cs typeface="+mj-cs"/>
              </a:rPr>
              <a:t>N</a:t>
            </a:r>
            <a:r>
              <a:rPr lang="vi-VN" sz="3200" dirty="0">
                <a:solidFill>
                  <a:schemeClr val="bg1"/>
                </a:solidFill>
                <a:latin typeface="+mj-lt"/>
                <a:ea typeface="+mj-ea"/>
                <a:cs typeface="+mj-cs"/>
              </a:rPr>
              <a:t>gôi nhà được trang bị hệ thống điều khiển tự động hay bán tự động cho các thiết bị trong gia đình Điều đó giúp cuộc sống trở nên tiện nghi hơn đảm bảo an ninh an toàn và tiết kiệm năng lượng</a:t>
            </a:r>
            <a:r>
              <a:rPr lang="en-US" altLang="vi-VN" sz="3200" dirty="0">
                <a:solidFill>
                  <a:schemeClr val="bg1"/>
                </a:solidFill>
                <a:latin typeface="+mj-lt"/>
                <a:ea typeface="+mj-ea"/>
                <a:cs typeface="+mj-cs"/>
              </a:rPr>
              <a:t>.</a:t>
            </a:r>
          </a:p>
        </p:txBody>
      </p:sp>
      <p:sp>
        <p:nvSpPr>
          <p:cNvPr id="9" name="Text Box 5"/>
          <p:cNvSpPr txBox="1">
            <a:spLocks noChangeArrowheads="1"/>
          </p:cNvSpPr>
          <p:nvPr/>
        </p:nvSpPr>
        <p:spPr bwMode="auto">
          <a:xfrm>
            <a:off x="420688" y="1747838"/>
            <a:ext cx="8513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i="1">
                <a:solidFill>
                  <a:srgbClr val="00B050"/>
                </a:solidFill>
              </a:rPr>
              <a:t>Em hãy mô tả các phương pháp làm chín thực phẩm trong Hình 5.8</a:t>
            </a:r>
          </a:p>
        </p:txBody>
      </p:sp>
      <p:sp>
        <p:nvSpPr>
          <p:cNvPr id="27652"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sp>
        <p:nvSpPr>
          <p:cNvPr id="14"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27654"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86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3" y="6515100"/>
            <a:ext cx="4572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1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127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45525" y="-17463"/>
            <a:ext cx="4572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Rectangle 10"/>
          <p:cNvSpPr>
            <a:spLocks noChangeArrowheads="1"/>
          </p:cNvSpPr>
          <p:nvPr/>
        </p:nvSpPr>
        <p:spPr bwMode="auto">
          <a:xfrm>
            <a:off x="1828800" y="5675313"/>
            <a:ext cx="6096000"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i="1">
                <a:solidFill>
                  <a:srgbClr val="0070C0"/>
                </a:solidFill>
              </a:rPr>
              <a:t>Hình 5.8. Các phương pháp làm chín thực phẩm bằng hơi nước và bằng nguồn nhiệt trực tiếp</a:t>
            </a:r>
            <a:endParaRPr lang="en-US" altLang="en-US">
              <a:solidFill>
                <a:srgbClr val="0070C0"/>
              </a:solidFill>
            </a:endParaRPr>
          </a:p>
        </p:txBody>
      </p:sp>
      <p:sp>
        <p:nvSpPr>
          <p:cNvPr id="27659" name="Rectangle 10"/>
          <p:cNvSpPr>
            <a:spLocks noChangeArrowheads="1"/>
          </p:cNvSpPr>
          <p:nvPr/>
        </p:nvSpPr>
        <p:spPr bwMode="auto">
          <a:xfrm>
            <a:off x="381000" y="996950"/>
            <a:ext cx="8324850"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1">
                <a:solidFill>
                  <a:srgbClr val="7030A0"/>
                </a:solidFill>
              </a:rPr>
              <a:t>c. Phương pháp làm chín thực phẩm bằng hơi nước và bằng nguồn nhiệt trực tiếp </a:t>
            </a:r>
            <a:endParaRPr lang="en-US" altLang="en-US">
              <a:solidFill>
                <a:srgbClr val="7030A0"/>
              </a:solidFill>
            </a:endParaRPr>
          </a:p>
        </p:txBody>
      </p:sp>
      <p:pic>
        <p:nvPicPr>
          <p:cNvPr id="1946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7050" y="2306638"/>
            <a:ext cx="8178800" cy="34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91525" y="350838"/>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2"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4638" y="6235700"/>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3"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 y="439738"/>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4"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58200" y="6208713"/>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5" name="Rectangle 10"/>
          <p:cNvSpPr>
            <a:spLocks noChangeArrowheads="1"/>
          </p:cNvSpPr>
          <p:nvPr/>
        </p:nvSpPr>
        <p:spPr bwMode="auto">
          <a:xfrm>
            <a:off x="527050" y="76200"/>
            <a:ext cx="7748588"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00" b="1">
                <a:solidFill>
                  <a:srgbClr val="002060"/>
                </a:solidFill>
              </a:rPr>
              <a:t>2.3. Phương pháp chế biến thực phẩm có sử dụng</a:t>
            </a:r>
          </a:p>
          <a:p>
            <a:r>
              <a:rPr lang="en-US" altLang="en-US" sz="2800" b="1">
                <a:solidFill>
                  <a:srgbClr val="002060"/>
                </a:solidFill>
              </a:rPr>
              <a:t> nhiệ</a:t>
            </a:r>
            <a:r>
              <a:rPr lang="en-US" altLang="en-US" sz="3200" b="1">
                <a:solidFill>
                  <a:srgbClr val="002060"/>
                </a:solidFill>
              </a:rPr>
              <a:t>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0966"/>
                                        </p:tgtEl>
                                        <p:attrNameLst>
                                          <p:attrName>style.visibility</p:attrName>
                                        </p:attrNameLst>
                                      </p:cBhvr>
                                      <p:to>
                                        <p:strVal val="visible"/>
                                      </p:to>
                                    </p:set>
                                    <p:animEffect transition="in" filter="wipe(down)">
                                      <p:cBhvr>
                                        <p:cTn id="13" dur="500"/>
                                        <p:tgtEl>
                                          <p:spTgt spid="4096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nodeType="clickEffect">
                                  <p:stCondLst>
                                    <p:cond delay="0"/>
                                  </p:stCondLst>
                                  <p:childTnLst>
                                    <p:set>
                                      <p:cBhvr>
                                        <p:cTn id="17" dur="1" fill="hold">
                                          <p:stCondLst>
                                            <p:cond delay="0"/>
                                          </p:stCondLst>
                                        </p:cTn>
                                        <p:tgtEl>
                                          <p:spTgt spid="19469"/>
                                        </p:tgtEl>
                                        <p:attrNameLst>
                                          <p:attrName>style.visibility</p:attrName>
                                        </p:attrNameLst>
                                      </p:cBhvr>
                                      <p:to>
                                        <p:strVal val="visible"/>
                                      </p:to>
                                    </p:set>
                                    <p:animEffect transition="in" filter="barn(inVertical)">
                                      <p:cBhvr>
                                        <p:cTn id="18" dur="500"/>
                                        <p:tgtEl>
                                          <p:spTgt spid="19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6"/>
          <p:cNvSpPr>
            <a:spLocks noChangeArrowheads="1"/>
          </p:cNvSpPr>
          <p:nvPr/>
        </p:nvSpPr>
        <p:spPr bwMode="auto">
          <a:xfrm>
            <a:off x="0" y="-323850"/>
            <a:ext cx="1841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vi-VN" altLang="vi-VN" sz="3600">
              <a:latin typeface=".VnAristote" pitchFamily="34" charset="0"/>
            </a:endParaRPr>
          </a:p>
        </p:txBody>
      </p:sp>
      <p:sp>
        <p:nvSpPr>
          <p:cNvPr id="5126" name="Rectangle 8"/>
          <p:cNvSpPr>
            <a:spLocks noChangeArrowheads="1"/>
          </p:cNvSpPr>
          <p:nvPr/>
        </p:nvSpPr>
        <p:spPr bwMode="auto">
          <a:xfrm>
            <a:off x="576263" y="334963"/>
            <a:ext cx="6086475" cy="768350"/>
          </a:xfrm>
          <a:prstGeom prst="rect">
            <a:avLst/>
          </a:prstGeom>
          <a:noFill/>
          <a:ln>
            <a:noFill/>
          </a:ln>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r>
              <a:rPr lang="en-US" altLang="vi-VN" sz="4400" dirty="0">
                <a:solidFill>
                  <a:schemeClr val="accent2"/>
                </a:solidFill>
              </a:rPr>
              <a:t>  </a:t>
            </a:r>
            <a:r>
              <a:rPr lang="en-US" altLang="vi-VN" sz="4400" b="1" dirty="0">
                <a:solidFill>
                  <a:srgbClr val="FF912B"/>
                </a:solidFill>
                <a:latin typeface="#9Slide05 Garris" pitchFamily="2" charset="0"/>
                <a:ea typeface="+mj-ea"/>
                <a:cs typeface="+mj-cs"/>
              </a:rPr>
              <a:t>MỤC TIÊU BÀI HỌC</a:t>
            </a:r>
          </a:p>
        </p:txBody>
      </p:sp>
      <p:sp>
        <p:nvSpPr>
          <p:cNvPr id="11" name="Text Box 11"/>
          <p:cNvSpPr txBox="1">
            <a:spLocks noChangeArrowheads="1"/>
          </p:cNvSpPr>
          <p:nvPr/>
        </p:nvSpPr>
        <p:spPr bwMode="auto">
          <a:xfrm>
            <a:off x="550863" y="1606550"/>
            <a:ext cx="8153400" cy="440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00">
                <a:solidFill>
                  <a:schemeClr val="hlink"/>
                </a:solidFill>
              </a:rPr>
              <a:t> • Nêu được vai trò, ý nghĩa của việc bảo quản và chế biến thực phẩm;</a:t>
            </a:r>
          </a:p>
          <a:p>
            <a:endParaRPr lang="en-US" altLang="en-US" sz="2800">
              <a:solidFill>
                <a:schemeClr val="hlink"/>
              </a:solidFill>
            </a:endParaRPr>
          </a:p>
          <a:p>
            <a:r>
              <a:rPr lang="en-US" altLang="en-US" sz="2800">
                <a:solidFill>
                  <a:schemeClr val="hlink"/>
                </a:solidFill>
              </a:rPr>
              <a:t> • Trình bày được một số phương pháp bảo quản, chế</a:t>
            </a:r>
          </a:p>
          <a:p>
            <a:r>
              <a:rPr lang="en-US" altLang="en-US" sz="2800">
                <a:solidFill>
                  <a:schemeClr val="hlink"/>
                </a:solidFill>
              </a:rPr>
              <a:t>biến thực phẩm phổ biến;</a:t>
            </a:r>
          </a:p>
          <a:p>
            <a:endParaRPr lang="en-US" altLang="en-US" sz="2800">
              <a:solidFill>
                <a:schemeClr val="hlink"/>
              </a:solidFill>
            </a:endParaRPr>
          </a:p>
          <a:p>
            <a:r>
              <a:rPr lang="en-US" altLang="en-US" sz="2800">
                <a:solidFill>
                  <a:schemeClr val="hlink"/>
                </a:solidFill>
              </a:rPr>
              <a:t> • Lựa chọn và chế biến được món ăn đơn giản theo</a:t>
            </a:r>
          </a:p>
          <a:p>
            <a:r>
              <a:rPr lang="en-US" altLang="en-US" sz="2800">
                <a:solidFill>
                  <a:schemeClr val="hlink"/>
                </a:solidFill>
              </a:rPr>
              <a:t>phương pháp không sử dụng nhiệt,</a:t>
            </a:r>
          </a:p>
          <a:p>
            <a:endParaRPr lang="en-US" altLang="en-US" sz="2800">
              <a:solidFill>
                <a:schemeClr val="hlink"/>
              </a:solidFill>
            </a:endParaRPr>
          </a:p>
          <a:p>
            <a:r>
              <a:rPr lang="en-US" altLang="en-US" sz="2800">
                <a:solidFill>
                  <a:schemeClr val="hlink"/>
                </a:solidFill>
              </a:rPr>
              <a:t> • Chế biến thực phẩm đảm bảo an toàn, vệ sinh.</a:t>
            </a:r>
          </a:p>
        </p:txBody>
      </p:sp>
      <p:sp>
        <p:nvSpPr>
          <p:cNvPr id="7173"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sp>
        <p:nvSpPr>
          <p:cNvPr id="15"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7175"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86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163" y="6515100"/>
            <a:ext cx="4572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13" y="-127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45525" y="-17463"/>
            <a:ext cx="4572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Audio 2">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91525" y="350838"/>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4638" y="6235700"/>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2" name="Picture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050" y="439738"/>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3"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458200" y="6208713"/>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126"/>
                                        </p:tgtEl>
                                        <p:attrNameLst>
                                          <p:attrName>style.visibility</p:attrName>
                                        </p:attrNameLst>
                                      </p:cBhvr>
                                      <p:to>
                                        <p:strVal val="visible"/>
                                      </p:to>
                                    </p:set>
                                    <p:anim calcmode="lin" valueType="num">
                                      <p:cBhvr additive="base">
                                        <p:cTn id="7" dur="1750" fill="hold"/>
                                        <p:tgtEl>
                                          <p:spTgt spid="5126"/>
                                        </p:tgtEl>
                                        <p:attrNameLst>
                                          <p:attrName>ppt_x</p:attrName>
                                        </p:attrNameLst>
                                      </p:cBhvr>
                                      <p:tavLst>
                                        <p:tav tm="0">
                                          <p:val>
                                            <p:strVal val="0-#ppt_w/2"/>
                                          </p:val>
                                        </p:tav>
                                        <p:tav tm="100000">
                                          <p:val>
                                            <p:strVal val="#ppt_x"/>
                                          </p:val>
                                        </p:tav>
                                      </p:tavLst>
                                    </p:anim>
                                    <p:anim calcmode="lin" valueType="num">
                                      <p:cBhvr additive="base">
                                        <p:cTn id="8" dur="1750" fill="hold"/>
                                        <p:tgtEl>
                                          <p:spTgt spid="512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amond(in)">
                                      <p:cBhvr>
                                        <p:cTn id="1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reeform 19"/>
          <p:cNvSpPr>
            <a:spLocks/>
          </p:cNvSpPr>
          <p:nvPr/>
        </p:nvSpPr>
        <p:spPr bwMode="auto">
          <a:xfrm rot="5400000">
            <a:off x="1356518" y="-1370806"/>
            <a:ext cx="7053263" cy="9753600"/>
          </a:xfrm>
          <a:custGeom>
            <a:avLst/>
            <a:gdLst>
              <a:gd name="T0" fmla="*/ 0 w 1943049"/>
              <a:gd name="T1" fmla="*/ 0 h 1943049"/>
              <a:gd name="T2" fmla="*/ 2147483646 w 1943049"/>
              <a:gd name="T3" fmla="*/ 2147483646 h 1943049"/>
              <a:gd name="T4" fmla="*/ 0 w 1943049"/>
              <a:gd name="T5" fmla="*/ 2147483646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0" name="Rectangle 9"/>
          <p:cNvSpPr/>
          <p:nvPr/>
        </p:nvSpPr>
        <p:spPr>
          <a:xfrm>
            <a:off x="474663" y="1981200"/>
            <a:ext cx="8383587" cy="4032250"/>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defRPr/>
            </a:pPr>
            <a:r>
              <a:rPr lang="en-US" sz="3200" dirty="0">
                <a:solidFill>
                  <a:schemeClr val="tx1"/>
                </a:solidFill>
                <a:latin typeface="Times New Roman" panose="02020603050405020304" pitchFamily="18" charset="0"/>
                <a:ea typeface="+mj-ea"/>
                <a:cs typeface="Times New Roman" panose="02020603050405020304" pitchFamily="18" charset="0"/>
              </a:rPr>
              <a:t>L</a:t>
            </a:r>
            <a:r>
              <a:rPr lang="vi-VN" sz="3200" dirty="0">
                <a:solidFill>
                  <a:schemeClr val="tx1"/>
                </a:solidFill>
                <a:latin typeface="Times New Roman" panose="02020603050405020304" pitchFamily="18" charset="0"/>
                <a:ea typeface="+mj-ea"/>
                <a:cs typeface="Times New Roman" panose="02020603050405020304" pitchFamily="18" charset="0"/>
              </a:rPr>
              <a:t>à làm chín thực phẩm ở nhiệt độ và thời gian thích hợp để món ăn trở nên dễ tiêu hóa và thơm ngon hơn.</a:t>
            </a:r>
            <a:endParaRPr lang="en-US" sz="3200" dirty="0">
              <a:solidFill>
                <a:schemeClr val="tx1"/>
              </a:solidFill>
              <a:latin typeface="Times New Roman" panose="02020603050405020304" pitchFamily="18" charset="0"/>
              <a:ea typeface="+mj-ea"/>
              <a:cs typeface="Times New Roman" panose="02020603050405020304" pitchFamily="18" charset="0"/>
            </a:endParaRPr>
          </a:p>
          <a:p>
            <a:pPr>
              <a:defRPr/>
            </a:pPr>
            <a:r>
              <a:rPr lang="en-US" sz="3200" dirty="0">
                <a:solidFill>
                  <a:schemeClr val="tx1"/>
                </a:solidFill>
                <a:latin typeface="Times New Roman" panose="02020603050405020304" pitchFamily="18" charset="0"/>
                <a:ea typeface="+mj-ea"/>
                <a:cs typeface="Times New Roman" panose="02020603050405020304" pitchFamily="18" charset="0"/>
              </a:rPr>
              <a:t>- </a:t>
            </a:r>
            <a:r>
              <a:rPr lang="vi-VN" sz="3200" dirty="0">
                <a:solidFill>
                  <a:schemeClr val="tx1"/>
                </a:solidFill>
                <a:latin typeface="Times New Roman" panose="02020603050405020304" pitchFamily="18" charset="0"/>
                <a:ea typeface="+mj-ea"/>
                <a:cs typeface="Times New Roman" panose="02020603050405020304" pitchFamily="18" charset="0"/>
              </a:rPr>
              <a:t>Phương pháp làm chín thực phẩm trong nước. </a:t>
            </a:r>
            <a:endParaRPr lang="en-US" sz="3200" dirty="0">
              <a:solidFill>
                <a:schemeClr val="tx1"/>
              </a:solidFill>
              <a:latin typeface="Times New Roman" panose="02020603050405020304" pitchFamily="18" charset="0"/>
              <a:ea typeface="+mj-ea"/>
              <a:cs typeface="Times New Roman" panose="02020603050405020304" pitchFamily="18" charset="0"/>
            </a:endParaRPr>
          </a:p>
          <a:p>
            <a:pPr>
              <a:defRPr/>
            </a:pPr>
            <a:r>
              <a:rPr lang="en-US" sz="3200" dirty="0">
                <a:solidFill>
                  <a:schemeClr val="tx1"/>
                </a:solidFill>
                <a:latin typeface="Times New Roman" panose="02020603050405020304" pitchFamily="18" charset="0"/>
                <a:ea typeface="+mj-ea"/>
                <a:cs typeface="Times New Roman" panose="02020603050405020304" pitchFamily="18" charset="0"/>
              </a:rPr>
              <a:t>- </a:t>
            </a:r>
            <a:r>
              <a:rPr lang="vi-VN" sz="3200" dirty="0">
                <a:solidFill>
                  <a:schemeClr val="tx1"/>
                </a:solidFill>
                <a:latin typeface="Times New Roman" panose="02020603050405020304" pitchFamily="18" charset="0"/>
                <a:ea typeface="+mj-ea"/>
                <a:cs typeface="Times New Roman" panose="02020603050405020304" pitchFamily="18" charset="0"/>
              </a:rPr>
              <a:t>Phương pháp làm chín thực phẩm trong chất béo. </a:t>
            </a:r>
            <a:endParaRPr lang="en-US" sz="3200" dirty="0">
              <a:solidFill>
                <a:schemeClr val="tx1"/>
              </a:solidFill>
              <a:latin typeface="Times New Roman" panose="02020603050405020304" pitchFamily="18" charset="0"/>
              <a:ea typeface="+mj-ea"/>
              <a:cs typeface="Times New Roman" panose="02020603050405020304" pitchFamily="18" charset="0"/>
            </a:endParaRPr>
          </a:p>
          <a:p>
            <a:pPr>
              <a:defRPr/>
            </a:pPr>
            <a:r>
              <a:rPr lang="en-US" sz="3200" dirty="0">
                <a:solidFill>
                  <a:schemeClr val="tx1"/>
                </a:solidFill>
                <a:latin typeface="Times New Roman" panose="02020603050405020304" pitchFamily="18" charset="0"/>
                <a:ea typeface="+mj-ea"/>
                <a:cs typeface="Times New Roman" panose="02020603050405020304" pitchFamily="18" charset="0"/>
              </a:rPr>
              <a:t>- </a:t>
            </a:r>
            <a:r>
              <a:rPr lang="vi-VN" sz="3200" dirty="0">
                <a:solidFill>
                  <a:schemeClr val="tx1"/>
                </a:solidFill>
                <a:latin typeface="Times New Roman" panose="02020603050405020304" pitchFamily="18" charset="0"/>
                <a:ea typeface="+mj-ea"/>
                <a:cs typeface="Times New Roman" panose="02020603050405020304" pitchFamily="18" charset="0"/>
              </a:rPr>
              <a:t>Phương pháp làm chín thực phẩm bằng hơi nước và bằng nguồn nhiệt trực tiếp.</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28676" name="Rectangle 29"/>
          <p:cNvSpPr>
            <a:spLocks noChangeArrowheads="1"/>
          </p:cNvSpPr>
          <p:nvPr/>
        </p:nvSpPr>
        <p:spPr bwMode="auto">
          <a:xfrm>
            <a:off x="214313" y="190500"/>
            <a:ext cx="8715375"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sp>
        <p:nvSpPr>
          <p:cNvPr id="8"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2867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91525" y="350838"/>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0" y="6337300"/>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 y="439738"/>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58200" y="6208713"/>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63" y="6515100"/>
            <a:ext cx="4572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127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45525" y="-17463"/>
            <a:ext cx="4572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6" name="Rectangle 10"/>
          <p:cNvSpPr>
            <a:spLocks noChangeArrowheads="1"/>
          </p:cNvSpPr>
          <p:nvPr/>
        </p:nvSpPr>
        <p:spPr bwMode="auto">
          <a:xfrm>
            <a:off x="527050" y="584200"/>
            <a:ext cx="7748588"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00" b="1">
                <a:solidFill>
                  <a:srgbClr val="002060"/>
                </a:solidFill>
              </a:rPr>
              <a:t>2.3. Phương pháp chế biến thực phẩm có sử dụng</a:t>
            </a:r>
          </a:p>
          <a:p>
            <a:r>
              <a:rPr lang="en-US" altLang="en-US" sz="2800" b="1">
                <a:solidFill>
                  <a:srgbClr val="002060"/>
                </a:solidFill>
              </a:rPr>
              <a:t> nhiệ</a:t>
            </a:r>
            <a:r>
              <a:rPr lang="en-US" altLang="en-US" sz="3200" b="1">
                <a:solidFill>
                  <a:srgbClr val="002060"/>
                </a:solidFill>
              </a:rPr>
              <a:t>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D:\bài tập của chíp\hinh-nen-powerpoint-mo-da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Box 3"/>
          <p:cNvSpPr txBox="1">
            <a:spLocks noChangeArrowheads="1"/>
          </p:cNvSpPr>
          <p:nvPr/>
        </p:nvSpPr>
        <p:spPr bwMode="auto">
          <a:xfrm>
            <a:off x="192088" y="371475"/>
            <a:ext cx="87630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vi-VN" sz="3200" b="1">
                <a:solidFill>
                  <a:srgbClr val="002060"/>
                </a:solidFill>
                <a:cs typeface="Times New Roman" panose="02020603050405020304" pitchFamily="18" charset="0"/>
              </a:rPr>
              <a:t>TIẾT 14. BẢO QUẢN VÀ CHẾ BIẾN THỰC PHẨM (T3)</a:t>
            </a:r>
          </a:p>
        </p:txBody>
      </p:sp>
      <p:pic>
        <p:nvPicPr>
          <p:cNvPr id="41988" name="Picture 2" descr="C:\Users\USER\Pictures\bao_quan_thuc_ph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438400"/>
            <a:ext cx="3733800"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3" descr="C:\Users\USER\Pictures\shutterstock_117974122_nk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3588" y="2438400"/>
            <a:ext cx="4189412"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4572000" y="1633538"/>
            <a:ext cx="4059238" cy="4524375"/>
          </a:xfrm>
          <a:prstGeom prst="rect">
            <a:avLst/>
          </a:prstGeom>
          <a:noFill/>
          <a:ln>
            <a:noFill/>
          </a:ln>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r>
              <a:rPr lang="en-US" sz="3200" dirty="0">
                <a:solidFill>
                  <a:schemeClr val="bg1"/>
                </a:solidFill>
                <a:latin typeface="+mj-lt"/>
                <a:ea typeface="+mj-ea"/>
                <a:cs typeface="+mj-cs"/>
              </a:rPr>
              <a:t>N</a:t>
            </a:r>
            <a:r>
              <a:rPr lang="vi-VN" sz="3200" dirty="0">
                <a:solidFill>
                  <a:schemeClr val="bg1"/>
                </a:solidFill>
                <a:latin typeface="+mj-lt"/>
                <a:ea typeface="+mj-ea"/>
                <a:cs typeface="+mj-cs"/>
              </a:rPr>
              <a:t>gôi nhà được trang bị hệ thống điều khiển tự động hay bán tự động cho các thiết bị trong gia đình Điều đó giúp cuộc sống trở nên tiện nghi hơn đảm bảo an ninh an toàn và tiết kiệm năng lượng</a:t>
            </a:r>
            <a:r>
              <a:rPr lang="en-US" altLang="vi-VN" sz="3200" dirty="0">
                <a:solidFill>
                  <a:schemeClr val="bg1"/>
                </a:solidFill>
                <a:latin typeface="+mj-lt"/>
                <a:ea typeface="+mj-ea"/>
                <a:cs typeface="+mj-cs"/>
              </a:rPr>
              <a:t>.</a:t>
            </a:r>
          </a:p>
        </p:txBody>
      </p:sp>
      <p:sp>
        <p:nvSpPr>
          <p:cNvPr id="9" name="Text Box 5"/>
          <p:cNvSpPr txBox="1">
            <a:spLocks noChangeArrowheads="1"/>
          </p:cNvSpPr>
          <p:nvPr/>
        </p:nvSpPr>
        <p:spPr bwMode="auto">
          <a:xfrm>
            <a:off x="493713" y="1163638"/>
            <a:ext cx="33035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i="1">
              <a:solidFill>
                <a:srgbClr val="00B050"/>
              </a:solidFill>
            </a:endParaRPr>
          </a:p>
          <a:p>
            <a:endParaRPr lang="en-US" altLang="en-US"/>
          </a:p>
        </p:txBody>
      </p:sp>
      <p:sp>
        <p:nvSpPr>
          <p:cNvPr id="43012"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sp>
        <p:nvSpPr>
          <p:cNvPr id="14" name="Rectangle: Top Corners Rounded 15"/>
          <p:cNvSpPr/>
          <p:nvPr/>
        </p:nvSpPr>
        <p:spPr>
          <a:xfrm rot="5400000">
            <a:off x="-1658144" y="3577431"/>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43014"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86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3" y="6515100"/>
            <a:ext cx="4572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1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127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7" name="Picture 1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45525" y="-17463"/>
            <a:ext cx="4572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8" name="Rectangle 10"/>
          <p:cNvSpPr>
            <a:spLocks noChangeArrowheads="1"/>
          </p:cNvSpPr>
          <p:nvPr/>
        </p:nvSpPr>
        <p:spPr bwMode="auto">
          <a:xfrm>
            <a:off x="717550" y="1206500"/>
            <a:ext cx="64309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00" b="1">
                <a:solidFill>
                  <a:srgbClr val="002060"/>
                </a:solidFill>
              </a:rPr>
              <a:t>3.1.Quy trình chung</a:t>
            </a:r>
            <a:endParaRPr lang="en-US" altLang="en-US" sz="2800">
              <a:solidFill>
                <a:srgbClr val="002060"/>
              </a:solidFill>
            </a:endParaRPr>
          </a:p>
        </p:txBody>
      </p:sp>
      <p:sp>
        <p:nvSpPr>
          <p:cNvPr id="12" name="Rectangle 11"/>
          <p:cNvSpPr/>
          <p:nvPr/>
        </p:nvSpPr>
        <p:spPr>
          <a:xfrm>
            <a:off x="400050" y="2590800"/>
            <a:ext cx="8643938" cy="2119313"/>
          </a:xfrm>
          <a:prstGeom prst="rect">
            <a:avLst/>
          </a:prstGeom>
          <a:ln/>
        </p:spPr>
        <p:style>
          <a:lnRef idx="1">
            <a:schemeClr val="accent6"/>
          </a:lnRef>
          <a:fillRef idx="2">
            <a:schemeClr val="accent6"/>
          </a:fillRef>
          <a:effectRef idx="1">
            <a:schemeClr val="accent6"/>
          </a:effectRef>
          <a:fontRef idx="minor">
            <a:schemeClr val="dk1"/>
          </a:fontRef>
        </p:style>
        <p:txBody>
          <a:bodyPr anchor="ctr"/>
          <a:lstStyle/>
          <a:p>
            <a:pPr>
              <a:defRPr/>
            </a:pPr>
            <a:r>
              <a:rPr lang="vi-VN" sz="3200" dirty="0">
                <a:solidFill>
                  <a:schemeClr val="tx1"/>
                </a:solidFill>
                <a:latin typeface="Times New Roman" panose="02020603050405020304" pitchFamily="18" charset="0"/>
                <a:cs typeface="Times New Roman" panose="02020603050405020304" pitchFamily="18" charset="0"/>
              </a:rPr>
              <a:t>Sơ chế các loại nguyên liệu » Pha hỗn hợp nước trộn và trộn nguyên liệu với nước trộn » Trình bày món ăn.</a:t>
            </a:r>
            <a:endParaRPr lang="en-US" sz="3200" dirty="0">
              <a:solidFill>
                <a:schemeClr val="tx1"/>
              </a:solidFill>
              <a:latin typeface="Times New Roman" panose="02020603050405020304" pitchFamily="18" charset="0"/>
              <a:cs typeface="Times New Roman" panose="02020603050405020304" pitchFamily="18" charset="0"/>
            </a:endParaRPr>
          </a:p>
        </p:txBody>
      </p:sp>
      <p:pic>
        <p:nvPicPr>
          <p:cNvPr id="43020"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91525" y="350838"/>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1"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638" y="6235700"/>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2"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 y="439738"/>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3"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58200" y="6208713"/>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4" name="Picture 1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63000" y="64135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5" name="Picture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43925" y="503238"/>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6"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7038" y="6388100"/>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7"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1450" y="592138"/>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8" name="Pictur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6361113"/>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9" name="Rectangle 10"/>
          <p:cNvSpPr>
            <a:spLocks noChangeArrowheads="1"/>
          </p:cNvSpPr>
          <p:nvPr/>
        </p:nvSpPr>
        <p:spPr bwMode="auto">
          <a:xfrm>
            <a:off x="609600" y="206375"/>
            <a:ext cx="845820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200" b="1">
                <a:solidFill>
                  <a:srgbClr val="FF3300"/>
                </a:solidFill>
              </a:rPr>
              <a:t>3. THỰC HÀNH CHẾ BIẾN MÓN ĂN KHÔNG SỬ DỤNG NHIỆT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0966"/>
                                        </p:tgtEl>
                                        <p:attrNameLst>
                                          <p:attrName>style.visibility</p:attrName>
                                        </p:attrNameLst>
                                      </p:cBhvr>
                                      <p:to>
                                        <p:strVal val="visible"/>
                                      </p:to>
                                    </p:set>
                                    <p:animEffect transition="in" filter="wipe(down)">
                                      <p:cBhvr>
                                        <p:cTn id="13" dur="500"/>
                                        <p:tgtEl>
                                          <p:spTgt spid="40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4572000" y="1633538"/>
            <a:ext cx="4059238" cy="4524375"/>
          </a:xfrm>
          <a:prstGeom prst="rect">
            <a:avLst/>
          </a:prstGeom>
          <a:noFill/>
          <a:ln>
            <a:noFill/>
          </a:ln>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r>
              <a:rPr lang="en-US" sz="3200" dirty="0">
                <a:solidFill>
                  <a:schemeClr val="bg1"/>
                </a:solidFill>
                <a:latin typeface="+mj-lt"/>
                <a:ea typeface="+mj-ea"/>
                <a:cs typeface="+mj-cs"/>
              </a:rPr>
              <a:t>N</a:t>
            </a:r>
            <a:r>
              <a:rPr lang="vi-VN" sz="3200" dirty="0">
                <a:solidFill>
                  <a:schemeClr val="bg1"/>
                </a:solidFill>
                <a:latin typeface="+mj-lt"/>
                <a:ea typeface="+mj-ea"/>
                <a:cs typeface="+mj-cs"/>
              </a:rPr>
              <a:t>gôi nhà được trang bị hệ thống điều khiển tự động hay bán tự động cho các thiết bị trong gia đình Điều đó giúp cuộc sống trở nên tiện nghi hơn đảm bảo an ninh an toàn và tiết kiệm năng lượng</a:t>
            </a:r>
            <a:r>
              <a:rPr lang="en-US" altLang="vi-VN" sz="3200" dirty="0">
                <a:solidFill>
                  <a:schemeClr val="bg1"/>
                </a:solidFill>
                <a:latin typeface="+mj-lt"/>
                <a:ea typeface="+mj-ea"/>
                <a:cs typeface="+mj-cs"/>
              </a:rPr>
              <a:t>.</a:t>
            </a:r>
          </a:p>
        </p:txBody>
      </p:sp>
      <p:sp>
        <p:nvSpPr>
          <p:cNvPr id="9" name="Text Box 5"/>
          <p:cNvSpPr txBox="1">
            <a:spLocks noChangeArrowheads="1"/>
          </p:cNvSpPr>
          <p:nvPr/>
        </p:nvSpPr>
        <p:spPr bwMode="auto">
          <a:xfrm>
            <a:off x="493713" y="1163638"/>
            <a:ext cx="33035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i="1">
              <a:solidFill>
                <a:srgbClr val="00B050"/>
              </a:solidFill>
            </a:endParaRPr>
          </a:p>
          <a:p>
            <a:endParaRPr lang="en-US" altLang="en-US"/>
          </a:p>
        </p:txBody>
      </p:sp>
      <p:sp>
        <p:nvSpPr>
          <p:cNvPr id="44036"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sp>
        <p:nvSpPr>
          <p:cNvPr id="44037" name="Rectangle 10"/>
          <p:cNvSpPr>
            <a:spLocks noChangeArrowheads="1"/>
          </p:cNvSpPr>
          <p:nvPr/>
        </p:nvSpPr>
        <p:spPr bwMode="auto">
          <a:xfrm>
            <a:off x="304800" y="166688"/>
            <a:ext cx="8458200" cy="150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200" b="1">
                <a:solidFill>
                  <a:srgbClr val="FF3300"/>
                </a:solidFill>
              </a:rPr>
              <a:t>3. THỰC HÀNH CHẾ BIẾN MÓN ĂN KHÔNG SỬ DỤNG NHIỆT</a:t>
            </a:r>
          </a:p>
          <a:p>
            <a:endParaRPr lang="en-US" altLang="en-US" sz="2800">
              <a:solidFill>
                <a:srgbClr val="FF3300"/>
              </a:solidFill>
            </a:endParaRPr>
          </a:p>
        </p:txBody>
      </p:sp>
      <p:sp>
        <p:nvSpPr>
          <p:cNvPr id="14"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44039"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86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3" y="6515100"/>
            <a:ext cx="4572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Picture 1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725" y="-17463"/>
            <a:ext cx="541338"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2" name="Picture 1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45525" y="-17463"/>
            <a:ext cx="4572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3" name="Rectangle 10"/>
          <p:cNvSpPr>
            <a:spLocks noChangeArrowheads="1"/>
          </p:cNvSpPr>
          <p:nvPr/>
        </p:nvSpPr>
        <p:spPr bwMode="auto">
          <a:xfrm>
            <a:off x="493713" y="1128713"/>
            <a:ext cx="64309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00" b="1">
                <a:solidFill>
                  <a:srgbClr val="002060"/>
                </a:solidFill>
              </a:rPr>
              <a:t>3.2. Yêu cầu kĩ thuật</a:t>
            </a:r>
          </a:p>
        </p:txBody>
      </p:sp>
      <p:sp>
        <p:nvSpPr>
          <p:cNvPr id="12" name="Rectangle 11"/>
          <p:cNvSpPr/>
          <p:nvPr/>
        </p:nvSpPr>
        <p:spPr>
          <a:xfrm>
            <a:off x="427038" y="1906588"/>
            <a:ext cx="8335962" cy="3046412"/>
          </a:xfrm>
          <a:prstGeom prst="rect">
            <a:avLst/>
          </a:prstGeom>
          <a:ln/>
        </p:spPr>
        <p:style>
          <a:lnRef idx="1">
            <a:schemeClr val="accent2"/>
          </a:lnRef>
          <a:fillRef idx="2">
            <a:schemeClr val="accent2"/>
          </a:fillRef>
          <a:effectRef idx="1">
            <a:schemeClr val="accent2"/>
          </a:effectRef>
          <a:fontRef idx="minor">
            <a:schemeClr val="dk1"/>
          </a:fontRef>
        </p:style>
        <p:txBody>
          <a:bodyPr anchor="ctr"/>
          <a:lstStyle/>
          <a:p>
            <a:pPr>
              <a:defRPr/>
            </a:pPr>
            <a:r>
              <a:rPr lang="vi-VN" sz="3200" dirty="0">
                <a:latin typeface="Times New Roman" pitchFamily="18" charset="0"/>
                <a:cs typeface="Times New Roman" pitchFamily="18" charset="0"/>
              </a:rPr>
              <a:t>Yêu cầu kĩ thuật của món ăn: </a:t>
            </a:r>
            <a:endParaRPr lang="en-US" sz="3200" dirty="0">
              <a:latin typeface="Times New Roman" pitchFamily="18" charset="0"/>
              <a:cs typeface="Times New Roman" pitchFamily="18" charset="0"/>
            </a:endParaRPr>
          </a:p>
          <a:p>
            <a:pPr>
              <a:defRPr/>
            </a:pPr>
            <a:r>
              <a:rPr lang="en-US" sz="3200" dirty="0">
                <a:latin typeface="Times New Roman" pitchFamily="18" charset="0"/>
                <a:cs typeface="Times New Roman" pitchFamily="18" charset="0"/>
              </a:rPr>
              <a:t>-</a:t>
            </a:r>
            <a:r>
              <a:rPr lang="vi-VN" sz="3200" dirty="0">
                <a:latin typeface="Times New Roman" pitchFamily="18" charset="0"/>
                <a:cs typeface="Times New Roman" pitchFamily="18" charset="0"/>
              </a:rPr>
              <a:t> Món ăn ráo nước, có độ giòn và không bị nát.</a:t>
            </a:r>
            <a:endParaRPr lang="en-US" sz="3200" dirty="0">
              <a:latin typeface="Times New Roman" pitchFamily="18" charset="0"/>
              <a:cs typeface="Times New Roman" pitchFamily="18" charset="0"/>
            </a:endParaRPr>
          </a:p>
          <a:p>
            <a:pPr>
              <a:defRPr/>
            </a:pPr>
            <a:r>
              <a:rPr lang="en-US" sz="3200" dirty="0">
                <a:latin typeface="Times New Roman" pitchFamily="18" charset="0"/>
                <a:cs typeface="Times New Roman" pitchFamily="18" charset="0"/>
              </a:rPr>
              <a:t>-</a:t>
            </a:r>
            <a:r>
              <a:rPr lang="vi-VN" sz="3200" dirty="0">
                <a:latin typeface="Times New Roman" pitchFamily="18" charset="0"/>
                <a:cs typeface="Times New Roman" pitchFamily="18" charset="0"/>
              </a:rPr>
              <a:t> Có mùi thơm đặc trưng của nguyên liệu.</a:t>
            </a:r>
            <a:endParaRPr lang="en-US" sz="3200" dirty="0">
              <a:latin typeface="Times New Roman" pitchFamily="18" charset="0"/>
              <a:cs typeface="Times New Roman" pitchFamily="18" charset="0"/>
            </a:endParaRPr>
          </a:p>
          <a:p>
            <a:pPr>
              <a:defRPr/>
            </a:pPr>
            <a:r>
              <a:rPr lang="en-US" sz="3200" dirty="0">
                <a:latin typeface="Times New Roman" pitchFamily="18" charset="0"/>
                <a:cs typeface="Times New Roman" pitchFamily="18" charset="0"/>
              </a:rPr>
              <a:t>-</a:t>
            </a:r>
            <a:r>
              <a:rPr lang="vi-VN" sz="3200" dirty="0">
                <a:latin typeface="Times New Roman" pitchFamily="18" charset="0"/>
                <a:cs typeface="Times New Roman" pitchFamily="18" charset="0"/>
              </a:rPr>
              <a:t> Có màu sắc đặc trưng của từng loại nguyên liệu.</a:t>
            </a:r>
            <a:endParaRPr lang="en-US" sz="3200" dirty="0">
              <a:latin typeface="Times New Roman" pitchFamily="18" charset="0"/>
              <a:cs typeface="Times New Roman" pitchFamily="18" charset="0"/>
            </a:endParaRPr>
          </a:p>
          <a:p>
            <a:pPr>
              <a:defRPr/>
            </a:pPr>
            <a:r>
              <a:rPr lang="en-US" sz="3200" dirty="0">
                <a:latin typeface="Times New Roman" pitchFamily="18" charset="0"/>
                <a:cs typeface="Times New Roman" pitchFamily="18" charset="0"/>
              </a:rPr>
              <a:t>- Vị vừa ăn.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0966"/>
                                        </p:tgtEl>
                                        <p:attrNameLst>
                                          <p:attrName>style.visibility</p:attrName>
                                        </p:attrNameLst>
                                      </p:cBhvr>
                                      <p:to>
                                        <p:strVal val="visible"/>
                                      </p:to>
                                    </p:set>
                                    <p:animEffect transition="in" filter="wipe(down)">
                                      <p:cBhvr>
                                        <p:cTn id="13" dur="500"/>
                                        <p:tgtEl>
                                          <p:spTgt spid="40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4572000" y="1633538"/>
            <a:ext cx="4059238" cy="4524375"/>
          </a:xfrm>
          <a:prstGeom prst="rect">
            <a:avLst/>
          </a:prstGeom>
          <a:noFill/>
          <a:ln>
            <a:noFill/>
          </a:ln>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r>
              <a:rPr lang="en-US" sz="3200" dirty="0">
                <a:solidFill>
                  <a:schemeClr val="bg1"/>
                </a:solidFill>
                <a:latin typeface="+mj-lt"/>
                <a:ea typeface="+mj-ea"/>
                <a:cs typeface="+mj-cs"/>
              </a:rPr>
              <a:t>N</a:t>
            </a:r>
            <a:r>
              <a:rPr lang="vi-VN" sz="3200" dirty="0">
                <a:solidFill>
                  <a:schemeClr val="bg1"/>
                </a:solidFill>
                <a:latin typeface="+mj-lt"/>
                <a:ea typeface="+mj-ea"/>
                <a:cs typeface="+mj-cs"/>
              </a:rPr>
              <a:t>gôi nhà được trang bị hệ thống điều khiển tự động hay bán tự động cho các thiết bị trong gia đình Điều đó giúp cuộc sống trở nên tiện nghi hơn đảm bảo an ninh an toàn và tiết kiệm năng lượng</a:t>
            </a:r>
            <a:r>
              <a:rPr lang="en-US" altLang="vi-VN" sz="3200" dirty="0">
                <a:solidFill>
                  <a:schemeClr val="bg1"/>
                </a:solidFill>
                <a:latin typeface="+mj-lt"/>
                <a:ea typeface="+mj-ea"/>
                <a:cs typeface="+mj-cs"/>
              </a:rPr>
              <a:t>.</a:t>
            </a:r>
          </a:p>
        </p:txBody>
      </p:sp>
      <p:sp>
        <p:nvSpPr>
          <p:cNvPr id="9" name="Text Box 5"/>
          <p:cNvSpPr txBox="1">
            <a:spLocks noChangeArrowheads="1"/>
          </p:cNvSpPr>
          <p:nvPr/>
        </p:nvSpPr>
        <p:spPr bwMode="auto">
          <a:xfrm>
            <a:off x="493713" y="1163638"/>
            <a:ext cx="33035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i="1">
              <a:solidFill>
                <a:srgbClr val="00B050"/>
              </a:solidFill>
            </a:endParaRPr>
          </a:p>
          <a:p>
            <a:endParaRPr lang="en-US" altLang="en-US"/>
          </a:p>
        </p:txBody>
      </p:sp>
      <p:sp>
        <p:nvSpPr>
          <p:cNvPr id="45060"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sp>
        <p:nvSpPr>
          <p:cNvPr id="14"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45062"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86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3" y="6515100"/>
            <a:ext cx="4572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1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76238"/>
            <a:ext cx="4572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1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45525" y="-17463"/>
            <a:ext cx="4572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6" name="Rectangle 10"/>
          <p:cNvSpPr>
            <a:spLocks noChangeArrowheads="1"/>
          </p:cNvSpPr>
          <p:nvPr/>
        </p:nvSpPr>
        <p:spPr bwMode="auto">
          <a:xfrm>
            <a:off x="341313" y="177800"/>
            <a:ext cx="6430962"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200" b="1">
                <a:solidFill>
                  <a:srgbClr val="002060"/>
                </a:solidFill>
              </a:rPr>
              <a:t>3.3. Các bước chế biến</a:t>
            </a:r>
          </a:p>
        </p:txBody>
      </p:sp>
      <p:sp>
        <p:nvSpPr>
          <p:cNvPr id="45067" name="Rectangle 1"/>
          <p:cNvSpPr>
            <a:spLocks noChangeArrowheads="1"/>
          </p:cNvSpPr>
          <p:nvPr/>
        </p:nvSpPr>
        <p:spPr bwMode="auto">
          <a:xfrm>
            <a:off x="674688" y="703263"/>
            <a:ext cx="45720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07000"/>
              </a:lnSpc>
              <a:spcAft>
                <a:spcPts val="500"/>
              </a:spcAft>
            </a:pPr>
            <a:r>
              <a:rPr lang="en-US" altLang="en-US" sz="2800" b="1">
                <a:solidFill>
                  <a:srgbClr val="00B050"/>
                </a:solidFill>
                <a:ea typeface="Arial" panose="020B0604020202020204" pitchFamily="34" charset="0"/>
                <a:cs typeface="Times New Roman" panose="02020603050405020304" pitchFamily="18" charset="0"/>
              </a:rPr>
              <a:t>Chuẩn bị nguyên liệu</a:t>
            </a:r>
            <a:endParaRPr lang="en-US" altLang="en-US" sz="2800">
              <a:solidFill>
                <a:srgbClr val="00B050"/>
              </a:solidFill>
              <a:ea typeface="Arial" panose="020B0604020202020204" pitchFamily="34" charset="0"/>
              <a:cs typeface="Times New Roman" panose="02020603050405020304" pitchFamily="18" charset="0"/>
            </a:endParaRPr>
          </a:p>
        </p:txBody>
      </p:sp>
      <p:pic>
        <p:nvPicPr>
          <p:cNvPr id="4" name="Picture 3" descr="A picture containing table, indoor, board, fruit&#10;&#10;Description automatically generated"/>
          <p:cNvPicPr>
            <a:picLocks noChangeAspect="1"/>
          </p:cNvPicPr>
          <p:nvPr/>
        </p:nvPicPr>
        <p:blipFill rotWithShape="1">
          <a:blip r:embed="rId3"/>
          <a:srcRect l="7043" t="11771" r="47501" b="9239"/>
          <a:stretch/>
        </p:blipFill>
        <p:spPr>
          <a:xfrm>
            <a:off x="198438" y="1295400"/>
            <a:ext cx="4186237" cy="330396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Picture 5" descr="A table with plates and bowls of food on it&#10;&#10;Description automatically generated with low confidence"/>
          <p:cNvPicPr>
            <a:picLocks noChangeAspect="1"/>
          </p:cNvPicPr>
          <p:nvPr/>
        </p:nvPicPr>
        <p:blipFill rotWithShape="1">
          <a:blip r:embed="rId4"/>
          <a:srcRect l="6961" t="10630" r="5782" b="8498"/>
          <a:stretch/>
        </p:blipFill>
        <p:spPr>
          <a:xfrm>
            <a:off x="4526984" y="2497853"/>
            <a:ext cx="4312216" cy="319828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Rectangle: Rounded Corners 6"/>
          <p:cNvSpPr/>
          <p:nvPr/>
        </p:nvSpPr>
        <p:spPr>
          <a:xfrm>
            <a:off x="431800" y="4683125"/>
            <a:ext cx="3856038" cy="574675"/>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dirty="0">
                <a:latin typeface="Times New Roman" panose="02020603050405020304" pitchFamily="18" charset="0"/>
                <a:cs typeface="Times New Roman" panose="02020603050405020304" pitchFamily="18" charset="0"/>
              </a:rPr>
              <a:t>Nguyên liệu làm gỏi (nộm</a:t>
            </a:r>
            <a:r>
              <a:rPr lang="en-US" dirty="0"/>
              <a:t>).</a:t>
            </a:r>
            <a:endParaRPr lang="vi-VN" dirty="0"/>
          </a:p>
        </p:txBody>
      </p:sp>
      <p:sp>
        <p:nvSpPr>
          <p:cNvPr id="22" name="Rectangle: Rounded Corners 21"/>
          <p:cNvSpPr/>
          <p:nvPr/>
        </p:nvSpPr>
        <p:spPr>
          <a:xfrm>
            <a:off x="4789488" y="5700713"/>
            <a:ext cx="3856037" cy="574675"/>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dirty="0">
                <a:latin typeface="Times New Roman" panose="02020603050405020304" pitchFamily="18" charset="0"/>
                <a:cs typeface="Times New Roman" panose="02020603050405020304" pitchFamily="18" charset="0"/>
              </a:rPr>
              <a:t>Nguyên liệu làm nước chấm.</a:t>
            </a:r>
            <a:endParaRPr lang="vi-VN"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0966"/>
                                        </p:tgtEl>
                                        <p:attrNameLst>
                                          <p:attrName>style.visibility</p:attrName>
                                        </p:attrNameLst>
                                      </p:cBhvr>
                                      <p:to>
                                        <p:strVal val="visible"/>
                                      </p:to>
                                    </p:set>
                                    <p:animEffect transition="in" filter="wipe(down)">
                                      <p:cBhvr>
                                        <p:cTn id="13" dur="500"/>
                                        <p:tgtEl>
                                          <p:spTgt spid="40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p:cNvSpPr txBox="1">
            <a:spLocks noChangeArrowheads="1"/>
          </p:cNvSpPr>
          <p:nvPr/>
        </p:nvSpPr>
        <p:spPr bwMode="auto">
          <a:xfrm>
            <a:off x="493713" y="1163638"/>
            <a:ext cx="33035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i="1">
              <a:solidFill>
                <a:srgbClr val="00B050"/>
              </a:solidFill>
            </a:endParaRPr>
          </a:p>
          <a:p>
            <a:endParaRPr lang="en-US" altLang="en-US"/>
          </a:p>
        </p:txBody>
      </p:sp>
      <p:sp>
        <p:nvSpPr>
          <p:cNvPr id="46083" name="Rectangle 29"/>
          <p:cNvSpPr>
            <a:spLocks noChangeArrowheads="1"/>
          </p:cNvSpPr>
          <p:nvPr/>
        </p:nvSpPr>
        <p:spPr bwMode="auto">
          <a:xfrm>
            <a:off x="122238" y="1778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sp>
        <p:nvSpPr>
          <p:cNvPr id="14"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46085"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63" y="6515100"/>
            <a:ext cx="4572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76238"/>
            <a:ext cx="4572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45525" y="-17463"/>
            <a:ext cx="4572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9" name="Rectangle 10"/>
          <p:cNvSpPr>
            <a:spLocks noChangeArrowheads="1"/>
          </p:cNvSpPr>
          <p:nvPr/>
        </p:nvSpPr>
        <p:spPr bwMode="auto">
          <a:xfrm>
            <a:off x="341313" y="177800"/>
            <a:ext cx="6430962"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200" b="1">
                <a:solidFill>
                  <a:srgbClr val="002060"/>
                </a:solidFill>
              </a:rPr>
              <a:t>3.3. Các bước chế biến</a:t>
            </a:r>
          </a:p>
        </p:txBody>
      </p:sp>
      <p:sp>
        <p:nvSpPr>
          <p:cNvPr id="46090" name="Rectangle 1"/>
          <p:cNvSpPr>
            <a:spLocks noChangeArrowheads="1"/>
          </p:cNvSpPr>
          <p:nvPr/>
        </p:nvSpPr>
        <p:spPr bwMode="auto">
          <a:xfrm>
            <a:off x="674688" y="703263"/>
            <a:ext cx="45720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07000"/>
              </a:lnSpc>
              <a:spcAft>
                <a:spcPts val="500"/>
              </a:spcAft>
            </a:pPr>
            <a:r>
              <a:rPr lang="en-US" altLang="en-US" sz="2800" b="1">
                <a:solidFill>
                  <a:srgbClr val="00B050"/>
                </a:solidFill>
                <a:cs typeface="Times New Roman" panose="02020603050405020304" pitchFamily="18" charset="0"/>
              </a:rPr>
              <a:t>Sơ chế nguyên liệu</a:t>
            </a:r>
            <a:endParaRPr lang="en-US" altLang="en-US" sz="2800">
              <a:solidFill>
                <a:srgbClr val="00B050"/>
              </a:solidFill>
              <a:ea typeface="Arial" panose="020B0604020202020204" pitchFamily="34" charset="0"/>
              <a:cs typeface="Times New Roman" panose="02020603050405020304" pitchFamily="18" charset="0"/>
            </a:endParaRPr>
          </a:p>
        </p:txBody>
      </p:sp>
      <p:pic>
        <p:nvPicPr>
          <p:cNvPr id="3" name="Picture 2"/>
          <p:cNvPicPr>
            <a:picLocks noChangeAspect="1"/>
          </p:cNvPicPr>
          <p:nvPr/>
        </p:nvPicPr>
        <p:blipFill rotWithShape="1">
          <a:blip r:embed="rId4"/>
          <a:srcRect b="8875"/>
          <a:stretch/>
        </p:blipFill>
        <p:spPr>
          <a:xfrm>
            <a:off x="228600" y="1579562"/>
            <a:ext cx="4010580" cy="282517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descr="A screenshot of a video game&#10;&#10;Description automatically generated with low confidence"/>
          <p:cNvPicPr>
            <a:picLocks noChangeAspect="1"/>
          </p:cNvPicPr>
          <p:nvPr/>
        </p:nvPicPr>
        <p:blipFill rotWithShape="1">
          <a:blip r:embed="rId5"/>
          <a:srcRect l="26667" t="14026" r="9166" b="11463"/>
          <a:stretch/>
        </p:blipFill>
        <p:spPr>
          <a:xfrm>
            <a:off x="4391581" y="2334086"/>
            <a:ext cx="4447619" cy="290370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9" name="Rectangle: Rounded Corners 18"/>
          <p:cNvSpPr/>
          <p:nvPr/>
        </p:nvSpPr>
        <p:spPr>
          <a:xfrm>
            <a:off x="2135188" y="5597525"/>
            <a:ext cx="5180012" cy="557213"/>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2800" dirty="0">
                <a:latin typeface="Times New Roman" panose="02020603050405020304" pitchFamily="18" charset="0"/>
                <a:cs typeface="Times New Roman" panose="02020603050405020304" pitchFamily="18" charset="0"/>
              </a:rPr>
              <a:t>Cắt, thái từng loại nguyên liệu.</a:t>
            </a:r>
            <a:endParaRPr lang="vi-VN"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p:cNvSpPr txBox="1">
            <a:spLocks noChangeArrowheads="1"/>
          </p:cNvSpPr>
          <p:nvPr/>
        </p:nvSpPr>
        <p:spPr bwMode="auto">
          <a:xfrm>
            <a:off x="493713" y="1163638"/>
            <a:ext cx="33035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i="1">
              <a:solidFill>
                <a:srgbClr val="00B050"/>
              </a:solidFill>
            </a:endParaRPr>
          </a:p>
          <a:p>
            <a:endParaRPr lang="en-US" altLang="en-US"/>
          </a:p>
        </p:txBody>
      </p:sp>
      <p:sp>
        <p:nvSpPr>
          <p:cNvPr id="47107"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sp>
        <p:nvSpPr>
          <p:cNvPr id="14"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47109"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86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3" y="6515100"/>
            <a:ext cx="4572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1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76238"/>
            <a:ext cx="4572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Picture 1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45525" y="-17463"/>
            <a:ext cx="4572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3" name="Rectangle 10"/>
          <p:cNvSpPr>
            <a:spLocks noChangeArrowheads="1"/>
          </p:cNvSpPr>
          <p:nvPr/>
        </p:nvSpPr>
        <p:spPr bwMode="auto">
          <a:xfrm>
            <a:off x="341313" y="177800"/>
            <a:ext cx="6430962"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200" b="1">
                <a:solidFill>
                  <a:srgbClr val="002060"/>
                </a:solidFill>
              </a:rPr>
              <a:t>3.3. Các bước chế biến</a:t>
            </a:r>
          </a:p>
        </p:txBody>
      </p:sp>
      <p:sp>
        <p:nvSpPr>
          <p:cNvPr id="47114" name="Rectangle 1"/>
          <p:cNvSpPr>
            <a:spLocks noChangeArrowheads="1"/>
          </p:cNvSpPr>
          <p:nvPr/>
        </p:nvSpPr>
        <p:spPr bwMode="auto">
          <a:xfrm>
            <a:off x="674688" y="703263"/>
            <a:ext cx="45720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07000"/>
              </a:lnSpc>
              <a:spcAft>
                <a:spcPts val="500"/>
              </a:spcAft>
            </a:pPr>
            <a:r>
              <a:rPr lang="en-US" altLang="en-US" sz="2800" b="1">
                <a:solidFill>
                  <a:srgbClr val="00B050"/>
                </a:solidFill>
                <a:cs typeface="Times New Roman" panose="02020603050405020304" pitchFamily="18" charset="0"/>
              </a:rPr>
              <a:t>Sơ chế nguyên liệu</a:t>
            </a:r>
            <a:endParaRPr lang="en-US" altLang="en-US" sz="2800">
              <a:solidFill>
                <a:srgbClr val="00B050"/>
              </a:solidFill>
              <a:ea typeface="Arial" panose="020B0604020202020204" pitchFamily="34" charset="0"/>
              <a:cs typeface="Times New Roman" panose="02020603050405020304" pitchFamily="18" charset="0"/>
            </a:endParaRPr>
          </a:p>
        </p:txBody>
      </p:sp>
      <p:sp>
        <p:nvSpPr>
          <p:cNvPr id="19" name="Rectangle: Rounded Corners 18"/>
          <p:cNvSpPr/>
          <p:nvPr/>
        </p:nvSpPr>
        <p:spPr>
          <a:xfrm>
            <a:off x="685800" y="5791200"/>
            <a:ext cx="7620000" cy="838200"/>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2800" dirty="0">
                <a:latin typeface="Times New Roman" panose="02020603050405020304" pitchFamily="18" charset="0"/>
                <a:cs typeface="Times New Roman" panose="02020603050405020304" pitchFamily="18" charset="0"/>
              </a:rPr>
              <a:t>Ngâm nước muối 30 phút để giảm bớt mùi hăng. Sau đó xả lại với nước nhiều lần.</a:t>
            </a:r>
            <a:endParaRPr lang="vi-VN" sz="2800" dirty="0"/>
          </a:p>
        </p:txBody>
      </p:sp>
      <p:pic>
        <p:nvPicPr>
          <p:cNvPr id="47116" name="Picture 3" descr="A picture containing text, food, different, vegetable&#10;&#10;Description automatically generated"/>
          <p:cNvPicPr>
            <a:picLocks noChangeAspect="1" noChangeArrowheads="1"/>
          </p:cNvPicPr>
          <p:nvPr/>
        </p:nvPicPr>
        <p:blipFill>
          <a:blip r:embed="rId3">
            <a:extLst>
              <a:ext uri="{28A0092B-C50C-407E-A947-70E740481C1C}">
                <a14:useLocalDpi xmlns:a14="http://schemas.microsoft.com/office/drawing/2010/main" val="0"/>
              </a:ext>
            </a:extLst>
          </a:blip>
          <a:srcRect l="6963" t="10443" r="5452" b="5936"/>
          <a:stretch>
            <a:fillRect/>
          </a:stretch>
        </p:blipFill>
        <p:spPr bwMode="auto">
          <a:xfrm>
            <a:off x="579438" y="1328738"/>
            <a:ext cx="8008937"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4572000" y="1633538"/>
            <a:ext cx="4059238" cy="4524375"/>
          </a:xfrm>
          <a:prstGeom prst="rect">
            <a:avLst/>
          </a:prstGeom>
          <a:noFill/>
          <a:ln>
            <a:noFill/>
          </a:ln>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r>
              <a:rPr lang="en-US" sz="3200" dirty="0">
                <a:solidFill>
                  <a:schemeClr val="bg1"/>
                </a:solidFill>
                <a:latin typeface="+mj-lt"/>
                <a:ea typeface="+mj-ea"/>
                <a:cs typeface="+mj-cs"/>
              </a:rPr>
              <a:t>N</a:t>
            </a:r>
            <a:r>
              <a:rPr lang="vi-VN" sz="3200" dirty="0">
                <a:solidFill>
                  <a:schemeClr val="bg1"/>
                </a:solidFill>
                <a:latin typeface="+mj-lt"/>
                <a:ea typeface="+mj-ea"/>
                <a:cs typeface="+mj-cs"/>
              </a:rPr>
              <a:t>gôi nhà được trang bị hệ thống điều khiển tự động hay bán tự động cho các thiết bị trong gia đình Điều đó giúp cuộc sống trở nên tiện nghi hơn đảm bảo an ninh an toàn và tiết kiệm năng lượng</a:t>
            </a:r>
            <a:r>
              <a:rPr lang="en-US" altLang="vi-VN" sz="3200" dirty="0">
                <a:solidFill>
                  <a:schemeClr val="bg1"/>
                </a:solidFill>
                <a:latin typeface="+mj-lt"/>
                <a:ea typeface="+mj-ea"/>
                <a:cs typeface="+mj-cs"/>
              </a:rPr>
              <a:t>.</a:t>
            </a:r>
          </a:p>
        </p:txBody>
      </p:sp>
      <p:sp>
        <p:nvSpPr>
          <p:cNvPr id="9" name="Text Box 5"/>
          <p:cNvSpPr txBox="1">
            <a:spLocks noChangeArrowheads="1"/>
          </p:cNvSpPr>
          <p:nvPr/>
        </p:nvSpPr>
        <p:spPr bwMode="auto">
          <a:xfrm>
            <a:off x="493713" y="1163638"/>
            <a:ext cx="33035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i="1">
              <a:solidFill>
                <a:srgbClr val="00B050"/>
              </a:solidFill>
            </a:endParaRPr>
          </a:p>
          <a:p>
            <a:endParaRPr lang="en-US" altLang="en-US"/>
          </a:p>
        </p:txBody>
      </p:sp>
      <p:sp>
        <p:nvSpPr>
          <p:cNvPr id="48132"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sp>
        <p:nvSpPr>
          <p:cNvPr id="14"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48134"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86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3" y="6515100"/>
            <a:ext cx="4572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1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76238"/>
            <a:ext cx="4572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Picture 1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45525" y="-17463"/>
            <a:ext cx="4572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8" name="Rectangle 10"/>
          <p:cNvSpPr>
            <a:spLocks noChangeArrowheads="1"/>
          </p:cNvSpPr>
          <p:nvPr/>
        </p:nvSpPr>
        <p:spPr bwMode="auto">
          <a:xfrm>
            <a:off x="341313" y="288925"/>
            <a:ext cx="6430962"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200" b="1">
                <a:solidFill>
                  <a:srgbClr val="002060"/>
                </a:solidFill>
              </a:rPr>
              <a:t>3.3. Các bước chế biến</a:t>
            </a:r>
          </a:p>
        </p:txBody>
      </p:sp>
      <p:sp>
        <p:nvSpPr>
          <p:cNvPr id="24587" name="Rectangle 14"/>
          <p:cNvSpPr>
            <a:spLocks noChangeArrowheads="1"/>
          </p:cNvSpPr>
          <p:nvPr/>
        </p:nvSpPr>
        <p:spPr bwMode="auto">
          <a:xfrm>
            <a:off x="331788" y="550863"/>
            <a:ext cx="3087687"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07000"/>
              </a:lnSpc>
              <a:spcAft>
                <a:spcPts val="500"/>
              </a:spcAft>
            </a:pPr>
            <a:endParaRPr lang="en-US" altLang="en-US" b="1">
              <a:solidFill>
                <a:srgbClr val="3A2900"/>
              </a:solidFill>
              <a:cs typeface="Times New Roman" panose="02020603050405020304" pitchFamily="18" charset="0"/>
            </a:endParaRPr>
          </a:p>
          <a:p>
            <a:r>
              <a:rPr lang="en-US" altLang="en-US" sz="2800" b="1">
                <a:solidFill>
                  <a:srgbClr val="00B050"/>
                </a:solidFill>
                <a:cs typeface="Times New Roman" panose="02020603050405020304" pitchFamily="18" charset="0"/>
              </a:rPr>
              <a:t>Chế biến món ăn</a:t>
            </a:r>
          </a:p>
          <a:p>
            <a:endParaRPr lang="en-US" altLang="en-US" b="1">
              <a:solidFill>
                <a:srgbClr val="00B050"/>
              </a:solidFill>
              <a:cs typeface="Times New Roman" panose="02020603050405020304" pitchFamily="18" charset="0"/>
            </a:endParaRPr>
          </a:p>
        </p:txBody>
      </p:sp>
      <p:pic>
        <p:nvPicPr>
          <p:cNvPr id="7" name="Picture 6" descr="A screenshot of a screen&#10;&#10;Description automatically generated with low confidence"/>
          <p:cNvPicPr>
            <a:picLocks noChangeAspect="1"/>
          </p:cNvPicPr>
          <p:nvPr/>
        </p:nvPicPr>
        <p:blipFill rotWithShape="1">
          <a:blip r:embed="rId3"/>
          <a:srcRect l="15001" t="22116" r="12204" b="4176"/>
          <a:stretch/>
        </p:blipFill>
        <p:spPr>
          <a:xfrm>
            <a:off x="4213225" y="1839913"/>
            <a:ext cx="4473575" cy="401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4"/>
          <a:stretch>
            <a:fillRect/>
          </a:stretch>
        </p:blipFill>
        <p:spPr>
          <a:xfrm>
            <a:off x="498475" y="1695450"/>
            <a:ext cx="3387725" cy="3060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Rectangle: Rounded Corners 21"/>
          <p:cNvSpPr/>
          <p:nvPr/>
        </p:nvSpPr>
        <p:spPr>
          <a:xfrm>
            <a:off x="498475" y="4892675"/>
            <a:ext cx="3387725" cy="801688"/>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dirty="0">
                <a:latin typeface="Times New Roman" panose="02020603050405020304" pitchFamily="18" charset="0"/>
                <a:cs typeface="Times New Roman" panose="02020603050405020304" pitchFamily="18" charset="0"/>
              </a:rPr>
              <a:t>Pha hỗn hợp nước mắm trộn nộm.</a:t>
            </a:r>
            <a:endParaRPr lang="vi-VN" dirty="0"/>
          </a:p>
        </p:txBody>
      </p:sp>
      <p:sp>
        <p:nvSpPr>
          <p:cNvPr id="23" name="Rectangle: Rounded Corners 22"/>
          <p:cNvSpPr/>
          <p:nvPr/>
        </p:nvSpPr>
        <p:spPr>
          <a:xfrm>
            <a:off x="4298950" y="5989638"/>
            <a:ext cx="4159250" cy="715962"/>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dirty="0">
                <a:latin typeface="Times New Roman" panose="02020603050405020304" pitchFamily="18" charset="0"/>
                <a:cs typeface="Times New Roman" panose="02020603050405020304" pitchFamily="18" charset="0"/>
              </a:rPr>
              <a:t>Trộn cà rốt, dưa chuột với hỗn hợp nước mắm.</a:t>
            </a:r>
            <a:endParaRPr lang="vi-VN"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0966"/>
                                        </p:tgtEl>
                                        <p:attrNameLst>
                                          <p:attrName>style.visibility</p:attrName>
                                        </p:attrNameLst>
                                      </p:cBhvr>
                                      <p:to>
                                        <p:strVal val="visible"/>
                                      </p:to>
                                    </p:set>
                                    <p:animEffect transition="in" filter="wipe(down)">
                                      <p:cBhvr>
                                        <p:cTn id="13" dur="500"/>
                                        <p:tgtEl>
                                          <p:spTgt spid="4096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4587"/>
                                        </p:tgtEl>
                                        <p:attrNameLst>
                                          <p:attrName>style.visibility</p:attrName>
                                        </p:attrNameLst>
                                      </p:cBhvr>
                                      <p:to>
                                        <p:strVal val="visible"/>
                                      </p:to>
                                    </p:set>
                                    <p:animEffect transition="in" filter="fade">
                                      <p:cBhvr>
                                        <p:cTn id="18" dur="1000"/>
                                        <p:tgtEl>
                                          <p:spTgt spid="24587"/>
                                        </p:tgtEl>
                                      </p:cBhvr>
                                    </p:animEffect>
                                    <p:anim calcmode="lin" valueType="num">
                                      <p:cBhvr>
                                        <p:cTn id="19" dur="1000" fill="hold"/>
                                        <p:tgtEl>
                                          <p:spTgt spid="24587"/>
                                        </p:tgtEl>
                                        <p:attrNameLst>
                                          <p:attrName>ppt_x</p:attrName>
                                        </p:attrNameLst>
                                      </p:cBhvr>
                                      <p:tavLst>
                                        <p:tav tm="0">
                                          <p:val>
                                            <p:strVal val="#ppt_x"/>
                                          </p:val>
                                        </p:tav>
                                        <p:tav tm="100000">
                                          <p:val>
                                            <p:strVal val="#ppt_x"/>
                                          </p:val>
                                        </p:tav>
                                      </p:tavLst>
                                    </p:anim>
                                    <p:anim calcmode="lin" valueType="num">
                                      <p:cBhvr>
                                        <p:cTn id="20" dur="1000" fill="hold"/>
                                        <p:tgtEl>
                                          <p:spTgt spid="245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p:bldP spid="9" grpId="0"/>
      <p:bldP spid="2458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p:cNvSpPr txBox="1">
            <a:spLocks noChangeArrowheads="1"/>
          </p:cNvSpPr>
          <p:nvPr/>
        </p:nvSpPr>
        <p:spPr bwMode="auto">
          <a:xfrm>
            <a:off x="1324769" y="1064418"/>
            <a:ext cx="33035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i="1">
              <a:solidFill>
                <a:srgbClr val="00B050"/>
              </a:solidFill>
            </a:endParaRPr>
          </a:p>
          <a:p>
            <a:endParaRPr lang="en-US" altLang="en-US"/>
          </a:p>
        </p:txBody>
      </p:sp>
      <p:sp>
        <p:nvSpPr>
          <p:cNvPr id="49155"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sp>
        <p:nvSpPr>
          <p:cNvPr id="14"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49157"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86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3" y="6515100"/>
            <a:ext cx="4572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1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76238"/>
            <a:ext cx="4572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1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45525" y="-17463"/>
            <a:ext cx="4572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1" name="Rectangle 10"/>
          <p:cNvSpPr>
            <a:spLocks noChangeArrowheads="1"/>
          </p:cNvSpPr>
          <p:nvPr/>
        </p:nvSpPr>
        <p:spPr bwMode="auto">
          <a:xfrm>
            <a:off x="331788" y="430213"/>
            <a:ext cx="6430962"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200" b="1">
                <a:solidFill>
                  <a:srgbClr val="002060"/>
                </a:solidFill>
              </a:rPr>
              <a:t>3.3. Các bước chế biến</a:t>
            </a:r>
          </a:p>
        </p:txBody>
      </p:sp>
      <p:sp>
        <p:nvSpPr>
          <p:cNvPr id="25610" name="Rectangle 12"/>
          <p:cNvSpPr>
            <a:spLocks noChangeArrowheads="1"/>
          </p:cNvSpPr>
          <p:nvPr/>
        </p:nvSpPr>
        <p:spPr bwMode="auto">
          <a:xfrm>
            <a:off x="1066800" y="957123"/>
            <a:ext cx="36306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00" b="1">
                <a:solidFill>
                  <a:srgbClr val="00B050"/>
                </a:solidFill>
                <a:cs typeface="Times New Roman" panose="02020603050405020304" pitchFamily="18" charset="0"/>
              </a:rPr>
              <a:t>Trình bày món ăn</a:t>
            </a:r>
          </a:p>
        </p:txBody>
      </p:sp>
      <p:pic>
        <p:nvPicPr>
          <p:cNvPr id="49163" name="Picture 2" descr="A plate of food&#10;&#10;Description automatically generated with medium confidence"/>
          <p:cNvPicPr>
            <a:picLocks noChangeAspect="1" noChangeArrowheads="1"/>
          </p:cNvPicPr>
          <p:nvPr/>
        </p:nvPicPr>
        <p:blipFill rotWithShape="1">
          <a:blip r:embed="rId3">
            <a:extLst>
              <a:ext uri="{28A0092B-C50C-407E-A947-70E740481C1C}">
                <a14:useLocalDpi xmlns:a14="http://schemas.microsoft.com/office/drawing/2010/main" val="0"/>
              </a:ext>
            </a:extLst>
          </a:blip>
          <a:srcRect t="11280" r="811"/>
          <a:stretch/>
        </p:blipFill>
        <p:spPr bwMode="auto">
          <a:xfrm>
            <a:off x="2075688" y="1931986"/>
            <a:ext cx="6400800" cy="4583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5610"/>
                                        </p:tgtEl>
                                        <p:attrNameLst>
                                          <p:attrName>style.visibility</p:attrName>
                                        </p:attrNameLst>
                                      </p:cBhvr>
                                      <p:to>
                                        <p:strVal val="visible"/>
                                      </p:to>
                                    </p:set>
                                    <p:animEffect transition="in" filter="fade">
                                      <p:cBhvr>
                                        <p:cTn id="13" dur="1000"/>
                                        <p:tgtEl>
                                          <p:spTgt spid="25610"/>
                                        </p:tgtEl>
                                      </p:cBhvr>
                                    </p:animEffect>
                                    <p:anim calcmode="lin" valueType="num">
                                      <p:cBhvr>
                                        <p:cTn id="14" dur="1000" fill="hold"/>
                                        <p:tgtEl>
                                          <p:spTgt spid="25610"/>
                                        </p:tgtEl>
                                        <p:attrNameLst>
                                          <p:attrName>ppt_x</p:attrName>
                                        </p:attrNameLst>
                                      </p:cBhvr>
                                      <p:tavLst>
                                        <p:tav tm="0">
                                          <p:val>
                                            <p:strVal val="#ppt_x"/>
                                          </p:val>
                                        </p:tav>
                                        <p:tav tm="100000">
                                          <p:val>
                                            <p:strVal val="#ppt_x"/>
                                          </p:val>
                                        </p:tav>
                                      </p:tavLst>
                                    </p:anim>
                                    <p:anim calcmode="lin" valueType="num">
                                      <p:cBhvr>
                                        <p:cTn id="15" dur="1000" fill="hold"/>
                                        <p:tgtEl>
                                          <p:spTgt spid="256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6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sp>
        <p:nvSpPr>
          <p:cNvPr id="8"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54276" name="Picture 4" descr="Screen Clipping"/>
          <p:cNvPicPr>
            <a:picLocks noChangeAspect="1"/>
          </p:cNvPicPr>
          <p:nvPr/>
        </p:nvPicPr>
        <p:blipFill>
          <a:blip r:embed="rId2">
            <a:extLst>
              <a:ext uri="{28A0092B-C50C-407E-A947-70E740481C1C}">
                <a14:useLocalDpi xmlns:a14="http://schemas.microsoft.com/office/drawing/2010/main" val="0"/>
              </a:ext>
            </a:extLst>
          </a:blip>
          <a:srcRect l="3220" t="3220"/>
          <a:stretch>
            <a:fillRect/>
          </a:stretch>
        </p:blipFill>
        <p:spPr bwMode="auto">
          <a:xfrm>
            <a:off x="400050" y="114300"/>
            <a:ext cx="1566863"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52450" y="842963"/>
            <a:ext cx="8123238" cy="492283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0" name="Rectangle 9"/>
          <p:cNvSpPr/>
          <p:nvPr/>
        </p:nvSpPr>
        <p:spPr>
          <a:xfrm>
            <a:off x="600075" y="1504950"/>
            <a:ext cx="2112963" cy="3538538"/>
          </a:xfrm>
          <a:prstGeom prst="rect">
            <a:avLst/>
          </a:prstGeom>
        </p:spPr>
        <p:txBody>
          <a:bodyPr>
            <a:spAutoFit/>
          </a:bodyPr>
          <a:lstStyle/>
          <a:p>
            <a:pPr algn="just">
              <a:defRPr/>
            </a:pPr>
            <a:r>
              <a:rPr lang="en-US" sz="2800" i="1" dirty="0"/>
              <a:t>2. </a:t>
            </a:r>
            <a:r>
              <a:rPr lang="en-US" sz="2800" i="1" dirty="0" err="1"/>
              <a:t>Em</a:t>
            </a:r>
            <a:r>
              <a:rPr lang="en-US" sz="2800" i="1" dirty="0"/>
              <a:t> </a:t>
            </a:r>
            <a:r>
              <a:rPr lang="en-US" sz="2800" i="1" dirty="0" err="1"/>
              <a:t>hãy</a:t>
            </a:r>
            <a:r>
              <a:rPr lang="en-US" sz="2800" i="1" dirty="0"/>
              <a:t> </a:t>
            </a:r>
            <a:r>
              <a:rPr lang="en-US" sz="2800" i="1" dirty="0" err="1"/>
              <a:t>trình</a:t>
            </a:r>
            <a:r>
              <a:rPr lang="en-US" sz="2800" i="1" dirty="0"/>
              <a:t> </a:t>
            </a:r>
            <a:r>
              <a:rPr lang="en-US" sz="2800" i="1" dirty="0" err="1"/>
              <a:t>bày</a:t>
            </a:r>
            <a:r>
              <a:rPr lang="en-US" sz="2800" i="1" dirty="0"/>
              <a:t> </a:t>
            </a:r>
            <a:r>
              <a:rPr lang="en-US" sz="2800" i="1" dirty="0" err="1"/>
              <a:t>các</a:t>
            </a:r>
            <a:r>
              <a:rPr lang="en-US" sz="2800" i="1" dirty="0"/>
              <a:t> </a:t>
            </a:r>
            <a:r>
              <a:rPr lang="en-US" sz="2800" i="1" dirty="0" err="1"/>
              <a:t>bước</a:t>
            </a:r>
            <a:r>
              <a:rPr lang="en-US" sz="2800" i="1" dirty="0"/>
              <a:t> </a:t>
            </a:r>
            <a:r>
              <a:rPr lang="en-US" sz="2800" i="1" dirty="0" err="1"/>
              <a:t>trộn</a:t>
            </a:r>
            <a:r>
              <a:rPr lang="en-US" sz="2800" i="1" dirty="0"/>
              <a:t> </a:t>
            </a:r>
            <a:r>
              <a:rPr lang="en-US" sz="2800" i="1" dirty="0" err="1"/>
              <a:t>dầu</a:t>
            </a:r>
            <a:r>
              <a:rPr lang="en-US" sz="2800" i="1" dirty="0"/>
              <a:t> </a:t>
            </a:r>
            <a:r>
              <a:rPr lang="en-US" sz="2800" i="1" dirty="0" err="1"/>
              <a:t>giấm</a:t>
            </a:r>
            <a:r>
              <a:rPr lang="en-US" sz="2800" i="1" dirty="0"/>
              <a:t> </a:t>
            </a:r>
            <a:r>
              <a:rPr lang="en-US" sz="2800" i="1" dirty="0" err="1"/>
              <a:t>rau</a:t>
            </a:r>
            <a:r>
              <a:rPr lang="en-US" sz="2800" i="1" dirty="0"/>
              <a:t> </a:t>
            </a:r>
            <a:r>
              <a:rPr lang="en-US" sz="2800" i="1" dirty="0" err="1"/>
              <a:t>xà</a:t>
            </a:r>
            <a:r>
              <a:rPr lang="en-US" sz="2800" i="1" dirty="0"/>
              <a:t> </a:t>
            </a:r>
            <a:r>
              <a:rPr lang="en-US" sz="2800" i="1" dirty="0" err="1"/>
              <a:t>lách</a:t>
            </a:r>
            <a:r>
              <a:rPr lang="en-US" sz="2800" i="1" dirty="0"/>
              <a:t> </a:t>
            </a:r>
            <a:r>
              <a:rPr lang="en-US" sz="2800" i="1" dirty="0" err="1"/>
              <a:t>dựa</a:t>
            </a:r>
            <a:r>
              <a:rPr lang="en-US" sz="2800" i="1" dirty="0"/>
              <a:t> </a:t>
            </a:r>
            <a:r>
              <a:rPr lang="en-US" sz="2800" i="1" dirty="0" err="1"/>
              <a:t>theo</a:t>
            </a:r>
            <a:r>
              <a:rPr lang="en-US" sz="2800" i="1" dirty="0"/>
              <a:t> </a:t>
            </a:r>
            <a:r>
              <a:rPr lang="en-US" sz="2800" i="1" dirty="0" err="1"/>
              <a:t>các</a:t>
            </a:r>
            <a:r>
              <a:rPr lang="en-US" sz="2800" i="1" dirty="0"/>
              <a:t> </a:t>
            </a:r>
            <a:r>
              <a:rPr lang="en-US" sz="2800" i="1" dirty="0" err="1"/>
              <a:t>hình</a:t>
            </a:r>
            <a:r>
              <a:rPr lang="en-US" sz="2800" i="1" dirty="0"/>
              <a:t> </a:t>
            </a:r>
            <a:r>
              <a:rPr lang="en-US" sz="2800" i="1" dirty="0" err="1"/>
              <a:t>ảnh</a:t>
            </a:r>
            <a:r>
              <a:rPr lang="en-US" sz="2800" i="1" dirty="0"/>
              <a:t> </a:t>
            </a:r>
            <a:r>
              <a:rPr lang="en-US" sz="2800" i="1" dirty="0" err="1"/>
              <a:t>dưới</a:t>
            </a:r>
            <a:r>
              <a:rPr lang="en-US" sz="2800" i="1" dirty="0"/>
              <a:t> </a:t>
            </a:r>
            <a:r>
              <a:rPr lang="en-US" sz="2800" i="1" dirty="0" err="1"/>
              <a:t>đây</a:t>
            </a:r>
            <a:endParaRPr lang="en-US" sz="2800" i="1" dirty="0"/>
          </a:p>
          <a:p>
            <a:pPr>
              <a:defRPr/>
            </a:pPr>
            <a:endParaRPr lang="en-US" sz="2800" dirty="0">
              <a:solidFill>
                <a:schemeClr val="bg1"/>
              </a:solidFill>
              <a:ea typeface="+mj-ea"/>
              <a:cs typeface="Times New Roman" panose="02020603050405020304" pitchFamily="18" charset="0"/>
            </a:endParaRPr>
          </a:p>
        </p:txBody>
      </p:sp>
      <p:pic>
        <p:nvPicPr>
          <p:cNvPr id="54279"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34300" y="215900"/>
            <a:ext cx="8382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86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163" y="6515100"/>
            <a:ext cx="4572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2"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13" y="-127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3"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45525" y="-17463"/>
            <a:ext cx="4572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Screen Clipping"/>
          <p:cNvPicPr>
            <a:picLocks noChangeAspect="1"/>
          </p:cNvPicPr>
          <p:nvPr/>
        </p:nvPicPr>
        <p:blipFill>
          <a:blip r:embed="rId5">
            <a:extLst>
              <a:ext uri="{28A0092B-C50C-407E-A947-70E740481C1C}">
                <a14:useLocalDpi xmlns:a14="http://schemas.microsoft.com/office/drawing/2010/main" val="0"/>
              </a:ext>
            </a:extLst>
          </a:blip>
          <a:srcRect l="30054" r="28590"/>
          <a:stretch>
            <a:fillRect/>
          </a:stretch>
        </p:blipFill>
        <p:spPr bwMode="auto">
          <a:xfrm>
            <a:off x="2921000" y="2174875"/>
            <a:ext cx="5619750"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2" descr="Screen Clipping"/>
          <p:cNvPicPr>
            <a:picLocks noChangeAspect="1"/>
          </p:cNvPicPr>
          <p:nvPr/>
        </p:nvPicPr>
        <p:blipFill>
          <a:blip r:embed="rId5">
            <a:extLst>
              <a:ext uri="{28A0092B-C50C-407E-A947-70E740481C1C}">
                <a14:useLocalDpi xmlns:a14="http://schemas.microsoft.com/office/drawing/2010/main" val="0"/>
              </a:ext>
            </a:extLst>
          </a:blip>
          <a:srcRect r="71098"/>
          <a:stretch>
            <a:fillRect/>
          </a:stretch>
        </p:blipFill>
        <p:spPr bwMode="auto">
          <a:xfrm>
            <a:off x="5086350" y="211138"/>
            <a:ext cx="3636963" cy="192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2" name="Picture 12" descr="Screen Clipping"/>
          <p:cNvPicPr>
            <a:picLocks noChangeAspect="1"/>
          </p:cNvPicPr>
          <p:nvPr/>
        </p:nvPicPr>
        <p:blipFill>
          <a:blip r:embed="rId5">
            <a:extLst>
              <a:ext uri="{28A0092B-C50C-407E-A947-70E740481C1C}">
                <a14:useLocalDpi xmlns:a14="http://schemas.microsoft.com/office/drawing/2010/main" val="0"/>
              </a:ext>
            </a:extLst>
          </a:blip>
          <a:srcRect l="73907"/>
          <a:stretch>
            <a:fillRect/>
          </a:stretch>
        </p:blipFill>
        <p:spPr bwMode="auto">
          <a:xfrm>
            <a:off x="5534025" y="4211638"/>
            <a:ext cx="28194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2" fill="hold" nodeType="clickEffect">
                                  <p:stCondLst>
                                    <p:cond delay="0"/>
                                  </p:stCondLst>
                                  <p:childTnLst>
                                    <p:set>
                                      <p:cBhvr>
                                        <p:cTn id="10" dur="1" fill="hold">
                                          <p:stCondLst>
                                            <p:cond delay="0"/>
                                          </p:stCondLst>
                                        </p:cTn>
                                        <p:tgtEl>
                                          <p:spTgt spid="27661"/>
                                        </p:tgtEl>
                                        <p:attrNameLst>
                                          <p:attrName>style.visibility</p:attrName>
                                        </p:attrNameLst>
                                      </p:cBhvr>
                                      <p:to>
                                        <p:strVal val="visible"/>
                                      </p:to>
                                    </p:set>
                                    <p:anim calcmode="lin" valueType="num">
                                      <p:cBhvr additive="base">
                                        <p:cTn id="11" dur="500" fill="hold"/>
                                        <p:tgtEl>
                                          <p:spTgt spid="27661"/>
                                        </p:tgtEl>
                                        <p:attrNameLst>
                                          <p:attrName>ppt_x</p:attrName>
                                        </p:attrNameLst>
                                      </p:cBhvr>
                                      <p:tavLst>
                                        <p:tav tm="0">
                                          <p:val>
                                            <p:strVal val="1+#ppt_w/2"/>
                                          </p:val>
                                        </p:tav>
                                        <p:tav tm="100000">
                                          <p:val>
                                            <p:strVal val="#ppt_x"/>
                                          </p:val>
                                        </p:tav>
                                      </p:tavLst>
                                    </p:anim>
                                    <p:anim calcmode="lin" valueType="num">
                                      <p:cBhvr additive="base">
                                        <p:cTn id="12" dur="500" fill="hold"/>
                                        <p:tgtEl>
                                          <p:spTgt spid="27661"/>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nodeType="clickEffect">
                                  <p:stCondLst>
                                    <p:cond delay="0"/>
                                  </p:stCondLst>
                                  <p:childTnLst>
                                    <p:set>
                                      <p:cBhvr>
                                        <p:cTn id="16" dur="1" fill="hold">
                                          <p:stCondLst>
                                            <p:cond delay="0"/>
                                          </p:stCondLst>
                                        </p:cTn>
                                        <p:tgtEl>
                                          <p:spTgt spid="27660"/>
                                        </p:tgtEl>
                                        <p:attrNameLst>
                                          <p:attrName>style.visibility</p:attrName>
                                        </p:attrNameLst>
                                      </p:cBhvr>
                                      <p:to>
                                        <p:strVal val="visible"/>
                                      </p:to>
                                    </p:set>
                                    <p:anim calcmode="lin" valueType="num">
                                      <p:cBhvr additive="base">
                                        <p:cTn id="17" dur="500" fill="hold"/>
                                        <p:tgtEl>
                                          <p:spTgt spid="27660"/>
                                        </p:tgtEl>
                                        <p:attrNameLst>
                                          <p:attrName>ppt_x</p:attrName>
                                        </p:attrNameLst>
                                      </p:cBhvr>
                                      <p:tavLst>
                                        <p:tav tm="0">
                                          <p:val>
                                            <p:strVal val="1+#ppt_w/2"/>
                                          </p:val>
                                        </p:tav>
                                        <p:tav tm="100000">
                                          <p:val>
                                            <p:strVal val="#ppt_x"/>
                                          </p:val>
                                        </p:tav>
                                      </p:tavLst>
                                    </p:anim>
                                    <p:anim calcmode="lin" valueType="num">
                                      <p:cBhvr additive="base">
                                        <p:cTn id="18" dur="500" fill="hold"/>
                                        <p:tgtEl>
                                          <p:spTgt spid="27660"/>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nodeType="clickEffect">
                                  <p:stCondLst>
                                    <p:cond delay="0"/>
                                  </p:stCondLst>
                                  <p:childTnLst>
                                    <p:set>
                                      <p:cBhvr>
                                        <p:cTn id="22" dur="1" fill="hold">
                                          <p:stCondLst>
                                            <p:cond delay="0"/>
                                          </p:stCondLst>
                                        </p:cTn>
                                        <p:tgtEl>
                                          <p:spTgt spid="27662"/>
                                        </p:tgtEl>
                                        <p:attrNameLst>
                                          <p:attrName>style.visibility</p:attrName>
                                        </p:attrNameLst>
                                      </p:cBhvr>
                                      <p:to>
                                        <p:strVal val="visible"/>
                                      </p:to>
                                    </p:set>
                                    <p:anim calcmode="lin" valueType="num">
                                      <p:cBhvr additive="base">
                                        <p:cTn id="23" dur="500" fill="hold"/>
                                        <p:tgtEl>
                                          <p:spTgt spid="27662"/>
                                        </p:tgtEl>
                                        <p:attrNameLst>
                                          <p:attrName>ppt_x</p:attrName>
                                        </p:attrNameLst>
                                      </p:cBhvr>
                                      <p:tavLst>
                                        <p:tav tm="0">
                                          <p:val>
                                            <p:strVal val="1+#ppt_w/2"/>
                                          </p:val>
                                        </p:tav>
                                        <p:tav tm="100000">
                                          <p:val>
                                            <p:strVal val="#ppt_x"/>
                                          </p:val>
                                        </p:tav>
                                      </p:tavLst>
                                    </p:anim>
                                    <p:anim calcmode="lin" valueType="num">
                                      <p:cBhvr additive="base">
                                        <p:cTn id="24" dur="500" fill="hold"/>
                                        <p:tgtEl>
                                          <p:spTgt spid="276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bài tập của chíp\hinh-nen-powerpoint-mo-da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3"/>
          <p:cNvSpPr txBox="1">
            <a:spLocks noChangeArrowheads="1"/>
          </p:cNvSpPr>
          <p:nvPr/>
        </p:nvSpPr>
        <p:spPr bwMode="auto">
          <a:xfrm>
            <a:off x="1143000" y="304800"/>
            <a:ext cx="6934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vi-VN" sz="3200" b="1">
                <a:solidFill>
                  <a:srgbClr val="002060"/>
                </a:solidFill>
                <a:cs typeface="Times New Roman" panose="02020603050405020304" pitchFamily="18" charset="0"/>
              </a:rPr>
              <a:t>TIẾT 12. BẢO QUẢN VÀ CHẾ BIẾN THỰC PHẨM (T1)</a:t>
            </a:r>
          </a:p>
        </p:txBody>
      </p:sp>
      <p:pic>
        <p:nvPicPr>
          <p:cNvPr id="9220" name="Picture 2" descr="C:\Users\USER\Pictures\bao_quan_thuc_ph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24000"/>
            <a:ext cx="3962400"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3" descr="C:\Users\USER\Pictures\shutterstock_117974122_nk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3588" y="1524000"/>
            <a:ext cx="4189412"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sp>
        <p:nvSpPr>
          <p:cNvPr id="8" name="Rectangle: Top Corners Rounded 15"/>
          <p:cNvSpPr/>
          <p:nvPr/>
        </p:nvSpPr>
        <p:spPr>
          <a:xfrm rot="5400000">
            <a:off x="-1600994" y="3063082"/>
            <a:ext cx="3597275" cy="341312"/>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55300" name="Picture 4" descr="Screen Clipping"/>
          <p:cNvPicPr>
            <a:picLocks noChangeAspect="1"/>
          </p:cNvPicPr>
          <p:nvPr/>
        </p:nvPicPr>
        <p:blipFill>
          <a:blip r:embed="rId2">
            <a:extLst>
              <a:ext uri="{28A0092B-C50C-407E-A947-70E740481C1C}">
                <a14:useLocalDpi xmlns:a14="http://schemas.microsoft.com/office/drawing/2010/main" val="0"/>
              </a:ext>
            </a:extLst>
          </a:blip>
          <a:srcRect l="3220" t="3220"/>
          <a:stretch>
            <a:fillRect/>
          </a:stretch>
        </p:blipFill>
        <p:spPr bwMode="auto">
          <a:xfrm>
            <a:off x="566738" y="368300"/>
            <a:ext cx="19812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04850" y="1601788"/>
            <a:ext cx="8123238" cy="492283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0" name="Rectangle 9"/>
          <p:cNvSpPr/>
          <p:nvPr/>
        </p:nvSpPr>
        <p:spPr>
          <a:xfrm>
            <a:off x="709613" y="1816100"/>
            <a:ext cx="8131175" cy="1077913"/>
          </a:xfrm>
          <a:prstGeom prst="rect">
            <a:avLst/>
          </a:prstGeom>
        </p:spPr>
        <p:txBody>
          <a:bodyPr>
            <a:spAutoFit/>
          </a:bodyPr>
          <a:lstStyle/>
          <a:p>
            <a:pPr>
              <a:defRPr/>
            </a:pPr>
            <a:r>
              <a:rPr lang="vi-VN" sz="3200" dirty="0">
                <a:ea typeface="+mj-ea"/>
                <a:cs typeface="Times New Roman" panose="02020603050405020304" pitchFamily="18" charset="0"/>
              </a:rPr>
              <a:t>3. Hãy kể tên một số món trộn hỗn hợp mà em từng ăn.</a:t>
            </a:r>
            <a:endParaRPr lang="en-US" sz="3200" dirty="0">
              <a:ea typeface="+mj-ea"/>
              <a:cs typeface="Times New Roman" panose="02020603050405020304" pitchFamily="18" charset="0"/>
            </a:endParaRPr>
          </a:p>
        </p:txBody>
      </p:sp>
      <p:pic>
        <p:nvPicPr>
          <p:cNvPr id="5530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34300" y="215900"/>
            <a:ext cx="8382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86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163" y="6515100"/>
            <a:ext cx="4572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13" y="-127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7"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45525" y="-17463"/>
            <a:ext cx="4572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sp>
        <p:nvSpPr>
          <p:cNvPr id="8"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56324" name="Picture 4" descr="Screen Clipping"/>
          <p:cNvPicPr>
            <a:picLocks noChangeAspect="1"/>
          </p:cNvPicPr>
          <p:nvPr/>
        </p:nvPicPr>
        <p:blipFill>
          <a:blip r:embed="rId2">
            <a:extLst>
              <a:ext uri="{28A0092B-C50C-407E-A947-70E740481C1C}">
                <a14:useLocalDpi xmlns:a14="http://schemas.microsoft.com/office/drawing/2010/main" val="0"/>
              </a:ext>
            </a:extLst>
          </a:blip>
          <a:srcRect l="3220" t="3220"/>
          <a:stretch>
            <a:fillRect/>
          </a:stretch>
        </p:blipFill>
        <p:spPr bwMode="auto">
          <a:xfrm>
            <a:off x="566738" y="368300"/>
            <a:ext cx="19812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04850" y="1601788"/>
            <a:ext cx="8123238" cy="492283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0" name="Rectangle 9"/>
          <p:cNvSpPr/>
          <p:nvPr/>
        </p:nvSpPr>
        <p:spPr>
          <a:xfrm>
            <a:off x="709613" y="1816100"/>
            <a:ext cx="8131175" cy="1077913"/>
          </a:xfrm>
          <a:prstGeom prst="rect">
            <a:avLst/>
          </a:prstGeom>
        </p:spPr>
        <p:txBody>
          <a:bodyPr>
            <a:spAutoFit/>
          </a:bodyPr>
          <a:lstStyle/>
          <a:p>
            <a:pPr>
              <a:defRPr/>
            </a:pPr>
            <a:r>
              <a:rPr lang="en-US" sz="3200" dirty="0">
                <a:ea typeface="+mj-ea"/>
                <a:cs typeface="Times New Roman" panose="02020603050405020304" pitchFamily="18" charset="0"/>
              </a:rPr>
              <a:t>4. </a:t>
            </a:r>
            <a:r>
              <a:rPr lang="en-US" sz="3200" dirty="0" err="1">
                <a:ea typeface="+mj-ea"/>
                <a:cs typeface="Times New Roman" panose="02020603050405020304" pitchFamily="18" charset="0"/>
              </a:rPr>
              <a:t>Em</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hãy</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sắp</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xếp</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các</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hình</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ảnh</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dưới</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đây</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theo</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thứ</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tự</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của</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quy</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trình</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chế</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biến</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món</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hành</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ngâm</a:t>
            </a:r>
            <a:endParaRPr lang="en-US" sz="3200" dirty="0">
              <a:ea typeface="+mj-ea"/>
              <a:cs typeface="Times New Roman" panose="02020603050405020304" pitchFamily="18" charset="0"/>
            </a:endParaRPr>
          </a:p>
        </p:txBody>
      </p:sp>
      <p:pic>
        <p:nvPicPr>
          <p:cNvPr id="5632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34300" y="215900"/>
            <a:ext cx="8382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86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163" y="6515100"/>
            <a:ext cx="4572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0"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13" y="-127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1"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45525" y="-17463"/>
            <a:ext cx="4572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Picture 11" descr="Screen Clippi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73125" y="3244850"/>
            <a:ext cx="7753350"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29708"/>
                                        </p:tgtEl>
                                        <p:attrNameLst>
                                          <p:attrName>style.visibility</p:attrName>
                                        </p:attrNameLst>
                                      </p:cBhvr>
                                      <p:to>
                                        <p:strVal val="visible"/>
                                      </p:to>
                                    </p:set>
                                    <p:animEffect transition="in" filter="fade">
                                      <p:cBhvr>
                                        <p:cTn id="11" dur="500"/>
                                        <p:tgtEl>
                                          <p:spTgt spid="29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sp>
        <p:nvSpPr>
          <p:cNvPr id="8"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57348" name="Picture 4" descr="Screen Clipping"/>
          <p:cNvPicPr>
            <a:picLocks noChangeAspect="1"/>
          </p:cNvPicPr>
          <p:nvPr/>
        </p:nvPicPr>
        <p:blipFill>
          <a:blip r:embed="rId2">
            <a:extLst>
              <a:ext uri="{28A0092B-C50C-407E-A947-70E740481C1C}">
                <a14:useLocalDpi xmlns:a14="http://schemas.microsoft.com/office/drawing/2010/main" val="0"/>
              </a:ext>
            </a:extLst>
          </a:blip>
          <a:srcRect l="3220" t="3220"/>
          <a:stretch>
            <a:fillRect/>
          </a:stretch>
        </p:blipFill>
        <p:spPr bwMode="auto">
          <a:xfrm>
            <a:off x="566738" y="368300"/>
            <a:ext cx="19812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04850" y="1601788"/>
            <a:ext cx="8123238" cy="492283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0" name="Rectangle 9"/>
          <p:cNvSpPr/>
          <p:nvPr/>
        </p:nvSpPr>
        <p:spPr>
          <a:xfrm>
            <a:off x="709613" y="1816100"/>
            <a:ext cx="8131175" cy="2554288"/>
          </a:xfrm>
          <a:prstGeom prst="rect">
            <a:avLst/>
          </a:prstGeom>
        </p:spPr>
        <p:txBody>
          <a:bodyPr>
            <a:spAutoFit/>
          </a:bodyPr>
          <a:lstStyle/>
          <a:p>
            <a:pPr>
              <a:defRPr/>
            </a:pPr>
            <a:r>
              <a:rPr lang="en-US" sz="3200" dirty="0">
                <a:ea typeface="+mj-ea"/>
                <a:cs typeface="Times New Roman" panose="02020603050405020304" pitchFamily="18" charset="0"/>
              </a:rPr>
              <a:t>5. Cho </a:t>
            </a:r>
            <a:r>
              <a:rPr lang="en-US" sz="3200" dirty="0" err="1">
                <a:ea typeface="+mj-ea"/>
                <a:cs typeface="Times New Roman" panose="02020603050405020304" pitchFamily="18" charset="0"/>
              </a:rPr>
              <a:t>các</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món</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ăn</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sau</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canh</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chua</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cá</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kho</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tộ</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nem</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rán</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chả</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giò</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xôi</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đậu</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súp</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cua</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bánh</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chưng</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cà</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tím</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nướng</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mỡ</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hành</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bánh</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bao</a:t>
            </a:r>
            <a:r>
              <a:rPr lang="en-US" sz="3200" dirty="0">
                <a:ea typeface="+mj-ea"/>
                <a:cs typeface="Times New Roman" panose="02020603050405020304" pitchFamily="18" charset="0"/>
              </a:rPr>
              <a:t>. </a:t>
            </a:r>
          </a:p>
          <a:p>
            <a:pPr>
              <a:defRPr/>
            </a:pPr>
            <a:r>
              <a:rPr lang="en-US" sz="3200" dirty="0" err="1">
                <a:ea typeface="+mj-ea"/>
                <a:cs typeface="Times New Roman" panose="02020603050405020304" pitchFamily="18" charset="0"/>
              </a:rPr>
              <a:t>Em</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hãy</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sắp</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xếp</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chúng</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vào</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từng</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nhóm</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phương</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pháp</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chế</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biến</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phù</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hợp</a:t>
            </a:r>
            <a:r>
              <a:rPr lang="en-US" sz="3200" dirty="0">
                <a:ea typeface="+mj-ea"/>
                <a:cs typeface="Times New Roman" panose="02020603050405020304" pitchFamily="18" charset="0"/>
              </a:rPr>
              <a:t>.</a:t>
            </a:r>
          </a:p>
        </p:txBody>
      </p:sp>
      <p:pic>
        <p:nvPicPr>
          <p:cNvPr id="5735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34300" y="215900"/>
            <a:ext cx="8382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86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163" y="6515100"/>
            <a:ext cx="4572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4"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13" y="-127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5"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45525" y="-17463"/>
            <a:ext cx="4572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sp>
        <p:nvSpPr>
          <p:cNvPr id="8"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6" name="Rectangle 5"/>
          <p:cNvSpPr/>
          <p:nvPr/>
        </p:nvSpPr>
        <p:spPr>
          <a:xfrm>
            <a:off x="369888" y="112713"/>
            <a:ext cx="8123237" cy="492283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0" name="Rectangle 9"/>
          <p:cNvSpPr/>
          <p:nvPr/>
        </p:nvSpPr>
        <p:spPr>
          <a:xfrm>
            <a:off x="455613" y="207963"/>
            <a:ext cx="8131175" cy="1816100"/>
          </a:xfrm>
          <a:prstGeom prst="rect">
            <a:avLst/>
          </a:prstGeom>
        </p:spPr>
        <p:txBody>
          <a:bodyPr>
            <a:spAutoFit/>
          </a:bodyPr>
          <a:lstStyle/>
          <a:p>
            <a:pPr>
              <a:defRPr/>
            </a:pPr>
            <a:r>
              <a:rPr lang="en-US" sz="2800" dirty="0">
                <a:ea typeface="+mj-ea"/>
                <a:cs typeface="Times New Roman" panose="02020603050405020304" pitchFamily="18" charset="0"/>
              </a:rPr>
              <a:t>6. </a:t>
            </a:r>
            <a:r>
              <a:rPr lang="en-US" sz="2800" dirty="0" err="1">
                <a:ea typeface="+mj-ea"/>
                <a:cs typeface="Times New Roman" panose="02020603050405020304" pitchFamily="18" charset="0"/>
              </a:rPr>
              <a:t>Em</a:t>
            </a:r>
            <a:r>
              <a:rPr lang="en-US" sz="2800" dirty="0">
                <a:ea typeface="+mj-ea"/>
                <a:cs typeface="Times New Roman" panose="02020603050405020304" pitchFamily="18" charset="0"/>
              </a:rPr>
              <a:t> </a:t>
            </a:r>
            <a:r>
              <a:rPr lang="en-US" sz="2800" dirty="0" err="1">
                <a:ea typeface="+mj-ea"/>
                <a:cs typeface="Times New Roman" panose="02020603050405020304" pitchFamily="18" charset="0"/>
              </a:rPr>
              <a:t>hãy</a:t>
            </a:r>
            <a:r>
              <a:rPr lang="en-US" sz="2800" dirty="0">
                <a:ea typeface="+mj-ea"/>
                <a:cs typeface="Times New Roman" panose="02020603050405020304" pitchFamily="18" charset="0"/>
              </a:rPr>
              <a:t> </a:t>
            </a:r>
            <a:r>
              <a:rPr lang="en-US" sz="2800" dirty="0" err="1">
                <a:ea typeface="+mj-ea"/>
                <a:cs typeface="Times New Roman" panose="02020603050405020304" pitchFamily="18" charset="0"/>
              </a:rPr>
              <a:t>sắp</a:t>
            </a:r>
            <a:r>
              <a:rPr lang="en-US" sz="2800" dirty="0">
                <a:ea typeface="+mj-ea"/>
                <a:cs typeface="Times New Roman" panose="02020603050405020304" pitchFamily="18" charset="0"/>
              </a:rPr>
              <a:t> </a:t>
            </a:r>
            <a:r>
              <a:rPr lang="en-US" sz="2800" dirty="0" err="1">
                <a:ea typeface="+mj-ea"/>
                <a:cs typeface="Times New Roman" panose="02020603050405020304" pitchFamily="18" charset="0"/>
              </a:rPr>
              <a:t>xếp</a:t>
            </a:r>
            <a:r>
              <a:rPr lang="en-US" sz="2800" dirty="0">
                <a:ea typeface="+mj-ea"/>
                <a:cs typeface="Times New Roman" panose="02020603050405020304" pitchFamily="18" charset="0"/>
              </a:rPr>
              <a:t> </a:t>
            </a:r>
            <a:r>
              <a:rPr lang="en-US" sz="2800" dirty="0" err="1">
                <a:ea typeface="+mj-ea"/>
                <a:cs typeface="Times New Roman" panose="02020603050405020304" pitchFamily="18" charset="0"/>
              </a:rPr>
              <a:t>các</a:t>
            </a:r>
            <a:r>
              <a:rPr lang="en-US" sz="2800" dirty="0">
                <a:ea typeface="+mj-ea"/>
                <a:cs typeface="Times New Roman" panose="02020603050405020304" pitchFamily="18" charset="0"/>
              </a:rPr>
              <a:t> </a:t>
            </a:r>
            <a:r>
              <a:rPr lang="en-US" sz="2800" dirty="0" err="1">
                <a:ea typeface="+mj-ea"/>
                <a:cs typeface="Times New Roman" panose="02020603050405020304" pitchFamily="18" charset="0"/>
              </a:rPr>
              <a:t>hình</a:t>
            </a:r>
            <a:r>
              <a:rPr lang="en-US" sz="2800" dirty="0">
                <a:ea typeface="+mj-ea"/>
                <a:cs typeface="Times New Roman" panose="02020603050405020304" pitchFamily="18" charset="0"/>
              </a:rPr>
              <a:t> </a:t>
            </a:r>
            <a:r>
              <a:rPr lang="en-US" sz="2800" dirty="0" err="1">
                <a:ea typeface="+mj-ea"/>
                <a:cs typeface="Times New Roman" panose="02020603050405020304" pitchFamily="18" charset="0"/>
              </a:rPr>
              <a:t>ảnh</a:t>
            </a:r>
            <a:r>
              <a:rPr lang="en-US" sz="2800" dirty="0">
                <a:ea typeface="+mj-ea"/>
                <a:cs typeface="Times New Roman" panose="02020603050405020304" pitchFamily="18" charset="0"/>
              </a:rPr>
              <a:t> </a:t>
            </a:r>
            <a:r>
              <a:rPr lang="en-US" sz="2800" dirty="0" err="1">
                <a:ea typeface="+mj-ea"/>
                <a:cs typeface="Times New Roman" panose="02020603050405020304" pitchFamily="18" charset="0"/>
              </a:rPr>
              <a:t>thực</a:t>
            </a:r>
            <a:r>
              <a:rPr lang="en-US" sz="2800" dirty="0">
                <a:ea typeface="+mj-ea"/>
                <a:cs typeface="Times New Roman" panose="02020603050405020304" pitchFamily="18" charset="0"/>
              </a:rPr>
              <a:t> </a:t>
            </a:r>
            <a:r>
              <a:rPr lang="en-US" sz="2800" dirty="0" err="1">
                <a:ea typeface="+mj-ea"/>
                <a:cs typeface="Times New Roman" panose="02020603050405020304" pitchFamily="18" charset="0"/>
              </a:rPr>
              <a:t>hiện</a:t>
            </a:r>
            <a:r>
              <a:rPr lang="en-US" sz="2800" dirty="0">
                <a:ea typeface="+mj-ea"/>
                <a:cs typeface="Times New Roman" panose="02020603050405020304" pitchFamily="18" charset="0"/>
              </a:rPr>
              <a:t> </a:t>
            </a:r>
            <a:r>
              <a:rPr lang="en-US" sz="2800" dirty="0" err="1">
                <a:ea typeface="+mj-ea"/>
                <a:cs typeface="Times New Roman" panose="02020603050405020304" pitchFamily="18" charset="0"/>
              </a:rPr>
              <a:t>món</a:t>
            </a:r>
            <a:r>
              <a:rPr lang="en-US" sz="2800" dirty="0">
                <a:ea typeface="+mj-ea"/>
                <a:cs typeface="Times New Roman" panose="02020603050405020304" pitchFamily="18" charset="0"/>
              </a:rPr>
              <a:t> </a:t>
            </a:r>
            <a:r>
              <a:rPr lang="en-US" sz="2800" dirty="0" err="1">
                <a:ea typeface="+mj-ea"/>
                <a:cs typeface="Times New Roman" panose="02020603050405020304" pitchFamily="18" charset="0"/>
              </a:rPr>
              <a:t>cơm</a:t>
            </a:r>
            <a:r>
              <a:rPr lang="en-US" sz="2800" dirty="0">
                <a:ea typeface="+mj-ea"/>
                <a:cs typeface="Times New Roman" panose="02020603050405020304" pitchFamily="18" charset="0"/>
              </a:rPr>
              <a:t> rang </a:t>
            </a:r>
            <a:r>
              <a:rPr lang="en-US" sz="2800" dirty="0" err="1">
                <a:ea typeface="+mj-ea"/>
                <a:cs typeface="Times New Roman" panose="02020603050405020304" pitchFamily="18" charset="0"/>
              </a:rPr>
              <a:t>trứng</a:t>
            </a:r>
            <a:r>
              <a:rPr lang="en-US" sz="2800" dirty="0">
                <a:ea typeface="+mj-ea"/>
                <a:cs typeface="Times New Roman" panose="02020603050405020304" pitchFamily="18" charset="0"/>
              </a:rPr>
              <a:t> </a:t>
            </a:r>
            <a:r>
              <a:rPr lang="en-US" sz="2800" dirty="0" err="1">
                <a:ea typeface="+mj-ea"/>
                <a:cs typeface="Times New Roman" panose="02020603050405020304" pitchFamily="18" charset="0"/>
              </a:rPr>
              <a:t>vào</a:t>
            </a:r>
            <a:r>
              <a:rPr lang="en-US" sz="2800" dirty="0">
                <a:ea typeface="+mj-ea"/>
                <a:cs typeface="Times New Roman" panose="02020603050405020304" pitchFamily="18" charset="0"/>
              </a:rPr>
              <a:t> </a:t>
            </a:r>
            <a:r>
              <a:rPr lang="en-US" sz="2800" dirty="0" err="1">
                <a:ea typeface="+mj-ea"/>
                <a:cs typeface="Times New Roman" panose="02020603050405020304" pitchFamily="18" charset="0"/>
              </a:rPr>
              <a:t>từng</a:t>
            </a:r>
            <a:r>
              <a:rPr lang="en-US" sz="2800" dirty="0">
                <a:ea typeface="+mj-ea"/>
                <a:cs typeface="Times New Roman" panose="02020603050405020304" pitchFamily="18" charset="0"/>
              </a:rPr>
              <a:t> </a:t>
            </a:r>
            <a:r>
              <a:rPr lang="en-US" sz="2800" dirty="0" err="1">
                <a:ea typeface="+mj-ea"/>
                <a:cs typeface="Times New Roman" panose="02020603050405020304" pitchFamily="18" charset="0"/>
              </a:rPr>
              <a:t>bước</a:t>
            </a:r>
            <a:r>
              <a:rPr lang="en-US" sz="2800" dirty="0">
                <a:ea typeface="+mj-ea"/>
                <a:cs typeface="Times New Roman" panose="02020603050405020304" pitchFamily="18" charset="0"/>
              </a:rPr>
              <a:t> </a:t>
            </a:r>
            <a:r>
              <a:rPr lang="en-US" sz="2800" dirty="0" err="1">
                <a:ea typeface="+mj-ea"/>
                <a:cs typeface="Times New Roman" panose="02020603050405020304" pitchFamily="18" charset="0"/>
              </a:rPr>
              <a:t>của</a:t>
            </a:r>
            <a:r>
              <a:rPr lang="en-US" sz="2800" dirty="0">
                <a:ea typeface="+mj-ea"/>
                <a:cs typeface="Times New Roman" panose="02020603050405020304" pitchFamily="18" charset="0"/>
              </a:rPr>
              <a:t> </a:t>
            </a:r>
            <a:r>
              <a:rPr lang="en-US" sz="2800" dirty="0" err="1">
                <a:ea typeface="+mj-ea"/>
                <a:cs typeface="Times New Roman" panose="02020603050405020304" pitchFamily="18" charset="0"/>
              </a:rPr>
              <a:t>quy</a:t>
            </a:r>
            <a:r>
              <a:rPr lang="en-US" sz="2800" dirty="0">
                <a:ea typeface="+mj-ea"/>
                <a:cs typeface="Times New Roman" panose="02020603050405020304" pitchFamily="18" charset="0"/>
              </a:rPr>
              <a:t> </a:t>
            </a:r>
            <a:r>
              <a:rPr lang="en-US" sz="2800" dirty="0" err="1">
                <a:ea typeface="+mj-ea"/>
                <a:cs typeface="Times New Roman" panose="02020603050405020304" pitchFamily="18" charset="0"/>
              </a:rPr>
              <a:t>trình</a:t>
            </a:r>
            <a:endParaRPr lang="en-US" sz="2800" dirty="0">
              <a:ea typeface="+mj-ea"/>
              <a:cs typeface="Times New Roman" panose="02020603050405020304" pitchFamily="18" charset="0"/>
            </a:endParaRPr>
          </a:p>
          <a:p>
            <a:pPr>
              <a:defRPr/>
            </a:pPr>
            <a:r>
              <a:rPr lang="en-US" sz="2800" dirty="0" err="1">
                <a:ea typeface="+mj-ea"/>
                <a:cs typeface="Times New Roman" panose="02020603050405020304" pitchFamily="18" charset="0"/>
              </a:rPr>
              <a:t>chế</a:t>
            </a:r>
            <a:r>
              <a:rPr lang="en-US" sz="2800" dirty="0">
                <a:ea typeface="+mj-ea"/>
                <a:cs typeface="Times New Roman" panose="02020603050405020304" pitchFamily="18" charset="0"/>
              </a:rPr>
              <a:t> </a:t>
            </a:r>
            <a:r>
              <a:rPr lang="en-US" sz="2800" dirty="0" err="1">
                <a:ea typeface="+mj-ea"/>
                <a:cs typeface="Times New Roman" panose="02020603050405020304" pitchFamily="18" charset="0"/>
              </a:rPr>
              <a:t>biến</a:t>
            </a:r>
            <a:r>
              <a:rPr lang="en-US" sz="2800" dirty="0">
                <a:ea typeface="+mj-ea"/>
                <a:cs typeface="Times New Roman" panose="02020603050405020304" pitchFamily="18" charset="0"/>
              </a:rPr>
              <a:t> </a:t>
            </a:r>
            <a:r>
              <a:rPr lang="en-US" sz="2800" dirty="0" err="1">
                <a:ea typeface="+mj-ea"/>
                <a:cs typeface="Times New Roman" panose="02020603050405020304" pitchFamily="18" charset="0"/>
              </a:rPr>
              <a:t>cho</a:t>
            </a:r>
            <a:r>
              <a:rPr lang="en-US" sz="2800" dirty="0">
                <a:ea typeface="+mj-ea"/>
                <a:cs typeface="Times New Roman" panose="02020603050405020304" pitchFamily="18" charset="0"/>
              </a:rPr>
              <a:t> </a:t>
            </a:r>
            <a:r>
              <a:rPr lang="en-US" sz="2800" dirty="0" err="1">
                <a:ea typeface="+mj-ea"/>
                <a:cs typeface="Times New Roman" panose="02020603050405020304" pitchFamily="18" charset="0"/>
              </a:rPr>
              <a:t>phù</a:t>
            </a:r>
            <a:r>
              <a:rPr lang="en-US" sz="2800" dirty="0">
                <a:ea typeface="+mj-ea"/>
                <a:cs typeface="Times New Roman" panose="02020603050405020304" pitchFamily="18" charset="0"/>
              </a:rPr>
              <a:t> </a:t>
            </a:r>
            <a:r>
              <a:rPr lang="en-US" sz="2800" dirty="0" err="1">
                <a:ea typeface="+mj-ea"/>
                <a:cs typeface="Times New Roman" panose="02020603050405020304" pitchFamily="18" charset="0"/>
              </a:rPr>
              <a:t>hợp</a:t>
            </a:r>
            <a:r>
              <a:rPr lang="en-US" sz="2800" dirty="0">
                <a:ea typeface="+mj-ea"/>
                <a:cs typeface="Times New Roman" panose="02020603050405020304" pitchFamily="18" charset="0"/>
              </a:rPr>
              <a:t>: </a:t>
            </a:r>
            <a:r>
              <a:rPr lang="en-US" sz="2800" dirty="0" err="1">
                <a:ea typeface="+mj-ea"/>
                <a:cs typeface="Times New Roman" panose="02020603050405020304" pitchFamily="18" charset="0"/>
              </a:rPr>
              <a:t>Sơ</a:t>
            </a:r>
            <a:r>
              <a:rPr lang="en-US" sz="2800" dirty="0">
                <a:ea typeface="+mj-ea"/>
                <a:cs typeface="Times New Roman" panose="02020603050405020304" pitchFamily="18" charset="0"/>
              </a:rPr>
              <a:t> </a:t>
            </a:r>
            <a:r>
              <a:rPr lang="en-US" sz="2800" dirty="0" err="1">
                <a:ea typeface="+mj-ea"/>
                <a:cs typeface="Times New Roman" panose="02020603050405020304" pitchFamily="18" charset="0"/>
              </a:rPr>
              <a:t>chế</a:t>
            </a:r>
            <a:r>
              <a:rPr lang="en-US" sz="2800" dirty="0">
                <a:ea typeface="+mj-ea"/>
                <a:cs typeface="Times New Roman" panose="02020603050405020304" pitchFamily="18" charset="0"/>
              </a:rPr>
              <a:t> </a:t>
            </a:r>
            <a:r>
              <a:rPr lang="en-US" sz="2800" dirty="0" err="1">
                <a:ea typeface="+mj-ea"/>
                <a:cs typeface="Times New Roman" panose="02020603050405020304" pitchFamily="18" charset="0"/>
              </a:rPr>
              <a:t>nguyên</a:t>
            </a:r>
            <a:r>
              <a:rPr lang="en-US" sz="2800" dirty="0">
                <a:ea typeface="+mj-ea"/>
                <a:cs typeface="Times New Roman" panose="02020603050405020304" pitchFamily="18" charset="0"/>
              </a:rPr>
              <a:t> </a:t>
            </a:r>
            <a:r>
              <a:rPr lang="en-US" sz="2800" dirty="0" err="1">
                <a:ea typeface="+mj-ea"/>
                <a:cs typeface="Times New Roman" panose="02020603050405020304" pitchFamily="18" charset="0"/>
              </a:rPr>
              <a:t>liệu</a:t>
            </a:r>
            <a:r>
              <a:rPr lang="en-US" sz="2800" dirty="0">
                <a:ea typeface="+mj-ea"/>
                <a:cs typeface="Times New Roman" panose="02020603050405020304" pitchFamily="18" charset="0"/>
              </a:rPr>
              <a:t>, </a:t>
            </a:r>
            <a:r>
              <a:rPr lang="en-US" sz="2800" dirty="0" err="1">
                <a:ea typeface="+mj-ea"/>
                <a:cs typeface="Times New Roman" panose="02020603050405020304" pitchFamily="18" charset="0"/>
              </a:rPr>
              <a:t>chế</a:t>
            </a:r>
            <a:r>
              <a:rPr lang="en-US" sz="2800" dirty="0">
                <a:ea typeface="+mj-ea"/>
                <a:cs typeface="Times New Roman" panose="02020603050405020304" pitchFamily="18" charset="0"/>
              </a:rPr>
              <a:t> </a:t>
            </a:r>
            <a:r>
              <a:rPr lang="en-US" sz="2800" dirty="0" err="1">
                <a:ea typeface="+mj-ea"/>
                <a:cs typeface="Times New Roman" panose="02020603050405020304" pitchFamily="18" charset="0"/>
              </a:rPr>
              <a:t>biến</a:t>
            </a:r>
            <a:r>
              <a:rPr lang="en-US" sz="2800" dirty="0">
                <a:ea typeface="+mj-ea"/>
                <a:cs typeface="Times New Roman" panose="02020603050405020304" pitchFamily="18" charset="0"/>
              </a:rPr>
              <a:t> </a:t>
            </a:r>
            <a:r>
              <a:rPr lang="en-US" sz="2800" dirty="0" err="1">
                <a:ea typeface="+mj-ea"/>
                <a:cs typeface="Times New Roman" panose="02020603050405020304" pitchFamily="18" charset="0"/>
              </a:rPr>
              <a:t>món</a:t>
            </a:r>
            <a:r>
              <a:rPr lang="en-US" sz="2800" dirty="0">
                <a:ea typeface="+mj-ea"/>
                <a:cs typeface="Times New Roman" panose="02020603050405020304" pitchFamily="18" charset="0"/>
              </a:rPr>
              <a:t> </a:t>
            </a:r>
            <a:r>
              <a:rPr lang="en-US" sz="2800" dirty="0" err="1">
                <a:ea typeface="+mj-ea"/>
                <a:cs typeface="Times New Roman" panose="02020603050405020304" pitchFamily="18" charset="0"/>
              </a:rPr>
              <a:t>ăn</a:t>
            </a:r>
            <a:r>
              <a:rPr lang="en-US" sz="2800" dirty="0">
                <a:ea typeface="+mj-ea"/>
                <a:cs typeface="Times New Roman" panose="02020603050405020304" pitchFamily="18" charset="0"/>
              </a:rPr>
              <a:t>, </a:t>
            </a:r>
            <a:r>
              <a:rPr lang="en-US" sz="2800" dirty="0" err="1">
                <a:ea typeface="+mj-ea"/>
                <a:cs typeface="Times New Roman" panose="02020603050405020304" pitchFamily="18" charset="0"/>
              </a:rPr>
              <a:t>trình</a:t>
            </a:r>
            <a:r>
              <a:rPr lang="en-US" sz="2800" dirty="0">
                <a:ea typeface="+mj-ea"/>
                <a:cs typeface="Times New Roman" panose="02020603050405020304" pitchFamily="18" charset="0"/>
              </a:rPr>
              <a:t> </a:t>
            </a:r>
            <a:r>
              <a:rPr lang="en-US" sz="2800" dirty="0" err="1">
                <a:ea typeface="+mj-ea"/>
                <a:cs typeface="Times New Roman" panose="02020603050405020304" pitchFamily="18" charset="0"/>
              </a:rPr>
              <a:t>bày</a:t>
            </a:r>
            <a:r>
              <a:rPr lang="en-US" sz="2800" dirty="0">
                <a:ea typeface="+mj-ea"/>
                <a:cs typeface="Times New Roman" panose="02020603050405020304" pitchFamily="18" charset="0"/>
              </a:rPr>
              <a:t> </a:t>
            </a:r>
            <a:r>
              <a:rPr lang="en-US" sz="2800" dirty="0" err="1">
                <a:ea typeface="+mj-ea"/>
                <a:cs typeface="Times New Roman" panose="02020603050405020304" pitchFamily="18" charset="0"/>
              </a:rPr>
              <a:t>món</a:t>
            </a:r>
            <a:r>
              <a:rPr lang="en-US" sz="2800" dirty="0">
                <a:ea typeface="+mj-ea"/>
                <a:cs typeface="Times New Roman" panose="02020603050405020304" pitchFamily="18" charset="0"/>
              </a:rPr>
              <a:t> </a:t>
            </a:r>
            <a:r>
              <a:rPr lang="en-US" sz="2800" dirty="0" err="1">
                <a:ea typeface="+mj-ea"/>
                <a:cs typeface="Times New Roman" panose="02020603050405020304" pitchFamily="18" charset="0"/>
              </a:rPr>
              <a:t>ăn</a:t>
            </a:r>
            <a:r>
              <a:rPr lang="en-US" sz="2800" dirty="0">
                <a:ea typeface="+mj-ea"/>
                <a:cs typeface="Times New Roman" panose="02020603050405020304" pitchFamily="18" charset="0"/>
              </a:rPr>
              <a:t>.</a:t>
            </a:r>
          </a:p>
        </p:txBody>
      </p:sp>
      <p:pic>
        <p:nvPicPr>
          <p:cNvPr id="58374"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86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3" y="6515100"/>
            <a:ext cx="4572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127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45525" y="-17463"/>
            <a:ext cx="4572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Picture 11" descr="Screen Clipping"/>
          <p:cNvPicPr>
            <a:picLocks noChangeAspect="1"/>
          </p:cNvPicPr>
          <p:nvPr/>
        </p:nvPicPr>
        <p:blipFill>
          <a:blip r:embed="rId3">
            <a:extLst>
              <a:ext uri="{28A0092B-C50C-407E-A947-70E740481C1C}">
                <a14:useLocalDpi xmlns:a14="http://schemas.microsoft.com/office/drawing/2010/main" val="0"/>
              </a:ext>
            </a:extLst>
          </a:blip>
          <a:srcRect b="56110"/>
          <a:stretch>
            <a:fillRect/>
          </a:stretch>
        </p:blipFill>
        <p:spPr bwMode="auto">
          <a:xfrm>
            <a:off x="369888" y="2047875"/>
            <a:ext cx="8250237"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9" name="Picture 11" descr="Screen Clipping"/>
          <p:cNvPicPr>
            <a:picLocks noChangeAspect="1"/>
          </p:cNvPicPr>
          <p:nvPr/>
        </p:nvPicPr>
        <p:blipFill>
          <a:blip r:embed="rId3">
            <a:extLst>
              <a:ext uri="{28A0092B-C50C-407E-A947-70E740481C1C}">
                <a14:useLocalDpi xmlns:a14="http://schemas.microsoft.com/office/drawing/2010/main" val="0"/>
              </a:ext>
            </a:extLst>
          </a:blip>
          <a:srcRect t="48251"/>
          <a:stretch>
            <a:fillRect/>
          </a:stretch>
        </p:blipFill>
        <p:spPr bwMode="auto">
          <a:xfrm>
            <a:off x="395288" y="4238625"/>
            <a:ext cx="8250237"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sp>
        <p:nvSpPr>
          <p:cNvPr id="8"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59396" name="Picture 4" descr="Screen Clipping"/>
          <p:cNvPicPr>
            <a:picLocks noChangeAspect="1"/>
          </p:cNvPicPr>
          <p:nvPr/>
        </p:nvPicPr>
        <p:blipFill>
          <a:blip r:embed="rId2">
            <a:extLst>
              <a:ext uri="{28A0092B-C50C-407E-A947-70E740481C1C}">
                <a14:useLocalDpi xmlns:a14="http://schemas.microsoft.com/office/drawing/2010/main" val="0"/>
              </a:ext>
            </a:extLst>
          </a:blip>
          <a:srcRect l="3220" t="3220"/>
          <a:stretch>
            <a:fillRect/>
          </a:stretch>
        </p:blipFill>
        <p:spPr bwMode="auto">
          <a:xfrm>
            <a:off x="341313" y="258763"/>
            <a:ext cx="1185862"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03225" y="106363"/>
            <a:ext cx="8123238" cy="64023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0" name="Rectangle 9"/>
          <p:cNvSpPr/>
          <p:nvPr/>
        </p:nvSpPr>
        <p:spPr>
          <a:xfrm>
            <a:off x="482600" y="438150"/>
            <a:ext cx="8131175" cy="1077913"/>
          </a:xfrm>
          <a:prstGeom prst="rect">
            <a:avLst/>
          </a:prstGeom>
        </p:spPr>
        <p:txBody>
          <a:bodyPr>
            <a:spAutoFit/>
          </a:bodyPr>
          <a:lstStyle/>
          <a:p>
            <a:pPr>
              <a:defRPr/>
            </a:pPr>
            <a:r>
              <a:rPr lang="en-US" sz="3200" dirty="0">
                <a:ea typeface="+mj-ea"/>
                <a:cs typeface="Times New Roman" panose="02020603050405020304" pitchFamily="18" charset="0"/>
              </a:rPr>
              <a:t>7. </a:t>
            </a:r>
            <a:r>
              <a:rPr lang="en-US" sz="3200" dirty="0" err="1">
                <a:ea typeface="+mj-ea"/>
                <a:cs typeface="Times New Roman" panose="02020603050405020304" pitchFamily="18" charset="0"/>
              </a:rPr>
              <a:t>Dựa</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vào</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các</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hình</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ảnh</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dưới</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đây</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em</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hãy</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trình</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bày</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quy</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trình</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thực</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hiện</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món</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rau</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muống</a:t>
            </a:r>
            <a:r>
              <a:rPr lang="en-US" sz="3200" dirty="0">
                <a:ea typeface="+mj-ea"/>
                <a:cs typeface="Times New Roman" panose="02020603050405020304" pitchFamily="18" charset="0"/>
              </a:rPr>
              <a:t> </a:t>
            </a:r>
            <a:r>
              <a:rPr lang="en-US" sz="3200" dirty="0" err="1">
                <a:ea typeface="+mj-ea"/>
                <a:cs typeface="Times New Roman" panose="02020603050405020304" pitchFamily="18" charset="0"/>
              </a:rPr>
              <a:t>luộc</a:t>
            </a:r>
            <a:r>
              <a:rPr lang="en-US" sz="3200" dirty="0">
                <a:ea typeface="+mj-ea"/>
                <a:cs typeface="Times New Roman" panose="02020603050405020304" pitchFamily="18" charset="0"/>
              </a:rPr>
              <a:t>.</a:t>
            </a:r>
          </a:p>
        </p:txBody>
      </p:sp>
      <p:pic>
        <p:nvPicPr>
          <p:cNvPr id="5939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63" y="6515100"/>
            <a:ext cx="4572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127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45525" y="-17463"/>
            <a:ext cx="4572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12" descr="Screen Clipping"/>
          <p:cNvPicPr>
            <a:picLocks noChangeAspect="1"/>
          </p:cNvPicPr>
          <p:nvPr/>
        </p:nvPicPr>
        <p:blipFill>
          <a:blip r:embed="rId4">
            <a:extLst>
              <a:ext uri="{28A0092B-C50C-407E-A947-70E740481C1C}">
                <a14:useLocalDpi xmlns:a14="http://schemas.microsoft.com/office/drawing/2010/main" val="0"/>
              </a:ext>
            </a:extLst>
          </a:blip>
          <a:srcRect l="22131" r="51457" b="14922"/>
          <a:stretch>
            <a:fillRect/>
          </a:stretch>
        </p:blipFill>
        <p:spPr bwMode="auto">
          <a:xfrm>
            <a:off x="4783138" y="1630363"/>
            <a:ext cx="3411537"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4" name="Picture 12" descr="Screen Clipping"/>
          <p:cNvPicPr>
            <a:picLocks noChangeAspect="1"/>
          </p:cNvPicPr>
          <p:nvPr/>
        </p:nvPicPr>
        <p:blipFill>
          <a:blip r:embed="rId4">
            <a:extLst>
              <a:ext uri="{28A0092B-C50C-407E-A947-70E740481C1C}">
                <a14:useLocalDpi xmlns:a14="http://schemas.microsoft.com/office/drawing/2010/main" val="0"/>
              </a:ext>
            </a:extLst>
          </a:blip>
          <a:srcRect l="49596" t="11940" r="24097" b="13432"/>
          <a:stretch>
            <a:fillRect/>
          </a:stretch>
        </p:blipFill>
        <p:spPr bwMode="auto">
          <a:xfrm>
            <a:off x="860425" y="3906838"/>
            <a:ext cx="3711575"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12" descr="Screen Clipping"/>
          <p:cNvPicPr>
            <a:picLocks noChangeAspect="1"/>
          </p:cNvPicPr>
          <p:nvPr/>
        </p:nvPicPr>
        <p:blipFill>
          <a:blip r:embed="rId4">
            <a:extLst>
              <a:ext uri="{28A0092B-C50C-407E-A947-70E740481C1C}">
                <a14:useLocalDpi xmlns:a14="http://schemas.microsoft.com/office/drawing/2010/main" val="0"/>
              </a:ext>
            </a:extLst>
          </a:blip>
          <a:srcRect t="5748" r="79724" b="12183"/>
          <a:stretch>
            <a:fillRect/>
          </a:stretch>
        </p:blipFill>
        <p:spPr bwMode="auto">
          <a:xfrm>
            <a:off x="969963" y="1658938"/>
            <a:ext cx="3602037"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2" name="Picture 14" descr="Screen Clipping"/>
          <p:cNvPicPr>
            <a:picLocks noChangeAspect="1"/>
          </p:cNvPicPr>
          <p:nvPr/>
        </p:nvPicPr>
        <p:blipFill>
          <a:blip r:embed="rId4">
            <a:extLst>
              <a:ext uri="{28A0092B-C50C-407E-A947-70E740481C1C}">
                <a14:useLocalDpi xmlns:a14="http://schemas.microsoft.com/office/drawing/2010/main" val="0"/>
              </a:ext>
            </a:extLst>
          </a:blip>
          <a:srcRect l="77864" t="5969" r="-73" b="16418"/>
          <a:stretch>
            <a:fillRect/>
          </a:stretch>
        </p:blipFill>
        <p:spPr bwMode="auto">
          <a:xfrm>
            <a:off x="4841875" y="3906838"/>
            <a:ext cx="3540125"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32781"/>
                                        </p:tgtEl>
                                        <p:attrNameLst>
                                          <p:attrName>style.visibility</p:attrName>
                                        </p:attrNameLst>
                                      </p:cBhvr>
                                      <p:to>
                                        <p:strVal val="visible"/>
                                      </p:to>
                                    </p:set>
                                    <p:animEffect transition="in" filter="fade">
                                      <p:cBhvr>
                                        <p:cTn id="11" dur="1000"/>
                                        <p:tgtEl>
                                          <p:spTgt spid="32781"/>
                                        </p:tgtEl>
                                      </p:cBhvr>
                                    </p:animEffect>
                                    <p:anim calcmode="lin" valueType="num">
                                      <p:cBhvr>
                                        <p:cTn id="12" dur="1000" fill="hold"/>
                                        <p:tgtEl>
                                          <p:spTgt spid="32781"/>
                                        </p:tgtEl>
                                        <p:attrNameLst>
                                          <p:attrName>ppt_x</p:attrName>
                                        </p:attrNameLst>
                                      </p:cBhvr>
                                      <p:tavLst>
                                        <p:tav tm="0">
                                          <p:val>
                                            <p:strVal val="#ppt_x"/>
                                          </p:val>
                                        </p:tav>
                                        <p:tav tm="100000">
                                          <p:val>
                                            <p:strVal val="#ppt_x"/>
                                          </p:val>
                                        </p:tav>
                                      </p:tavLst>
                                    </p:anim>
                                    <p:anim calcmode="lin" valueType="num">
                                      <p:cBhvr>
                                        <p:cTn id="13" dur="1000" fill="hold"/>
                                        <p:tgtEl>
                                          <p:spTgt spid="32781"/>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32779"/>
                                        </p:tgtEl>
                                        <p:attrNameLst>
                                          <p:attrName>style.visibility</p:attrName>
                                        </p:attrNameLst>
                                      </p:cBhvr>
                                      <p:to>
                                        <p:strVal val="visible"/>
                                      </p:to>
                                    </p:set>
                                    <p:animEffect transition="in" filter="fade">
                                      <p:cBhvr>
                                        <p:cTn id="18" dur="1000"/>
                                        <p:tgtEl>
                                          <p:spTgt spid="32779"/>
                                        </p:tgtEl>
                                      </p:cBhvr>
                                    </p:animEffect>
                                    <p:anim calcmode="lin" valueType="num">
                                      <p:cBhvr>
                                        <p:cTn id="19" dur="1000" fill="hold"/>
                                        <p:tgtEl>
                                          <p:spTgt spid="32779"/>
                                        </p:tgtEl>
                                        <p:attrNameLst>
                                          <p:attrName>ppt_x</p:attrName>
                                        </p:attrNameLst>
                                      </p:cBhvr>
                                      <p:tavLst>
                                        <p:tav tm="0">
                                          <p:val>
                                            <p:strVal val="#ppt_x"/>
                                          </p:val>
                                        </p:tav>
                                        <p:tav tm="100000">
                                          <p:val>
                                            <p:strVal val="#ppt_x"/>
                                          </p:val>
                                        </p:tav>
                                      </p:tavLst>
                                    </p:anim>
                                    <p:anim calcmode="lin" valueType="num">
                                      <p:cBhvr>
                                        <p:cTn id="20" dur="1000" fill="hold"/>
                                        <p:tgtEl>
                                          <p:spTgt spid="32779"/>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32782"/>
                                        </p:tgtEl>
                                        <p:attrNameLst>
                                          <p:attrName>style.visibility</p:attrName>
                                        </p:attrNameLst>
                                      </p:cBhvr>
                                      <p:to>
                                        <p:strVal val="visible"/>
                                      </p:to>
                                    </p:set>
                                    <p:animEffect transition="in" filter="fade">
                                      <p:cBhvr>
                                        <p:cTn id="25" dur="1000"/>
                                        <p:tgtEl>
                                          <p:spTgt spid="32782"/>
                                        </p:tgtEl>
                                      </p:cBhvr>
                                    </p:animEffect>
                                    <p:anim calcmode="lin" valueType="num">
                                      <p:cBhvr>
                                        <p:cTn id="26" dur="1000" fill="hold"/>
                                        <p:tgtEl>
                                          <p:spTgt spid="32782"/>
                                        </p:tgtEl>
                                        <p:attrNameLst>
                                          <p:attrName>ppt_x</p:attrName>
                                        </p:attrNameLst>
                                      </p:cBhvr>
                                      <p:tavLst>
                                        <p:tav tm="0">
                                          <p:val>
                                            <p:strVal val="#ppt_x"/>
                                          </p:val>
                                        </p:tav>
                                        <p:tav tm="100000">
                                          <p:val>
                                            <p:strVal val="#ppt_x"/>
                                          </p:val>
                                        </p:tav>
                                      </p:tavLst>
                                    </p:anim>
                                    <p:anim calcmode="lin" valueType="num">
                                      <p:cBhvr>
                                        <p:cTn id="27" dur="1000" fill="hold"/>
                                        <p:tgtEl>
                                          <p:spTgt spid="327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sp>
        <p:nvSpPr>
          <p:cNvPr id="8"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6" name="Rectangle 5"/>
          <p:cNvSpPr/>
          <p:nvPr/>
        </p:nvSpPr>
        <p:spPr>
          <a:xfrm>
            <a:off x="563563" y="2162175"/>
            <a:ext cx="8123237" cy="20288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0" name="Rectangle 9"/>
          <p:cNvSpPr/>
          <p:nvPr/>
        </p:nvSpPr>
        <p:spPr>
          <a:xfrm>
            <a:off x="685800" y="2381250"/>
            <a:ext cx="7886700" cy="2308225"/>
          </a:xfrm>
          <a:prstGeom prst="rect">
            <a:avLst/>
          </a:prstGeom>
        </p:spPr>
        <p:txBody>
          <a:bodyPr>
            <a:spAutoFit/>
          </a:bodyPr>
          <a:lstStyle/>
          <a:p>
            <a:pPr>
              <a:defRPr/>
            </a:pPr>
            <a:r>
              <a:rPr lang="en-US" sz="3200" dirty="0">
                <a:solidFill>
                  <a:schemeClr val="bg1"/>
                </a:solidFill>
                <a:ea typeface="+mj-ea"/>
                <a:cs typeface="Times New Roman" panose="02020603050405020304" pitchFamily="18" charset="0"/>
              </a:rPr>
              <a:t>1. </a:t>
            </a:r>
            <a:r>
              <a:rPr lang="en-US" sz="3200" dirty="0" err="1">
                <a:solidFill>
                  <a:schemeClr val="bg1"/>
                </a:solidFill>
                <a:ea typeface="+mj-ea"/>
                <a:cs typeface="Times New Roman" panose="02020603050405020304" pitchFamily="18" charset="0"/>
              </a:rPr>
              <a:t>Kể</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tên</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các</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món</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ăn</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mà</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gia</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đình</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em</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thường</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dùng</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và</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sắp</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xếp</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chúng</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vào</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từng</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nhóm</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phương</a:t>
            </a:r>
            <a:endParaRPr lang="en-US" sz="3200" dirty="0">
              <a:solidFill>
                <a:schemeClr val="bg1"/>
              </a:solidFill>
              <a:ea typeface="+mj-ea"/>
              <a:cs typeface="Times New Roman" panose="02020603050405020304" pitchFamily="18" charset="0"/>
            </a:endParaRPr>
          </a:p>
          <a:p>
            <a:pPr>
              <a:defRPr/>
            </a:pPr>
            <a:r>
              <a:rPr lang="en-US" sz="3200" dirty="0">
                <a:solidFill>
                  <a:schemeClr val="bg1"/>
                </a:solidFill>
                <a:ea typeface="+mj-ea"/>
                <a:cs typeface="Times New Roman" panose="02020603050405020304" pitchFamily="18" charset="0"/>
              </a:rPr>
              <a:t>pháp chế biến phù hợp.</a:t>
            </a:r>
            <a:endParaRPr lang="vi-VN" dirty="0"/>
          </a:p>
          <a:p>
            <a:pPr>
              <a:defRPr/>
            </a:pPr>
            <a:r>
              <a:rPr lang="vi-VN" dirty="0"/>
              <a:t/>
            </a:r>
            <a:br>
              <a:rPr lang="vi-VN" dirty="0"/>
            </a:br>
            <a:endParaRPr lang="en-US" dirty="0"/>
          </a:p>
        </p:txBody>
      </p:sp>
      <p:pic>
        <p:nvPicPr>
          <p:cNvPr id="60422" name="Picture 1" descr="Screen Clipp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63550"/>
            <a:ext cx="2143125"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34300" y="215900"/>
            <a:ext cx="8382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sp>
        <p:nvSpPr>
          <p:cNvPr id="8"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6" name="Rectangle 5"/>
          <p:cNvSpPr/>
          <p:nvPr/>
        </p:nvSpPr>
        <p:spPr>
          <a:xfrm>
            <a:off x="585788" y="2243138"/>
            <a:ext cx="8123237" cy="3352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0" name="Rectangle 9"/>
          <p:cNvSpPr/>
          <p:nvPr/>
        </p:nvSpPr>
        <p:spPr>
          <a:xfrm>
            <a:off x="681038" y="2590800"/>
            <a:ext cx="8131175" cy="3170238"/>
          </a:xfrm>
          <a:prstGeom prst="rect">
            <a:avLst/>
          </a:prstGeom>
        </p:spPr>
        <p:txBody>
          <a:bodyPr>
            <a:spAutoFit/>
          </a:bodyPr>
          <a:lstStyle/>
          <a:p>
            <a:pPr>
              <a:defRPr/>
            </a:pPr>
            <a:r>
              <a:rPr lang="en-US" sz="3200" dirty="0">
                <a:solidFill>
                  <a:schemeClr val="bg1"/>
                </a:solidFill>
                <a:ea typeface="+mj-ea"/>
                <a:cs typeface="Times New Roman" panose="02020603050405020304" pitchFamily="18" charset="0"/>
              </a:rPr>
              <a:t>2. </a:t>
            </a:r>
            <a:r>
              <a:rPr lang="en-US" sz="3200" dirty="0" err="1">
                <a:solidFill>
                  <a:schemeClr val="bg1"/>
                </a:solidFill>
                <a:ea typeface="+mj-ea"/>
                <a:cs typeface="Times New Roman" panose="02020603050405020304" pitchFamily="18" charset="0"/>
              </a:rPr>
              <a:t>Hãy</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quan</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sát</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và</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trình</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bày</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cách</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chế</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biến</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một</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món</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ăn</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trong</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gia</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đình</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mà</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em</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thích</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nhất</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Nội</a:t>
            </a:r>
            <a:endParaRPr lang="en-US" sz="3200" dirty="0">
              <a:solidFill>
                <a:schemeClr val="bg1"/>
              </a:solidFill>
              <a:ea typeface="+mj-ea"/>
              <a:cs typeface="Times New Roman" panose="02020603050405020304" pitchFamily="18" charset="0"/>
            </a:endParaRPr>
          </a:p>
          <a:p>
            <a:pPr>
              <a:defRPr/>
            </a:pPr>
            <a:r>
              <a:rPr lang="en-US" sz="3200" dirty="0">
                <a:solidFill>
                  <a:schemeClr val="bg1"/>
                </a:solidFill>
                <a:ea typeface="+mj-ea"/>
                <a:cs typeface="Times New Roman" panose="02020603050405020304" pitchFamily="18" charset="0"/>
              </a:rPr>
              <a:t>dung </a:t>
            </a:r>
            <a:r>
              <a:rPr lang="en-US" sz="3200" dirty="0" err="1">
                <a:solidFill>
                  <a:schemeClr val="bg1"/>
                </a:solidFill>
                <a:ea typeface="+mj-ea"/>
                <a:cs typeface="Times New Roman" panose="02020603050405020304" pitchFamily="18" charset="0"/>
              </a:rPr>
              <a:t>trình</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bày</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gồm</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nguyên</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liệu</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cần</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dùng</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quy</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trình</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chế</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biến</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hương</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vị</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của</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món</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ăn</a:t>
            </a:r>
            <a:r>
              <a:rPr lang="en-US" sz="3200" dirty="0">
                <a:solidFill>
                  <a:schemeClr val="bg1"/>
                </a:solidFill>
                <a:ea typeface="+mj-ea"/>
                <a:cs typeface="Times New Roman" panose="02020603050405020304" pitchFamily="18" charset="0"/>
              </a:rPr>
              <a:t>. </a:t>
            </a:r>
            <a:r>
              <a:rPr lang="vi-VN" dirty="0"/>
              <a:t/>
            </a:r>
            <a:br>
              <a:rPr lang="vi-VN" dirty="0"/>
            </a:br>
            <a:r>
              <a:rPr lang="vi-VN" dirty="0"/>
              <a:t>:</a:t>
            </a:r>
          </a:p>
          <a:p>
            <a:pPr>
              <a:defRPr/>
            </a:pPr>
            <a:r>
              <a:rPr lang="vi-VN" dirty="0"/>
              <a:t/>
            </a:r>
            <a:br>
              <a:rPr lang="vi-VN" dirty="0"/>
            </a:br>
            <a:endParaRPr lang="en-US" dirty="0"/>
          </a:p>
        </p:txBody>
      </p:sp>
      <p:pic>
        <p:nvPicPr>
          <p:cNvPr id="61446" name="Picture 1" descr="Screen Clipp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63550"/>
            <a:ext cx="2143125"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34300" y="215900"/>
            <a:ext cx="8382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sp>
        <p:nvSpPr>
          <p:cNvPr id="8"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6" name="Rectangle 5"/>
          <p:cNvSpPr/>
          <p:nvPr/>
        </p:nvSpPr>
        <p:spPr>
          <a:xfrm>
            <a:off x="563563" y="2162175"/>
            <a:ext cx="8123237" cy="3352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0" name="Rectangle 9"/>
          <p:cNvSpPr/>
          <p:nvPr/>
        </p:nvSpPr>
        <p:spPr>
          <a:xfrm>
            <a:off x="1149350" y="2432050"/>
            <a:ext cx="7423150" cy="4030663"/>
          </a:xfrm>
          <a:prstGeom prst="rect">
            <a:avLst/>
          </a:prstGeom>
        </p:spPr>
        <p:txBody>
          <a:bodyPr>
            <a:spAutoFit/>
          </a:bodyPr>
          <a:lstStyle/>
          <a:p>
            <a:pPr>
              <a:defRPr/>
            </a:pPr>
            <a:r>
              <a:rPr lang="en-US" sz="3200" dirty="0">
                <a:solidFill>
                  <a:schemeClr val="bg1"/>
                </a:solidFill>
                <a:ea typeface="+mj-ea"/>
                <a:cs typeface="Times New Roman" panose="02020603050405020304" pitchFamily="18" charset="0"/>
              </a:rPr>
              <a:t>3. </a:t>
            </a:r>
            <a:r>
              <a:rPr lang="en-US" sz="3200" dirty="0" err="1">
                <a:solidFill>
                  <a:schemeClr val="bg1"/>
                </a:solidFill>
                <a:ea typeface="+mj-ea"/>
                <a:cs typeface="Times New Roman" panose="02020603050405020304" pitchFamily="18" charset="0"/>
              </a:rPr>
              <a:t>Dựa</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vào</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quy</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trình</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trộn</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hỗn</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hợp</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thực</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phẩm</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em</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hãy</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thực</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hiện</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một</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món</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trộn</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dầu</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giấm</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hoặc</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món</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nộm</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với</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nguyên</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liệu</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tự</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chọn</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và</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tính</a:t>
            </a:r>
            <a:r>
              <a:rPr lang="en-US" sz="3200" dirty="0">
                <a:solidFill>
                  <a:schemeClr val="bg1"/>
                </a:solidFill>
                <a:ea typeface="+mj-ea"/>
                <a:cs typeface="Times New Roman" panose="02020603050405020304" pitchFamily="18" charset="0"/>
              </a:rPr>
              <a:t> chi </a:t>
            </a:r>
            <a:r>
              <a:rPr lang="en-US" sz="3200" dirty="0" err="1">
                <a:solidFill>
                  <a:schemeClr val="bg1"/>
                </a:solidFill>
                <a:ea typeface="+mj-ea"/>
                <a:cs typeface="Times New Roman" panose="02020603050405020304" pitchFamily="18" charset="0"/>
              </a:rPr>
              <a:t>phí</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cho</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món</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ăn</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mà</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em</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vừa</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thực</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hiện</a:t>
            </a:r>
            <a:r>
              <a:rPr lang="en-US" sz="3200" dirty="0">
                <a:solidFill>
                  <a:schemeClr val="bg1"/>
                </a:solidFill>
                <a:ea typeface="+mj-ea"/>
                <a:cs typeface="Times New Roman" panose="02020603050405020304" pitchFamily="18" charset="0"/>
              </a:rPr>
              <a:t>.</a:t>
            </a:r>
          </a:p>
          <a:p>
            <a:pPr>
              <a:defRPr/>
            </a:pPr>
            <a:r>
              <a:rPr lang="vi-VN" dirty="0"/>
              <a:t/>
            </a:r>
            <a:br>
              <a:rPr lang="vi-VN" dirty="0"/>
            </a:br>
            <a:r>
              <a:rPr lang="vi-VN" dirty="0"/>
              <a:t>:</a:t>
            </a:r>
          </a:p>
          <a:p>
            <a:pPr>
              <a:defRPr/>
            </a:pPr>
            <a:r>
              <a:rPr lang="vi-VN" dirty="0"/>
              <a:t/>
            </a:r>
            <a:br>
              <a:rPr lang="vi-VN" dirty="0"/>
            </a:br>
            <a:endParaRPr lang="en-US" dirty="0"/>
          </a:p>
        </p:txBody>
      </p:sp>
      <p:pic>
        <p:nvPicPr>
          <p:cNvPr id="62470" name="Picture 1" descr="Screen Clipp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63550"/>
            <a:ext cx="2143125"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34300" y="215900"/>
            <a:ext cx="8382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sp>
        <p:nvSpPr>
          <p:cNvPr id="3"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1024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86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3" y="6515100"/>
            <a:ext cx="4572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127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45525" y="-17463"/>
            <a:ext cx="4572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Audio 3">
            <a:hlinkClick r:id="" action="ppaction://media"/>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10" descr="Screen Clipping"/>
          <p:cNvPicPr>
            <a:picLocks noChangeAspect="1"/>
          </p:cNvPicPr>
          <p:nvPr/>
        </p:nvPicPr>
        <p:blipFill>
          <a:blip r:embed="rId4">
            <a:extLst>
              <a:ext uri="{28A0092B-C50C-407E-A947-70E740481C1C}">
                <a14:useLocalDpi xmlns:a14="http://schemas.microsoft.com/office/drawing/2010/main" val="0"/>
              </a:ext>
            </a:extLst>
          </a:blip>
          <a:srcRect l="12526" t="31805" b="-2"/>
          <a:stretch>
            <a:fillRect/>
          </a:stretch>
        </p:blipFill>
        <p:spPr bwMode="auto">
          <a:xfrm>
            <a:off x="762000" y="180975"/>
            <a:ext cx="7858125"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1"/>
          <p:cNvSpPr txBox="1">
            <a:spLocks noChangeArrowheads="1"/>
          </p:cNvSpPr>
          <p:nvPr/>
        </p:nvSpPr>
        <p:spPr bwMode="auto">
          <a:xfrm>
            <a:off x="762000" y="5321300"/>
            <a:ext cx="81534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800">
                <a:solidFill>
                  <a:schemeClr val="hlink"/>
                </a:solidFill>
              </a:rPr>
              <a:t>Thực phẩm đã được bảo quản và chế biến thành những món ăn như thế nào?</a:t>
            </a:r>
          </a:p>
          <a:p>
            <a:pPr algn="ctr"/>
            <a:endParaRPr lang="en-US" altLang="vi-VN" sz="2800">
              <a:solidFill>
                <a:schemeClr val="hlink"/>
              </a:solidFill>
            </a:endParaRPr>
          </a:p>
        </p:txBody>
      </p:sp>
      <p:pic>
        <p:nvPicPr>
          <p:cNvPr id="10251"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91525" y="350838"/>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4638" y="6235700"/>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3"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050" y="439738"/>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4"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58200" y="6208713"/>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4572000" y="1633538"/>
            <a:ext cx="4059238" cy="4524375"/>
          </a:xfrm>
          <a:prstGeom prst="rect">
            <a:avLst/>
          </a:prstGeom>
          <a:noFill/>
          <a:ln>
            <a:noFill/>
          </a:ln>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r>
              <a:rPr lang="en-US" sz="3200" dirty="0">
                <a:solidFill>
                  <a:schemeClr val="bg1"/>
                </a:solidFill>
                <a:latin typeface="+mj-lt"/>
                <a:ea typeface="+mj-ea"/>
                <a:cs typeface="+mj-cs"/>
              </a:rPr>
              <a:t>N</a:t>
            </a:r>
            <a:r>
              <a:rPr lang="vi-VN" sz="3200" dirty="0">
                <a:solidFill>
                  <a:schemeClr val="bg1"/>
                </a:solidFill>
                <a:latin typeface="+mj-lt"/>
                <a:ea typeface="+mj-ea"/>
                <a:cs typeface="+mj-cs"/>
              </a:rPr>
              <a:t>gôi nhà được trang bị hệ thống điều khiển tự động hay bán tự động cho các thiết bị trong gia đình Điều đó giúp cuộc sống trở nên tiện nghi hơn đảm bảo an ninh an toàn và tiết kiệm năng lượng</a:t>
            </a:r>
            <a:r>
              <a:rPr lang="en-US" altLang="vi-VN" sz="3200" dirty="0">
                <a:solidFill>
                  <a:schemeClr val="bg1"/>
                </a:solidFill>
                <a:latin typeface="+mj-lt"/>
                <a:ea typeface="+mj-ea"/>
                <a:cs typeface="+mj-cs"/>
              </a:rPr>
              <a:t>.</a:t>
            </a:r>
          </a:p>
        </p:txBody>
      </p:sp>
      <p:sp>
        <p:nvSpPr>
          <p:cNvPr id="11267"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sp>
        <p:nvSpPr>
          <p:cNvPr id="14"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11269"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63" y="6515100"/>
            <a:ext cx="4572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127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45525" y="-17463"/>
            <a:ext cx="4572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Audio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Rectangle 1"/>
          <p:cNvSpPr>
            <a:spLocks noChangeArrowheads="1"/>
          </p:cNvSpPr>
          <p:nvPr/>
        </p:nvSpPr>
        <p:spPr bwMode="auto">
          <a:xfrm>
            <a:off x="646113" y="204788"/>
            <a:ext cx="8421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07000"/>
              </a:lnSpc>
              <a:spcAft>
                <a:spcPts val="500"/>
              </a:spcAft>
              <a:buFontTx/>
              <a:buAutoNum type="arabicPeriod"/>
            </a:pPr>
            <a:r>
              <a:rPr lang="en-US" altLang="en-US" sz="3200" b="1">
                <a:solidFill>
                  <a:srgbClr val="FF0000"/>
                </a:solidFill>
                <a:cs typeface="Times New Roman" panose="02020603050405020304" pitchFamily="18" charset="0"/>
              </a:rPr>
              <a:t>BẢO QUẢN THỰC PHẨM </a:t>
            </a:r>
          </a:p>
        </p:txBody>
      </p:sp>
      <p:sp>
        <p:nvSpPr>
          <p:cNvPr id="11275" name="Rectangle 17"/>
          <p:cNvSpPr>
            <a:spLocks noChangeArrowheads="1"/>
          </p:cNvSpPr>
          <p:nvPr/>
        </p:nvSpPr>
        <p:spPr bwMode="auto">
          <a:xfrm>
            <a:off x="325438" y="795338"/>
            <a:ext cx="84216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07000"/>
              </a:lnSpc>
              <a:spcAft>
                <a:spcPts val="500"/>
              </a:spcAft>
            </a:pPr>
            <a:r>
              <a:rPr lang="en-US" altLang="en-US" sz="2800" b="1">
                <a:solidFill>
                  <a:srgbClr val="002060"/>
                </a:solidFill>
                <a:cs typeface="Times New Roman" panose="02020603050405020304" pitchFamily="18" charset="0"/>
              </a:rPr>
              <a:t>1.1. Vai trò và ý nghĩa của việc bảo quản thực phẩm</a:t>
            </a:r>
            <a:endParaRPr lang="en-US" altLang="en-US" sz="2800">
              <a:solidFill>
                <a:srgbClr val="002060"/>
              </a:solidFill>
              <a:ea typeface="Arial" panose="020B0604020202020204" pitchFamily="34" charset="0"/>
              <a:cs typeface="Times New Roman" panose="02020603050405020304" pitchFamily="18" charset="0"/>
            </a:endParaRPr>
          </a:p>
        </p:txBody>
      </p:sp>
      <p:pic>
        <p:nvPicPr>
          <p:cNvPr id="11276" name="Picture 3"/>
          <p:cNvPicPr>
            <a:picLocks noChangeAspect="1"/>
          </p:cNvPicPr>
          <p:nvPr/>
        </p:nvPicPr>
        <p:blipFill>
          <a:blip r:embed="rId5">
            <a:extLst>
              <a:ext uri="{28A0092B-C50C-407E-A947-70E740481C1C}">
                <a14:useLocalDpi xmlns:a14="http://schemas.microsoft.com/office/drawing/2010/main" val="0"/>
              </a:ext>
            </a:extLst>
          </a:blip>
          <a:srcRect l="38011" r="37910"/>
          <a:stretch>
            <a:fillRect/>
          </a:stretch>
        </p:blipFill>
        <p:spPr bwMode="auto">
          <a:xfrm>
            <a:off x="4027488" y="3216275"/>
            <a:ext cx="4592637"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5"/>
          <p:cNvSpPr txBox="1">
            <a:spLocks noChangeArrowheads="1"/>
          </p:cNvSpPr>
          <p:nvPr/>
        </p:nvSpPr>
        <p:spPr bwMode="auto">
          <a:xfrm>
            <a:off x="503238" y="1905000"/>
            <a:ext cx="3382962" cy="3048000"/>
          </a:xfrm>
          <a:prstGeom prst="rect">
            <a:avLst/>
          </a:prstGeom>
          <a:noFill/>
          <a:ln>
            <a:noFill/>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a:defRPr/>
            </a:pPr>
            <a:r>
              <a:rPr lang="en-US" altLang="en-US" dirty="0">
                <a:solidFill>
                  <a:schemeClr val="hlink"/>
                </a:solidFill>
              </a:rPr>
              <a:t>Quan sát Hình 5.1: </a:t>
            </a:r>
          </a:p>
          <a:p>
            <a:pPr marL="342900" indent="-342900" algn="just">
              <a:buFont typeface="Wingdings" pitchFamily="2" charset="2"/>
              <a:buChar char="v"/>
              <a:defRPr/>
            </a:pPr>
            <a:r>
              <a:rPr lang="en-US" altLang="en-US" dirty="0">
                <a:solidFill>
                  <a:schemeClr val="hlink"/>
                </a:solidFill>
              </a:rPr>
              <a:t> Em nhận thấy thực phẩm có thể bị hư hỏng do những nguyên nhân nào? </a:t>
            </a:r>
          </a:p>
          <a:p>
            <a:pPr marL="342900" indent="-342900" algn="just">
              <a:buFont typeface="Wingdings" pitchFamily="2" charset="2"/>
              <a:buChar char="v"/>
              <a:defRPr/>
            </a:pPr>
            <a:r>
              <a:rPr lang="en-US" altLang="en-US" dirty="0">
                <a:solidFill>
                  <a:schemeClr val="hlink"/>
                </a:solidFill>
              </a:rPr>
              <a:t>Làm thế nào để hạn chế các tác nhân gây hư hỏng thực phẩm?</a:t>
            </a:r>
          </a:p>
        </p:txBody>
      </p:sp>
      <p:pic>
        <p:nvPicPr>
          <p:cNvPr id="11278" name="Picture 4"/>
          <p:cNvPicPr>
            <a:picLocks noChangeAspect="1"/>
          </p:cNvPicPr>
          <p:nvPr/>
        </p:nvPicPr>
        <p:blipFill>
          <a:blip r:embed="rId5">
            <a:extLst>
              <a:ext uri="{28A0092B-C50C-407E-A947-70E740481C1C}">
                <a14:useLocalDpi xmlns:a14="http://schemas.microsoft.com/office/drawing/2010/main" val="0"/>
              </a:ext>
            </a:extLst>
          </a:blip>
          <a:srcRect l="3305" r="68056"/>
          <a:stretch>
            <a:fillRect/>
          </a:stretch>
        </p:blipFill>
        <p:spPr bwMode="auto">
          <a:xfrm>
            <a:off x="4027488" y="1271588"/>
            <a:ext cx="4592637" cy="207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Picture 4"/>
          <p:cNvPicPr>
            <a:picLocks noChangeAspect="1"/>
          </p:cNvPicPr>
          <p:nvPr/>
        </p:nvPicPr>
        <p:blipFill>
          <a:blip r:embed="rId5">
            <a:extLst>
              <a:ext uri="{28A0092B-C50C-407E-A947-70E740481C1C}">
                <a14:useLocalDpi xmlns:a14="http://schemas.microsoft.com/office/drawing/2010/main" val="0"/>
              </a:ext>
            </a:extLst>
          </a:blip>
          <a:srcRect l="69727" b="3688"/>
          <a:stretch>
            <a:fillRect/>
          </a:stretch>
        </p:blipFill>
        <p:spPr bwMode="auto">
          <a:xfrm>
            <a:off x="4032250" y="4773613"/>
            <a:ext cx="4646613"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0"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91525" y="350838"/>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1"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4638" y="6235700"/>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2" name="Picture 2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050" y="439738"/>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3" name="Picture 2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458200" y="6208713"/>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966"/>
                                        </p:tgtEl>
                                        <p:attrNameLst>
                                          <p:attrName>style.visibility</p:attrName>
                                        </p:attrNameLst>
                                      </p:cBhvr>
                                      <p:to>
                                        <p:strVal val="visible"/>
                                      </p:to>
                                    </p:set>
                                    <p:animEffect transition="in" filter="wipe(down)">
                                      <p:cBhvr>
                                        <p:cTn id="7" dur="500"/>
                                        <p:tgtEl>
                                          <p:spTgt spid="409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reeform 19"/>
          <p:cNvSpPr>
            <a:spLocks/>
          </p:cNvSpPr>
          <p:nvPr/>
        </p:nvSpPr>
        <p:spPr bwMode="auto">
          <a:xfrm rot="5400000">
            <a:off x="1356518" y="-1370806"/>
            <a:ext cx="7053263" cy="9753600"/>
          </a:xfrm>
          <a:custGeom>
            <a:avLst/>
            <a:gdLst>
              <a:gd name="T0" fmla="*/ 0 w 1943049"/>
              <a:gd name="T1" fmla="*/ 0 h 1943049"/>
              <a:gd name="T2" fmla="*/ 2147483646 w 1943049"/>
              <a:gd name="T3" fmla="*/ 2147483646 h 1943049"/>
              <a:gd name="T4" fmla="*/ 0 w 1943049"/>
              <a:gd name="T5" fmla="*/ 2147483646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0" name="Rectangle 9"/>
          <p:cNvSpPr/>
          <p:nvPr/>
        </p:nvSpPr>
        <p:spPr>
          <a:xfrm>
            <a:off x="457200" y="2703513"/>
            <a:ext cx="8188325" cy="2554287"/>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defRPr/>
            </a:pPr>
            <a:r>
              <a:rPr lang="en-US" sz="3200" dirty="0">
                <a:latin typeface="Times New Roman" panose="02020603050405020304" pitchFamily="18" charset="0"/>
                <a:ea typeface="+mj-ea"/>
                <a:cs typeface="Times New Roman" panose="02020603050405020304" pitchFamily="18" charset="0"/>
              </a:rPr>
              <a:t>- </a:t>
            </a:r>
            <a:r>
              <a:rPr lang="vi-VN" sz="3200" dirty="0">
                <a:latin typeface="Times New Roman" panose="02020603050405020304" pitchFamily="18" charset="0"/>
                <a:ea typeface="+mj-ea"/>
                <a:cs typeface="Times New Roman" panose="02020603050405020304" pitchFamily="18" charset="0"/>
              </a:rPr>
              <a:t>Việc bảo quản giúp làm chậm quá trình hư hỏng của thực phẩm, tránh cho thực phẩm bị hao hụt chất dinh dưỡng. </a:t>
            </a:r>
            <a:endParaRPr lang="en-US" sz="3200" dirty="0">
              <a:latin typeface="Times New Roman" panose="02020603050405020304" pitchFamily="18" charset="0"/>
              <a:ea typeface="+mj-ea"/>
              <a:cs typeface="Times New Roman" panose="02020603050405020304" pitchFamily="18" charset="0"/>
            </a:endParaRPr>
          </a:p>
          <a:p>
            <a:pPr>
              <a:defRPr/>
            </a:pPr>
            <a:r>
              <a:rPr lang="en-US" sz="3200" dirty="0">
                <a:latin typeface="Times New Roman" panose="02020603050405020304" pitchFamily="18" charset="0"/>
                <a:ea typeface="+mj-ea"/>
                <a:cs typeface="Times New Roman" panose="02020603050405020304" pitchFamily="18" charset="0"/>
              </a:rPr>
              <a:t>- </a:t>
            </a:r>
            <a:r>
              <a:rPr lang="vi-VN" sz="3200" dirty="0">
                <a:latin typeface="Times New Roman" panose="02020603050405020304" pitchFamily="18" charset="0"/>
                <a:ea typeface="+mj-ea"/>
                <a:cs typeface="Times New Roman" panose="02020603050405020304" pitchFamily="18" charset="0"/>
              </a:rPr>
              <a:t>Việc bảo quản thực phẩm tạo sự thuận tiện cho con người trong việc chế biến và sử dụng.</a:t>
            </a:r>
            <a:endParaRPr lang="en-US" sz="3200" dirty="0">
              <a:latin typeface="Times New Roman" panose="02020603050405020304" pitchFamily="18" charset="0"/>
              <a:ea typeface="+mj-ea"/>
              <a:cs typeface="Times New Roman" panose="02020603050405020304" pitchFamily="18" charset="0"/>
            </a:endParaRPr>
          </a:p>
        </p:txBody>
      </p:sp>
      <p:sp>
        <p:nvSpPr>
          <p:cNvPr id="12292" name="Rectangle 29"/>
          <p:cNvSpPr>
            <a:spLocks noChangeArrowheads="1"/>
          </p:cNvSpPr>
          <p:nvPr/>
        </p:nvSpPr>
        <p:spPr bwMode="auto">
          <a:xfrm>
            <a:off x="214313" y="190500"/>
            <a:ext cx="8715375"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sp>
        <p:nvSpPr>
          <p:cNvPr id="8"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12294"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91525" y="350838"/>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638" y="6235700"/>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 y="439738"/>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58200" y="6208713"/>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86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163" y="6515100"/>
            <a:ext cx="4572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13" y="-127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45525" y="-17463"/>
            <a:ext cx="4572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2" name="Rectangle 1"/>
          <p:cNvSpPr>
            <a:spLocks noChangeArrowheads="1"/>
          </p:cNvSpPr>
          <p:nvPr/>
        </p:nvSpPr>
        <p:spPr bwMode="auto">
          <a:xfrm>
            <a:off x="457200" y="482600"/>
            <a:ext cx="84216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07000"/>
              </a:lnSpc>
              <a:spcAft>
                <a:spcPts val="500"/>
              </a:spcAft>
              <a:buFontTx/>
              <a:buAutoNum type="arabicPeriod"/>
            </a:pPr>
            <a:r>
              <a:rPr lang="en-US" altLang="en-US" sz="3200" b="1">
                <a:solidFill>
                  <a:srgbClr val="FF0000"/>
                </a:solidFill>
                <a:cs typeface="Times New Roman" panose="02020603050405020304" pitchFamily="18" charset="0"/>
              </a:rPr>
              <a:t>BẢO QUẢN THỰC PHẨM </a:t>
            </a:r>
          </a:p>
        </p:txBody>
      </p:sp>
      <p:sp>
        <p:nvSpPr>
          <p:cNvPr id="12303" name="Rectangle 17"/>
          <p:cNvSpPr>
            <a:spLocks noChangeArrowheads="1"/>
          </p:cNvSpPr>
          <p:nvPr/>
        </p:nvSpPr>
        <p:spPr bwMode="auto">
          <a:xfrm>
            <a:off x="325438" y="1084263"/>
            <a:ext cx="8421687"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07000"/>
              </a:lnSpc>
              <a:spcAft>
                <a:spcPts val="500"/>
              </a:spcAft>
            </a:pPr>
            <a:r>
              <a:rPr lang="en-US" altLang="en-US" sz="3200" b="1">
                <a:solidFill>
                  <a:srgbClr val="002060"/>
                </a:solidFill>
                <a:cs typeface="Times New Roman" panose="02020603050405020304" pitchFamily="18" charset="0"/>
              </a:rPr>
              <a:t>1.1. Vai trò và ý nghĩa của việc bảo quản thực phẩm</a:t>
            </a:r>
            <a:r>
              <a:rPr lang="en-US" altLang="en-US" sz="2800" b="1">
                <a:solidFill>
                  <a:srgbClr val="002060"/>
                </a:solidFill>
                <a:cs typeface="Times New Roman" panose="02020603050405020304" pitchFamily="18" charset="0"/>
              </a:rPr>
              <a:t>.</a:t>
            </a:r>
            <a:endParaRPr lang="en-US" altLang="en-US" sz="2800">
              <a:solidFill>
                <a:srgbClr val="002060"/>
              </a:solidFill>
              <a:ea typeface="Arial" panose="020B0604020202020204" pitchFamily="34"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4572000" y="1633538"/>
            <a:ext cx="4059238" cy="4524375"/>
          </a:xfrm>
          <a:prstGeom prst="rect">
            <a:avLst/>
          </a:prstGeom>
          <a:noFill/>
          <a:ln>
            <a:noFill/>
          </a:ln>
          <a:effec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r>
              <a:rPr lang="en-US" sz="3200" dirty="0">
                <a:solidFill>
                  <a:schemeClr val="bg1"/>
                </a:solidFill>
                <a:latin typeface="+mj-lt"/>
                <a:ea typeface="+mj-ea"/>
                <a:cs typeface="+mj-cs"/>
              </a:rPr>
              <a:t>N</a:t>
            </a:r>
            <a:r>
              <a:rPr lang="vi-VN" sz="3200" dirty="0">
                <a:solidFill>
                  <a:schemeClr val="bg1"/>
                </a:solidFill>
                <a:latin typeface="+mj-lt"/>
                <a:ea typeface="+mj-ea"/>
                <a:cs typeface="+mj-cs"/>
              </a:rPr>
              <a:t>gôi nhà được trang bị hệ thống điều khiển tự động hay bán tự động cho các thiết bị trong gia đình Điều đó giúp cuộc sống trở nên tiện nghi hơn đảm bảo an ninh an toàn và tiết kiệm năng lượng</a:t>
            </a:r>
            <a:r>
              <a:rPr lang="en-US" altLang="vi-VN" sz="3200" dirty="0">
                <a:solidFill>
                  <a:schemeClr val="bg1"/>
                </a:solidFill>
                <a:latin typeface="+mj-lt"/>
                <a:ea typeface="+mj-ea"/>
                <a:cs typeface="+mj-cs"/>
              </a:rPr>
              <a:t>.</a:t>
            </a:r>
          </a:p>
        </p:txBody>
      </p:sp>
      <p:sp>
        <p:nvSpPr>
          <p:cNvPr id="9" name="Text Box 5"/>
          <p:cNvSpPr txBox="1">
            <a:spLocks noChangeArrowheads="1"/>
          </p:cNvSpPr>
          <p:nvPr/>
        </p:nvSpPr>
        <p:spPr bwMode="auto">
          <a:xfrm>
            <a:off x="403225" y="609600"/>
            <a:ext cx="8435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vi-VN" altLang="en-US" i="1">
                <a:solidFill>
                  <a:srgbClr val="00B050"/>
                </a:solidFill>
              </a:rPr>
              <a:t>Em hãy quan sát Hình 1</a:t>
            </a:r>
            <a:r>
              <a:rPr lang="en-US" altLang="en-US" i="1">
                <a:solidFill>
                  <a:srgbClr val="00B050"/>
                </a:solidFill>
              </a:rPr>
              <a:t>.</a:t>
            </a:r>
            <a:r>
              <a:rPr lang="vi-VN" altLang="en-US" i="1">
                <a:solidFill>
                  <a:srgbClr val="00B050"/>
                </a:solidFill>
              </a:rPr>
              <a:t>1 và trả lời các câu hỏi dưới đây:</a:t>
            </a:r>
            <a:endParaRPr lang="en-US" altLang="vi-VN" sz="3200">
              <a:solidFill>
                <a:srgbClr val="00B050"/>
              </a:solidFill>
              <a:latin typeface="Arial" panose="020B0604020202020204" pitchFamily="34" charset="0"/>
            </a:endParaRPr>
          </a:p>
        </p:txBody>
      </p:sp>
      <p:sp>
        <p:nvSpPr>
          <p:cNvPr id="9220"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headEnd/>
            <a:tailEnd/>
          </a:ln>
        </p:spPr>
        <p:txBody>
          <a:bodyPr/>
          <a:lstStyle/>
          <a:p>
            <a:pPr>
              <a:defRPr/>
            </a:pPr>
            <a:endParaRPr lang="vi-VN" altLang="en-US" sz="3200" b="1" dirty="0">
              <a:latin typeface="+mj-lt"/>
            </a:endParaRPr>
          </a:p>
        </p:txBody>
      </p:sp>
      <p:sp>
        <p:nvSpPr>
          <p:cNvPr id="14341" name="Rectangle 10"/>
          <p:cNvSpPr>
            <a:spLocks noChangeArrowheads="1"/>
          </p:cNvSpPr>
          <p:nvPr/>
        </p:nvSpPr>
        <p:spPr bwMode="auto">
          <a:xfrm>
            <a:off x="522288" y="136525"/>
            <a:ext cx="625951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00" b="1">
                <a:solidFill>
                  <a:srgbClr val="002060"/>
                </a:solidFill>
              </a:rPr>
              <a:t> 1.2. Phương pháp bảo quản thực phẩm</a:t>
            </a:r>
          </a:p>
        </p:txBody>
      </p:sp>
      <p:sp>
        <p:nvSpPr>
          <p:cNvPr id="14"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2" name="Rectangle 6"/>
          <p:cNvSpPr>
            <a:spLocks noChangeArrowheads="1"/>
          </p:cNvSpPr>
          <p:nvPr/>
        </p:nvSpPr>
        <p:spPr bwMode="auto">
          <a:xfrm>
            <a:off x="496888" y="1003300"/>
            <a:ext cx="3084512"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altLang="en-US" sz="2600">
                <a:solidFill>
                  <a:schemeClr val="hlink"/>
                </a:solidFill>
              </a:rPr>
              <a:t>Theo em, vì sao những phương pháp bảo quản trong Hình 5.2 lại giúp thực phẩm lại lâu hư hỏng?</a:t>
            </a:r>
          </a:p>
        </p:txBody>
      </p:sp>
      <p:pic>
        <p:nvPicPr>
          <p:cNvPr id="14344" name="Picture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63" y="6515100"/>
            <a:ext cx="4572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63" y="-68263"/>
            <a:ext cx="457201"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45525" y="-17463"/>
            <a:ext cx="4572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Audio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9" name="Picture 1"/>
          <p:cNvPicPr>
            <a:picLocks noChangeAspect="1"/>
          </p:cNvPicPr>
          <p:nvPr/>
        </p:nvPicPr>
        <p:blipFill>
          <a:blip r:embed="rId5">
            <a:extLst>
              <a:ext uri="{28A0092B-C50C-407E-A947-70E740481C1C}">
                <a14:useLocalDpi xmlns:a14="http://schemas.microsoft.com/office/drawing/2010/main" val="0"/>
              </a:ext>
            </a:extLst>
          </a:blip>
          <a:srcRect l="50104" b="27808"/>
          <a:stretch>
            <a:fillRect/>
          </a:stretch>
        </p:blipFill>
        <p:spPr bwMode="auto">
          <a:xfrm>
            <a:off x="3505200" y="3048000"/>
            <a:ext cx="547370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0" name="Picture 2"/>
          <p:cNvPicPr>
            <a:picLocks noChangeAspect="1"/>
          </p:cNvPicPr>
          <p:nvPr/>
        </p:nvPicPr>
        <p:blipFill>
          <a:blip r:embed="rId6">
            <a:extLst>
              <a:ext uri="{28A0092B-C50C-407E-A947-70E740481C1C}">
                <a14:useLocalDpi xmlns:a14="http://schemas.microsoft.com/office/drawing/2010/main" val="0"/>
              </a:ext>
            </a:extLst>
          </a:blip>
          <a:srcRect b="17082"/>
          <a:stretch>
            <a:fillRect/>
          </a:stretch>
        </p:blipFill>
        <p:spPr bwMode="auto">
          <a:xfrm>
            <a:off x="2630488" y="4792663"/>
            <a:ext cx="6448425"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1" name="Picture 3"/>
          <p:cNvPicPr>
            <a:picLocks noChangeAspect="1"/>
          </p:cNvPicPr>
          <p:nvPr/>
        </p:nvPicPr>
        <p:blipFill>
          <a:blip r:embed="rId7">
            <a:extLst>
              <a:ext uri="{28A0092B-C50C-407E-A947-70E740481C1C}">
                <a14:useLocalDpi xmlns:a14="http://schemas.microsoft.com/office/drawing/2010/main" val="0"/>
              </a:ext>
            </a:extLst>
          </a:blip>
          <a:srcRect t="8183" b="12973"/>
          <a:stretch>
            <a:fillRect/>
          </a:stretch>
        </p:blipFill>
        <p:spPr bwMode="auto">
          <a:xfrm>
            <a:off x="354013" y="3429000"/>
            <a:ext cx="2566987"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2" name="Picture 1"/>
          <p:cNvPicPr>
            <a:picLocks noChangeAspect="1"/>
          </p:cNvPicPr>
          <p:nvPr/>
        </p:nvPicPr>
        <p:blipFill>
          <a:blip r:embed="rId5">
            <a:extLst>
              <a:ext uri="{28A0092B-C50C-407E-A947-70E740481C1C}">
                <a14:useLocalDpi xmlns:a14="http://schemas.microsoft.com/office/drawing/2010/main" val="0"/>
              </a:ext>
            </a:extLst>
          </a:blip>
          <a:srcRect r="50288" b="26633"/>
          <a:stretch>
            <a:fillRect/>
          </a:stretch>
        </p:blipFill>
        <p:spPr bwMode="auto">
          <a:xfrm>
            <a:off x="3505200" y="1204913"/>
            <a:ext cx="54546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Pictur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391525" y="350838"/>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4" name="Picture 1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74638" y="6235700"/>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5" name="Picture 1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9050" y="439738"/>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6"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458200" y="6208713"/>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966"/>
                                        </p:tgtEl>
                                        <p:attrNameLst>
                                          <p:attrName>style.visibility</p:attrName>
                                        </p:attrNameLst>
                                      </p:cBhvr>
                                      <p:to>
                                        <p:strVal val="visible"/>
                                      </p:to>
                                    </p:set>
                                    <p:animEffect transition="in" filter="wipe(down)">
                                      <p:cBhvr>
                                        <p:cTn id="7" dur="500"/>
                                        <p:tgtEl>
                                          <p:spTgt spid="409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231"/>
                                        </p:tgtEl>
                                        <p:attrNameLst>
                                          <p:attrName>style.visibility</p:attrName>
                                        </p:attrNameLst>
                                      </p:cBhvr>
                                      <p:to>
                                        <p:strVal val="visible"/>
                                      </p:to>
                                    </p:set>
                                    <p:anim calcmode="lin" valueType="num">
                                      <p:cBhvr additive="base">
                                        <p:cTn id="19" dur="500" fill="hold"/>
                                        <p:tgtEl>
                                          <p:spTgt spid="9231"/>
                                        </p:tgtEl>
                                        <p:attrNameLst>
                                          <p:attrName>ppt_x</p:attrName>
                                        </p:attrNameLst>
                                      </p:cBhvr>
                                      <p:tavLst>
                                        <p:tav tm="0">
                                          <p:val>
                                            <p:strVal val="#ppt_x"/>
                                          </p:val>
                                        </p:tav>
                                        <p:tav tm="100000">
                                          <p:val>
                                            <p:strVal val="#ppt_x"/>
                                          </p:val>
                                        </p:tav>
                                      </p:tavLst>
                                    </p:anim>
                                    <p:anim calcmode="lin" valueType="num">
                                      <p:cBhvr additive="base">
                                        <p:cTn id="20" dur="500" fill="hold"/>
                                        <p:tgtEl>
                                          <p:spTgt spid="9231"/>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9232"/>
                                        </p:tgtEl>
                                        <p:attrNameLst>
                                          <p:attrName>style.visibility</p:attrName>
                                        </p:attrNameLst>
                                      </p:cBhvr>
                                      <p:to>
                                        <p:strVal val="visible"/>
                                      </p:to>
                                    </p:set>
                                    <p:anim calcmode="lin" valueType="num">
                                      <p:cBhvr additive="base">
                                        <p:cTn id="25" dur="500" fill="hold"/>
                                        <p:tgtEl>
                                          <p:spTgt spid="9232"/>
                                        </p:tgtEl>
                                        <p:attrNameLst>
                                          <p:attrName>ppt_x</p:attrName>
                                        </p:attrNameLst>
                                      </p:cBhvr>
                                      <p:tavLst>
                                        <p:tav tm="0">
                                          <p:val>
                                            <p:strVal val="1+#ppt_w/2"/>
                                          </p:val>
                                        </p:tav>
                                        <p:tav tm="100000">
                                          <p:val>
                                            <p:strVal val="#ppt_x"/>
                                          </p:val>
                                        </p:tav>
                                      </p:tavLst>
                                    </p:anim>
                                    <p:anim calcmode="lin" valueType="num">
                                      <p:cBhvr additive="base">
                                        <p:cTn id="26" dur="500" fill="hold"/>
                                        <p:tgtEl>
                                          <p:spTgt spid="923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nodeType="clickEffect">
                                  <p:stCondLst>
                                    <p:cond delay="0"/>
                                  </p:stCondLst>
                                  <p:childTnLst>
                                    <p:set>
                                      <p:cBhvr>
                                        <p:cTn id="30" dur="1" fill="hold">
                                          <p:stCondLst>
                                            <p:cond delay="0"/>
                                          </p:stCondLst>
                                        </p:cTn>
                                        <p:tgtEl>
                                          <p:spTgt spid="9229"/>
                                        </p:tgtEl>
                                        <p:attrNameLst>
                                          <p:attrName>style.visibility</p:attrName>
                                        </p:attrNameLst>
                                      </p:cBhvr>
                                      <p:to>
                                        <p:strVal val="visible"/>
                                      </p:to>
                                    </p:set>
                                    <p:anim calcmode="lin" valueType="num">
                                      <p:cBhvr additive="base">
                                        <p:cTn id="31" dur="500" fill="hold"/>
                                        <p:tgtEl>
                                          <p:spTgt spid="9229"/>
                                        </p:tgtEl>
                                        <p:attrNameLst>
                                          <p:attrName>ppt_x</p:attrName>
                                        </p:attrNameLst>
                                      </p:cBhvr>
                                      <p:tavLst>
                                        <p:tav tm="0">
                                          <p:val>
                                            <p:strVal val="1+#ppt_w/2"/>
                                          </p:val>
                                        </p:tav>
                                        <p:tav tm="100000">
                                          <p:val>
                                            <p:strVal val="#ppt_x"/>
                                          </p:val>
                                        </p:tav>
                                      </p:tavLst>
                                    </p:anim>
                                    <p:anim calcmode="lin" valueType="num">
                                      <p:cBhvr additive="base">
                                        <p:cTn id="32" dur="500" fill="hold"/>
                                        <p:tgtEl>
                                          <p:spTgt spid="9229"/>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nodeType="clickEffect">
                                  <p:stCondLst>
                                    <p:cond delay="0"/>
                                  </p:stCondLst>
                                  <p:childTnLst>
                                    <p:set>
                                      <p:cBhvr>
                                        <p:cTn id="36" dur="1" fill="hold">
                                          <p:stCondLst>
                                            <p:cond delay="0"/>
                                          </p:stCondLst>
                                        </p:cTn>
                                        <p:tgtEl>
                                          <p:spTgt spid="9230"/>
                                        </p:tgtEl>
                                        <p:attrNameLst>
                                          <p:attrName>style.visibility</p:attrName>
                                        </p:attrNameLst>
                                      </p:cBhvr>
                                      <p:to>
                                        <p:strVal val="visible"/>
                                      </p:to>
                                    </p:set>
                                    <p:anim calcmode="lin" valueType="num">
                                      <p:cBhvr additive="base">
                                        <p:cTn id="37" dur="500" fill="hold"/>
                                        <p:tgtEl>
                                          <p:spTgt spid="9230"/>
                                        </p:tgtEl>
                                        <p:attrNameLst>
                                          <p:attrName>ppt_x</p:attrName>
                                        </p:attrNameLst>
                                      </p:cBhvr>
                                      <p:tavLst>
                                        <p:tav tm="0">
                                          <p:val>
                                            <p:strVal val="1+#ppt_w/2"/>
                                          </p:val>
                                        </p:tav>
                                        <p:tav tm="100000">
                                          <p:val>
                                            <p:strVal val="#ppt_x"/>
                                          </p:val>
                                        </p:tav>
                                      </p:tavLst>
                                    </p:anim>
                                    <p:anim calcmode="lin" valueType="num">
                                      <p:cBhvr additive="base">
                                        <p:cTn id="38" dur="500" fill="hold"/>
                                        <p:tgtEl>
                                          <p:spTgt spid="923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p:bldP spid="9"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reeform 19"/>
          <p:cNvSpPr>
            <a:spLocks/>
          </p:cNvSpPr>
          <p:nvPr/>
        </p:nvSpPr>
        <p:spPr bwMode="auto">
          <a:xfrm rot="5400000">
            <a:off x="1356518" y="-1370806"/>
            <a:ext cx="7053263" cy="9753600"/>
          </a:xfrm>
          <a:custGeom>
            <a:avLst/>
            <a:gdLst>
              <a:gd name="T0" fmla="*/ 0 w 1943049"/>
              <a:gd name="T1" fmla="*/ 0 h 1943049"/>
              <a:gd name="T2" fmla="*/ 2147483646 w 1943049"/>
              <a:gd name="T3" fmla="*/ 2147483646 h 1943049"/>
              <a:gd name="T4" fmla="*/ 0 w 1943049"/>
              <a:gd name="T5" fmla="*/ 2147483646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0" name="Rectangle 9"/>
          <p:cNvSpPr/>
          <p:nvPr/>
        </p:nvSpPr>
        <p:spPr>
          <a:xfrm>
            <a:off x="346075" y="2457450"/>
            <a:ext cx="8112125" cy="2308225"/>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just">
              <a:defRPr/>
            </a:pPr>
            <a:r>
              <a:rPr lang="vi-VN" sz="3600" dirty="0">
                <a:latin typeface="+mj-lt"/>
                <a:ea typeface="+mj-ea"/>
                <a:cs typeface="Times New Roman" panose="02020603050405020304" pitchFamily="18" charset="0"/>
              </a:rPr>
              <a:t>Các phương pháp bảo quản thực phẩm</a:t>
            </a:r>
            <a:r>
              <a:rPr lang="en-US" sz="3600" dirty="0">
                <a:latin typeface="+mj-lt"/>
                <a:ea typeface="+mj-ea"/>
                <a:cs typeface="Times New Roman" panose="02020603050405020304" pitchFamily="18" charset="0"/>
              </a:rPr>
              <a:t>:</a:t>
            </a:r>
            <a:r>
              <a:rPr lang="vi-VN" sz="3600" dirty="0">
                <a:latin typeface="+mj-lt"/>
                <a:ea typeface="+mj-ea"/>
                <a:cs typeface="Times New Roman" panose="02020603050405020304" pitchFamily="18" charset="0"/>
              </a:rPr>
              <a:t> phơi khô, ướp lạnh, </a:t>
            </a:r>
            <a:r>
              <a:rPr lang="vi-VN" sz="3600">
                <a:latin typeface="+mj-lt"/>
                <a:ea typeface="+mj-ea"/>
                <a:cs typeface="Times New Roman" panose="02020603050405020304" pitchFamily="18" charset="0"/>
              </a:rPr>
              <a:t>cấp </a:t>
            </a:r>
            <a:r>
              <a:rPr lang="vi-VN" sz="3600" smtClean="0">
                <a:latin typeface="+mj-lt"/>
                <a:ea typeface="+mj-ea"/>
                <a:cs typeface="Times New Roman" panose="02020603050405020304" pitchFamily="18" charset="0"/>
              </a:rPr>
              <a:t>đ</a:t>
            </a:r>
            <a:r>
              <a:rPr lang="en-US" sz="3600">
                <a:latin typeface="Times New Roman" panose="02020603050405020304" pitchFamily="18" charset="0"/>
                <a:ea typeface="+mj-ea"/>
                <a:cs typeface="Times New Roman" panose="02020603050405020304" pitchFamily="18" charset="0"/>
              </a:rPr>
              <a:t>ô</a:t>
            </a:r>
            <a:r>
              <a:rPr lang="vi-VN" sz="3600" smtClean="0">
                <a:latin typeface="+mj-lt"/>
                <a:ea typeface="+mj-ea"/>
                <a:cs typeface="Times New Roman" panose="02020603050405020304" pitchFamily="18" charset="0"/>
              </a:rPr>
              <a:t>ng</a:t>
            </a:r>
            <a:r>
              <a:rPr lang="vi-VN" sz="3600" dirty="0">
                <a:latin typeface="+mj-lt"/>
                <a:ea typeface="+mj-ea"/>
                <a:cs typeface="Times New Roman" panose="02020603050405020304" pitchFamily="18" charset="0"/>
              </a:rPr>
              <a:t>, ngâm giấm, ngâm đường, ướp muối, muối chua, hút chân không,...</a:t>
            </a:r>
            <a:endParaRPr lang="en-US" sz="3600" dirty="0">
              <a:latin typeface="+mj-lt"/>
              <a:ea typeface="+mj-ea"/>
              <a:cs typeface="Times New Roman" panose="02020603050405020304" pitchFamily="18" charset="0"/>
            </a:endParaRPr>
          </a:p>
        </p:txBody>
      </p:sp>
      <p:sp>
        <p:nvSpPr>
          <p:cNvPr id="15364" name="Rectangle 29"/>
          <p:cNvSpPr>
            <a:spLocks noChangeArrowheads="1"/>
          </p:cNvSpPr>
          <p:nvPr/>
        </p:nvSpPr>
        <p:spPr bwMode="auto">
          <a:xfrm>
            <a:off x="214313" y="190500"/>
            <a:ext cx="8715375"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sp>
        <p:nvSpPr>
          <p:cNvPr id="8"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1536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91525" y="350838"/>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4638" y="6235700"/>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 y="439738"/>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58200" y="6208713"/>
            <a:ext cx="457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63" y="6515100"/>
            <a:ext cx="4572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127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45525" y="-17463"/>
            <a:ext cx="4572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4" name="Rectangle 10"/>
          <p:cNvSpPr>
            <a:spLocks noChangeArrowheads="1"/>
          </p:cNvSpPr>
          <p:nvPr/>
        </p:nvSpPr>
        <p:spPr bwMode="auto">
          <a:xfrm>
            <a:off x="381000" y="1397000"/>
            <a:ext cx="7113588"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200" b="1">
                <a:solidFill>
                  <a:srgbClr val="002060"/>
                </a:solidFill>
              </a:rPr>
              <a:t> 1.2. Phương pháp bảo quản thực phẩm</a:t>
            </a:r>
          </a:p>
        </p:txBody>
      </p:sp>
      <p:sp>
        <p:nvSpPr>
          <p:cNvPr id="15375" name="Rectangle 1"/>
          <p:cNvSpPr>
            <a:spLocks noChangeArrowheads="1"/>
          </p:cNvSpPr>
          <p:nvPr/>
        </p:nvSpPr>
        <p:spPr bwMode="auto">
          <a:xfrm>
            <a:off x="457200" y="711200"/>
            <a:ext cx="84216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07000"/>
              </a:lnSpc>
              <a:spcAft>
                <a:spcPts val="500"/>
              </a:spcAft>
              <a:buFontTx/>
              <a:buAutoNum type="arabicPeriod"/>
            </a:pPr>
            <a:r>
              <a:rPr lang="en-US" altLang="en-US" sz="3200" b="1">
                <a:solidFill>
                  <a:srgbClr val="FF0000"/>
                </a:solidFill>
                <a:cs typeface="Times New Roman" panose="02020603050405020304" pitchFamily="18" charset="0"/>
              </a:rPr>
              <a:t>BẢO QUẢN THỰC PHẨM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sp>
        <p:nvSpPr>
          <p:cNvPr id="8"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16388" name="Picture 4" descr="Screen Clipping"/>
          <p:cNvPicPr>
            <a:picLocks noChangeAspect="1"/>
          </p:cNvPicPr>
          <p:nvPr/>
        </p:nvPicPr>
        <p:blipFill>
          <a:blip r:embed="rId2">
            <a:extLst>
              <a:ext uri="{28A0092B-C50C-407E-A947-70E740481C1C}">
                <a14:useLocalDpi xmlns:a14="http://schemas.microsoft.com/office/drawing/2010/main" val="0"/>
              </a:ext>
            </a:extLst>
          </a:blip>
          <a:srcRect l="3220" t="3220"/>
          <a:stretch>
            <a:fillRect/>
          </a:stretch>
        </p:blipFill>
        <p:spPr bwMode="auto">
          <a:xfrm>
            <a:off x="261938" y="149225"/>
            <a:ext cx="141446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73075" y="928688"/>
            <a:ext cx="8123238" cy="492283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0" name="Rectangle 9"/>
          <p:cNvSpPr/>
          <p:nvPr/>
        </p:nvSpPr>
        <p:spPr>
          <a:xfrm>
            <a:off x="554038" y="1135063"/>
            <a:ext cx="2341562" cy="3108325"/>
          </a:xfrm>
          <a:prstGeom prst="rect">
            <a:avLst/>
          </a:prstGeom>
        </p:spPr>
        <p:txBody>
          <a:bodyPr>
            <a:spAutoFit/>
          </a:bodyPr>
          <a:lstStyle/>
          <a:p>
            <a:pPr algn="just">
              <a:defRPr/>
            </a:pPr>
            <a:r>
              <a:rPr lang="en-US" sz="2800" i="1" dirty="0"/>
              <a:t>1.Em </a:t>
            </a:r>
            <a:r>
              <a:rPr lang="en-US" sz="2800" i="1" dirty="0" err="1"/>
              <a:t>hãy</a:t>
            </a:r>
            <a:r>
              <a:rPr lang="en-US" sz="2800" i="1" dirty="0"/>
              <a:t> </a:t>
            </a:r>
            <a:r>
              <a:rPr lang="en-US" sz="2800" i="1" dirty="0" err="1"/>
              <a:t>cho</a:t>
            </a:r>
            <a:r>
              <a:rPr lang="en-US" sz="2800" i="1" dirty="0"/>
              <a:t> </a:t>
            </a:r>
            <a:r>
              <a:rPr lang="en-US" sz="2800" i="1" dirty="0" err="1"/>
              <a:t>biết</a:t>
            </a:r>
            <a:r>
              <a:rPr lang="en-US" sz="2800" i="1" dirty="0"/>
              <a:t> </a:t>
            </a:r>
            <a:r>
              <a:rPr lang="en-US" sz="2800" i="1" dirty="0" err="1"/>
              <a:t>những</a:t>
            </a:r>
            <a:r>
              <a:rPr lang="en-US" sz="2800" i="1" dirty="0"/>
              <a:t> </a:t>
            </a:r>
            <a:r>
              <a:rPr lang="en-US" sz="2800" i="1" dirty="0" err="1"/>
              <a:t>sản</a:t>
            </a:r>
            <a:r>
              <a:rPr lang="en-US" sz="2800" i="1" dirty="0"/>
              <a:t> </a:t>
            </a:r>
            <a:r>
              <a:rPr lang="en-US" sz="2800" i="1" dirty="0" err="1"/>
              <a:t>phẩm</a:t>
            </a:r>
            <a:r>
              <a:rPr lang="en-US" sz="2800" i="1" dirty="0"/>
              <a:t> </a:t>
            </a:r>
            <a:r>
              <a:rPr lang="en-US" sz="2800" i="1" dirty="0" err="1"/>
              <a:t>dưới</a:t>
            </a:r>
            <a:r>
              <a:rPr lang="en-US" sz="2800" i="1" dirty="0"/>
              <a:t> </a:t>
            </a:r>
            <a:r>
              <a:rPr lang="en-US" sz="2800" i="1" dirty="0" err="1"/>
              <a:t>đây</a:t>
            </a:r>
            <a:r>
              <a:rPr lang="en-US" sz="2800" i="1" dirty="0"/>
              <a:t> </a:t>
            </a:r>
            <a:r>
              <a:rPr lang="en-US" sz="2800" i="1" dirty="0" err="1"/>
              <a:t>được</a:t>
            </a:r>
            <a:r>
              <a:rPr lang="en-US" sz="2800" i="1" dirty="0"/>
              <a:t> </a:t>
            </a:r>
            <a:r>
              <a:rPr lang="en-US" sz="2800" i="1" dirty="0" err="1"/>
              <a:t>bảo</a:t>
            </a:r>
            <a:r>
              <a:rPr lang="en-US" sz="2800" i="1" dirty="0"/>
              <a:t> </a:t>
            </a:r>
            <a:r>
              <a:rPr lang="en-US" sz="2800" i="1" dirty="0" err="1"/>
              <a:t>quản</a:t>
            </a:r>
            <a:r>
              <a:rPr lang="en-US" sz="2800" i="1" dirty="0"/>
              <a:t> </a:t>
            </a:r>
            <a:r>
              <a:rPr lang="en-US" sz="2800" i="1" dirty="0" err="1"/>
              <a:t>bằng</a:t>
            </a:r>
            <a:r>
              <a:rPr lang="en-US" sz="2800" i="1" dirty="0"/>
              <a:t> </a:t>
            </a:r>
            <a:r>
              <a:rPr lang="en-US" sz="2800" i="1" dirty="0" err="1"/>
              <a:t>phương</a:t>
            </a:r>
            <a:r>
              <a:rPr lang="en-US" sz="2800" i="1" dirty="0"/>
              <a:t> </a:t>
            </a:r>
            <a:r>
              <a:rPr lang="en-US" sz="2800" i="1" dirty="0" err="1"/>
              <a:t>pháp</a:t>
            </a:r>
            <a:r>
              <a:rPr lang="en-US" sz="2800" i="1" dirty="0"/>
              <a:t> </a:t>
            </a:r>
            <a:r>
              <a:rPr lang="en-US" sz="2800" i="1" dirty="0" err="1"/>
              <a:t>nào</a:t>
            </a:r>
            <a:r>
              <a:rPr lang="en-US" sz="2800" i="1" dirty="0"/>
              <a:t>.</a:t>
            </a:r>
          </a:p>
          <a:p>
            <a:pPr>
              <a:defRPr/>
            </a:pPr>
            <a:endParaRPr lang="en-US" sz="2800" dirty="0">
              <a:solidFill>
                <a:schemeClr val="bg1"/>
              </a:solidFill>
              <a:ea typeface="+mj-ea"/>
              <a:cs typeface="Times New Roman" panose="02020603050405020304" pitchFamily="18" charset="0"/>
            </a:endParaRPr>
          </a:p>
        </p:txBody>
      </p:sp>
      <p:pic>
        <p:nvPicPr>
          <p:cNvPr id="1639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34300" y="215900"/>
            <a:ext cx="8382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86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163" y="6515100"/>
            <a:ext cx="4572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13" y="-127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45525" y="-17463"/>
            <a:ext cx="4572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6" name="Picture 1"/>
          <p:cNvPicPr>
            <a:picLocks noChangeAspect="1"/>
          </p:cNvPicPr>
          <p:nvPr/>
        </p:nvPicPr>
        <p:blipFill>
          <a:blip r:embed="rId5">
            <a:extLst>
              <a:ext uri="{28A0092B-C50C-407E-A947-70E740481C1C}">
                <a14:useLocalDpi xmlns:a14="http://schemas.microsoft.com/office/drawing/2010/main" val="0"/>
              </a:ext>
            </a:extLst>
          </a:blip>
          <a:srcRect l="75671"/>
          <a:stretch>
            <a:fillRect/>
          </a:stretch>
        </p:blipFill>
        <p:spPr bwMode="auto">
          <a:xfrm>
            <a:off x="6018213" y="2946400"/>
            <a:ext cx="2652712"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7" name="Picture 1"/>
          <p:cNvPicPr>
            <a:picLocks noChangeAspect="1"/>
          </p:cNvPicPr>
          <p:nvPr/>
        </p:nvPicPr>
        <p:blipFill>
          <a:blip r:embed="rId5">
            <a:extLst>
              <a:ext uri="{28A0092B-C50C-407E-A947-70E740481C1C}">
                <a14:useLocalDpi xmlns:a14="http://schemas.microsoft.com/office/drawing/2010/main" val="0"/>
              </a:ext>
            </a:extLst>
          </a:blip>
          <a:srcRect l="25188" r="50404"/>
          <a:stretch>
            <a:fillRect/>
          </a:stretch>
        </p:blipFill>
        <p:spPr bwMode="auto">
          <a:xfrm>
            <a:off x="3086100" y="317500"/>
            <a:ext cx="266065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8" name="Picture 1"/>
          <p:cNvPicPr>
            <a:picLocks noChangeAspect="1"/>
          </p:cNvPicPr>
          <p:nvPr/>
        </p:nvPicPr>
        <p:blipFill>
          <a:blip r:embed="rId5">
            <a:extLst>
              <a:ext uri="{28A0092B-C50C-407E-A947-70E740481C1C}">
                <a14:useLocalDpi xmlns:a14="http://schemas.microsoft.com/office/drawing/2010/main" val="0"/>
              </a:ext>
            </a:extLst>
          </a:blip>
          <a:srcRect l="52193" r="28236"/>
          <a:stretch>
            <a:fillRect/>
          </a:stretch>
        </p:blipFill>
        <p:spPr bwMode="auto">
          <a:xfrm>
            <a:off x="5845175" y="317500"/>
            <a:ext cx="2884488"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9" name="Picture 1"/>
          <p:cNvPicPr>
            <a:picLocks noChangeAspect="1"/>
          </p:cNvPicPr>
          <p:nvPr/>
        </p:nvPicPr>
        <p:blipFill>
          <a:blip r:embed="rId5">
            <a:extLst>
              <a:ext uri="{28A0092B-C50C-407E-A947-70E740481C1C}">
                <a14:useLocalDpi xmlns:a14="http://schemas.microsoft.com/office/drawing/2010/main" val="0"/>
              </a:ext>
            </a:extLst>
          </a:blip>
          <a:srcRect r="76035"/>
          <a:stretch>
            <a:fillRect/>
          </a:stretch>
        </p:blipFill>
        <p:spPr bwMode="auto">
          <a:xfrm>
            <a:off x="3027363" y="3105150"/>
            <a:ext cx="2770187"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26637"/>
                                        </p:tgtEl>
                                        <p:attrNameLst>
                                          <p:attrName>style.visibility</p:attrName>
                                        </p:attrNameLst>
                                      </p:cBhvr>
                                      <p:to>
                                        <p:strVal val="visible"/>
                                      </p:to>
                                    </p:set>
                                    <p:animEffect transition="in" filter="fade">
                                      <p:cBhvr>
                                        <p:cTn id="11" dur="1000"/>
                                        <p:tgtEl>
                                          <p:spTgt spid="26637"/>
                                        </p:tgtEl>
                                      </p:cBhvr>
                                    </p:animEffect>
                                    <p:anim calcmode="lin" valueType="num">
                                      <p:cBhvr>
                                        <p:cTn id="12" dur="1000" fill="hold"/>
                                        <p:tgtEl>
                                          <p:spTgt spid="26637"/>
                                        </p:tgtEl>
                                        <p:attrNameLst>
                                          <p:attrName>ppt_x</p:attrName>
                                        </p:attrNameLst>
                                      </p:cBhvr>
                                      <p:tavLst>
                                        <p:tav tm="0">
                                          <p:val>
                                            <p:strVal val="#ppt_x"/>
                                          </p:val>
                                        </p:tav>
                                        <p:tav tm="100000">
                                          <p:val>
                                            <p:strVal val="#ppt_x"/>
                                          </p:val>
                                        </p:tav>
                                      </p:tavLst>
                                    </p:anim>
                                    <p:anim calcmode="lin" valueType="num">
                                      <p:cBhvr>
                                        <p:cTn id="13" dur="1000" fill="hold"/>
                                        <p:tgtEl>
                                          <p:spTgt spid="26637"/>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26638"/>
                                        </p:tgtEl>
                                        <p:attrNameLst>
                                          <p:attrName>style.visibility</p:attrName>
                                        </p:attrNameLst>
                                      </p:cBhvr>
                                      <p:to>
                                        <p:strVal val="visible"/>
                                      </p:to>
                                    </p:set>
                                    <p:animEffect transition="in" filter="fade">
                                      <p:cBhvr>
                                        <p:cTn id="18" dur="1000"/>
                                        <p:tgtEl>
                                          <p:spTgt spid="26638"/>
                                        </p:tgtEl>
                                      </p:cBhvr>
                                    </p:animEffect>
                                    <p:anim calcmode="lin" valueType="num">
                                      <p:cBhvr>
                                        <p:cTn id="19" dur="1000" fill="hold"/>
                                        <p:tgtEl>
                                          <p:spTgt spid="26638"/>
                                        </p:tgtEl>
                                        <p:attrNameLst>
                                          <p:attrName>ppt_x</p:attrName>
                                        </p:attrNameLst>
                                      </p:cBhvr>
                                      <p:tavLst>
                                        <p:tav tm="0">
                                          <p:val>
                                            <p:strVal val="#ppt_x"/>
                                          </p:val>
                                        </p:tav>
                                        <p:tav tm="100000">
                                          <p:val>
                                            <p:strVal val="#ppt_x"/>
                                          </p:val>
                                        </p:tav>
                                      </p:tavLst>
                                    </p:anim>
                                    <p:anim calcmode="lin" valueType="num">
                                      <p:cBhvr>
                                        <p:cTn id="20" dur="1000" fill="hold"/>
                                        <p:tgtEl>
                                          <p:spTgt spid="26638"/>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26639"/>
                                        </p:tgtEl>
                                        <p:attrNameLst>
                                          <p:attrName>style.visibility</p:attrName>
                                        </p:attrNameLst>
                                      </p:cBhvr>
                                      <p:to>
                                        <p:strVal val="visible"/>
                                      </p:to>
                                    </p:set>
                                    <p:animEffect transition="in" filter="fade">
                                      <p:cBhvr>
                                        <p:cTn id="25" dur="1000"/>
                                        <p:tgtEl>
                                          <p:spTgt spid="26639"/>
                                        </p:tgtEl>
                                      </p:cBhvr>
                                    </p:animEffect>
                                    <p:anim calcmode="lin" valueType="num">
                                      <p:cBhvr>
                                        <p:cTn id="26" dur="1000" fill="hold"/>
                                        <p:tgtEl>
                                          <p:spTgt spid="26639"/>
                                        </p:tgtEl>
                                        <p:attrNameLst>
                                          <p:attrName>ppt_x</p:attrName>
                                        </p:attrNameLst>
                                      </p:cBhvr>
                                      <p:tavLst>
                                        <p:tav tm="0">
                                          <p:val>
                                            <p:strVal val="#ppt_x"/>
                                          </p:val>
                                        </p:tav>
                                        <p:tav tm="100000">
                                          <p:val>
                                            <p:strVal val="#ppt_x"/>
                                          </p:val>
                                        </p:tav>
                                      </p:tavLst>
                                    </p:anim>
                                    <p:anim calcmode="lin" valueType="num">
                                      <p:cBhvr>
                                        <p:cTn id="27" dur="1000" fill="hold"/>
                                        <p:tgtEl>
                                          <p:spTgt spid="26639"/>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entr" presetSubtype="0" fill="hold" nodeType="clickEffect">
                                  <p:stCondLst>
                                    <p:cond delay="0"/>
                                  </p:stCondLst>
                                  <p:childTnLst>
                                    <p:set>
                                      <p:cBhvr>
                                        <p:cTn id="31" dur="1" fill="hold">
                                          <p:stCondLst>
                                            <p:cond delay="0"/>
                                          </p:stCondLst>
                                        </p:cTn>
                                        <p:tgtEl>
                                          <p:spTgt spid="26636"/>
                                        </p:tgtEl>
                                        <p:attrNameLst>
                                          <p:attrName>style.visibility</p:attrName>
                                        </p:attrNameLst>
                                      </p:cBhvr>
                                      <p:to>
                                        <p:strVal val="visible"/>
                                      </p:to>
                                    </p:set>
                                    <p:animEffect transition="in" filter="fade">
                                      <p:cBhvr>
                                        <p:cTn id="32" dur="1000"/>
                                        <p:tgtEl>
                                          <p:spTgt spid="26636"/>
                                        </p:tgtEl>
                                      </p:cBhvr>
                                    </p:animEffect>
                                    <p:anim calcmode="lin" valueType="num">
                                      <p:cBhvr>
                                        <p:cTn id="33" dur="1000" fill="hold"/>
                                        <p:tgtEl>
                                          <p:spTgt spid="26636"/>
                                        </p:tgtEl>
                                        <p:attrNameLst>
                                          <p:attrName>ppt_x</p:attrName>
                                        </p:attrNameLst>
                                      </p:cBhvr>
                                      <p:tavLst>
                                        <p:tav tm="0">
                                          <p:val>
                                            <p:strVal val="#ppt_x"/>
                                          </p:val>
                                        </p:tav>
                                        <p:tav tm="100000">
                                          <p:val>
                                            <p:strVal val="#ppt_x"/>
                                          </p:val>
                                        </p:tav>
                                      </p:tavLst>
                                    </p:anim>
                                    <p:anim calcmode="lin" valueType="num">
                                      <p:cBhvr>
                                        <p:cTn id="34" dur="1000" fill="hold"/>
                                        <p:tgtEl>
                                          <p:spTgt spid="266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70&quot;/&gt;&lt;/object&gt;&lt;object type=&quot;3&quot; unique_id=&quot;10005&quot;&gt;&lt;property id=&quot;20148&quot; value=&quot;5&quot;/&gt;&lt;property id=&quot;20300&quot; value=&quot;Slide 2&quot;/&gt;&lt;property id=&quot;20307&quot; value=&quot;298&quot;/&gt;&lt;/object&gt;&lt;object type=&quot;3&quot; unique_id=&quot;10006&quot;&gt;&lt;property id=&quot;20148&quot; value=&quot;5&quot;/&gt;&lt;property id=&quot;20300&quot; value=&quot;Slide 3&quot;/&gt;&lt;property id=&quot;20307&quot; value=&quot;262&quot;/&gt;&lt;/object&gt;&lt;object type=&quot;3&quot; unique_id=&quot;10007&quot;&gt;&lt;property id=&quot;20148&quot; value=&quot;5&quot;/&gt;&lt;property id=&quot;20300&quot; value=&quot;Slide 4&quot;/&gt;&lt;property id=&quot;20307&quot; value=&quot;281&quot;/&gt;&lt;/object&gt;&lt;object type=&quot;3&quot; unique_id=&quot;10008&quot;&gt;&lt;property id=&quot;20148&quot; value=&quot;5&quot;/&gt;&lt;property id=&quot;20300&quot; value=&quot;Slide 5&quot;/&gt;&lt;property id=&quot;20307&quot; value=&quot;299&quot;/&gt;&lt;/object&gt;&lt;object type=&quot;3&quot; unique_id=&quot;10009&quot;&gt;&lt;property id=&quot;20148&quot; value=&quot;5&quot;/&gt;&lt;property id=&quot;20300&quot; value=&quot;Slide 6&quot;/&gt;&lt;property id=&quot;20307&quot; value=&quot;275&quot;/&gt;&lt;/object&gt;&lt;object type=&quot;3&quot; unique_id=&quot;10010&quot;&gt;&lt;property id=&quot;20148&quot; value=&quot;5&quot;/&gt;&lt;property id=&quot;20300&quot; value=&quot;Slide 7&quot;/&gt;&lt;property id=&quot;20307&quot; value=&quot;265&quot;/&gt;&lt;/object&gt;&lt;object type=&quot;3&quot; unique_id=&quot;10011&quot;&gt;&lt;property id=&quot;20148&quot; value=&quot;5&quot;/&gt;&lt;property id=&quot;20300&quot; value=&quot;Slide 8&quot;/&gt;&lt;property id=&quot;20307&quot; value=&quot;266&quot;/&gt;&lt;/object&gt;&lt;object type=&quot;3&quot; unique_id=&quot;10012&quot;&gt;&lt;property id=&quot;20148&quot; value=&quot;5&quot;/&gt;&lt;property id=&quot;20300&quot; value=&quot;Slide 9&quot;/&gt;&lt;property id=&quot;20307&quot; value=&quot;267&quot;/&gt;&lt;/object&gt;&lt;object type=&quot;3&quot; unique_id=&quot;10013&quot;&gt;&lt;property id=&quot;20148&quot; value=&quot;5&quot;/&gt;&lt;property id=&quot;20300&quot; value=&quot;Slide 10&quot;/&gt;&lt;property id=&quot;20307&quot; value=&quot;279&quot;/&gt;&lt;/object&gt;&lt;object type=&quot;3&quot; unique_id=&quot;10014&quot;&gt;&lt;property id=&quot;20148&quot; value=&quot;5&quot;/&gt;&lt;property id=&quot;20300&quot; value=&quot;Slide 11&quot;/&gt;&lt;property id=&quot;20307&quot; value=&quot;268&quot;/&gt;&lt;/object&gt;&lt;object type=&quot;3&quot; unique_id=&quot;10015&quot;&gt;&lt;property id=&quot;20148&quot; value=&quot;5&quot;/&gt;&lt;property id=&quot;20300&quot; value=&quot;Slide 12&quot;/&gt;&lt;property id=&quot;20307&quot; value=&quot;309&quot;/&gt;&lt;/object&gt;&lt;object type=&quot;3&quot; unique_id=&quot;10016&quot;&gt;&lt;property id=&quot;20148&quot; value=&quot;5&quot;/&gt;&lt;property id=&quot;20300&quot; value=&quot;Slide 13 - &amp;quot; KHÁI NIỆM VỀ BẢN VẼ KĨ THUẬT&amp;#x0D;&amp;#x0A;  HÌNH CẮT&amp;#x0D;&amp;#x0A;&amp;quot;&quot;/&gt;&lt;property id=&quot;20307&quot; value=&quot;300&quot;/&gt;&lt;/object&gt;&lt;object type=&quot;3&quot; unique_id=&quot;10017&quot;&gt;&lt;property id=&quot;20148&quot; value=&quot;5&quot;/&gt;&lt;property id=&quot;20300&quot; value=&quot;Slide 14 - &amp;quot;&amp;#x0D;&amp;#x0A;BT:Điền các cụm từ sau (mặt phẳng cắt; kẻ gạch gạch; bên trong; phần vật thể) vào chỗ (……) để hoàn thành câu sau:&quot;/&gt;&lt;property id=&quot;20307&quot; value=&quot;297&quot;/&gt;&lt;/object&gt;&lt;object type=&quot;3&quot; unique_id=&quot;10018&quot;&gt;&lt;property id=&quot;20148&quot; value=&quot;5&quot;/&gt;&lt;property id=&quot;20300&quot; value=&quot;Slide 15&quot;/&gt;&lt;property id=&quot;20307&quot; value=&quot;304&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2.2|1.6|0.5|0.9"/>
</p:tagLst>
</file>

<file path=ppt/tags/tag3.xml><?xml version="1.0" encoding="utf-8"?>
<p:tagLst xmlns:a="http://schemas.openxmlformats.org/drawingml/2006/main" xmlns:r="http://schemas.openxmlformats.org/officeDocument/2006/relationships" xmlns:p="http://schemas.openxmlformats.org/presentationml/2006/main">
  <p:tag name="TIMING" val="|0.6|0.7|0.3|0.3|0.3|0.3"/>
</p:tagLst>
</file>

<file path=ppt/tags/tag4.xml><?xml version="1.0" encoding="utf-8"?>
<p:tagLst xmlns:a="http://schemas.openxmlformats.org/drawingml/2006/main" xmlns:r="http://schemas.openxmlformats.org/officeDocument/2006/relationships" xmlns:p="http://schemas.openxmlformats.org/presentationml/2006/main">
  <p:tag name="TIMING" val="|0.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2659</TotalTime>
  <Words>2002</Words>
  <Application>Microsoft Office PowerPoint</Application>
  <PresentationFormat>On-screen Show (4:3)</PresentationFormat>
  <Paragraphs>136</Paragraphs>
  <Slides>37</Slides>
  <Notes>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Times New Roman</vt:lpstr>
      <vt:lpstr>Arial</vt:lpstr>
      <vt:lpstr>Calibri</vt:lpstr>
      <vt:lpstr>SimSun</vt:lpstr>
      <vt:lpstr>Microsoft YaHei</vt:lpstr>
      <vt:lpstr>.VnAristote</vt:lpstr>
      <vt:lpstr>#9Slide05 Garris</vt:lpstr>
      <vt:lpstr>VNI-Times</vt:lpstr>
      <vt:lpstr>Wingdings</vt:lpstr>
      <vt:lpstr>MS PGothic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office</dc:creator>
  <cp:lastModifiedBy>Duy Khanh</cp:lastModifiedBy>
  <cp:revision>305</cp:revision>
  <dcterms:created xsi:type="dcterms:W3CDTF">2008-10-16T08:52:35Z</dcterms:created>
  <dcterms:modified xsi:type="dcterms:W3CDTF">2021-11-17T01:46:56Z</dcterms:modified>
</cp:coreProperties>
</file>