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2"/>
    <p:sldMasterId id="2147483792" r:id="rId3"/>
    <p:sldMasterId id="2147483794" r:id="rId4"/>
    <p:sldMasterId id="2147483796" r:id="rId5"/>
    <p:sldMasterId id="2147483798" r:id="rId6"/>
    <p:sldMasterId id="2147483800" r:id="rId7"/>
    <p:sldMasterId id="2147483802" r:id="rId8"/>
    <p:sldMasterId id="2147483804" r:id="rId9"/>
    <p:sldMasterId id="2147483806" r:id="rId10"/>
  </p:sldMasterIdLst>
  <p:notesMasterIdLst>
    <p:notesMasterId r:id="rId28"/>
  </p:notesMasterIdLst>
  <p:handoutMasterIdLst>
    <p:handoutMasterId r:id="rId29"/>
  </p:handoutMasterIdLst>
  <p:sldIdLst>
    <p:sldId id="267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6" r:id="rId20"/>
    <p:sldId id="287" r:id="rId21"/>
    <p:sldId id="278" r:id="rId22"/>
    <p:sldId id="288" r:id="rId23"/>
    <p:sldId id="289" r:id="rId24"/>
    <p:sldId id="290" r:id="rId25"/>
    <p:sldId id="291" r:id="rId26"/>
    <p:sldId id="292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1" autoAdjust="0"/>
  </p:normalViewPr>
  <p:slideViewPr>
    <p:cSldViewPr>
      <p:cViewPr varScale="1">
        <p:scale>
          <a:sx n="63" d="100"/>
          <a:sy n="63" d="100"/>
        </p:scale>
        <p:origin x="776" y="4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77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31-Mar-20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31-Mar-20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43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0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4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62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8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9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2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1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4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4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DA48-AE93-495C-BCD0-6803C0A64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7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19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12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9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66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90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accent4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6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ltGray">
          <a:xfrm>
            <a:off x="0" y="0"/>
            <a:ext cx="11110912" cy="6856413"/>
            <a:chOff x="0" y="0"/>
            <a:chExt cx="5759" cy="4319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ltGray">
            <a:xfrm>
              <a:off x="0" y="144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ltGray">
            <a:xfrm>
              <a:off x="0" y="336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ltGray">
            <a:xfrm>
              <a:off x="0" y="528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ltGray">
            <a:xfrm>
              <a:off x="0" y="720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ltGray">
            <a:xfrm>
              <a:off x="0" y="912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ltGray">
            <a:xfrm>
              <a:off x="0" y="1104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ltGray">
            <a:xfrm>
              <a:off x="0" y="1296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ltGray">
            <a:xfrm>
              <a:off x="0" y="1488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ltGray">
            <a:xfrm>
              <a:off x="0" y="1680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ltGray">
            <a:xfrm>
              <a:off x="0" y="1872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ltGray">
            <a:xfrm>
              <a:off x="0" y="2064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ltGray">
            <a:xfrm>
              <a:off x="0" y="2256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ltGray">
            <a:xfrm>
              <a:off x="0" y="2448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ltGray">
            <a:xfrm>
              <a:off x="0" y="2640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ltGray">
            <a:xfrm>
              <a:off x="0" y="2832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ltGray">
            <a:xfrm>
              <a:off x="0" y="3024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ltGray">
            <a:xfrm>
              <a:off x="0" y="3216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ltGray">
            <a:xfrm>
              <a:off x="0" y="3408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ltGray">
            <a:xfrm>
              <a:off x="0" y="3600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ltGray">
            <a:xfrm>
              <a:off x="0" y="3792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ltGray">
            <a:xfrm>
              <a:off x="0" y="3984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ltGray">
            <a:xfrm>
              <a:off x="0" y="4176"/>
              <a:ext cx="5759" cy="0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ltGray">
            <a:xfrm>
              <a:off x="144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ltGray">
            <a:xfrm>
              <a:off x="336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ltGray">
            <a:xfrm>
              <a:off x="528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ltGray">
            <a:xfrm>
              <a:off x="720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ltGray">
            <a:xfrm>
              <a:off x="912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ltGray">
            <a:xfrm>
              <a:off x="1104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ltGray">
            <a:xfrm>
              <a:off x="1296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ltGray">
            <a:xfrm>
              <a:off x="1488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ltGray">
            <a:xfrm>
              <a:off x="1680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ltGray">
            <a:xfrm>
              <a:off x="1872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ltGray">
            <a:xfrm>
              <a:off x="2064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ltGray">
            <a:xfrm>
              <a:off x="2256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ltGray">
            <a:xfrm>
              <a:off x="2448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ltGray">
            <a:xfrm>
              <a:off x="2640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ltGray">
            <a:xfrm>
              <a:off x="2832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ltGray">
            <a:xfrm>
              <a:off x="3024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ltGray">
            <a:xfrm>
              <a:off x="3216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ltGray">
            <a:xfrm>
              <a:off x="3408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ltGray">
            <a:xfrm>
              <a:off x="3600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ltGray">
            <a:xfrm>
              <a:off x="3792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ltGray">
            <a:xfrm>
              <a:off x="3984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ltGray">
            <a:xfrm>
              <a:off x="4176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ltGray">
            <a:xfrm>
              <a:off x="4368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ltGray">
            <a:xfrm>
              <a:off x="4560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ltGray">
            <a:xfrm>
              <a:off x="4752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ltGray">
            <a:xfrm>
              <a:off x="4944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2"/>
            <p:cNvSpPr>
              <a:spLocks noChangeShapeType="1"/>
            </p:cNvSpPr>
            <p:nvPr/>
          </p:nvSpPr>
          <p:spPr bwMode="ltGray">
            <a:xfrm>
              <a:off x="5136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ltGray">
            <a:xfrm>
              <a:off x="5328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4"/>
            <p:cNvSpPr>
              <a:spLocks noChangeShapeType="1"/>
            </p:cNvSpPr>
            <p:nvPr/>
          </p:nvSpPr>
          <p:spPr bwMode="ltGray">
            <a:xfrm>
              <a:off x="5520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ltGray">
            <a:xfrm>
              <a:off x="5712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6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5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12" y="0"/>
            <a:ext cx="1079500" cy="6858000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49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497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84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88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6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21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3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29030" y="6262688"/>
            <a:ext cx="3859795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2075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5867" y="6021388"/>
            <a:ext cx="7577809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3239A-8001-4501-95DD-5251036A0E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484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7</a:t>
            </a:r>
          </a:p>
          <a:p>
            <a:r>
              <a:rPr lang="en-US" dirty="0" smtClean="0"/>
              <a:t>2020</a:t>
            </a:r>
          </a:p>
          <a:p>
            <a:r>
              <a:rPr lang="en-US" dirty="0" smtClean="0"/>
              <a:t>March 31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TO OUR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7</a:t>
            </a:r>
          </a:p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UNIT10: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 </a:t>
            </a:r>
            <a:r>
              <a:rPr lang="en-US" dirty="0"/>
              <a:t>AND HYGIENE</a:t>
            </a:r>
          </a:p>
        </p:txBody>
      </p:sp>
    </p:spTree>
    <p:extLst>
      <p:ext uri="{BB962C8B-B14F-4D97-AF65-F5344CB8AC3E}">
        <p14:creationId xmlns:p14="http://schemas.microsoft.com/office/powerpoint/2010/main" val="12247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04800"/>
            <a:ext cx="2757302" cy="1168400"/>
          </a:xfrm>
        </p:spPr>
        <p:txBody>
          <a:bodyPr>
            <a:normAutofit/>
          </a:bodyPr>
          <a:lstStyle/>
          <a:p>
            <a:r>
              <a:rPr lang="en-US" dirty="0"/>
              <a:t>B1:    A BAD TOOTHACHE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0"/>
            <a:ext cx="8380413" cy="6875044"/>
          </a:xfrm>
          <a:prstGeom prst="rect">
            <a:avLst/>
          </a:prstGeom>
        </p:spPr>
      </p:pic>
      <p:pic>
        <p:nvPicPr>
          <p:cNvPr id="6" name="82 Track 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344" y="3200400"/>
            <a:ext cx="1864851" cy="186485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099A8D28-D968-408D-AA5E-1B16F071D7DF}"/>
              </a:ext>
            </a:extLst>
          </p:cNvPr>
          <p:cNvSpPr txBox="1">
            <a:spLocks/>
          </p:cNvSpPr>
          <p:nvPr/>
        </p:nvSpPr>
        <p:spPr>
          <a:xfrm>
            <a:off x="416227" y="1828800"/>
            <a:ext cx="2949087" cy="53465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LISTEN </a:t>
            </a:r>
            <a:r>
              <a:rPr lang="en-US" smtClean="0"/>
              <a:t>THEN </a:t>
            </a:r>
            <a:r>
              <a:rPr lang="en-US" smtClean="0"/>
              <a:t>PRACTICE WITH A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04800"/>
            <a:ext cx="2757302" cy="1168400"/>
          </a:xfrm>
        </p:spPr>
        <p:txBody>
          <a:bodyPr>
            <a:normAutofit/>
          </a:bodyPr>
          <a:lstStyle/>
          <a:p>
            <a:r>
              <a:rPr lang="en-US" dirty="0"/>
              <a:t>B1:    A BAD TOOTHACHE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63" y="0"/>
            <a:ext cx="8359637" cy="6858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099A8D28-D968-408D-AA5E-1B16F071D7DF}"/>
              </a:ext>
            </a:extLst>
          </p:cNvPr>
          <p:cNvSpPr txBox="1">
            <a:spLocks/>
          </p:cNvSpPr>
          <p:nvPr/>
        </p:nvSpPr>
        <p:spPr>
          <a:xfrm>
            <a:off x="608012" y="1473200"/>
            <a:ext cx="2949087" cy="534655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VOLCABULARY</a:t>
            </a:r>
            <a:endParaRPr lang="en-US" sz="1800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7" y="1992285"/>
            <a:ext cx="2757301" cy="4267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mater = what’s wrong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oothache (n)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dentist (n)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 (n)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cared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afraid 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ill(v)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avity(n)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fterward = Then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099A8D28-D968-408D-AA5E-1B16F071D7DF}"/>
              </a:ext>
            </a:extLst>
          </p:cNvPr>
          <p:cNvSpPr txBox="1">
            <a:spLocks/>
          </p:cNvSpPr>
          <p:nvPr/>
        </p:nvSpPr>
        <p:spPr>
          <a:xfrm>
            <a:off x="3365314" y="1874357"/>
            <a:ext cx="18288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2581" y="1854445"/>
            <a:ext cx="19672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chuyện gì vậy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7104" y="2401429"/>
            <a:ext cx="10374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Đau răng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8402" y="3195056"/>
            <a:ext cx="7809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 sĩ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5839" y="3534516"/>
            <a:ext cx="10631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hẹn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0412" y="3871970"/>
            <a:ext cx="8963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6373" y="4319730"/>
            <a:ext cx="12986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Trám (răng)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7849" y="4701359"/>
            <a:ext cx="12747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Lỗ sâu răng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4745" y="5038813"/>
            <a:ext cx="7072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03487" y="5410200"/>
            <a:ext cx="8194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đó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3343" y="2785466"/>
            <a:ext cx="122982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khoan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/>
              <a:t>a/ What is wrong with Minh?</a:t>
            </a:r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b/ Does Minh like going to the dentist? How do you know?</a:t>
            </a:r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c/ Why did Hoa go to the dentist last week?</a:t>
            </a:r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d/ What did the dentist do?</a:t>
            </a:r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Answer the 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0012" y="2341533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He has a toothache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0012" y="3429000"/>
            <a:ext cx="565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No, he doesn’t. He hates the sound of the drill.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4863" y="4572000"/>
            <a:ext cx="465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Because she had a cavity in her tooth.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0012" y="5562600"/>
            <a:ext cx="586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She looked Hoa’s teeth and told her not to worry</a:t>
            </a:r>
          </a:p>
        </p:txBody>
      </p:sp>
    </p:spTree>
    <p:extLst>
      <p:ext uri="{BB962C8B-B14F-4D97-AF65-F5344CB8AC3E}">
        <p14:creationId xmlns:p14="http://schemas.microsoft.com/office/powerpoint/2010/main" val="38596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e/ What did you do the last time you had a bad toothache?</a:t>
            </a:r>
          </a:p>
          <a:p>
            <a:endParaRPr lang="vi-VN" dirty="0" smtClean="0"/>
          </a:p>
          <a:p>
            <a:endParaRPr lang="vi-VN" dirty="0" smtClean="0"/>
          </a:p>
          <a:p>
            <a:r>
              <a:rPr lang="vi-VN" dirty="0" smtClean="0"/>
              <a:t>f/ Are you scared of seeing the dentist?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Discuss.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9932" y="2491037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I went to see a dentist and he filled a cavity in my toothache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4811" y="4234652"/>
            <a:ext cx="302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Yes, I am /No, I am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5830" y="1143000"/>
            <a:ext cx="9751060" cy="1066800"/>
          </a:xfrm>
        </p:spPr>
        <p:txBody>
          <a:bodyPr/>
          <a:lstStyle/>
          <a:p>
            <a:r>
              <a:rPr lang="vi-VN" dirty="0" smtClean="0"/>
              <a:t>Why ?</a:t>
            </a:r>
          </a:p>
          <a:p>
            <a:r>
              <a:rPr lang="vi-VN" dirty="0" smtClean="0"/>
              <a:t>Because</a:t>
            </a:r>
          </a:p>
          <a:p>
            <a:endParaRPr lang="vi-VN" dirty="0"/>
          </a:p>
          <a:p>
            <a:endParaRPr lang="vi-V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vi-VN" dirty="0" smtClean="0"/>
              <a:t>Structure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95906" y="4630817"/>
            <a:ext cx="847534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WHY,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Because + clause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mệnh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Why are you on the diet? – Because I want to lose weight.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Why does he study hard? – Because he want to pass the exams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998" y="2209800"/>
            <a:ext cx="7153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Why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 hay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Why is he going to the library this afternoon?</a:t>
            </a:r>
            <a:endParaRPr lang="en-US" sz="2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Why did they borrow this book?</a:t>
            </a:r>
            <a:endParaRPr lang="en-US" sz="2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Why doesn’t she buy herself a bag?</a:t>
            </a:r>
            <a:endParaRPr lang="en-US" sz="2100" dirty="0"/>
          </a:p>
        </p:txBody>
      </p:sp>
      <p:sp>
        <p:nvSpPr>
          <p:cNvPr id="11" name="Rectangle 10"/>
          <p:cNvSpPr/>
          <p:nvPr/>
        </p:nvSpPr>
        <p:spPr>
          <a:xfrm>
            <a:off x="1187288" y="3610183"/>
            <a:ext cx="6888324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Why + </a:t>
            </a:r>
            <a:r>
              <a:rPr lang="vi-VN" sz="2800" dirty="0" smtClean="0">
                <a:solidFill>
                  <a:schemeClr val="accent1"/>
                </a:solidFill>
              </a:rPr>
              <a:t>do/does/did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+ S + </a:t>
            </a:r>
            <a:r>
              <a:rPr lang="vi-VN" sz="2800" dirty="0" smtClean="0">
                <a:solidFill>
                  <a:schemeClr val="accent1"/>
                </a:solidFill>
              </a:rPr>
              <a:t>V1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+  O/ 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vi-VN" sz="2800" dirty="0" smtClean="0">
                <a:solidFill>
                  <a:schemeClr val="accent1"/>
                </a:solidFill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 smtClean="0">
                <a:solidFill>
                  <a:schemeClr val="accent1"/>
                </a:solidFill>
              </a:rPr>
              <a:t>Why + be + S .........?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/>
              <a:t>1/ My mother takes scared ............... </a:t>
            </a:r>
            <a:r>
              <a:rPr lang="vi-VN" dirty="0"/>
              <a:t>t</a:t>
            </a:r>
            <a:r>
              <a:rPr lang="vi-VN" dirty="0" smtClean="0"/>
              <a:t>he family.</a:t>
            </a:r>
          </a:p>
          <a:p>
            <a:r>
              <a:rPr lang="vi-VN" dirty="0" smtClean="0"/>
              <a:t>2/ She smiled ..................the child and said «hello»</a:t>
            </a:r>
          </a:p>
          <a:p>
            <a:r>
              <a:rPr lang="vi-VN" dirty="0" smtClean="0"/>
              <a:t>3/ I’m really worried...................... my brother.</a:t>
            </a:r>
          </a:p>
          <a:p>
            <a:r>
              <a:rPr lang="vi-VN" dirty="0" smtClean="0"/>
              <a:t>4/ Milk is good ................. your health.</a:t>
            </a:r>
          </a:p>
          <a:p>
            <a:r>
              <a:rPr lang="vi-VN" dirty="0" smtClean="0"/>
              <a:t>5/ Most children scared................seeing the dentist.</a:t>
            </a:r>
          </a:p>
          <a:p>
            <a:r>
              <a:rPr lang="vi-VN" dirty="0" smtClean="0"/>
              <a:t>6/ The dentist looked ...............my teeth.</a:t>
            </a:r>
          </a:p>
          <a:p>
            <a:r>
              <a:rPr lang="vi-VN" dirty="0" smtClean="0"/>
              <a:t>7/ Minh has an appointment..............10:30 this moring.</a:t>
            </a:r>
          </a:p>
          <a:p>
            <a:r>
              <a:rPr lang="vi-VN" dirty="0" smtClean="0"/>
              <a:t>8/ Dr Lai filled the cavity.....................Minh’s tooth.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Fill in the blanks with suitable prepositions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0612" y="1661468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of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412" y="213637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at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8612" y="2643985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about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658" y="3715402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of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0012" y="4211431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at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2458" y="3174496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for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9612" y="5248366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in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1258" y="470746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at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vi-VN" dirty="0" smtClean="0"/>
              <a:t>1/ he/ be scared?// hate the sound of the drill</a:t>
            </a:r>
          </a:p>
          <a:p>
            <a:r>
              <a:rPr lang="vi-VN" dirty="0" smtClean="0"/>
              <a:t>Why ...........................................................................</a:t>
            </a:r>
            <a:endParaRPr lang="vi-VN" dirty="0"/>
          </a:p>
          <a:p>
            <a:r>
              <a:rPr lang="vi-VN" dirty="0" smtClean="0"/>
              <a:t>Because........................................................................</a:t>
            </a:r>
          </a:p>
          <a:p>
            <a:r>
              <a:rPr lang="vi-VN" dirty="0" smtClean="0"/>
              <a:t>2/ children/ often have a toothache?// eat lots of candy.</a:t>
            </a:r>
          </a:p>
          <a:p>
            <a:r>
              <a:rPr lang="vi-VN" dirty="0" smtClean="0"/>
              <a:t>...................................................................................</a:t>
            </a:r>
          </a:p>
          <a:p>
            <a:r>
              <a:rPr lang="vi-VN" dirty="0" smtClean="0"/>
              <a:t>...................................................................................</a:t>
            </a:r>
          </a:p>
          <a:p>
            <a:r>
              <a:rPr lang="vi-VN" dirty="0" smtClean="0"/>
              <a:t>3/ you/ be late for class yesterday?// miss the first bus</a:t>
            </a:r>
          </a:p>
          <a:p>
            <a:r>
              <a:rPr lang="vi-VN" dirty="0" smtClean="0"/>
              <a:t>......................................................................................</a:t>
            </a:r>
          </a:p>
          <a:p>
            <a:r>
              <a:rPr lang="vi-VN" dirty="0" smtClean="0"/>
              <a:t>......................................................................................</a:t>
            </a:r>
          </a:p>
          <a:p>
            <a:r>
              <a:rPr lang="vi-VN" dirty="0" smtClean="0"/>
              <a:t>4/ she/ go to the doctor?// have a headache</a:t>
            </a:r>
          </a:p>
          <a:p>
            <a:r>
              <a:rPr lang="vi-VN" dirty="0" smtClean="0"/>
              <a:t>........................................................................................</a:t>
            </a:r>
          </a:p>
          <a:p>
            <a:r>
              <a:rPr lang="vi-VN" dirty="0" smtClean="0"/>
              <a:t>.......................................................................................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Make questions with Why and answer with Because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23" name="Group 215"/>
          <p:cNvGraphicFramePr>
            <a:graphicFrameLocks noGrp="1"/>
          </p:cNvGraphicFramePr>
          <p:nvPr/>
        </p:nvGraphicFramePr>
        <p:xfrm>
          <a:off x="3351212" y="1219200"/>
          <a:ext cx="5943600" cy="4622800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7" name="Text Box 20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74900" y="12192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1</a:t>
            </a:r>
          </a:p>
        </p:txBody>
      </p:sp>
      <p:sp>
        <p:nvSpPr>
          <p:cNvPr id="5198" name="Text Box 20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74900" y="19812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2</a:t>
            </a:r>
          </a:p>
        </p:txBody>
      </p:sp>
      <p:sp>
        <p:nvSpPr>
          <p:cNvPr id="5199" name="Text Box 20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374900" y="25908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3</a:t>
            </a:r>
          </a:p>
        </p:txBody>
      </p:sp>
      <p:sp>
        <p:nvSpPr>
          <p:cNvPr id="5200" name="Text Box 20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74900" y="33528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4</a:t>
            </a:r>
          </a:p>
        </p:txBody>
      </p:sp>
      <p:sp>
        <p:nvSpPr>
          <p:cNvPr id="5201" name="Text Box 20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436812" y="39624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5</a:t>
            </a:r>
          </a:p>
        </p:txBody>
      </p:sp>
      <p:sp>
        <p:nvSpPr>
          <p:cNvPr id="5202" name="Text Box 20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436812" y="46482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6</a:t>
            </a:r>
          </a:p>
        </p:txBody>
      </p:sp>
      <p:sp>
        <p:nvSpPr>
          <p:cNvPr id="5203" name="Text Box 20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436812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oudy Stout" panose="0202090407030B020401" pitchFamily="18" charset="0"/>
              </a:rPr>
              <a:t>7</a:t>
            </a:r>
          </a:p>
        </p:txBody>
      </p:sp>
      <p:sp>
        <p:nvSpPr>
          <p:cNvPr id="43215" name="Text Box 207"/>
          <p:cNvSpPr txBox="1">
            <a:spLocks noChangeArrowheads="1"/>
          </p:cNvSpPr>
          <p:nvPr/>
        </p:nvSpPr>
        <p:spPr bwMode="auto">
          <a:xfrm>
            <a:off x="5332412" y="1371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H" panose="020B7200000000000000" pitchFamily="34" charset="0"/>
              </a:rPr>
              <a:t>      D       I        D</a:t>
            </a:r>
          </a:p>
        </p:txBody>
      </p:sp>
      <p:sp>
        <p:nvSpPr>
          <p:cNvPr id="43216" name="Text Box 208"/>
          <p:cNvSpPr txBox="1">
            <a:spLocks noChangeArrowheads="1"/>
          </p:cNvSpPr>
          <p:nvPr/>
        </p:nvSpPr>
        <p:spPr bwMode="auto">
          <a:xfrm>
            <a:off x="4646612" y="1981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H" panose="020B7200000000000000" pitchFamily="34" charset="0"/>
              </a:rPr>
              <a:t>     T       E       L      L</a:t>
            </a:r>
          </a:p>
        </p:txBody>
      </p:sp>
      <p:sp>
        <p:nvSpPr>
          <p:cNvPr id="43217" name="Text Box 209"/>
          <p:cNvSpPr txBox="1">
            <a:spLocks noChangeArrowheads="1"/>
          </p:cNvSpPr>
          <p:nvPr/>
        </p:nvSpPr>
        <p:spPr bwMode="auto">
          <a:xfrm>
            <a:off x="3427412" y="2667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.VnTimeH" panose="020B7200000000000000" pitchFamily="34" charset="0"/>
              </a:rPr>
              <a:t> I        R       O       N</a:t>
            </a:r>
          </a:p>
        </p:txBody>
      </p:sp>
      <p:sp>
        <p:nvSpPr>
          <p:cNvPr id="43218" name="Text Box 210"/>
          <p:cNvSpPr txBox="1">
            <a:spLocks noChangeArrowheads="1"/>
          </p:cNvSpPr>
          <p:nvPr/>
        </p:nvSpPr>
        <p:spPr bwMode="auto">
          <a:xfrm>
            <a:off x="3427412" y="3276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H" panose="020B7200000000000000" pitchFamily="34" charset="0"/>
              </a:rPr>
              <a:t> L        I        S       T         E       N</a:t>
            </a:r>
          </a:p>
        </p:txBody>
      </p:sp>
      <p:sp>
        <p:nvSpPr>
          <p:cNvPr id="43219" name="Text Box 211"/>
          <p:cNvSpPr txBox="1">
            <a:spLocks noChangeArrowheads="1"/>
          </p:cNvSpPr>
          <p:nvPr/>
        </p:nvSpPr>
        <p:spPr bwMode="auto">
          <a:xfrm>
            <a:off x="4113212" y="3962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H" panose="020B7200000000000000" pitchFamily="34" charset="0"/>
              </a:rPr>
              <a:t> D       R        I      N         K       </a:t>
            </a:r>
          </a:p>
        </p:txBody>
      </p:sp>
      <p:sp>
        <p:nvSpPr>
          <p:cNvPr id="43220" name="Text Box 212"/>
          <p:cNvSpPr txBox="1">
            <a:spLocks noChangeArrowheads="1"/>
          </p:cNvSpPr>
          <p:nvPr/>
        </p:nvSpPr>
        <p:spPr bwMode="auto">
          <a:xfrm>
            <a:off x="4113212" y="4648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H" panose="020B7200000000000000" pitchFamily="34" charset="0"/>
              </a:rPr>
              <a:t> W       A       S      H       E      D       </a:t>
            </a:r>
          </a:p>
        </p:txBody>
      </p:sp>
      <p:sp>
        <p:nvSpPr>
          <p:cNvPr id="43221" name="Text Box 213"/>
          <p:cNvSpPr txBox="1">
            <a:spLocks noChangeArrowheads="1"/>
          </p:cNvSpPr>
          <p:nvPr/>
        </p:nvSpPr>
        <p:spPr bwMode="auto">
          <a:xfrm>
            <a:off x="5484812" y="5334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H" panose="020B7200000000000000" pitchFamily="34" charset="0"/>
              </a:rPr>
              <a:t>    T        A       L      K</a:t>
            </a:r>
          </a:p>
        </p:txBody>
      </p:sp>
      <p:sp>
        <p:nvSpPr>
          <p:cNvPr id="43224" name="AutoShape 216"/>
          <p:cNvSpPr>
            <a:spLocks noChangeArrowheads="1"/>
          </p:cNvSpPr>
          <p:nvPr/>
        </p:nvSpPr>
        <p:spPr bwMode="auto">
          <a:xfrm>
            <a:off x="7923212" y="15240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225" name="AutoShape 217"/>
          <p:cNvSpPr>
            <a:spLocks noChangeArrowheads="1"/>
          </p:cNvSpPr>
          <p:nvPr/>
        </p:nvSpPr>
        <p:spPr bwMode="auto">
          <a:xfrm>
            <a:off x="7923212" y="22098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226" name="AutoShape 218"/>
          <p:cNvSpPr>
            <a:spLocks noChangeArrowheads="1"/>
          </p:cNvSpPr>
          <p:nvPr/>
        </p:nvSpPr>
        <p:spPr bwMode="auto">
          <a:xfrm>
            <a:off x="6399212" y="28956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227" name="AutoShape 219"/>
          <p:cNvSpPr>
            <a:spLocks noChangeArrowheads="1"/>
          </p:cNvSpPr>
          <p:nvPr/>
        </p:nvSpPr>
        <p:spPr bwMode="auto">
          <a:xfrm>
            <a:off x="7923212" y="35052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228" name="AutoShape 220"/>
          <p:cNvSpPr>
            <a:spLocks noChangeArrowheads="1"/>
          </p:cNvSpPr>
          <p:nvPr/>
        </p:nvSpPr>
        <p:spPr bwMode="auto">
          <a:xfrm>
            <a:off x="7923212" y="41148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229" name="AutoShape 221"/>
          <p:cNvSpPr>
            <a:spLocks noChangeArrowheads="1"/>
          </p:cNvSpPr>
          <p:nvPr/>
        </p:nvSpPr>
        <p:spPr bwMode="auto">
          <a:xfrm>
            <a:off x="8685212" y="48006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230" name="AutoShape 222"/>
          <p:cNvSpPr>
            <a:spLocks noChangeArrowheads="1"/>
          </p:cNvSpPr>
          <p:nvPr/>
        </p:nvSpPr>
        <p:spPr bwMode="auto">
          <a:xfrm>
            <a:off x="8685212" y="54864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18" name="Text Box 223"/>
          <p:cNvSpPr txBox="1">
            <a:spLocks noChangeArrowheads="1"/>
          </p:cNvSpPr>
          <p:nvPr/>
        </p:nvSpPr>
        <p:spPr bwMode="auto">
          <a:xfrm>
            <a:off x="2284412" y="304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.VnTime" panose="020B7200000000000000" pitchFamily="34" charset="0"/>
              </a:rPr>
              <a:t>Crossword</a:t>
            </a:r>
          </a:p>
        </p:txBody>
      </p:sp>
      <p:sp>
        <p:nvSpPr>
          <p:cNvPr id="5219" name="AutoShape 22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9599612" y="62484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0"/>
                  </p:tgtEl>
                </p:cond>
              </p:nextCondLst>
            </p:seq>
          </p:childTnLst>
        </p:cTn>
      </p:par>
    </p:tnLst>
    <p:bldLst>
      <p:bldP spid="43215" grpId="0"/>
      <p:bldP spid="43216" grpId="0"/>
      <p:bldP spid="43217" grpId="0"/>
      <p:bldP spid="43218" grpId="0"/>
      <p:bldP spid="43219" grpId="0"/>
      <p:bldP spid="43220" grpId="0"/>
      <p:bldP spid="43221" grpId="0"/>
      <p:bldP spid="43224" grpId="0" animBg="1"/>
      <p:bldP spid="43225" grpId="0" animBg="1"/>
      <p:bldP spid="43226" grpId="0" animBg="1"/>
      <p:bldP spid="43227" grpId="0" animBg="1"/>
      <p:bldP spid="43228" grpId="0" animBg="1"/>
      <p:bldP spid="43229" grpId="0" animBg="1"/>
      <p:bldP spid="432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32012" y="2514601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FFFFFF"/>
                </a:solidFill>
                <a:latin typeface=".VnTime" panose="020B7200000000000000" pitchFamily="34" charset="0"/>
              </a:rPr>
              <a:t>1. Past simple of “do”</a:t>
            </a:r>
          </a:p>
        </p:txBody>
      </p:sp>
      <p:sp>
        <p:nvSpPr>
          <p:cNvPr id="614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51012" y="2514601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FFFFFF"/>
                </a:solidFill>
                <a:latin typeface=".VnTime" panose="020B7200000000000000" pitchFamily="34" charset="0"/>
              </a:rPr>
              <a:t>2. Present simple of “told”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055812" y="762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Goudy Stout" panose="0202090407030B020401" pitchFamily="18" charset="0"/>
              </a:rPr>
              <a:t>3</a:t>
            </a:r>
          </a:p>
        </p:txBody>
      </p:sp>
      <p:sp>
        <p:nvSpPr>
          <p:cNvPr id="819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6" name="Picture 6" descr="ủi đồ(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914400"/>
            <a:ext cx="762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055812" y="762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Goudy Stout" panose="0202090407030B020401" pitchFamily="18" charset="0"/>
              </a:rPr>
              <a:t>4</a:t>
            </a:r>
          </a:p>
        </p:txBody>
      </p:sp>
      <p:sp>
        <p:nvSpPr>
          <p:cNvPr id="921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220" name="Picture 6" descr="59fmay-nghe-nh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533400"/>
            <a:ext cx="6019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2412" y="251460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FFFFFF"/>
                </a:solidFill>
                <a:latin typeface=".VnTime" panose="020B7200000000000000" pitchFamily="34" charset="0"/>
              </a:rPr>
              <a:t>5. Present simple of “ drank”</a:t>
            </a:r>
          </a:p>
        </p:txBody>
      </p:sp>
      <p:sp>
        <p:nvSpPr>
          <p:cNvPr id="102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55812" y="76200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Goudy Stout" panose="0202090407030B020401" pitchFamily="18" charset="0"/>
              </a:rPr>
              <a:t>6</a:t>
            </a:r>
          </a:p>
        </p:txBody>
      </p:sp>
      <p:sp>
        <p:nvSpPr>
          <p:cNvPr id="1126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674812" y="2133601"/>
            <a:ext cx="2667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600">
                <a:solidFill>
                  <a:srgbClr val="FFFFFF"/>
                </a:solidFill>
                <a:latin typeface=".VnTime" panose="020B7200000000000000" pitchFamily="34" charset="0"/>
              </a:rPr>
              <a:t>Past simple</a:t>
            </a:r>
          </a:p>
        </p:txBody>
      </p:sp>
      <p:pic>
        <p:nvPicPr>
          <p:cNvPr id="11269" name="Picture 7" descr="rua mặ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1066800"/>
            <a:ext cx="533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055812" y="762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Goudy Stout" panose="0202090407030B020401" pitchFamily="18" charset="0"/>
              </a:rPr>
              <a:t>7</a:t>
            </a:r>
          </a:p>
        </p:txBody>
      </p:sp>
      <p:sp>
        <p:nvSpPr>
          <p:cNvPr id="1229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1012" y="6019800"/>
            <a:ext cx="762000" cy="685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2" name="Picture 6" descr="M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6096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les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ules design template" id="{FF6A9B0F-C8B8-4CC7-884F-ED15A6D8506E}" vid="{22252C17-64FB-4EF8-9329-A5DD51CEEA56}"/>
    </a:ext>
  </a:extLst>
</a:theme>
</file>

<file path=ppt/theme/theme10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BA44C2-DD02-4728-BB84-A46183D4F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Rules design slides</Template>
  <TotalTime>0</TotalTime>
  <Words>590</Words>
  <Application>Microsoft Office PowerPoint</Application>
  <PresentationFormat>Custom</PresentationFormat>
  <Paragraphs>118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SimSun</vt:lpstr>
      <vt:lpstr>.VnTime</vt:lpstr>
      <vt:lpstr>.VnTimeH</vt:lpstr>
      <vt:lpstr>Arial</vt:lpstr>
      <vt:lpstr>Century Gothic</vt:lpstr>
      <vt:lpstr>Goudy Stout</vt:lpstr>
      <vt:lpstr>Palatino Linotype</vt:lpstr>
      <vt:lpstr>Tahoma</vt:lpstr>
      <vt:lpstr>Times New Roman</vt:lpstr>
      <vt:lpstr>Verdana</vt:lpstr>
      <vt:lpstr>Wingdings</vt:lpstr>
      <vt:lpstr>Rules design template</vt:lpstr>
      <vt:lpstr>Mountain Top</vt:lpstr>
      <vt:lpstr>1_Mountain Top</vt:lpstr>
      <vt:lpstr>2_Mountain Top</vt:lpstr>
      <vt:lpstr>3_Mountain Top</vt:lpstr>
      <vt:lpstr>4_Mountain Top</vt:lpstr>
      <vt:lpstr>5_Mountain Top</vt:lpstr>
      <vt:lpstr>6_Mountain Top</vt:lpstr>
      <vt:lpstr>7_Mountain Top</vt:lpstr>
      <vt:lpstr>WELCOME TO OUR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UNIT10:  HEALTH AND HYGIENE</vt:lpstr>
      <vt:lpstr>B1:    A BAD TOOTHACHE</vt:lpstr>
      <vt:lpstr>B1:    A BAD TOOTHACHE</vt:lpstr>
      <vt:lpstr>Answer the questions</vt:lpstr>
      <vt:lpstr>Discuss. </vt:lpstr>
      <vt:lpstr>Structure</vt:lpstr>
      <vt:lpstr>Fill in the blanks with suitable prepositions</vt:lpstr>
      <vt:lpstr>Make questions with Why and answer with Because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2020-03-30T13:04:02Z</dcterms:created>
  <dcterms:modified xsi:type="dcterms:W3CDTF">2020-03-31T02:13:30Z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TC034605549991</vt:lpwstr>
  </property>
</Properties>
</file>