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Google Shape;27;p3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9" name="Google Shape;29;p3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30" name="Google Shape;30;p3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33" name="Google Shape;33;p3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10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cap="rnd" cmpd="sng" w="9525">
            <a:solidFill>
              <a:srgbClr val="20768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716436" y="5001993"/>
            <a:ext cx="3802003" cy="1443111"/>
          </a:xfrm>
          <a:custGeom>
            <a:rect b="b" l="l" r="r" t="t"/>
            <a:pathLst>
              <a:path extrusionOk="0" h="528" w="576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53561" y="5785023"/>
            <a:ext cx="3802003" cy="838200"/>
          </a:xfrm>
          <a:custGeom>
            <a:rect b="b" l="l" r="r" t="t"/>
            <a:pathLst>
              <a:path extrusionOk="0" h="528" w="576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21.jpg"/><Relationship Id="rId9" Type="http://schemas.openxmlformats.org/officeDocument/2006/relationships/image" Target="../media/image20.jpg"/><Relationship Id="rId5" Type="http://schemas.openxmlformats.org/officeDocument/2006/relationships/image" Target="../media/image14.jpg"/><Relationship Id="rId6" Type="http://schemas.openxmlformats.org/officeDocument/2006/relationships/image" Target="../media/image2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nd piano"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984375"/>
            <a:ext cx="40386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/>
          <p:nvPr/>
        </p:nvSpPr>
        <p:spPr>
          <a:xfrm>
            <a:off x="1524000" y="762000"/>
            <a:ext cx="4032250" cy="8905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Times New Roman"/>
              </a:rPr>
              <a:t>CHÀO MỪNG</a:t>
            </a:r>
          </a:p>
        </p:txBody>
      </p:sp>
      <p:sp>
        <p:nvSpPr>
          <p:cNvPr id="109" name="Google Shape;109;p13"/>
          <p:cNvSpPr/>
          <p:nvPr/>
        </p:nvSpPr>
        <p:spPr>
          <a:xfrm>
            <a:off x="381000" y="1828800"/>
            <a:ext cx="6121400" cy="1371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QUÝ THẦY CÔ VÀ CÁC EM HỌC SINH</a:t>
            </a:r>
            <a:br>
              <a:rPr b="1" i="0">
                <a:ln cap="flat" cmpd="sng" w="1270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</a:br>
            <a:r>
              <a:rPr b="1" i="0">
                <a:ln cap="flat" cmpd="sng" w="12700">
                  <a:solidFill>
                    <a:srgbClr val="00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ĐẾN VỚI GiỜ HỌC ÂM NHẠC 6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0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quãng 2 dựa theo gam Đô trưởng</a:t>
            </a:r>
            <a:b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đi lên và đi xuống )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z2724450758956_b9b00ae307942f0ebd7dd89465937fbe.jpg" id="202" name="Google Shape;202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7800"/>
            <a:ext cx="9247824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0" y="37338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quãng 3 dựa theo gam Đô trưởng</a:t>
            </a:r>
            <a:b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đi lên và đi xuống )</a:t>
            </a:r>
            <a:endParaRPr b="1" sz="40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E:\z2724450768865_672083fa1fe694a015932a9283183f60 (1).jpg"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95300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3810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lang="en-US" sz="6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các âm ổn định của gam Đô trưởng</a:t>
            </a:r>
            <a:endParaRPr sz="6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z2724520082540_6e12fa08f403f93ef00ff8a7fff25d2e.jpg" id="210" name="Google Shape;21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1800"/>
            <a:ext cx="9144000" cy="22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Times New Roman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Luyện đọc âm hình tiết tấu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84367\OneDrive\Máy tính\ban tay.jpg" id="216" name="Google Shape;2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2672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ban tay.jpg"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42672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ban tay.jpg" id="218" name="Google Shape;2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42672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ban tay.jpg" id="219" name="Google Shape;2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43434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ban tay.jpg" id="220" name="Google Shape;2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43434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ban tay.jpg" id="221" name="Google Shape;2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4343400"/>
            <a:ext cx="824960" cy="5714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dui.jpg" id="222" name="Google Shape;2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267200"/>
            <a:ext cx="1143000" cy="7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/>
          <p:nvPr/>
        </p:nvSpPr>
        <p:spPr>
          <a:xfrm>
            <a:off x="762000" y="2133600"/>
            <a:ext cx="628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1828800" y="2209800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Ti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362200" y="2209800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Ti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2915816" y="2209800"/>
            <a:ext cx="589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3886200" y="2209800"/>
            <a:ext cx="703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5105400" y="2209800"/>
            <a:ext cx="627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6019800" y="2209800"/>
            <a:ext cx="723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7162800" y="2209800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Ta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E:\z2724458371646_cd468c439bbe2ab294595b2ffd7d3ea7.jpg" id="231" name="Google Shape;231;p24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67000"/>
            <a:ext cx="9144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2600"/>
            <a:ext cx="9296400" cy="444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>
            <p:ph type="title"/>
          </p:nvPr>
        </p:nvSpPr>
        <p:spPr>
          <a:xfrm>
            <a:off x="2286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mẫu.</a:t>
            </a:r>
            <a:endParaRPr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1828800" y="990600"/>
            <a:ext cx="5760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35496" y="1714014"/>
            <a:ext cx="2344877" cy="673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2654300"/>
            <a:ext cx="9906000" cy="24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6"/>
          <p:cNvSpPr txBox="1"/>
          <p:nvPr/>
        </p:nvSpPr>
        <p:spPr>
          <a:xfrm>
            <a:off x="35496" y="341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</a:pPr>
            <a:r>
              <a:rPr b="0" lang="en-US" sz="5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đọc nhạc</a:t>
            </a:r>
            <a:endParaRPr b="0" sz="5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8696" y="973966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/>
        </p:nvSpPr>
        <p:spPr>
          <a:xfrm>
            <a:off x="35496" y="260648"/>
            <a:ext cx="2240310" cy="12481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</a:t>
            </a:r>
            <a:endParaRPr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Google Shape;2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337104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4000" cy="322583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>
            <p:ph type="title"/>
          </p:nvPr>
        </p:nvSpPr>
        <p:spPr>
          <a:xfrm>
            <a:off x="304800" y="0"/>
            <a:ext cx="8077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 nhạc cả bài</a:t>
            </a:r>
            <a:endParaRPr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1905000" y="1066800"/>
            <a:ext cx="57606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Gõ đệm theo phách tiết tấu</a:t>
            </a:r>
            <a:endParaRPr/>
          </a:p>
        </p:txBody>
      </p:sp>
      <p:pic>
        <p:nvPicPr>
          <p:cNvPr id="265" name="Google Shape;26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6400"/>
            <a:ext cx="9144000" cy="3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/>
              <a:t>Đánh nhịp bài đọc nhạc số 2</a:t>
            </a:r>
            <a:endParaRPr/>
          </a:p>
        </p:txBody>
      </p:sp>
      <p:pic>
        <p:nvPicPr>
          <p:cNvPr descr="C:\Users\Admin\Downloads\an4.png" id="271" name="Google Shape;27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752600"/>
            <a:ext cx="6061234" cy="29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1905000"/>
            <a:ext cx="94488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>
            <p:ph type="title"/>
          </p:nvPr>
        </p:nvSpPr>
        <p:spPr>
          <a:xfrm>
            <a:off x="0" y="18864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Đọc nhạc theo kí hiệu bàn tay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84367\OneDrive\Máy tính\kí hiệu bàn tay đo.jpg" id="278" name="Google Shape;27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5486400"/>
            <a:ext cx="364044" cy="278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rê.jpg" id="279" name="Google Shape;27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24800" y="3505200"/>
            <a:ext cx="469518" cy="387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280" name="Google Shape;28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2400" y="3505200"/>
            <a:ext cx="473184" cy="445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fa.jpg" id="281" name="Google Shape;28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0400" y="3505200"/>
            <a:ext cx="4000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i.jpg" id="282" name="Google Shape;28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6200" y="5486400"/>
            <a:ext cx="438150" cy="41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la.jpg" id="283" name="Google Shape;283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15200" y="5638800"/>
            <a:ext cx="475243" cy="451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84" name="Google Shape;284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90800" y="3352799"/>
            <a:ext cx="410986" cy="297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85" name="Google Shape;285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47800" y="3352800"/>
            <a:ext cx="361298" cy="2619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86" name="Google Shape;286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05000" y="3352800"/>
            <a:ext cx="366670" cy="265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287" name="Google Shape;28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3600" y="3657600"/>
            <a:ext cx="372513" cy="350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288" name="Google Shape;28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1800" y="3657600"/>
            <a:ext cx="401137" cy="377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đo.jpg" id="289" name="Google Shape;28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3657600"/>
            <a:ext cx="458136" cy="350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0" name="Google Shape;290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5800" y="3352800"/>
            <a:ext cx="487275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1" name="Google Shape;291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10200" y="3352800"/>
            <a:ext cx="391872" cy="284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2" name="Google Shape;292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67400" y="3352800"/>
            <a:ext cx="381937" cy="276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3" name="Google Shape;293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3200" y="3352800"/>
            <a:ext cx="377846" cy="273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4" name="Google Shape;294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200" y="5562600"/>
            <a:ext cx="420470" cy="304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5" name="Google Shape;295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0600" y="5562600"/>
            <a:ext cx="432047" cy="313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6" name="Google Shape;296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52600" y="5486400"/>
            <a:ext cx="414126" cy="300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7" name="Google Shape;297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62400" y="5410200"/>
            <a:ext cx="459662" cy="333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ol.jpg" id="298" name="Google Shape;298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05600" y="5791200"/>
            <a:ext cx="487275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299" name="Google Shape;29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1400" y="3429000"/>
            <a:ext cx="477337" cy="44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300" name="Google Shape;30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58200" y="3352800"/>
            <a:ext cx="477337" cy="44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301" name="Google Shape;30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5400" y="5791200"/>
            <a:ext cx="463617" cy="436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302" name="Google Shape;30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3600" y="5715000"/>
            <a:ext cx="477337" cy="44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303" name="Google Shape;30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0400" y="5715000"/>
            <a:ext cx="477337" cy="448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đo.jpg" id="304" name="Google Shape;30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5486400"/>
            <a:ext cx="364044" cy="278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si.jpg" id="305" name="Google Shape;30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67400" y="5410200"/>
            <a:ext cx="389617" cy="367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đo.jpg" id="306" name="Google Shape;3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1848" y="5979104"/>
            <a:ext cx="458136" cy="350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la.jpg" id="307" name="Google Shape;307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24600" y="5562600"/>
            <a:ext cx="476519" cy="452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đo.jpg" id="308" name="Google Shape;30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400" y="5334000"/>
            <a:ext cx="570201" cy="436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84367\OneDrive\Máy tính\kí hiệu bàn tay mi.jpg" id="309" name="Google Shape;30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4350" y="3537352"/>
            <a:ext cx="420749" cy="3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1"/>
          <p:cNvSpPr txBox="1"/>
          <p:nvPr/>
        </p:nvSpPr>
        <p:spPr>
          <a:xfrm>
            <a:off x="1066800" y="30480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323528" y="476672"/>
            <a:ext cx="871296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6</a:t>
            </a:r>
            <a:r>
              <a:rPr b="1" lang="en-US" sz="54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sz="4800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Char char="-"/>
            </a:pPr>
            <a:r>
              <a:rPr b="1" i="1" lang="en-US" sz="4800" u="sng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nhạc: </a:t>
            </a:r>
            <a:endParaRPr b="1" i="1" sz="4800" u="sng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4800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 </a:t>
            </a:r>
            <a:endParaRPr b="1" sz="4800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type="title"/>
          </p:nvPr>
        </p:nvSpPr>
        <p:spPr>
          <a:xfrm>
            <a:off x="228600" y="990600"/>
            <a:ext cx="8915400" cy="437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tổ, nhóm – cá nhân luyện tập đọc nhạc kết hợp:</a:t>
            </a:r>
            <a:b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Gõ đệm theo nhịp, phách</a:t>
            </a:r>
            <a:b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Đọc nhạc theo kí hiệu bàn tay</a:t>
            </a:r>
            <a:b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Vừa đọc nhạc, vừa đánh nhịp</a:t>
            </a:r>
            <a:endParaRPr sz="4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/>
          <p:nvPr>
            <p:ph type="title"/>
          </p:nvPr>
        </p:nvSpPr>
        <p:spPr>
          <a:xfrm>
            <a:off x="381000" y="228600"/>
            <a:ext cx="8763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Em hãy viết lời cho bài đọc nhạc số 2 theo chủ đề về bạn bè, thầy cô, </a:t>
            </a:r>
            <a:b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mái trường</a:t>
            </a:r>
            <a:endParaRPr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ownloads\tải xuống.jpg" id="321" name="Google Shape;3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362200"/>
            <a:ext cx="7143985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/>
          <p:nvPr>
            <p:ph idx="1" type="body"/>
          </p:nvPr>
        </p:nvSpPr>
        <p:spPr>
          <a:xfrm>
            <a:off x="457200" y="2143116"/>
            <a:ext cx="8043890" cy="7858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7" name="Google Shape;327;p34"/>
          <p:cNvSpPr txBox="1"/>
          <p:nvPr>
            <p:ph type="title"/>
          </p:nvPr>
        </p:nvSpPr>
        <p:spPr>
          <a:xfrm>
            <a:off x="457200" y="2061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8" name="Google Shape;32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91440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 txBox="1"/>
          <p:nvPr/>
        </p:nvSpPr>
        <p:spPr>
          <a:xfrm>
            <a:off x="0" y="2895600"/>
            <a:ext cx="9372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Cứ mỗi buổi sáng  thức dậy thật sớm, tung tăng thật vui đến lớp của em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0" y="5334000"/>
            <a:ext cx="1013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điều hay tiết học thật tốt, lớp chúng em đây cùng nhau thi đua</a:t>
            </a:r>
            <a:endParaRPr sz="2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6248400"/>
            <a:ext cx="35433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5"/>
          <p:cNvSpPr/>
          <p:nvPr/>
        </p:nvSpPr>
        <p:spPr>
          <a:xfrm>
            <a:off x="0" y="1066800"/>
            <a:ext cx="2484438" cy="4191000"/>
          </a:xfrm>
          <a:prstGeom prst="verticalScroll">
            <a:avLst>
              <a:gd fmla="val 12500" name="adj"/>
            </a:avLst>
          </a:prstGeom>
          <a:gradFill>
            <a:gsLst>
              <a:gs pos="0">
                <a:srgbClr val="FF00FF"/>
              </a:gs>
              <a:gs pos="50000">
                <a:schemeClr val="lt1"/>
              </a:gs>
              <a:gs pos="100000">
                <a:srgbClr val="FF00FF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"/>
          <p:cNvSpPr txBox="1"/>
          <p:nvPr/>
        </p:nvSpPr>
        <p:spPr>
          <a:xfrm rot="5400000">
            <a:off x="-620365" y="2308274"/>
            <a:ext cx="3725168" cy="1863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536575" y="1676400"/>
            <a:ext cx="1524000" cy="3124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  <a:t>HƯỚNG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  <a:t> DẪN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  <a:t> HỌC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  <a:t> Ở 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Times New Roman"/>
              </a:rPr>
              <a:t>NHÀ</a:t>
            </a:r>
          </a:p>
        </p:txBody>
      </p:sp>
      <p:sp>
        <p:nvSpPr>
          <p:cNvPr id="341" name="Google Shape;341;p35"/>
          <p:cNvSpPr txBox="1"/>
          <p:nvPr/>
        </p:nvSpPr>
        <p:spPr>
          <a:xfrm>
            <a:off x="2209800" y="1371600"/>
            <a:ext cx="66897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bài hát: Tiếng chuông và ngọn cờ kết hợp với các hình thức minh họa phù hợp.</a:t>
            </a:r>
            <a:endParaRPr sz="320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2209800" y="2895600"/>
            <a:ext cx="69342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thuộc và ghi nhớ các kí hiệu âm bằng hệ thống chữ cái Latin.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nhạc: Bài đọc nhạc số 2 ( viết lời cho giai điệu bài đọc nhạc số 2)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bài tập trong Sách bài tập Âm nhạc 6 ( trang 7-&gt; trang 10)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en-US"/>
              <a:t>KHỞI ĐỘNG:</a:t>
            </a:r>
            <a:br>
              <a:rPr lang="en-US"/>
            </a:br>
            <a:r>
              <a:rPr lang="en-US"/>
              <a:t>Bài hát :</a:t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3429000" y="304800"/>
            <a:ext cx="49936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7FDCFF"/>
                </a:solidFill>
                <a:latin typeface="Lucida Sans"/>
                <a:ea typeface="Lucida Sans"/>
                <a:cs typeface="Lucida Sans"/>
                <a:sym typeface="Lucida Sans"/>
              </a:rPr>
              <a:t>“VŨ ĐiỆU 5K”</a:t>
            </a:r>
            <a:endParaRPr b="1" sz="5400" cap="none">
              <a:solidFill>
                <a:srgbClr val="7FDC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Admin\Downloads\anh-1-1624869253768555574078.jpeg"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Quan sát: Em hãy cho biết 2 câu nhạc sau giống và khác nhau như thế nào? Câu nhạc nào em cảm thấy quen?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z2722997146020_2360b53d823b71b5bce844326c3993a8.jpg" id="127" name="Google Shape;12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3600"/>
            <a:ext cx="9144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f4fdc042c13737696e26.jp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8600" y="3962400"/>
            <a:ext cx="9829800" cy="132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2143116"/>
            <a:ext cx="8043890" cy="7858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457200" y="2061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100"/>
              <a:buFont typeface="Times New Roman"/>
              <a:buNone/>
            </a:pPr>
            <a:r>
              <a:rPr b="1"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91440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806896" y="1052736"/>
            <a:ext cx="8229600" cy="70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và nhận xét Bài đọc nhạc số 2.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8"/>
          <p:cNvSpPr txBox="1"/>
          <p:nvPr>
            <p:ph type="title"/>
          </p:nvPr>
        </p:nvSpPr>
        <p:spPr>
          <a:xfrm>
            <a:off x="35496" y="-27384"/>
            <a:ext cx="662473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/>
              <a:buNone/>
            </a:pPr>
            <a:r>
              <a:rPr b="1" lang="en-US" sz="48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 mới:</a:t>
            </a:r>
            <a:endParaRPr b="1" sz="480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5496" y="1760438"/>
            <a:ext cx="9108504" cy="509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1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Bài đọc nhạc số 2 viết ở nhịp mấy?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sz="1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b="0" i="0" lang="en-US" sz="1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b="0" i="0" lang="en-US" sz="1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Bài đọc nhạc chia làm mấy câu ?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1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b="0" i="0" lang="en-US" sz="1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Bài đọc nhạc sử dụng kí hiệu âm nhạc nào mà em biết?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sz="1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1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Bài đọc nhạc sử dụng cao độ, trường độ nào?</a:t>
            </a:r>
            <a:endParaRPr b="0" i="0" sz="1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1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1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i dọc nhạc so 2 cho tiet 6.jpg" id="147" name="Google Shape;14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580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>
            <p:ph type="title"/>
          </p:nvPr>
        </p:nvSpPr>
        <p:spPr>
          <a:xfrm>
            <a:off x="1066800" y="0"/>
            <a:ext cx="5491194" cy="489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 sz="4000">
                <a:solidFill>
                  <a:schemeClr val="dk2"/>
                </a:solidFill>
              </a:rPr>
              <a:t>Bài đọc nhạc số 2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78486" y="4343400"/>
            <a:ext cx="9065514" cy="2663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 viết ở nhịp 2/4.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b="0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nhạc số 2 chia làm 2 câu.</a:t>
            </a:r>
            <a:endParaRPr/>
          </a:p>
          <a:p>
            <a:pPr indent="-274320" lvl="0" marL="274320" marR="0" rtl="0" algn="just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đọc nhạc số 2 sử dụng kí hiệu âm nhạc: dấu lặng đen.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Cao độ:  C,D,E,F,G,A,B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độ: nốt đen, nốt móc đơn, nốt trắng</a:t>
            </a:r>
            <a:endParaRPr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066800" y="685800"/>
            <a:ext cx="428628" cy="1447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4953000" y="762000"/>
            <a:ext cx="357190" cy="1295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581400" y="1981200"/>
            <a:ext cx="338145" cy="410344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7772400" y="1828800"/>
            <a:ext cx="428628" cy="3810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4038600" y="1752600"/>
            <a:ext cx="353144" cy="334144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934200" y="1600200"/>
            <a:ext cx="404192" cy="36768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2667000" y="1447800"/>
            <a:ext cx="352428" cy="5334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7315200" y="3352800"/>
            <a:ext cx="304800" cy="3810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7696200" y="3276600"/>
            <a:ext cx="381000" cy="3048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8929686" y="762000"/>
            <a:ext cx="214314" cy="1643074"/>
          </a:xfrm>
          <a:prstGeom prst="downArrow">
            <a:avLst>
              <a:gd fmla="val 50000" name="adj1"/>
              <a:gd fmla="val 49970" name="adj2"/>
            </a:avLst>
          </a:prstGeom>
          <a:solidFill>
            <a:srgbClr val="6600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/>
        </p:nvSpPr>
        <p:spPr>
          <a:xfrm rot="5400000">
            <a:off x="8242068" y="1503185"/>
            <a:ext cx="1589528" cy="10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00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8686800" y="2971800"/>
            <a:ext cx="228600" cy="1571636"/>
          </a:xfrm>
          <a:prstGeom prst="downArrow">
            <a:avLst>
              <a:gd fmla="val 50000" name="adj1"/>
              <a:gd fmla="val 42859" name="adj2"/>
            </a:avLst>
          </a:prstGeom>
          <a:solidFill>
            <a:srgbClr val="6600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 rot="5400000">
            <a:off x="8039776" y="3675974"/>
            <a:ext cx="1522648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00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3429000" y="3124200"/>
            <a:ext cx="304800" cy="10668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1981200" y="685800"/>
            <a:ext cx="609600" cy="15240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8382000" y="838200"/>
            <a:ext cx="369771" cy="1447800"/>
          </a:xfrm>
          <a:prstGeom prst="ellipse">
            <a:avLst/>
          </a:prstGeom>
          <a:noFill/>
          <a:ln cap="sq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3C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4419600" y="2743200"/>
            <a:ext cx="357190" cy="1295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i dọc nhạc so 2 cho tiet 6.jpg" id="171" name="Google Shape;17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0" y="1600200"/>
            <a:ext cx="9372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>
            <p:ph type="title"/>
          </p:nvPr>
        </p:nvSpPr>
        <p:spPr>
          <a:xfrm>
            <a:off x="285720" y="142852"/>
            <a:ext cx="8643998" cy="1304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đọc, viết tên nốt nhạc bằng kí hiệu âm chữ cái Latin 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467544" y="6143644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1475656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907704" y="3920013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2195736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627784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000364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3500430" y="4071942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3956522" y="4063875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4495800" y="4191000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324674" y="3857628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684714" y="378717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044754" y="3857628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6836842" y="3857628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7340898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7772946" y="3929066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8349010" y="3884787"/>
            <a:ext cx="471462" cy="3571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Sans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</a:t>
            </a:r>
            <a:endParaRPr b="0" i="0" sz="11100" u="none" cap="none" strike="noStrike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304800" y="3124200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     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G E G E  C  E  G      G G E G  F  E  D  E      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304800" y="5257800"/>
            <a:ext cx="8534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G E G E     C  E  G        C C B  A  G   A  B  C      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304800" y="0"/>
            <a:ext cx="6849808" cy="9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100"/>
              <a:buFont typeface="Times New Roman"/>
              <a:buNone/>
            </a:pPr>
            <a:r>
              <a:rPr b="1" lang="en-US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GAM ĐÔ TRƯỞNG</a:t>
            </a:r>
            <a:endParaRPr b="1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ownloads\am-giai-truong-major-scale.png" id="196" name="Google Shape;196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3999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