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75" r:id="rId8"/>
    <p:sldId id="263" r:id="rId9"/>
    <p:sldId id="282" r:id="rId10"/>
    <p:sldId id="281" r:id="rId11"/>
    <p:sldId id="277" r:id="rId12"/>
    <p:sldId id="264" r:id="rId13"/>
    <p:sldId id="265" r:id="rId14"/>
    <p:sldId id="266" r:id="rId15"/>
    <p:sldId id="274" r:id="rId16"/>
    <p:sldId id="267" r:id="rId17"/>
    <p:sldId id="268" r:id="rId18"/>
    <p:sldId id="269" r:id="rId19"/>
    <p:sldId id="270" r:id="rId20"/>
    <p:sldId id="271" r:id="rId21"/>
    <p:sldId id="27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0" d="100"/>
          <a:sy n="50" d="100"/>
        </p:scale>
        <p:origin x="4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61D35-0B0A-46C1-BBD1-BAA9135C740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09C02-CB05-4713-9D01-7172098E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62E83957-7251-4DF9-AD05-87C43976E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D421027-6127-438B-812D-DF80271967B2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8DCAFD7A-1F4B-4C25-8A8F-8EA36AA20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F2F2EA3C-A180-4914-82EB-9FEF70BA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3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62E83957-7251-4DF9-AD05-87C43976E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D421027-6127-438B-812D-DF80271967B2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8DCAFD7A-1F4B-4C25-8A8F-8EA36AA20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F2F2EA3C-A180-4914-82EB-9FEF70BA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62E83957-7251-4DF9-AD05-87C43976E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D421027-6127-438B-812D-DF80271967B2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8DCAFD7A-1F4B-4C25-8A8F-8EA36AA20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F2F2EA3C-A180-4914-82EB-9FEF70BA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7BBEB-B3D8-4837-B79B-370311EBC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0BF800-6F0C-4A8B-9148-35EB5A89B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6987DA-65AA-468A-9160-D3DB26CF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49EE66-2C78-4B68-B452-5B48CD67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BC7FBB-4105-49B1-AB9E-217582BB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75406E-F73D-4CB8-AE33-71937227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FDEE8E-A6A2-4507-91F3-D354FC1D2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3EB618-7F49-4197-A303-72CC83ED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E1823C-5962-4F00-A8B8-8B5652F5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FAC245-D779-4017-AB19-CB453F85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65980F-BCFE-4F32-A91C-1D232DB35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BBC30-8367-46A2-A843-22415BC0C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06A597-4E0A-4011-856A-46962D41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42EC4F-59D8-47B1-BA54-4566E0F0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5C0063-4B12-459F-BA4A-999701A1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63DAAF-0272-4D0F-A857-4982D480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4FD1A0-7F19-47E2-B2C2-47C12119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8B8360-17B2-4DED-A8AA-EF6A5A62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296EE0-22A9-4D26-90A6-91B925E6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CAF60-F905-4165-B0B8-FD3F02C7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61EB4-7AEF-4244-B97C-D343A1E2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B2B4A0-BCA7-456D-A19B-65681DAE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2BA72-B145-47F6-B158-EE669D96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F6F77F-FAC0-43CF-95E4-1BADD123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F62791-6292-443F-B456-5B26F7D0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CB519-8A5E-44C2-A6B0-68F7AFFE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21B85F-C38D-4A32-B912-F28C4C30A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A4BB02-F51D-4CDC-B723-DA458FFD6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A87EAB-34A3-4431-9C73-453B5488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7D0F8A-8054-4289-BD19-8A6ED74D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8ADC30-9A6E-4EFD-A5A3-79CA1F9C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1F679-4EBA-43D2-96DD-EF871C42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669755-CD20-40C8-8464-6B7F6E3D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6B6C98-1F0C-4D08-9D4B-86929E090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AC195A-8351-43BE-8EC9-A763BF726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2E28A7-29E0-4BB3-9F83-9C63981E0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3409D5-7C9A-45D2-8C3F-6D14D6A2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1BC131-1571-483D-A847-28170471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278D50-EE82-4D12-B85D-B7162CCF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7C5CD4-5D94-423B-ADA3-30C9F03E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713B2C-8A4D-4C06-8AF7-67777E5E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BB7844-DCE0-4884-B1D4-0AE96720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A678820-2F52-49EF-9756-7363EB1E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214126-5C13-48DF-BA38-4DD3235D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3EEA89-5EA1-4350-ADBE-DABEA54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1ACCE7-6A8E-4F83-B50F-73CEC346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349F2-3B4F-4B04-862C-CFC28442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AE32BD-48E4-43C5-8C0F-8FED0CBF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C20A44-24B0-4A2D-AF94-F2F8A8C59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14EB64-CCF5-4AB0-BF5A-535416EE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4FE849-0B39-436D-85B8-847BD271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03C62F-9F44-4116-88CC-4B722D2C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E09951-E670-424A-A0AC-123F2FE7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C654249-80C3-4CEE-BC88-3E17A6680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B9F7BA-478B-4094-8B07-71E32A9B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3ACD70-62EB-4C30-BAFF-347B7C3B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4CDF45-2807-45FB-8BA0-51599BC3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28C9A0-2CF5-4D3F-AAA9-97FD18E3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2794133-02D0-4029-88EB-2A6996D9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910DD7-4D20-4954-865C-858A1842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A6ABD8-F885-445A-BBBD-D3946D5DD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BF14-85F1-4DC7-B15F-82B7C5CFBB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5C8345-36BC-43C2-8687-52FDCA2CC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033588-E46C-46D2-8CB5-5F58D7C87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8E51-CFBC-4DB4-9E84-A7D529B4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9B2F15-18B8-4BB3-99B6-1FC92CCA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9"/>
            <a:ext cx="12191999" cy="684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6E7F05-1BD9-47BB-BEA7-49DBE5DD34A6}"/>
              </a:ext>
            </a:extLst>
          </p:cNvPr>
          <p:cNvSpPr txBox="1"/>
          <p:nvPr/>
        </p:nvSpPr>
        <p:spPr>
          <a:xfrm>
            <a:off x="2498270" y="1843949"/>
            <a:ext cx="77234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ĐẾN VỚI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TRỰC TUYẾN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ÂM NHẠC LỚP 7</a:t>
            </a:r>
          </a:p>
        </p:txBody>
      </p:sp>
    </p:spTree>
    <p:extLst>
      <p:ext uri="{BB962C8B-B14F-4D97-AF65-F5344CB8AC3E}">
        <p14:creationId xmlns:p14="http://schemas.microsoft.com/office/powerpoint/2010/main" val="30650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="" xmlns:a16="http://schemas.microsoft.com/office/drawing/2014/main" id="{628D4C5A-FE77-4430-AD77-1CA1D814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5400"/>
            <a:ext cx="9488557" cy="51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8">
            <a:extLst>
              <a:ext uri="{FF2B5EF4-FFF2-40B4-BE49-F238E27FC236}">
                <a16:creationId xmlns="" xmlns:a16="http://schemas.microsoft.com/office/drawing/2014/main" id="{10E94D73-5137-4ECF-BDC5-7C837D92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6" y="139148"/>
            <a:ext cx="8080513" cy="115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TẬP ĐỌC NHẠC SỐ 3</a:t>
            </a:r>
          </a:p>
        </p:txBody>
      </p:sp>
      <p:sp>
        <p:nvSpPr>
          <p:cNvPr id="30729" name="Oval 9">
            <a:extLst>
              <a:ext uri="{FF2B5EF4-FFF2-40B4-BE49-F238E27FC236}">
                <a16:creationId xmlns="" xmlns:a16="http://schemas.microsoft.com/office/drawing/2014/main" id="{8FBC9DE8-3AB8-4E12-8083-09259E17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148"/>
            <a:ext cx="4333461" cy="22860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</a:rPr>
              <a:t>Đọc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nhạc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gõ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đệm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="" xmlns:a16="http://schemas.microsoft.com/office/drawing/2014/main" id="{628D4C5A-FE77-4430-AD77-1CA1D814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5400"/>
            <a:ext cx="9488557" cy="51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8">
            <a:extLst>
              <a:ext uri="{FF2B5EF4-FFF2-40B4-BE49-F238E27FC236}">
                <a16:creationId xmlns="" xmlns:a16="http://schemas.microsoft.com/office/drawing/2014/main" id="{10E94D73-5137-4ECF-BDC5-7C837D92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6" y="139148"/>
            <a:ext cx="8080513" cy="115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TẬP ĐỌC NHẠC SỐ 3</a:t>
            </a:r>
          </a:p>
        </p:txBody>
      </p:sp>
      <p:sp>
        <p:nvSpPr>
          <p:cNvPr id="30729" name="Oval 9">
            <a:extLst>
              <a:ext uri="{FF2B5EF4-FFF2-40B4-BE49-F238E27FC236}">
                <a16:creationId xmlns="" xmlns:a16="http://schemas.microsoft.com/office/drawing/2014/main" id="{8FBC9DE8-3AB8-4E12-8083-09259E17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9148"/>
            <a:ext cx="4625009" cy="2166730"/>
          </a:xfrm>
          <a:prstGeom prst="ellipse">
            <a:avLst/>
          </a:prstGeom>
          <a:solidFill>
            <a:srgbClr val="FFCCFF"/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gõ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đệm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973F9C-79EB-4872-B1E7-67357AFC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6BEB6A-94CD-46BF-B87A-AE386FE51EB0}"/>
              </a:ext>
            </a:extLst>
          </p:cNvPr>
          <p:cNvSpPr txBox="1"/>
          <p:nvPr/>
        </p:nvSpPr>
        <p:spPr>
          <a:xfrm>
            <a:off x="893990" y="1056892"/>
            <a:ext cx="96216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lí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NHỊP LẤY ĐÀ</a:t>
            </a:r>
          </a:p>
          <a:p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sz="3000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ÂNTT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SƠ LƯỢC VỀ MỘT SỐ NHẠC CỤ PHƯƠNG TÂY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BF6C40-CD2C-4288-93C4-31BCFC1CA100}"/>
              </a:ext>
            </a:extLst>
          </p:cNvPr>
          <p:cNvSpPr txBox="1"/>
          <p:nvPr/>
        </p:nvSpPr>
        <p:spPr>
          <a:xfrm>
            <a:off x="893990" y="2534220"/>
            <a:ext cx="5878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400050" indent="-400050">
              <a:buAutoNum type="romanUcPeriod"/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ÂNTT: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DDDCC1-F5A2-46C3-9277-F2528EF7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-275852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A741A6-EE83-4A5B-820E-0832BD3CDB25}"/>
              </a:ext>
            </a:extLst>
          </p:cNvPr>
          <p:cNvSpPr txBox="1"/>
          <p:nvPr/>
        </p:nvSpPr>
        <p:spPr>
          <a:xfrm>
            <a:off x="571500" y="431621"/>
            <a:ext cx="10125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ÂNTT: SƠ LƯỢC VỀ MỘT VÀI NHẠC CỤ PHƯƠNG TÂY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2CB5C1-BDE8-49E8-9F42-C0FAB89B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1" y="3011388"/>
            <a:ext cx="4889331" cy="366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Internal Storage 6">
            <a:extLst>
              <a:ext uri="{FF2B5EF4-FFF2-40B4-BE49-F238E27FC236}">
                <a16:creationId xmlns="" xmlns:a16="http://schemas.microsoft.com/office/drawing/2014/main" id="{94446ABA-DB12-4FA9-8C89-7EC34277EF1F}"/>
              </a:ext>
            </a:extLst>
          </p:cNvPr>
          <p:cNvSpPr/>
          <p:nvPr/>
        </p:nvSpPr>
        <p:spPr>
          <a:xfrm>
            <a:off x="1665514" y="2200042"/>
            <a:ext cx="4784272" cy="3151414"/>
          </a:xfrm>
          <a:prstGeom prst="flowChartInternalStorage">
            <a:avLst/>
          </a:prstGeom>
          <a:solidFill>
            <a:srgbClr val="FFCCFF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piano?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0E561D-F224-477A-BCF2-A8D7A592C3FC}"/>
              </a:ext>
            </a:extLst>
          </p:cNvPr>
          <p:cNvSpPr txBox="1"/>
          <p:nvPr/>
        </p:nvSpPr>
        <p:spPr>
          <a:xfrm>
            <a:off x="1398501" y="1304471"/>
            <a:ext cx="301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1.Đàn Piano: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DCBD64-8D6D-4277-822F-029F7614A953}"/>
              </a:ext>
            </a:extLst>
          </p:cNvPr>
          <p:cNvSpPr txBox="1"/>
          <p:nvPr/>
        </p:nvSpPr>
        <p:spPr>
          <a:xfrm>
            <a:off x="1665514" y="2029764"/>
            <a:ext cx="39555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Pi- a-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Dùng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tấu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tấu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đệm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dàn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767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C71B8C-C044-4859-B49E-32BDC7C2C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536C47-B2ED-4F44-A3D6-53002BA1771F}"/>
              </a:ext>
            </a:extLst>
          </p:cNvPr>
          <p:cNvSpPr txBox="1"/>
          <p:nvPr/>
        </p:nvSpPr>
        <p:spPr>
          <a:xfrm>
            <a:off x="76200" y="1095376"/>
            <a:ext cx="1036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ÂNTT: SƠ LƯỢC VỀ MỘT VÀI NHẠC CỤ PHƯƠNG TÂY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43978F-EF8C-4927-A21E-B1E63D590F73}"/>
              </a:ext>
            </a:extLst>
          </p:cNvPr>
          <p:cNvSpPr txBox="1"/>
          <p:nvPr/>
        </p:nvSpPr>
        <p:spPr>
          <a:xfrm>
            <a:off x="1351188" y="1718318"/>
            <a:ext cx="6098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piano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="" xmlns:a16="http://schemas.microsoft.com/office/drawing/2014/main" id="{94079405-B6F0-4722-B14B-8D37B28B5B4F}"/>
              </a:ext>
            </a:extLst>
          </p:cNvPr>
          <p:cNvSpPr/>
          <p:nvPr/>
        </p:nvSpPr>
        <p:spPr>
          <a:xfrm>
            <a:off x="1969185" y="2740279"/>
            <a:ext cx="4049485" cy="2517831"/>
          </a:xfrm>
          <a:prstGeom prst="wedgeRectCallout">
            <a:avLst>
              <a:gd name="adj1" fmla="val -31142"/>
              <a:gd name="adj2" fmla="val 79767"/>
            </a:avLst>
          </a:prstGeom>
          <a:solidFill>
            <a:srgbClr val="FFCCFF"/>
          </a:soli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A0BCAE-ACB5-4F48-AF12-D3B21C8C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30" y="2651397"/>
            <a:ext cx="3790717" cy="396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35861C-6703-4592-9AFF-431546EC3508}"/>
              </a:ext>
            </a:extLst>
          </p:cNvPr>
          <p:cNvSpPr txBox="1"/>
          <p:nvPr/>
        </p:nvSpPr>
        <p:spPr>
          <a:xfrm>
            <a:off x="1571625" y="2826485"/>
            <a:ext cx="62130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vi-ô-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lông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vĩ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Gồm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có 4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dùng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kéo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3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C22C52-C8CF-448E-AA4F-14B68C42F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F75155-3EAC-4EEB-BEDE-A05D4B54B1B6}"/>
              </a:ext>
            </a:extLst>
          </p:cNvPr>
          <p:cNvSpPr txBox="1"/>
          <p:nvPr/>
        </p:nvSpPr>
        <p:spPr>
          <a:xfrm>
            <a:off x="251460" y="1103299"/>
            <a:ext cx="10190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ÂNTT: SƠ LƯỢC VỀ MỘT VÀI NHẠC CỤ PHƯƠNG TÂY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73608C-3D77-44D7-8BF9-7D3B65A75D0E}"/>
              </a:ext>
            </a:extLst>
          </p:cNvPr>
          <p:cNvSpPr txBox="1"/>
          <p:nvPr/>
        </p:nvSpPr>
        <p:spPr>
          <a:xfrm>
            <a:off x="982980" y="1626519"/>
            <a:ext cx="6099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piano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Xen-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B6AEB6-221D-405D-AF92-3DC786B61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08" y="1815662"/>
            <a:ext cx="3144012" cy="475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4730C9-F796-40A6-B384-876465DF7460}"/>
              </a:ext>
            </a:extLst>
          </p:cNvPr>
          <p:cNvSpPr txBox="1"/>
          <p:nvPr/>
        </p:nvSpPr>
        <p:spPr>
          <a:xfrm>
            <a:off x="502920" y="3011513"/>
            <a:ext cx="7082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xen, hay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xen-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6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470375-205B-4CB5-A4ED-9EED6D90D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325E17-CD7E-40CF-A5E0-976A006C273D}"/>
              </a:ext>
            </a:extLst>
          </p:cNvPr>
          <p:cNvSpPr txBox="1"/>
          <p:nvPr/>
        </p:nvSpPr>
        <p:spPr>
          <a:xfrm>
            <a:off x="217714" y="1137949"/>
            <a:ext cx="10072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ÂNTT: SƠ LƯỢC MỘT VÀI NHẠC CỤ PJUOWNG TÂY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A88A65-1790-4D14-9928-7BAAEDAEC0E7}"/>
              </a:ext>
            </a:extLst>
          </p:cNvPr>
          <p:cNvSpPr txBox="1"/>
          <p:nvPr/>
        </p:nvSpPr>
        <p:spPr>
          <a:xfrm>
            <a:off x="1440997" y="1661169"/>
            <a:ext cx="62130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violon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Xen-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81B5FC-6798-4626-82A4-9C7B6D774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96" y="3429000"/>
            <a:ext cx="4814481" cy="299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peech Bubble: Rectangle 9">
            <a:extLst>
              <a:ext uri="{FF2B5EF4-FFF2-40B4-BE49-F238E27FC236}">
                <a16:creationId xmlns="" xmlns:a16="http://schemas.microsoft.com/office/drawing/2014/main" id="{74BDAA38-96E8-4BED-8956-476C297EFA5E}"/>
              </a:ext>
            </a:extLst>
          </p:cNvPr>
          <p:cNvSpPr/>
          <p:nvPr/>
        </p:nvSpPr>
        <p:spPr>
          <a:xfrm>
            <a:off x="2587328" y="3959869"/>
            <a:ext cx="3920357" cy="2226082"/>
          </a:xfrm>
          <a:prstGeom prst="wedgeRectCallout">
            <a:avLst>
              <a:gd name="adj1" fmla="val -29580"/>
              <a:gd name="adj2" fmla="val 78584"/>
            </a:avLst>
          </a:prstGeom>
          <a:solidFill>
            <a:srgbClr val="FFCCFF"/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tạo,xuất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B82C8D-9031-42A5-BD49-F2FEC5D87318}"/>
              </a:ext>
            </a:extLst>
          </p:cNvPr>
          <p:cNvSpPr txBox="1"/>
          <p:nvPr/>
        </p:nvSpPr>
        <p:spPr>
          <a:xfrm>
            <a:off x="425767" y="4020427"/>
            <a:ext cx="62130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Nha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 C</a:t>
            </a:r>
            <a:r>
              <a:rPr lang="vi-V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6</a:t>
            </a:r>
            <a:r>
              <a:rPr lang="vi-VN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dây, dùng móng để gãy.</a:t>
            </a:r>
            <a:endParaRPr lang="en-US" altLang="en-US" sz="2800" dirty="0">
              <a:solidFill>
                <a:srgbClr val="CC0099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Gồm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mộc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8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CAA633-FF26-4E6B-81BC-0ECA4704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DBBE8D-5BB7-4DE8-AA13-10B499BCEA03}"/>
              </a:ext>
            </a:extLst>
          </p:cNvPr>
          <p:cNvSpPr txBox="1"/>
          <p:nvPr/>
        </p:nvSpPr>
        <p:spPr>
          <a:xfrm>
            <a:off x="1226438" y="935624"/>
            <a:ext cx="8266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ÂNTT: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0E82C4-A4CA-4F62-97FD-B7305438FDC1}"/>
              </a:ext>
            </a:extLst>
          </p:cNvPr>
          <p:cNvSpPr txBox="1"/>
          <p:nvPr/>
        </p:nvSpPr>
        <p:spPr>
          <a:xfrm>
            <a:off x="1382487" y="1269904"/>
            <a:ext cx="6098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violon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Xen-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62AE755F-9E5C-46CA-8095-6484F110AC78}"/>
              </a:ext>
            </a:extLst>
          </p:cNvPr>
          <p:cNvSpPr/>
          <p:nvPr/>
        </p:nvSpPr>
        <p:spPr>
          <a:xfrm>
            <a:off x="4586287" y="3147084"/>
            <a:ext cx="3920357" cy="2334986"/>
          </a:xfrm>
          <a:prstGeom prst="wedgeRectCallout">
            <a:avLst>
              <a:gd name="adj1" fmla="val -29580"/>
              <a:gd name="adj2" fmla="val 78584"/>
            </a:avLst>
          </a:prstGeom>
          <a:solidFill>
            <a:srgbClr val="FFCCFF"/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0C2FC0-5BE1-465E-BE97-1A9D8AC35940}"/>
              </a:ext>
            </a:extLst>
          </p:cNvPr>
          <p:cNvSpPr txBox="1"/>
          <p:nvPr/>
        </p:nvSpPr>
        <p:spPr>
          <a:xfrm>
            <a:off x="152754" y="3718057"/>
            <a:ext cx="88670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Guitar điện, về cấu tạo cơ bản, vẫn giống guitar cổ điển.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Guitar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 guitar điện thủa sơ khai được tạo ra từ cảm hứng của George Beauchamp (1899-1941) với những cây guitar Hawaii</a:t>
            </a:r>
            <a:r>
              <a:rPr lang="en-US" sz="2800" b="0" i="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796A6D4-F1F3-4E0D-BA76-DCA2BC1C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48525" y="2859674"/>
            <a:ext cx="57912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4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BC6739-53F4-42F9-B9E4-8B6FBB14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AB03C5-285A-43FE-9412-BEBC94C91B99}"/>
              </a:ext>
            </a:extLst>
          </p:cNvPr>
          <p:cNvSpPr txBox="1"/>
          <p:nvPr/>
        </p:nvSpPr>
        <p:spPr>
          <a:xfrm>
            <a:off x="975631" y="1023648"/>
            <a:ext cx="8070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ÂNTT: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30980D-7714-4475-814A-BF063FF9B5BF}"/>
              </a:ext>
            </a:extLst>
          </p:cNvPr>
          <p:cNvSpPr txBox="1"/>
          <p:nvPr/>
        </p:nvSpPr>
        <p:spPr>
          <a:xfrm>
            <a:off x="1204233" y="1478611"/>
            <a:ext cx="60987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violon-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Xen-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Ắc-coóc-đê-ông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="" xmlns:a16="http://schemas.microsoft.com/office/drawing/2014/main" id="{FAE8325D-118C-49E1-A22B-9EF1A1C194F3}"/>
              </a:ext>
            </a:extLst>
          </p:cNvPr>
          <p:cNvSpPr/>
          <p:nvPr/>
        </p:nvSpPr>
        <p:spPr>
          <a:xfrm>
            <a:off x="1204233" y="3896715"/>
            <a:ext cx="3920357" cy="2334986"/>
          </a:xfrm>
          <a:prstGeom prst="wedgeRectCallout">
            <a:avLst>
              <a:gd name="adj1" fmla="val -29580"/>
              <a:gd name="adj2" fmla="val 78584"/>
            </a:avLst>
          </a:prstGeom>
          <a:solidFill>
            <a:srgbClr val="FFCCFF"/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ắc-coóc-đê-ông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E7BFD2-43A9-455F-B8C7-3D1F4849158A}"/>
              </a:ext>
            </a:extLst>
          </p:cNvPr>
          <p:cNvSpPr txBox="1"/>
          <p:nvPr/>
        </p:nvSpPr>
        <p:spPr>
          <a:xfrm>
            <a:off x="591683" y="3563508"/>
            <a:ext cx="64790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khiển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Pi-a-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tấu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đệm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FE44A11-EB10-4909-AC52-12D45BE51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53" y="2001832"/>
            <a:ext cx="4772933" cy="48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CBFD01-3B8E-4331-8EAC-7E124D29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75BC6B-796C-46CA-85B6-54A40506F711}"/>
              </a:ext>
            </a:extLst>
          </p:cNvPr>
          <p:cNvSpPr txBox="1"/>
          <p:nvPr/>
        </p:nvSpPr>
        <p:spPr>
          <a:xfrm>
            <a:off x="3907971" y="1110343"/>
            <a:ext cx="313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CỐ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C53883E-4B2B-491B-94E4-A8CDA40B2197}"/>
              </a:ext>
            </a:extLst>
          </p:cNvPr>
          <p:cNvCxnSpPr/>
          <p:nvPr/>
        </p:nvCxnSpPr>
        <p:spPr>
          <a:xfrm>
            <a:off x="3837214" y="1887303"/>
            <a:ext cx="2710543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44AE3C0-A52C-4A90-BF32-7221BBF1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2" y="2294455"/>
            <a:ext cx="7707086" cy="432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B99EA50B-432A-4B1B-B32B-89738F4736E4}"/>
              </a:ext>
            </a:extLst>
          </p:cNvPr>
          <p:cNvSpPr/>
          <p:nvPr/>
        </p:nvSpPr>
        <p:spPr>
          <a:xfrm>
            <a:off x="244929" y="325961"/>
            <a:ext cx="2449285" cy="1812462"/>
          </a:xfrm>
          <a:prstGeom prst="wedgeEllipseCallout">
            <a:avLst>
              <a:gd name="adj1" fmla="val 50500"/>
              <a:gd name="adj2" fmla="val 63401"/>
            </a:avLst>
          </a:prstGeom>
          <a:solidFill>
            <a:srgbClr val="FFCCFF"/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3FE502-D32B-4D9A-AA5E-A134685E2CC6}"/>
              </a:ext>
            </a:extLst>
          </p:cNvPr>
          <p:cNvSpPr txBox="1"/>
          <p:nvPr/>
        </p:nvSpPr>
        <p:spPr>
          <a:xfrm>
            <a:off x="2077810" y="3035943"/>
            <a:ext cx="6229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hãy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loại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nhạc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cụ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mà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biết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   * Nghe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9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02BDEA-6B8B-4473-8FC9-ABDC5B200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FBACC0-2DC2-4AFA-8360-C40B2123E608}"/>
              </a:ext>
            </a:extLst>
          </p:cNvPr>
          <p:cNvSpPr txBox="1"/>
          <p:nvPr/>
        </p:nvSpPr>
        <p:spPr>
          <a:xfrm>
            <a:off x="832758" y="1061356"/>
            <a:ext cx="10205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u="sng" kern="1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7 :</a:t>
            </a:r>
          </a:p>
          <a:p>
            <a:r>
              <a:rPr lang="en-US" sz="3000" u="sng" kern="10" dirty="0" err="1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3000" u="sng" kern="1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lí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NHỊP LẤY ĐÀ</a:t>
            </a:r>
          </a:p>
          <a:p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sz="3000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ÂNTT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SƠ LƯỢC VỀ MỘT SỐ NHẠC CỤ PHƯƠNG TÂY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3ABBFC-EA94-4141-A999-388945E07F99}"/>
              </a:ext>
            </a:extLst>
          </p:cNvPr>
          <p:cNvSpPr txBox="1"/>
          <p:nvPr/>
        </p:nvSpPr>
        <p:spPr>
          <a:xfrm>
            <a:off x="832758" y="2905780"/>
            <a:ext cx="382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D6817A-E200-4123-991D-90966AB85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713C363-09D2-4C3D-AF04-A028DBF9BC47}"/>
              </a:ext>
            </a:extLst>
          </p:cNvPr>
          <p:cNvGrpSpPr/>
          <p:nvPr/>
        </p:nvGrpSpPr>
        <p:grpSpPr>
          <a:xfrm>
            <a:off x="2918733" y="1186934"/>
            <a:ext cx="4837338" cy="700369"/>
            <a:chOff x="2918733" y="1186934"/>
            <a:chExt cx="4837338" cy="70036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DA7BC94-F457-47FA-A7CD-1C392A8D610C}"/>
                </a:ext>
              </a:extLst>
            </p:cNvPr>
            <p:cNvSpPr txBox="1"/>
            <p:nvPr/>
          </p:nvSpPr>
          <p:spPr>
            <a:xfrm>
              <a:off x="2918733" y="1186934"/>
              <a:ext cx="48373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HƯỚNG DẪN HỌC TẬP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680CE49-BA38-4C2C-97A2-DE248CBEBC6D}"/>
                </a:ext>
              </a:extLst>
            </p:cNvPr>
            <p:cNvCxnSpPr/>
            <p:nvPr/>
          </p:nvCxnSpPr>
          <p:spPr>
            <a:xfrm>
              <a:off x="3837214" y="1887303"/>
              <a:ext cx="271054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79CAFFE-730F-4CB6-A489-0FF3E0048C3B}"/>
              </a:ext>
            </a:extLst>
          </p:cNvPr>
          <p:cNvGrpSpPr/>
          <p:nvPr/>
        </p:nvGrpSpPr>
        <p:grpSpPr>
          <a:xfrm>
            <a:off x="783771" y="2105091"/>
            <a:ext cx="5535386" cy="523220"/>
            <a:chOff x="783771" y="2105091"/>
            <a:chExt cx="5535386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1A6F447-C336-4FF1-899C-4F7529D9E642}"/>
                </a:ext>
              </a:extLst>
            </p:cNvPr>
            <p:cNvSpPr txBox="1"/>
            <p:nvPr/>
          </p:nvSpPr>
          <p:spPr>
            <a:xfrm>
              <a:off x="1273629" y="2105091"/>
              <a:ext cx="5045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b="1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="" xmlns:a16="http://schemas.microsoft.com/office/drawing/2014/main" id="{FBFD4067-23D9-4543-ACB5-7C134A0B492B}"/>
                </a:ext>
              </a:extLst>
            </p:cNvPr>
            <p:cNvSpPr/>
            <p:nvPr/>
          </p:nvSpPr>
          <p:spPr>
            <a:xfrm>
              <a:off x="783771" y="2129937"/>
              <a:ext cx="734786" cy="473528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37352B-6D6B-4CE9-8344-EC438E782A26}"/>
              </a:ext>
            </a:extLst>
          </p:cNvPr>
          <p:cNvSpPr txBox="1"/>
          <p:nvPr/>
        </p:nvSpPr>
        <p:spPr>
          <a:xfrm>
            <a:off x="1775732" y="2628311"/>
            <a:ext cx="6098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Đọc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ghép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lời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TĐN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3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Phân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biệt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loại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nhạc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cụ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phương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Tây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EC72E6C-4E2A-46A9-8A41-8DDDBD106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5" y="3582418"/>
            <a:ext cx="3384097" cy="268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4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C2F214-244D-4061-9249-1C49C178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8022D4F-D9BF-48C1-946E-6100E25B2E46}"/>
              </a:ext>
            </a:extLst>
          </p:cNvPr>
          <p:cNvGrpSpPr/>
          <p:nvPr/>
        </p:nvGrpSpPr>
        <p:grpSpPr>
          <a:xfrm>
            <a:off x="2788104" y="728933"/>
            <a:ext cx="4837338" cy="584775"/>
            <a:chOff x="2875190" y="1136915"/>
            <a:chExt cx="4837338" cy="58477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6BFEC37-3F8C-407A-BAEB-25E93A944222}"/>
                </a:ext>
              </a:extLst>
            </p:cNvPr>
            <p:cNvSpPr txBox="1"/>
            <p:nvPr/>
          </p:nvSpPr>
          <p:spPr>
            <a:xfrm>
              <a:off x="2875190" y="1136915"/>
              <a:ext cx="48373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HƯỚNG DẪN HỌC TẬP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08DDB4A-E41A-4085-8429-66BE6DAE8D8E}"/>
                </a:ext>
              </a:extLst>
            </p:cNvPr>
            <p:cNvCxnSpPr>
              <a:cxnSpLocks/>
            </p:cNvCxnSpPr>
            <p:nvPr/>
          </p:nvCxnSpPr>
          <p:spPr>
            <a:xfrm>
              <a:off x="3821838" y="1650356"/>
              <a:ext cx="269507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7D1BB3-A83D-4C08-86F7-C79DEF795C1C}"/>
              </a:ext>
            </a:extLst>
          </p:cNvPr>
          <p:cNvSpPr txBox="1"/>
          <p:nvPr/>
        </p:nvSpPr>
        <p:spPr>
          <a:xfrm>
            <a:off x="166008" y="1703222"/>
            <a:ext cx="7459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8: KIỂM TRA GIỮA KỲ 1.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D16C5CF-E43E-4B62-BFA4-922BB51CCB20}"/>
              </a:ext>
            </a:extLst>
          </p:cNvPr>
          <p:cNvSpPr txBox="1"/>
          <p:nvPr/>
        </p:nvSpPr>
        <p:spPr>
          <a:xfrm>
            <a:off x="714374" y="2507083"/>
            <a:ext cx="7592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Ôn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tập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bài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hát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	+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Mái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trường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mến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yêu</a:t>
            </a:r>
            <a:endParaRPr lang="en-US" altLang="en-US" sz="2800" dirty="0">
              <a:solidFill>
                <a:srgbClr val="CC0099"/>
              </a:solidFill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	+ Lí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cây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đa</a:t>
            </a:r>
            <a:endParaRPr lang="en-US" altLang="en-US" sz="2800" dirty="0">
              <a:solidFill>
                <a:srgbClr val="CC0099"/>
              </a:solidFill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Ôn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bài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TĐN: TĐN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sô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́ 1, TĐN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sô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́ 2, TĐN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sô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́ 3.</a:t>
            </a:r>
          </a:p>
          <a:p>
            <a:pPr>
              <a:defRPr/>
            </a:pP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Ôn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nhạc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lí: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Nhịp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4/4,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Nhịp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lấy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đà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-ÂNTT: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Nhạc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sĩ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Hoàng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Việt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Nhạc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cụ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phương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itchFamily="18" charset="0"/>
              </a:rPr>
              <a:t>Tây</a:t>
            </a:r>
            <a:r>
              <a:rPr lang="en-US" altLang="en-US" sz="2800" dirty="0">
                <a:solidFill>
                  <a:srgbClr val="CC0099"/>
                </a:solidFill>
                <a:latin typeface="Times New Roman" pitchFamily="18" charset="0"/>
              </a:rPr>
              <a:t>.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6DDBEBA-7F40-4AA7-BB19-4F43065F1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5" y="1376010"/>
            <a:ext cx="333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tangle Pink Frame On Botanical Memphis Pattern Background Vector Premium I Pastel Background Wallpapers Powerpoint Background Design Background Powerpoint">
            <a:extLst>
              <a:ext uri="{FF2B5EF4-FFF2-40B4-BE49-F238E27FC236}">
                <a16:creationId xmlns="" xmlns:a16="http://schemas.microsoft.com/office/drawing/2014/main" id="{916238D6-E2BE-4639-A5A7-0D1022B2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572BA9-DEA5-48E6-81F4-B6E4D2E5B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92" y="1492250"/>
            <a:ext cx="4980214" cy="387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24F2A9-ED24-4F60-B8DB-0DD6A244C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54" y="3074589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2B4F03-0ABD-4DDA-B9F6-DDD3F71C4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9D7492-FD7E-47CE-8179-B09B75639815}"/>
              </a:ext>
            </a:extLst>
          </p:cNvPr>
          <p:cNvSpPr txBox="1"/>
          <p:nvPr/>
        </p:nvSpPr>
        <p:spPr>
          <a:xfrm>
            <a:off x="1975757" y="1203263"/>
            <a:ext cx="67967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sát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xét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đoạn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nhạc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="" xmlns:a16="http://schemas.microsoft.com/office/drawing/2014/main" id="{399675ED-002B-455F-ABB8-854C1987B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134557"/>
              </p:ext>
            </p:extLst>
          </p:nvPr>
        </p:nvGraphicFramePr>
        <p:xfrm>
          <a:off x="1975757" y="2008976"/>
          <a:ext cx="6553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4" imgW="3448531" imgH="457143" progId="Paint.Picture">
                  <p:embed/>
                </p:oleObj>
              </mc:Choice>
              <mc:Fallback>
                <p:oleObj name="Bitmap Image" r:id="rId4" imgW="3448531" imgH="457143" progId="Paint.Picture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="" xmlns:a16="http://schemas.microsoft.com/office/drawing/2014/main" id="{3FB44E94-333B-41AC-BD1E-61749420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757" y="2008976"/>
                        <a:ext cx="6553200" cy="956575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65332C-0D4A-4EAE-9CE5-A0023CC8457B}"/>
              </a:ext>
            </a:extLst>
          </p:cNvPr>
          <p:cNvSpPr txBox="1"/>
          <p:nvPr/>
        </p:nvSpPr>
        <p:spPr>
          <a:xfrm>
            <a:off x="342900" y="2494062"/>
            <a:ext cx="163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8ACDAB-DFEF-4FFA-809C-AF9003AC377E}"/>
              </a:ext>
            </a:extLst>
          </p:cNvPr>
          <p:cNvSpPr txBox="1"/>
          <p:nvPr/>
        </p:nvSpPr>
        <p:spPr>
          <a:xfrm>
            <a:off x="342900" y="3647330"/>
            <a:ext cx="151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04F4CF-1A89-4394-9A9B-98E9211F0302}"/>
              </a:ext>
            </a:extLst>
          </p:cNvPr>
          <p:cNvSpPr txBox="1"/>
          <p:nvPr/>
        </p:nvSpPr>
        <p:spPr>
          <a:xfrm>
            <a:off x="342900" y="4784490"/>
            <a:ext cx="151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7D074B6-D442-44F0-8BC2-9DAEAB469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757" y="3210671"/>
            <a:ext cx="7261860" cy="994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E49433D-9D89-4827-B9CB-1ECD08D69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757" y="4465468"/>
            <a:ext cx="7261860" cy="9401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E312A7-D015-43DE-988A-1D06D2ADB0DC}"/>
              </a:ext>
            </a:extLst>
          </p:cNvPr>
          <p:cNvSpPr txBox="1"/>
          <p:nvPr/>
        </p:nvSpPr>
        <p:spPr>
          <a:xfrm flipH="1">
            <a:off x="114300" y="5654738"/>
            <a:ext cx="1041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C208442-10AD-4B6A-98A7-E2BA9F1E9189}"/>
              </a:ext>
            </a:extLst>
          </p:cNvPr>
          <p:cNvSpPr/>
          <p:nvPr/>
        </p:nvSpPr>
        <p:spPr>
          <a:xfrm>
            <a:off x="1861457" y="3010478"/>
            <a:ext cx="1324664" cy="132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A6152D0-C594-4F55-BDCA-47D0BF36A128}"/>
              </a:ext>
            </a:extLst>
          </p:cNvPr>
          <p:cNvSpPr/>
          <p:nvPr/>
        </p:nvSpPr>
        <p:spPr>
          <a:xfrm>
            <a:off x="1934390" y="4377364"/>
            <a:ext cx="2677886" cy="116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5CD7D9-B03A-42E1-B901-C86B249D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367A1F-7CF0-4E39-86AB-5C799408A977}"/>
              </a:ext>
            </a:extLst>
          </p:cNvPr>
          <p:cNvSpPr txBox="1"/>
          <p:nvPr/>
        </p:nvSpPr>
        <p:spPr>
          <a:xfrm>
            <a:off x="779688" y="1073221"/>
            <a:ext cx="9686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lí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NHỊP LẤY ĐÀ</a:t>
            </a:r>
          </a:p>
          <a:p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sz="3000" kern="10" dirty="0" err="1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3000" u="sng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ÂNTT</a:t>
            </a:r>
            <a:r>
              <a:rPr lang="en-US" sz="3000" kern="10" dirty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SƠ LƯỢC VỀ MỘT SỐ NHẠC CỤ PHƯƠNG TÂY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D555FB-AAF5-4CA9-929D-B79F10557E40}"/>
              </a:ext>
            </a:extLst>
          </p:cNvPr>
          <p:cNvSpPr txBox="1"/>
          <p:nvPr/>
        </p:nvSpPr>
        <p:spPr>
          <a:xfrm>
            <a:off x="836838" y="2796183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045918-5031-442D-B21E-86B2E1411976}"/>
              </a:ext>
            </a:extLst>
          </p:cNvPr>
          <p:cNvSpPr txBox="1"/>
          <p:nvPr/>
        </p:nvSpPr>
        <p:spPr>
          <a:xfrm>
            <a:off x="502104" y="3623769"/>
            <a:ext cx="92787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niệm:Nhịp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đà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là ô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nhịp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đầu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đu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phách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qui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định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́ chỉ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nhịp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i="1" dirty="0">
                <a:solidFill>
                  <a:srgbClr val="CC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59B310-036C-400E-BEF9-2968E52A7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0" y="5069181"/>
            <a:ext cx="7543801" cy="99414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7AE9E4C-F3F2-456A-976C-202AFB9D75A1}"/>
              </a:ext>
            </a:extLst>
          </p:cNvPr>
          <p:cNvSpPr/>
          <p:nvPr/>
        </p:nvSpPr>
        <p:spPr>
          <a:xfrm>
            <a:off x="1240969" y="4973776"/>
            <a:ext cx="1371600" cy="1159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77756C-03AA-446F-B437-CB45D7B3F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DC3AC0-CDDC-4BA5-84B1-A93C1B07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835" y="847904"/>
            <a:ext cx="6062412" cy="572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57BA31-37D2-4C56-AC18-A32FEE1BDAEF}"/>
              </a:ext>
            </a:extLst>
          </p:cNvPr>
          <p:cNvSpPr txBox="1"/>
          <p:nvPr/>
        </p:nvSpPr>
        <p:spPr>
          <a:xfrm>
            <a:off x="232753" y="831374"/>
            <a:ext cx="6139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262490B4-3B8F-472A-B39D-399CC57AE738}"/>
              </a:ext>
            </a:extLst>
          </p:cNvPr>
          <p:cNvSpPr/>
          <p:nvPr/>
        </p:nvSpPr>
        <p:spPr>
          <a:xfrm>
            <a:off x="1400328" y="3872381"/>
            <a:ext cx="3935186" cy="2841171"/>
          </a:xfrm>
          <a:prstGeom prst="wedgeEllipseCallout">
            <a:avLst>
              <a:gd name="adj1" fmla="val 59250"/>
              <a:gd name="adj2" fmla="val -74282"/>
            </a:avLst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930E31-52C0-4F78-BE46-C7F105A5A869}"/>
              </a:ext>
            </a:extLst>
          </p:cNvPr>
          <p:cNvSpPr txBox="1"/>
          <p:nvPr/>
        </p:nvSpPr>
        <p:spPr>
          <a:xfrm>
            <a:off x="389181" y="1354594"/>
            <a:ext cx="5312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 ,la,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đơn,trắng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dôi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="" xmlns:a16="http://schemas.microsoft.com/office/drawing/2014/main" id="{E27FBA6A-EE3C-4AF8-840A-D4E6CB66A1F3}"/>
              </a:ext>
            </a:extLst>
          </p:cNvPr>
          <p:cNvSpPr/>
          <p:nvPr/>
        </p:nvSpPr>
        <p:spPr>
          <a:xfrm>
            <a:off x="1342361" y="3872381"/>
            <a:ext cx="3935186" cy="2841171"/>
          </a:xfrm>
          <a:prstGeom prst="wedgeEllipseCallout">
            <a:avLst>
              <a:gd name="adj1" fmla="val 60495"/>
              <a:gd name="adj2" fmla="val -67385"/>
            </a:avLst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D02DBE-832C-4230-9586-F4D1274AD6B0}"/>
              </a:ext>
            </a:extLst>
          </p:cNvPr>
          <p:cNvSpPr txBox="1"/>
          <p:nvPr/>
        </p:nvSpPr>
        <p:spPr>
          <a:xfrm>
            <a:off x="293470" y="3844687"/>
            <a:ext cx="383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4/4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="" xmlns:a16="http://schemas.microsoft.com/office/drawing/2014/main" id="{A8DA2640-C3F0-4657-B5B0-ECDF9B23A83A}"/>
              </a:ext>
            </a:extLst>
          </p:cNvPr>
          <p:cNvSpPr/>
          <p:nvPr/>
        </p:nvSpPr>
        <p:spPr>
          <a:xfrm>
            <a:off x="1395648" y="3898954"/>
            <a:ext cx="3935186" cy="2841171"/>
          </a:xfrm>
          <a:prstGeom prst="wedgeEllipseCallout">
            <a:avLst>
              <a:gd name="adj1" fmla="val 59665"/>
              <a:gd name="adj2" fmla="val -57040"/>
            </a:avLst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TĐN? Chia </a:t>
            </a: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D031072-7C8B-41CC-A061-9A8A72F8D58F}"/>
              </a:ext>
            </a:extLst>
          </p:cNvPr>
          <p:cNvSpPr/>
          <p:nvPr/>
        </p:nvSpPr>
        <p:spPr>
          <a:xfrm>
            <a:off x="10219427" y="5178280"/>
            <a:ext cx="310244" cy="8082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FF1084F-821E-4820-8B04-B4DB5E0C8654}"/>
              </a:ext>
            </a:extLst>
          </p:cNvPr>
          <p:cNvSpPr/>
          <p:nvPr/>
        </p:nvSpPr>
        <p:spPr>
          <a:xfrm>
            <a:off x="6743699" y="2216604"/>
            <a:ext cx="272144" cy="8082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6589B37-F246-4F7E-BAA6-436BAD7CD613}"/>
              </a:ext>
            </a:extLst>
          </p:cNvPr>
          <p:cNvSpPr/>
          <p:nvPr/>
        </p:nvSpPr>
        <p:spPr>
          <a:xfrm>
            <a:off x="8724924" y="5034536"/>
            <a:ext cx="1387929" cy="244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397091C-1F3C-4F39-966C-198FDF601F19}"/>
              </a:ext>
            </a:extLst>
          </p:cNvPr>
          <p:cNvSpPr/>
          <p:nvPr/>
        </p:nvSpPr>
        <p:spPr>
          <a:xfrm>
            <a:off x="10592141" y="5048742"/>
            <a:ext cx="1387929" cy="244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AC4E8-3A26-47E1-BE9C-3A93C42CA3E2}"/>
              </a:ext>
            </a:extLst>
          </p:cNvPr>
          <p:cNvSpPr txBox="1"/>
          <p:nvPr/>
        </p:nvSpPr>
        <p:spPr>
          <a:xfrm>
            <a:off x="356319" y="4485782"/>
            <a:ext cx="48566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 Kí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hiệu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nhắc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lại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đổi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đà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TĐN  chia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câu</a:t>
            </a:r>
            <a:endParaRPr lang="en-US" altLang="en-US" sz="2800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CE2B3ED-4D6C-4C2C-A043-E9A02C7A7416}"/>
              </a:ext>
            </a:extLst>
          </p:cNvPr>
          <p:cNvSpPr/>
          <p:nvPr/>
        </p:nvSpPr>
        <p:spPr>
          <a:xfrm>
            <a:off x="6048840" y="2143682"/>
            <a:ext cx="894024" cy="9541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DCA0E83-A333-4A1B-B89C-EFCB726FB790}"/>
              </a:ext>
            </a:extLst>
          </p:cNvPr>
          <p:cNvCxnSpPr>
            <a:cxnSpLocks/>
          </p:cNvCxnSpPr>
          <p:nvPr/>
        </p:nvCxnSpPr>
        <p:spPr>
          <a:xfrm flipH="1">
            <a:off x="9231086" y="2340753"/>
            <a:ext cx="125833" cy="471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225F85A-CEF2-41F2-AB9D-10082A313521}"/>
              </a:ext>
            </a:extLst>
          </p:cNvPr>
          <p:cNvCxnSpPr>
            <a:cxnSpLocks/>
          </p:cNvCxnSpPr>
          <p:nvPr/>
        </p:nvCxnSpPr>
        <p:spPr>
          <a:xfrm flipH="1">
            <a:off x="6707123" y="3797247"/>
            <a:ext cx="73152" cy="5198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004C170-CF6E-447B-9E2D-9E7DF15DBA11}"/>
              </a:ext>
            </a:extLst>
          </p:cNvPr>
          <p:cNvCxnSpPr>
            <a:cxnSpLocks/>
          </p:cNvCxnSpPr>
          <p:nvPr/>
        </p:nvCxnSpPr>
        <p:spPr>
          <a:xfrm flipH="1">
            <a:off x="10182851" y="3872381"/>
            <a:ext cx="114088" cy="4792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B3075E64-E5D4-4F9D-A889-805D8E1361B6}"/>
              </a:ext>
            </a:extLst>
          </p:cNvPr>
          <p:cNvCxnSpPr>
            <a:cxnSpLocks/>
          </p:cNvCxnSpPr>
          <p:nvPr/>
        </p:nvCxnSpPr>
        <p:spPr>
          <a:xfrm flipH="1">
            <a:off x="9780683" y="5279648"/>
            <a:ext cx="105389" cy="521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6C6C20-3078-467E-B505-BBEBD351D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861BF3-99EB-4760-AC4A-D6FB392DE535}"/>
              </a:ext>
            </a:extLst>
          </p:cNvPr>
          <p:cNvSpPr txBox="1"/>
          <p:nvPr/>
        </p:nvSpPr>
        <p:spPr>
          <a:xfrm>
            <a:off x="3739243" y="1126672"/>
            <a:ext cx="504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830EFB0-2D12-45CC-AB1B-580DC65C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30" y="2036086"/>
            <a:ext cx="8149742" cy="1542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EE6909-0A99-4F63-95E9-E1816559C0DE}"/>
              </a:ext>
            </a:extLst>
          </p:cNvPr>
          <p:cNvSpPr txBox="1"/>
          <p:nvPr/>
        </p:nvSpPr>
        <p:spPr>
          <a:xfrm>
            <a:off x="2707822" y="3578598"/>
            <a:ext cx="66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	D     E       F         G       A     B	    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64E0058-6B7D-4AD1-A856-1279D27F7548}"/>
              </a:ext>
            </a:extLst>
          </p:cNvPr>
          <p:cNvCxnSpPr/>
          <p:nvPr/>
        </p:nvCxnSpPr>
        <p:spPr>
          <a:xfrm>
            <a:off x="3837214" y="1887303"/>
            <a:ext cx="2710543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3DCA7E-4C6E-40B5-B854-036F439E3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5F109-D687-47E3-A1CC-04BBF521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1" y="1032782"/>
            <a:ext cx="10515600" cy="1325563"/>
          </a:xfrm>
        </p:spPr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C:\Users\Administrator\Desktop\3.bmp">
            <a:extLst>
              <a:ext uri="{FF2B5EF4-FFF2-40B4-BE49-F238E27FC236}">
                <a16:creationId xmlns="" xmlns:a16="http://schemas.microsoft.com/office/drawing/2014/main" id="{26DB8267-044E-4194-BA06-4E4BA63A2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2382497"/>
            <a:ext cx="930365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3CAA14-21A2-4BBD-B324-A571D0D9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-164442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21C88F-B1EE-4DA9-934B-50A2C28104D5}"/>
              </a:ext>
            </a:extLst>
          </p:cNvPr>
          <p:cNvSpPr txBox="1"/>
          <p:nvPr/>
        </p:nvSpPr>
        <p:spPr>
          <a:xfrm>
            <a:off x="2867024" y="757502"/>
            <a:ext cx="748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7237B-EA85-4DD9-83F6-A82F83B29A07}"/>
              </a:ext>
            </a:extLst>
          </p:cNvPr>
          <p:cNvCxnSpPr/>
          <p:nvPr/>
        </p:nvCxnSpPr>
        <p:spPr>
          <a:xfrm>
            <a:off x="3837214" y="1887303"/>
            <a:ext cx="2710543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A17C62-C4D4-4039-858C-3BEA4F4B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342277"/>
            <a:ext cx="11005457" cy="546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625B4C2-0A45-4477-BA51-D0AD450D5AF9}"/>
              </a:ext>
            </a:extLst>
          </p:cNvPr>
          <p:cNvCxnSpPr>
            <a:cxnSpLocks/>
          </p:cNvCxnSpPr>
          <p:nvPr/>
        </p:nvCxnSpPr>
        <p:spPr>
          <a:xfrm flipH="1">
            <a:off x="5878286" y="2833552"/>
            <a:ext cx="217714" cy="431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7B2CB96-E767-472D-8A22-F9F817D28368}"/>
              </a:ext>
            </a:extLst>
          </p:cNvPr>
          <p:cNvCxnSpPr>
            <a:cxnSpLocks/>
          </p:cNvCxnSpPr>
          <p:nvPr/>
        </p:nvCxnSpPr>
        <p:spPr>
          <a:xfrm flipH="1">
            <a:off x="2032000" y="3930317"/>
            <a:ext cx="203200" cy="512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9CB83A-0C25-467B-8D72-53F5833835EB}"/>
              </a:ext>
            </a:extLst>
          </p:cNvPr>
          <p:cNvCxnSpPr>
            <a:cxnSpLocks/>
          </p:cNvCxnSpPr>
          <p:nvPr/>
        </p:nvCxnSpPr>
        <p:spPr>
          <a:xfrm flipH="1">
            <a:off x="7496628" y="3930317"/>
            <a:ext cx="224972" cy="512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D26F1C5-C3CC-463D-8842-5982C3169328}"/>
              </a:ext>
            </a:extLst>
          </p:cNvPr>
          <p:cNvCxnSpPr>
            <a:cxnSpLocks/>
          </p:cNvCxnSpPr>
          <p:nvPr/>
        </p:nvCxnSpPr>
        <p:spPr>
          <a:xfrm flipH="1">
            <a:off x="6791326" y="5210629"/>
            <a:ext cx="262617" cy="449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="" xmlns:a16="http://schemas.microsoft.com/office/drawing/2014/main" id="{628D4C5A-FE77-4430-AD77-1CA1D814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5400"/>
            <a:ext cx="9488557" cy="51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8">
            <a:extLst>
              <a:ext uri="{FF2B5EF4-FFF2-40B4-BE49-F238E27FC236}">
                <a16:creationId xmlns="" xmlns:a16="http://schemas.microsoft.com/office/drawing/2014/main" id="{10E94D73-5137-4ECF-BDC5-7C837D92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6" y="139148"/>
            <a:ext cx="8080513" cy="115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TẬP ĐỌC NHẠC SỐ 3</a:t>
            </a:r>
          </a:p>
        </p:txBody>
      </p:sp>
      <p:sp>
        <p:nvSpPr>
          <p:cNvPr id="30729" name="Oval 9">
            <a:extLst>
              <a:ext uri="{FF2B5EF4-FFF2-40B4-BE49-F238E27FC236}">
                <a16:creationId xmlns="" xmlns:a16="http://schemas.microsoft.com/office/drawing/2014/main" id="{8FBC9DE8-3AB8-4E12-8083-09259E17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148"/>
            <a:ext cx="4333461" cy="22860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</a:rPr>
              <a:t>Đọc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nhạc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875</Words>
  <Application>Microsoft Office PowerPoint</Application>
  <PresentationFormat>Widescreen</PresentationFormat>
  <Paragraphs>108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tiết tấu tập đọc nhạc số 3: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</dc:creator>
  <cp:lastModifiedBy>ADMIN</cp:lastModifiedBy>
  <cp:revision>65</cp:revision>
  <dcterms:created xsi:type="dcterms:W3CDTF">2021-08-31T13:17:00Z</dcterms:created>
  <dcterms:modified xsi:type="dcterms:W3CDTF">2021-10-17T17:49:30Z</dcterms:modified>
</cp:coreProperties>
</file>