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5" r:id="rId1"/>
    <p:sldMasterId id="2147483807" r:id="rId2"/>
    <p:sldMasterId id="2147483843" r:id="rId3"/>
  </p:sldMasterIdLst>
  <p:notesMasterIdLst>
    <p:notesMasterId r:id="rId15"/>
  </p:notesMasterIdLst>
  <p:sldIdLst>
    <p:sldId id="510" r:id="rId4"/>
    <p:sldId id="503" r:id="rId5"/>
    <p:sldId id="511" r:id="rId6"/>
    <p:sldId id="502" r:id="rId7"/>
    <p:sldId id="477" r:id="rId8"/>
    <p:sldId id="504" r:id="rId9"/>
    <p:sldId id="505" r:id="rId10"/>
    <p:sldId id="506" r:id="rId11"/>
    <p:sldId id="507" r:id="rId12"/>
    <p:sldId id="509" r:id="rId13"/>
    <p:sldId id="50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Wingdings 3" panose="05040102010807070707" pitchFamily="18" charset="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FF"/>
    <a:srgbClr val="00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88268" autoAdjust="0"/>
  </p:normalViewPr>
  <p:slideViewPr>
    <p:cSldViewPr snapToGrid="0">
      <p:cViewPr varScale="1">
        <p:scale>
          <a:sx n="66" d="100"/>
          <a:sy n="66" d="100"/>
        </p:scale>
        <p:origin x="64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65FA6B3-F366-414E-B741-6412E064FD59}" type="slidenum">
              <a:rPr lang="en-US" smtClean="0"/>
              <a:t>1</a:t>
            </a:fld>
            <a:endParaRPr lang="en-US"/>
          </a:p>
        </p:txBody>
      </p:sp>
    </p:spTree>
    <p:extLst>
      <p:ext uri="{BB962C8B-B14F-4D97-AF65-F5344CB8AC3E}">
        <p14:creationId xmlns:p14="http://schemas.microsoft.com/office/powerpoint/2010/main" val="233412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65FA6B3-F366-414E-B741-6412E064FD59}" type="slidenum">
              <a:rPr lang="en-US" smtClean="0"/>
              <a:t>2</a:t>
            </a:fld>
            <a:endParaRPr lang="en-US"/>
          </a:p>
        </p:txBody>
      </p:sp>
    </p:spTree>
    <p:extLst>
      <p:ext uri="{BB962C8B-B14F-4D97-AF65-F5344CB8AC3E}">
        <p14:creationId xmlns:p14="http://schemas.microsoft.com/office/powerpoint/2010/main" val="303308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2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52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11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2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2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8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93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11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1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46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752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098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077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1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9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70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852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40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48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95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9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921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87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373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638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74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50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70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6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35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8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531F5-CAC2-4BEA-8D3F-F15BE65444AC}"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62A3-EEEC-43F7-9499-8B31414DA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98846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840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8123C-1F1A-4E08-9A76-3100BDA90278}" type="datetimeFigureOut">
              <a:rPr lang="en-US" smtClean="0">
                <a:solidFill>
                  <a:prstClr val="black">
                    <a:tint val="75000"/>
                  </a:prstClr>
                </a:solidFill>
              </a:rPr>
              <a:pPr/>
              <a:t>9/27/2021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48463-410F-4F81-A40D-56278E84C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96294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9.png"/><Relationship Id="rId5" Type="http://schemas.openxmlformats.org/officeDocument/2006/relationships/slideLayout" Target="../slideLayouts/slideLayout29.xml"/><Relationship Id="rId4" Type="http://schemas.microsoft.com/office/2007/relationships/media" Target="../media/media3.mp3"/></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4.xml"/><Relationship Id="rId5" Type="http://schemas.openxmlformats.org/officeDocument/2006/relationships/slide" Target="slide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5" y="0"/>
            <a:ext cx="11685494" cy="6604844"/>
          </a:xfrm>
          <a:prstGeom prst="rect">
            <a:avLst/>
          </a:prstGeom>
        </p:spPr>
      </p:pic>
      <p:pic>
        <p:nvPicPr>
          <p:cNvPr id="7" name="Picture 13" descr="F9849DCFA90C473196ECD16214E77005"/>
          <p:cNvPicPr>
            <a:picLocks noChangeAspect="1" noChangeArrowheads="1" noCrop="1"/>
          </p:cNvPicPr>
          <p:nvPr/>
        </p:nvPicPr>
        <p:blipFill>
          <a:blip r:embed="rId4" cstate="print"/>
          <a:srcRect/>
          <a:stretch>
            <a:fillRect/>
          </a:stretch>
        </p:blipFill>
        <p:spPr bwMode="auto">
          <a:xfrm>
            <a:off x="831273" y="4405745"/>
            <a:ext cx="2173184" cy="1579418"/>
          </a:xfrm>
          <a:prstGeom prst="rect">
            <a:avLst/>
          </a:prstGeom>
          <a:noFill/>
          <a:ln w="9525">
            <a:noFill/>
            <a:miter lim="800000"/>
            <a:headEnd/>
            <a:tailEnd/>
          </a:ln>
        </p:spPr>
      </p:pic>
      <p:pic>
        <p:nvPicPr>
          <p:cNvPr id="8" name="Picture 13" descr="F9849DCFA90C473196ECD16214E77005"/>
          <p:cNvPicPr>
            <a:picLocks noChangeAspect="1" noChangeArrowheads="1" noCrop="1"/>
          </p:cNvPicPr>
          <p:nvPr/>
        </p:nvPicPr>
        <p:blipFill>
          <a:blip r:embed="rId4" cstate="print"/>
          <a:srcRect/>
          <a:stretch>
            <a:fillRect/>
          </a:stretch>
        </p:blipFill>
        <p:spPr bwMode="auto">
          <a:xfrm>
            <a:off x="9025247" y="4263242"/>
            <a:ext cx="2529444" cy="1579417"/>
          </a:xfrm>
          <a:prstGeom prst="rect">
            <a:avLst/>
          </a:prstGeom>
          <a:noFill/>
          <a:ln w="9525">
            <a:noFill/>
            <a:miter lim="800000"/>
            <a:headEnd/>
            <a:tailEnd/>
          </a:ln>
        </p:spPr>
      </p:pic>
      <p:pic>
        <p:nvPicPr>
          <p:cNvPr id="9" name="Picture 9" descr="56CEE190D2834983BE9B1882D8651F72"/>
          <p:cNvPicPr>
            <a:picLocks noChangeAspect="1" noChangeArrowheads="1" noCrop="1"/>
          </p:cNvPicPr>
          <p:nvPr/>
        </p:nvPicPr>
        <p:blipFill>
          <a:blip r:embed="rId5" cstate="print"/>
          <a:srcRect/>
          <a:stretch>
            <a:fillRect/>
          </a:stretch>
        </p:blipFill>
        <p:spPr bwMode="auto">
          <a:xfrm rot="16200000">
            <a:off x="7204692" y="4319642"/>
            <a:ext cx="857250" cy="1905000"/>
          </a:xfrm>
          <a:prstGeom prst="rect">
            <a:avLst/>
          </a:prstGeom>
          <a:noFill/>
          <a:ln w="9525">
            <a:noFill/>
            <a:miter lim="800000"/>
            <a:headEnd/>
            <a:tailEnd/>
          </a:ln>
        </p:spPr>
      </p:pic>
      <p:pic>
        <p:nvPicPr>
          <p:cNvPr id="10" name="Picture 9" descr="56CEE190D2834983BE9B1882D8651F72"/>
          <p:cNvPicPr>
            <a:picLocks noChangeAspect="1" noChangeArrowheads="1" noCrop="1"/>
          </p:cNvPicPr>
          <p:nvPr/>
        </p:nvPicPr>
        <p:blipFill>
          <a:blip r:embed="rId5" cstate="print"/>
          <a:srcRect/>
          <a:stretch>
            <a:fillRect/>
          </a:stretch>
        </p:blipFill>
        <p:spPr bwMode="auto">
          <a:xfrm rot="5400000">
            <a:off x="4587757" y="4347430"/>
            <a:ext cx="857250" cy="1905000"/>
          </a:xfrm>
          <a:prstGeom prst="rect">
            <a:avLst/>
          </a:prstGeom>
          <a:noFill/>
          <a:ln w="9525">
            <a:noFill/>
            <a:miter lim="800000"/>
            <a:headEnd/>
            <a:tailEnd/>
          </a:ln>
        </p:spPr>
      </p:pic>
      <p:sp>
        <p:nvSpPr>
          <p:cNvPr id="11" name="TextBox 10"/>
          <p:cNvSpPr txBox="1"/>
          <p:nvPr/>
        </p:nvSpPr>
        <p:spPr>
          <a:xfrm>
            <a:off x="724395" y="2181552"/>
            <a:ext cx="9977949" cy="1077218"/>
          </a:xfrm>
          <a:prstGeom prst="rect">
            <a:avLst/>
          </a:prstGeom>
          <a:noFill/>
        </p:spPr>
        <p:txBody>
          <a:bodyPr wrap="square" rtlCol="0">
            <a:spAutoFit/>
          </a:bodyPr>
          <a:lstStyle/>
          <a:p>
            <a:pPr algn="ctr"/>
            <a:r>
              <a:rPr lang="en-US" sz="3200" b="1" dirty="0" smtClean="0">
                <a:solidFill>
                  <a:srgbClr val="33114F"/>
                </a:solidFill>
                <a:latin typeface="Times New Roman" pitchFamily="18" charset="0"/>
                <a:cs typeface="Times New Roman" pitchFamily="18" charset="0"/>
              </a:rPr>
              <a:t>CHÀO MỪNG CÁC EM HỌC SINH ĐẾN VỚI TIẾT ÂM NHẠC </a:t>
            </a:r>
            <a:r>
              <a:rPr lang="en-US" sz="3200" b="1" dirty="0" smtClean="0">
                <a:solidFill>
                  <a:srgbClr val="33114F"/>
                </a:solidFill>
                <a:latin typeface="Times New Roman" pitchFamily="18" charset="0"/>
                <a:cs typeface="Times New Roman" pitchFamily="18" charset="0"/>
              </a:rPr>
              <a:t>8</a:t>
            </a:r>
            <a:endParaRPr lang="en-US" sz="3200" b="1" dirty="0">
              <a:solidFill>
                <a:srgbClr val="33114F"/>
              </a:solidFill>
              <a:latin typeface="Times New Roman" pitchFamily="18" charset="0"/>
              <a:cs typeface="Times New Roman" pitchFamily="18" charset="0"/>
            </a:endParaRPr>
          </a:p>
        </p:txBody>
      </p:sp>
      <p:pic>
        <p:nvPicPr>
          <p:cNvPr id="12" name="Picture 2" descr="Pictur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5817" y="383027"/>
            <a:ext cx="1905000" cy="155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640700"/>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5761" y="1628800"/>
            <a:ext cx="184731" cy="369332"/>
          </a:xfrm>
          <a:prstGeom prst="rect">
            <a:avLst/>
          </a:prstGeom>
          <a:noFill/>
        </p:spPr>
        <p:txBody>
          <a:bodyPr wrap="none" rtlCol="0">
            <a:spAutoFit/>
          </a:bodyPr>
          <a:lstStyle/>
          <a:p>
            <a:endParaRPr lang="en-GB" dirty="0"/>
          </a:p>
        </p:txBody>
      </p:sp>
      <p:sp>
        <p:nvSpPr>
          <p:cNvPr id="12" name="TextBox 11"/>
          <p:cNvSpPr txBox="1"/>
          <p:nvPr/>
        </p:nvSpPr>
        <p:spPr>
          <a:xfrm>
            <a:off x="2748809" y="1998132"/>
            <a:ext cx="7177217" cy="1384995"/>
          </a:xfrm>
          <a:prstGeom prst="rect">
            <a:avLst/>
          </a:prstGeom>
          <a:noFill/>
        </p:spPr>
        <p:txBody>
          <a:bodyPr wrap="square" rtlCol="0">
            <a:spAutoFit/>
          </a:bodyPr>
          <a:lstStyle/>
          <a:p>
            <a:pPr>
              <a:lnSpc>
                <a:spcPct val="150000"/>
              </a:lnSpc>
            </a:pP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Ôn</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bài</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hát</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ôn</a:t>
            </a:r>
            <a:r>
              <a:rPr lang="en-GB" sz="2800" b="1" dirty="0" smtClean="0">
                <a:solidFill>
                  <a:srgbClr val="0000FF"/>
                </a:solidFill>
                <a:latin typeface="Times New Roman" panose="02020603050405020304" pitchFamily="18" charset="0"/>
                <a:cs typeface="Times New Roman" panose="02020603050405020304" pitchFamily="18" charset="0"/>
              </a:rPr>
              <a:t> TĐN </a:t>
            </a:r>
            <a:r>
              <a:rPr lang="en-GB" sz="2800" b="1" dirty="0" err="1" smtClean="0">
                <a:solidFill>
                  <a:srgbClr val="0000FF"/>
                </a:solidFill>
                <a:latin typeface="Times New Roman" panose="02020603050405020304" pitchFamily="18" charset="0"/>
                <a:cs typeface="Times New Roman" panose="02020603050405020304" pitchFamily="18" charset="0"/>
              </a:rPr>
              <a:t>số</a:t>
            </a:r>
            <a:r>
              <a:rPr lang="en-GB" sz="2800" b="1" dirty="0" smtClean="0">
                <a:solidFill>
                  <a:srgbClr val="0000FF"/>
                </a:solidFill>
                <a:latin typeface="Times New Roman" panose="02020603050405020304" pitchFamily="18" charset="0"/>
                <a:cs typeface="Times New Roman" panose="02020603050405020304" pitchFamily="18" charset="0"/>
              </a:rPr>
              <a:t> 1, </a:t>
            </a:r>
            <a:r>
              <a:rPr lang="en-GB" sz="2800" b="1" dirty="0" err="1" smtClean="0">
                <a:solidFill>
                  <a:srgbClr val="0000FF"/>
                </a:solidFill>
                <a:latin typeface="Times New Roman" panose="02020603050405020304" pitchFamily="18" charset="0"/>
                <a:cs typeface="Times New Roman" panose="02020603050405020304" pitchFamily="18" charset="0"/>
              </a:rPr>
              <a:t>ôn</a:t>
            </a:r>
            <a:r>
              <a:rPr lang="en-GB" sz="2800" b="1" dirty="0" smtClean="0">
                <a:solidFill>
                  <a:srgbClr val="0000FF"/>
                </a:solidFill>
                <a:latin typeface="Times New Roman" panose="02020603050405020304" pitchFamily="18" charset="0"/>
                <a:cs typeface="Times New Roman" panose="02020603050405020304" pitchFamily="18" charset="0"/>
              </a:rPr>
              <a:t> ANTT.</a:t>
            </a:r>
            <a:endParaRPr lang="en-GB" sz="2800" b="1" dirty="0">
              <a:solidFill>
                <a:srgbClr val="0000FF"/>
              </a:solidFill>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GB" sz="2800" b="1" dirty="0" err="1">
                <a:solidFill>
                  <a:srgbClr val="0000FF"/>
                </a:solidFill>
                <a:latin typeface="Times New Roman" panose="02020603050405020304" pitchFamily="18" charset="0"/>
                <a:cs typeface="Times New Roman" panose="02020603050405020304" pitchFamily="18" charset="0"/>
              </a:rPr>
              <a:t>Chuẩn</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bị</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nội</a:t>
            </a:r>
            <a:r>
              <a:rPr lang="en-GB" sz="2800" b="1" dirty="0">
                <a:solidFill>
                  <a:srgbClr val="0000FF"/>
                </a:solidFill>
                <a:latin typeface="Times New Roman" panose="02020603050405020304" pitchFamily="18" charset="0"/>
                <a:cs typeface="Times New Roman" panose="02020603050405020304" pitchFamily="18" charset="0"/>
              </a:rPr>
              <a:t> dung </a:t>
            </a:r>
            <a:r>
              <a:rPr lang="en-GB" sz="2800" b="1" dirty="0" err="1">
                <a:solidFill>
                  <a:srgbClr val="0000FF"/>
                </a:solidFill>
                <a:latin typeface="Times New Roman" panose="02020603050405020304" pitchFamily="18" charset="0"/>
                <a:cs typeface="Times New Roman" panose="02020603050405020304" pitchFamily="18" charset="0"/>
              </a:rPr>
              <a:t>tiết</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5.</a:t>
            </a:r>
            <a:endParaRPr lang="en-GB" sz="2800" b="1" dirty="0">
              <a:solidFill>
                <a:srgbClr val="0000FF"/>
              </a:solidFill>
              <a:latin typeface="Times New Roman" panose="02020603050405020304" pitchFamily="18" charset="0"/>
              <a:cs typeface="Times New Roman" panose="02020603050405020304"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14:fade in="1500" out="1750"/>
                </p14:media>
              </p:ext>
            </p:extLst>
          </p:nvPr>
        </p:nvPicPr>
        <p:blipFill>
          <a:blip r:embed="rId6"/>
          <a:stretch>
            <a:fillRect/>
          </a:stretch>
        </p:blipFill>
        <p:spPr>
          <a:xfrm>
            <a:off x="9842500" y="6032500"/>
            <a:ext cx="609600" cy="609600"/>
          </a:xfrm>
          <a:prstGeom prst="rect">
            <a:avLst/>
          </a:prstGeom>
        </p:spPr>
      </p:pic>
      <p:pic>
        <p:nvPicPr>
          <p:cNvPr id="15" name="InLove-July_3u7p9.mp3">
            <a:hlinkClick r:id="" action="ppaction://media"/>
          </p:cNvPr>
          <p:cNvPicPr>
            <a:picLocks noChangeAspect="1"/>
          </p:cNvPicPr>
          <p:nvPr>
            <a:audioFile r:link="rId3"/>
            <p:extLst>
              <p:ext uri="{DAA4B4D4-6D71-4841-9C94-3DE7FCFB9230}">
                <p14:media xmlns:p14="http://schemas.microsoft.com/office/powerpoint/2010/main" r:embed="rId4">
                  <p14:trim st="2781.3918" end="194697.4186"/>
                  <p14:fade in="1000"/>
                </p14:media>
              </p:ext>
            </p:extLst>
          </p:nvPr>
        </p:nvPicPr>
        <p:blipFill>
          <a:blip r:embed="rId7"/>
          <a:stretch>
            <a:fillRect/>
          </a:stretch>
        </p:blipFill>
        <p:spPr>
          <a:xfrm>
            <a:off x="9944349" y="544772"/>
            <a:ext cx="399043" cy="399043"/>
          </a:xfrm>
          <a:prstGeom prst="rect">
            <a:avLst/>
          </a:prstGeom>
          <a:ln>
            <a:solidFill>
              <a:schemeClr val="accent2"/>
            </a:solidFill>
          </a:ln>
        </p:spPr>
      </p:pic>
      <p:sp>
        <p:nvSpPr>
          <p:cNvPr id="3" name="Rectangle 2"/>
          <p:cNvSpPr/>
          <p:nvPr/>
        </p:nvSpPr>
        <p:spPr>
          <a:xfrm>
            <a:off x="5087889" y="620649"/>
            <a:ext cx="1992853" cy="646331"/>
          </a:xfrm>
          <a:prstGeom prst="rect">
            <a:avLst/>
          </a:prstGeom>
        </p:spPr>
        <p:txBody>
          <a:bodyPr wrap="none">
            <a:spAutoFit/>
          </a:bodyPr>
          <a:lstStyle/>
          <a:p>
            <a:r>
              <a:rPr lang="en-GB" sz="3600" b="1" dirty="0">
                <a:solidFill>
                  <a:srgbClr val="FF0000"/>
                </a:solidFill>
                <a:latin typeface="Times New Roman" panose="02020603050405020304" pitchFamily="18" charset="0"/>
                <a:cs typeface="Times New Roman" panose="02020603050405020304" pitchFamily="18" charset="0"/>
              </a:rPr>
              <a:t>DẶN DÒ</a:t>
            </a:r>
            <a:endParaRPr lang="en-US" sz="3600" dirty="0">
              <a:solidFill>
                <a:srgbClr val="FF0000"/>
              </a:solidFill>
            </a:endParaRPr>
          </a:p>
        </p:txBody>
      </p:sp>
    </p:spTree>
    <p:extLst>
      <p:ext uri="{BB962C8B-B14F-4D97-AF65-F5344CB8AC3E}">
        <p14:creationId xmlns:p14="http://schemas.microsoft.com/office/powerpoint/2010/main" val="482637994"/>
      </p:ext>
    </p:extLst>
  </p:cSld>
  <p:clrMapOvr>
    <a:masterClrMapping/>
  </p:clrMapOvr>
  <mc:AlternateContent xmlns:mc="http://schemas.openxmlformats.org/markup-compatibility/2006">
    <mc:Choice xmlns:p14="http://schemas.microsoft.com/office/powerpoint/2010/main" Requires="p14">
      <p:transition spd="slow" p14:dur="2000" advTm="24708"/>
    </mc:Choice>
    <mc:Fallback>
      <p:transition spd="slow" advTm="24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585" fill="hold"/>
                                        <p:tgtEl>
                                          <p:spTgt spid="15"/>
                                        </p:tgtEl>
                                      </p:cBhvr>
                                    </p:cmd>
                                  </p:childTnLst>
                                </p:cTn>
                              </p:par>
                              <p:par>
                                <p:cTn id="7" presetID="1" presetClass="mediacall" presetSubtype="0" fill="hold" nodeType="withEffect">
                                  <p:stCondLst>
                                    <p:cond delay="0"/>
                                  </p:stCondLst>
                                  <p:childTnLst>
                                    <p:cmd type="call" cmd="playFrom(0.0)">
                                      <p:cBhvr>
                                        <p:cTn id="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5"/>
                </p:tgtEl>
              </p:cMediaNode>
            </p:audio>
            <p:audio>
              <p:cMediaNode vol="25758" showWhenStopped="0">
                <p:cTn id="10" fill="remove"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p:cNvSpPr>
            <a:spLocks noGrp="1"/>
          </p:cNvSpPr>
          <p:nvPr>
            <p:ph type="ftr" sz="quarter" idx="11"/>
          </p:nvPr>
        </p:nvSpPr>
        <p:spPr/>
        <p:txBody>
          <a:bodyPr/>
          <a:lstStyle/>
          <a:p>
            <a:pPr>
              <a:defRPr/>
            </a:pPr>
            <a:r>
              <a:rPr lang="en-US"/>
              <a:t>Vjijkk</a:t>
            </a:r>
          </a:p>
        </p:txBody>
      </p:sp>
      <p:sp>
        <p:nvSpPr>
          <p:cNvPr id="5" name="Rectangle 4"/>
          <p:cNvSpPr/>
          <p:nvPr/>
        </p:nvSpPr>
        <p:spPr>
          <a:xfrm>
            <a:off x="3238546" y="2133600"/>
            <a:ext cx="5600654" cy="3429000"/>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CHĂM NGOAN,</a:t>
            </a:r>
          </a:p>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 GIỎI, HÁT HAY.</a:t>
            </a:r>
          </a:p>
        </p:txBody>
      </p:sp>
      <p:pic>
        <p:nvPicPr>
          <p:cNvPr id="6" name="Picture 5"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01626">
            <a:off x="4648200" y="3276600"/>
            <a:ext cx="2209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5411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58977" y="1689860"/>
            <a:ext cx="6083735" cy="646331"/>
          </a:xfrm>
          <a:prstGeom prst="rect">
            <a:avLst/>
          </a:prstGeom>
          <a:noFill/>
        </p:spPr>
        <p:txBody>
          <a:bodyPr wrap="square" rtlCol="0">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Tiết</a:t>
            </a:r>
            <a:r>
              <a:rPr lang="en-US" sz="3600" b="1" dirty="0" smtClean="0">
                <a:solidFill>
                  <a:srgbClr val="FFFF00"/>
                </a:solidFill>
                <a:latin typeface="Times New Roman" panose="02020603050405020304" pitchFamily="18" charset="0"/>
                <a:cs typeface="Times New Roman" panose="02020603050405020304" pitchFamily="18" charset="0"/>
              </a:rPr>
              <a:t> 4 :</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2563227"/>
            <a:ext cx="12192001" cy="646331"/>
          </a:xfrm>
          <a:prstGeom prst="rect">
            <a:avLst/>
          </a:prstGeom>
          <a:noFill/>
        </p:spPr>
        <p:txBody>
          <a:bodyPr wrap="square" rtlCol="0">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smtClean="0">
                <a:solidFill>
                  <a:srgbClr val="00B0F0"/>
                </a:solidFill>
                <a:latin typeface="Times New Roman" panose="02020603050405020304" pitchFamily="18" charset="0"/>
                <a:cs typeface="Times New Roman" panose="02020603050405020304" pitchFamily="18" charset="0"/>
              </a:rPr>
              <a:t>ÔN TẬP CHỦ ĐỀ 1: TƯNG BỪNG KHAI TRƯỜNG</a:t>
            </a:r>
            <a:endParaRPr lang="en-US" sz="3600" b="1"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31183668"/>
      </p:ext>
    </p:extLst>
  </p:cSld>
  <p:clrMapOvr>
    <a:masterClrMapping/>
  </p:clrMapOvr>
  <p:transition spd="slow"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 calcmode="lin" valueType="num">
                                      <p:cBhvr>
                                        <p:cTn id="14" dur="1500" fill="hold"/>
                                        <p:tgtEl>
                                          <p:spTgt spid="6"/>
                                        </p:tgtEl>
                                        <p:attrNameLst>
                                          <p:attrName>style.rotation</p:attrName>
                                        </p:attrNameLst>
                                      </p:cBhvr>
                                      <p:tavLst>
                                        <p:tav tm="0">
                                          <p:val>
                                            <p:fltVal val="90"/>
                                          </p:val>
                                        </p:tav>
                                        <p:tav tm="100000">
                                          <p:val>
                                            <p:fltVal val="0"/>
                                          </p:val>
                                        </p:tav>
                                      </p:tavLst>
                                    </p:anim>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a:spLocks noGrp="1" noChangeArrowheads="1"/>
          </p:cNvSpPr>
          <p:nvPr>
            <p:ph type="body" idx="1"/>
          </p:nvPr>
        </p:nvSpPr>
        <p:spPr>
          <a:xfrm>
            <a:off x="2438400" y="1447800"/>
            <a:ext cx="7696200" cy="914400"/>
          </a:xfrm>
          <a:solidFill>
            <a:schemeClr val="bg1"/>
          </a:solidFill>
          <a:ln>
            <a:solidFill>
              <a:schemeClr val="bg1"/>
            </a:solidFill>
            <a:miter lim="800000"/>
            <a:headEnd/>
            <a:tailEnd/>
          </a:ln>
        </p:spPr>
        <p:txBody>
          <a:bodyPr>
            <a:normAutofit fontScale="92500" lnSpcReduction="20000"/>
          </a:bodyPr>
          <a:lstStyle/>
          <a:p>
            <a:pPr eaLnBrk="1" hangingPunct="1">
              <a:buFont typeface="Arial" panose="020B0604020202020204" pitchFamily="34" charset="0"/>
              <a:buNone/>
            </a:pPr>
            <a:r>
              <a:rPr lang="en-US" sz="3000" b="1">
                <a:solidFill>
                  <a:srgbClr val="FF0000"/>
                </a:solidFill>
                <a:latin typeface="Times New Roman" panose="02020603050405020304" pitchFamily="18" charset="0"/>
                <a:cs typeface="Times New Roman" panose="02020603050405020304" pitchFamily="18" charset="0"/>
              </a:rPr>
              <a:t>I/ Ôn tập bài hát: Mùa thu ngày khai trường</a:t>
            </a:r>
          </a:p>
          <a:p>
            <a:pPr eaLnBrk="1" hangingPunct="1">
              <a:buFont typeface="Arial" panose="020B0604020202020204" pitchFamily="34" charset="0"/>
              <a:buNone/>
            </a:pPr>
            <a:r>
              <a:rPr lang="en-US" sz="3000" b="1">
                <a:solidFill>
                  <a:srgbClr val="FF0000"/>
                </a:solidFill>
                <a:latin typeface="Times New Roman" panose="02020603050405020304" pitchFamily="18" charset="0"/>
                <a:cs typeface="Times New Roman" panose="02020603050405020304" pitchFamily="18" charset="0"/>
              </a:rPr>
              <a:t>                     </a:t>
            </a:r>
            <a:r>
              <a:rPr lang="en-US" sz="3000">
                <a:solidFill>
                  <a:srgbClr val="002060"/>
                </a:solidFill>
                <a:latin typeface="Times New Roman" panose="02020603050405020304" pitchFamily="18" charset="0"/>
                <a:cs typeface="Times New Roman" panose="02020603050405020304" pitchFamily="18" charset="0"/>
              </a:rPr>
              <a:t>Nhạc và lời:</a:t>
            </a:r>
            <a:r>
              <a:rPr lang="en-US" sz="3000" b="1">
                <a:solidFill>
                  <a:srgbClr val="002060"/>
                </a:solidFill>
                <a:latin typeface="Times New Roman" panose="02020603050405020304" pitchFamily="18" charset="0"/>
                <a:cs typeface="Times New Roman" panose="02020603050405020304" pitchFamily="18" charset="0"/>
              </a:rPr>
              <a:t> </a:t>
            </a:r>
            <a:r>
              <a:rPr lang="en-US" sz="3000" b="1" i="1">
                <a:solidFill>
                  <a:srgbClr val="002060"/>
                </a:solidFill>
                <a:latin typeface="Times New Roman" panose="02020603050405020304" pitchFamily="18" charset="0"/>
                <a:cs typeface="Times New Roman" panose="02020603050405020304" pitchFamily="18" charset="0"/>
              </a:rPr>
              <a:t>VŨ TRỌNG TƯỜNG</a:t>
            </a:r>
          </a:p>
        </p:txBody>
      </p:sp>
      <p:pic>
        <p:nvPicPr>
          <p:cNvPr id="18435" name="Picture 19"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38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0"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2590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1"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181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2"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3"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4"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6" descr="SO0048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4000" y="152400"/>
            <a:ext cx="990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1" descr="NA0147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751388"/>
            <a:ext cx="48768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3" name="Group 4"/>
          <p:cNvGrpSpPr>
            <a:grpSpLocks/>
          </p:cNvGrpSpPr>
          <p:nvPr/>
        </p:nvGrpSpPr>
        <p:grpSpPr bwMode="auto">
          <a:xfrm rot="5400000">
            <a:off x="7825582" y="3996532"/>
            <a:ext cx="2884487" cy="2838450"/>
            <a:chOff x="3936" y="-15"/>
            <a:chExt cx="1817" cy="1788"/>
          </a:xfrm>
        </p:grpSpPr>
        <p:pic>
          <p:nvPicPr>
            <p:cNvPr id="18450" name="Picture 5"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6"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7"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4" name="Group 8"/>
          <p:cNvGrpSpPr>
            <a:grpSpLocks/>
          </p:cNvGrpSpPr>
          <p:nvPr/>
        </p:nvGrpSpPr>
        <p:grpSpPr bwMode="auto">
          <a:xfrm rot="10800000">
            <a:off x="1524000" y="4095750"/>
            <a:ext cx="2884488" cy="2838450"/>
            <a:chOff x="3936" y="-15"/>
            <a:chExt cx="1817" cy="1788"/>
          </a:xfrm>
        </p:grpSpPr>
        <p:pic>
          <p:nvPicPr>
            <p:cNvPr id="18447" name="Picture 9"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0"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1"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5" name="Rectangle 15"/>
          <p:cNvSpPr txBox="1">
            <a:spLocks noChangeArrowheads="1"/>
          </p:cNvSpPr>
          <p:nvPr/>
        </p:nvSpPr>
        <p:spPr bwMode="auto">
          <a:xfrm>
            <a:off x="3962400" y="3276600"/>
            <a:ext cx="4724400" cy="457200"/>
          </a:xfrm>
          <a:prstGeom prst="rect">
            <a:avLst/>
          </a:prstGeom>
          <a:solidFill>
            <a:schemeClr val="bg1"/>
          </a:solidFill>
          <a:ln w="9525">
            <a:solidFill>
              <a:schemeClr val="bg1"/>
            </a:solidFill>
            <a:miter lim="800000"/>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sz="3600" b="1" i="1">
                <a:solidFill>
                  <a:srgbClr val="FF0000"/>
                </a:solidFill>
                <a:latin typeface="Times New Roman" panose="02020603050405020304" pitchFamily="18" charset="0"/>
                <a:cs typeface="Times New Roman" panose="02020603050405020304" pitchFamily="18" charset="0"/>
              </a:rPr>
              <a:t>Mời các em ôn bài hát</a:t>
            </a:r>
            <a:endParaRPr lang="en-US" sz="3600" b="1"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7831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doa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15" y="166046"/>
            <a:ext cx="10218056" cy="3198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Administrator\Desktop\doa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5" y="3556966"/>
            <a:ext cx="10218056" cy="2983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25377" y="2340244"/>
            <a:ext cx="797172" cy="461665"/>
          </a:xfrm>
          <a:prstGeom prst="rect">
            <a:avLst/>
          </a:prstGeom>
          <a:noFill/>
        </p:spPr>
        <p:txBody>
          <a:bodyPr wrap="square" rtlCol="0">
            <a:spAutoFit/>
          </a:bodyPr>
          <a:lstStyle/>
          <a:p>
            <a:r>
              <a:rPr lang="en-US" sz="2400" b="1" smtClean="0">
                <a:solidFill>
                  <a:schemeClr val="bg1"/>
                </a:solidFill>
              </a:rPr>
              <a:t>2 HS</a:t>
            </a:r>
            <a:endParaRPr lang="en-US" sz="2400" b="1">
              <a:solidFill>
                <a:schemeClr val="bg1"/>
              </a:solidFill>
            </a:endParaRPr>
          </a:p>
        </p:txBody>
      </p:sp>
    </p:spTree>
    <p:extLst>
      <p:ext uri="{BB962C8B-B14F-4D97-AF65-F5344CB8AC3E}">
        <p14:creationId xmlns:p14="http://schemas.microsoft.com/office/powerpoint/2010/main" val="3582594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05351" y="149063"/>
            <a:ext cx="3797835" cy="584775"/>
          </a:xfrm>
          <a:prstGeom prst="rect">
            <a:avLst/>
          </a:prstGeom>
        </p:spPr>
        <p:txBody>
          <a:bodyPr wrap="none">
            <a:spAutoFit/>
          </a:bodyPr>
          <a:lstStyle/>
          <a:p>
            <a:r>
              <a:rPr lang="en-US" sz="3200" b="1" dirty="0" smtClean="0">
                <a:solidFill>
                  <a:prstClr val="black"/>
                </a:solidFill>
                <a:latin typeface="Times New Roman"/>
                <a:ea typeface="Calibri"/>
              </a:rPr>
              <a:t> </a:t>
            </a:r>
            <a:r>
              <a:rPr lang="en-US" sz="3200" b="1" dirty="0" smtClean="0">
                <a:solidFill>
                  <a:prstClr val="black"/>
                </a:solidFill>
                <a:latin typeface="Times New Roman"/>
                <a:ea typeface="Calibri"/>
              </a:rPr>
              <a:t>II. </a:t>
            </a:r>
            <a:r>
              <a:rPr lang="en-US" sz="3200" b="1" dirty="0" err="1" smtClean="0">
                <a:solidFill>
                  <a:prstClr val="black"/>
                </a:solidFill>
                <a:latin typeface="Times New Roman"/>
                <a:ea typeface="Calibri"/>
              </a:rPr>
              <a:t>Ôn</a:t>
            </a:r>
            <a:r>
              <a:rPr lang="en-US" sz="3200" b="1" dirty="0" smtClean="0">
                <a:solidFill>
                  <a:prstClr val="black"/>
                </a:solidFill>
                <a:latin typeface="Times New Roman"/>
                <a:ea typeface="Calibri"/>
              </a:rPr>
              <a:t> </a:t>
            </a:r>
            <a:r>
              <a:rPr lang="en-US" sz="3200" b="1" dirty="0" err="1" smtClean="0">
                <a:solidFill>
                  <a:prstClr val="black"/>
                </a:solidFill>
                <a:latin typeface="Times New Roman"/>
                <a:ea typeface="Calibri"/>
              </a:rPr>
              <a:t>tập</a:t>
            </a:r>
            <a:r>
              <a:rPr lang="en-US" sz="3200" b="1" dirty="0" smtClean="0">
                <a:solidFill>
                  <a:prstClr val="black"/>
                </a:solidFill>
                <a:latin typeface="Times New Roman"/>
                <a:ea typeface="Calibri"/>
              </a:rPr>
              <a:t> </a:t>
            </a:r>
            <a:r>
              <a:rPr lang="en-US" sz="3200" b="1" dirty="0" err="1" smtClean="0">
                <a:solidFill>
                  <a:prstClr val="black"/>
                </a:solidFill>
                <a:latin typeface="Times New Roman"/>
                <a:ea typeface="Calibri"/>
              </a:rPr>
              <a:t>đọc</a:t>
            </a:r>
            <a:r>
              <a:rPr lang="en-US" sz="3200" b="1" dirty="0" smtClean="0">
                <a:solidFill>
                  <a:prstClr val="black"/>
                </a:solidFill>
                <a:latin typeface="Times New Roman"/>
                <a:ea typeface="Calibri"/>
              </a:rPr>
              <a:t> </a:t>
            </a:r>
            <a:r>
              <a:rPr lang="en-US" sz="3200" b="1" dirty="0" err="1" smtClean="0">
                <a:solidFill>
                  <a:prstClr val="black"/>
                </a:solidFill>
                <a:latin typeface="Times New Roman"/>
                <a:ea typeface="Calibri"/>
              </a:rPr>
              <a:t>nhạc</a:t>
            </a:r>
            <a:r>
              <a:rPr lang="vi-VN" sz="3200" b="1" dirty="0" smtClean="0">
                <a:solidFill>
                  <a:prstClr val="black"/>
                </a:solidFill>
                <a:latin typeface="Times New Roman"/>
                <a:ea typeface="Calibri"/>
              </a:rPr>
              <a:t> </a:t>
            </a:r>
            <a:endParaRPr lang="en-US" sz="3200" dirty="0">
              <a:solidFill>
                <a:prstClr val="black"/>
              </a:solidFill>
            </a:endParaRPr>
          </a:p>
        </p:txBody>
      </p:sp>
      <p:pic>
        <p:nvPicPr>
          <p:cNvPr id="4" name="TDN 1 CHIEC DEN OG SA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79993" y="5927177"/>
            <a:ext cx="609600" cy="609600"/>
          </a:xfrm>
          <a:prstGeom prst="rect">
            <a:avLst/>
          </a:prstGeom>
        </p:spPr>
      </p:pic>
      <p:pic>
        <p:nvPicPr>
          <p:cNvPr id="6" name="Picture 2" descr="C:\Users\Administrator\Desktop\z2724501471238_8db5f901d01239c18ed81e807ca46f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1102774"/>
            <a:ext cx="11596914" cy="445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33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82"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p:cNvSpPr>
            <a:spLocks noGrp="1" noChangeArrowheads="1"/>
          </p:cNvSpPr>
          <p:nvPr>
            <p:ph type="body" idx="1"/>
          </p:nvPr>
        </p:nvSpPr>
        <p:spPr>
          <a:xfrm>
            <a:off x="2057400" y="1066800"/>
            <a:ext cx="8229600" cy="914400"/>
          </a:xfrm>
          <a:solidFill>
            <a:schemeClr val="bg1"/>
          </a:solidFill>
          <a:ln>
            <a:solidFill>
              <a:schemeClr val="bg1"/>
            </a:solidFill>
            <a:miter lim="800000"/>
            <a:headEnd/>
            <a:tailEnd/>
          </a:ln>
        </p:spPr>
        <p:txBody>
          <a:bodyPr>
            <a:normAutofit fontScale="92500" lnSpcReduction="20000"/>
          </a:bodyPr>
          <a:lstStyle/>
          <a:p>
            <a:pPr eaLnBrk="1" hangingPunct="1">
              <a:buFont typeface="Wingdings 3" panose="05040102010807070707" pitchFamily="18" charset="2"/>
              <a:buNone/>
            </a:pPr>
            <a:r>
              <a:rPr lang="en-US" b="1" dirty="0" smtClean="0">
                <a:solidFill>
                  <a:srgbClr val="FF0000"/>
                </a:solidFill>
                <a:latin typeface="Times New Roman" panose="02020603050405020304" pitchFamily="18" charset="0"/>
                <a:cs typeface="Times New Roman" panose="02020603050405020304" pitchFamily="18" charset="0"/>
              </a:rPr>
              <a:t>III. ÔN ÂNTT: </a:t>
            </a:r>
            <a:r>
              <a:rPr lang="en-US" b="1" dirty="0" err="1" smtClean="0">
                <a:solidFill>
                  <a:srgbClr val="FF0000"/>
                </a:solidFill>
                <a:latin typeface="Times New Roman" panose="02020603050405020304" pitchFamily="18" charset="0"/>
                <a:cs typeface="Times New Roman" panose="02020603050405020304" pitchFamily="18" charset="0"/>
              </a:rPr>
              <a:t>Nhạc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sĩ</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Hoàn</a:t>
            </a:r>
            <a:endParaRPr lang="en-US" b="1" dirty="0" smtClean="0">
              <a:solidFill>
                <a:srgbClr val="FF0000"/>
              </a:solidFill>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hát</a:t>
            </a:r>
            <a:r>
              <a:rPr lang="en-US" b="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7030A0"/>
                </a:solidFill>
                <a:latin typeface="Times New Roman" panose="02020603050405020304" pitchFamily="18" charset="0"/>
                <a:cs typeface="Times New Roman" panose="02020603050405020304" pitchFamily="18" charset="0"/>
              </a:rPr>
              <a:t>Một</a:t>
            </a:r>
            <a:r>
              <a:rPr lang="en-US" b="1" i="1" dirty="0" smtClean="0">
                <a:solidFill>
                  <a:srgbClr val="7030A0"/>
                </a:solidFill>
                <a:latin typeface="Times New Roman" panose="02020603050405020304" pitchFamily="18" charset="0"/>
                <a:cs typeface="Times New Roman" panose="02020603050405020304" pitchFamily="18" charset="0"/>
              </a:rPr>
              <a:t> </a:t>
            </a:r>
            <a:r>
              <a:rPr lang="en-US" b="1" i="1" dirty="0" err="1" smtClean="0">
                <a:solidFill>
                  <a:srgbClr val="7030A0"/>
                </a:solidFill>
                <a:latin typeface="Times New Roman" panose="02020603050405020304" pitchFamily="18" charset="0"/>
                <a:cs typeface="Times New Roman" panose="02020603050405020304" pitchFamily="18" charset="0"/>
              </a:rPr>
              <a:t>mùa</a:t>
            </a:r>
            <a:r>
              <a:rPr lang="en-US" b="1" i="1" dirty="0" smtClean="0">
                <a:solidFill>
                  <a:srgbClr val="7030A0"/>
                </a:solidFill>
                <a:latin typeface="Times New Roman" panose="02020603050405020304" pitchFamily="18" charset="0"/>
                <a:cs typeface="Times New Roman" panose="02020603050405020304" pitchFamily="18" charset="0"/>
              </a:rPr>
              <a:t> </a:t>
            </a:r>
            <a:r>
              <a:rPr lang="en-US" b="1" i="1" dirty="0" err="1" smtClean="0">
                <a:solidFill>
                  <a:srgbClr val="7030A0"/>
                </a:solidFill>
                <a:latin typeface="Times New Roman" panose="02020603050405020304" pitchFamily="18" charset="0"/>
                <a:cs typeface="Times New Roman" panose="02020603050405020304" pitchFamily="18" charset="0"/>
              </a:rPr>
              <a:t>xuân</a:t>
            </a:r>
            <a:r>
              <a:rPr lang="en-US" b="1" i="1" dirty="0" smtClean="0">
                <a:solidFill>
                  <a:srgbClr val="7030A0"/>
                </a:solidFill>
                <a:latin typeface="Times New Roman" panose="02020603050405020304" pitchFamily="18" charset="0"/>
                <a:cs typeface="Times New Roman" panose="02020603050405020304" pitchFamily="18" charset="0"/>
              </a:rPr>
              <a:t> </a:t>
            </a:r>
            <a:r>
              <a:rPr lang="en-US" b="1" i="1" dirty="0" err="1" smtClean="0">
                <a:solidFill>
                  <a:srgbClr val="7030A0"/>
                </a:solidFill>
                <a:latin typeface="Times New Roman" panose="02020603050405020304" pitchFamily="18" charset="0"/>
                <a:cs typeface="Times New Roman" panose="02020603050405020304" pitchFamily="18" charset="0"/>
              </a:rPr>
              <a:t>nho</a:t>
            </a:r>
            <a:r>
              <a:rPr lang="en-US" b="1" i="1" dirty="0" smtClean="0">
                <a:solidFill>
                  <a:srgbClr val="7030A0"/>
                </a:solidFill>
                <a:latin typeface="Times New Roman" panose="02020603050405020304" pitchFamily="18" charset="0"/>
                <a:cs typeface="Times New Roman" panose="02020603050405020304" pitchFamily="18" charset="0"/>
              </a:rPr>
              <a:t> </a:t>
            </a:r>
            <a:r>
              <a:rPr lang="en-US" b="1" i="1" dirty="0" err="1" smtClean="0">
                <a:solidFill>
                  <a:srgbClr val="7030A0"/>
                </a:solidFill>
                <a:latin typeface="Times New Roman" panose="02020603050405020304" pitchFamily="18" charset="0"/>
                <a:cs typeface="Times New Roman" panose="02020603050405020304" pitchFamily="18" charset="0"/>
              </a:rPr>
              <a:t>nhỏ</a:t>
            </a:r>
            <a:endParaRPr lang="en-US" b="1" dirty="0" smtClean="0">
              <a:solidFill>
                <a:srgbClr val="7030A0"/>
              </a:solidFill>
              <a:latin typeface="Times New Roman" panose="02020603050405020304" pitchFamily="18" charset="0"/>
              <a:cs typeface="Times New Roman" panose="02020603050405020304" pitchFamily="18" charset="0"/>
            </a:endParaRPr>
          </a:p>
        </p:txBody>
      </p:sp>
      <p:pic>
        <p:nvPicPr>
          <p:cNvPr id="28676" name="Picture 19"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0"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2514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1"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029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2"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3"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4"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10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6" descr="SO0048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4000" y="152400"/>
            <a:ext cx="990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1" descr="NA0147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751388"/>
            <a:ext cx="48768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4" name="Group 4"/>
          <p:cNvGrpSpPr>
            <a:grpSpLocks/>
          </p:cNvGrpSpPr>
          <p:nvPr/>
        </p:nvGrpSpPr>
        <p:grpSpPr bwMode="auto">
          <a:xfrm rot="5400000">
            <a:off x="7825582" y="3996532"/>
            <a:ext cx="2884487" cy="2838450"/>
            <a:chOff x="3936" y="-15"/>
            <a:chExt cx="1817" cy="1788"/>
          </a:xfrm>
        </p:grpSpPr>
        <p:pic>
          <p:nvPicPr>
            <p:cNvPr id="28692" name="Picture 5"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6"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7"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5" name="Group 8"/>
          <p:cNvGrpSpPr>
            <a:grpSpLocks/>
          </p:cNvGrpSpPr>
          <p:nvPr/>
        </p:nvGrpSpPr>
        <p:grpSpPr bwMode="auto">
          <a:xfrm rot="10800000">
            <a:off x="1524000" y="4095750"/>
            <a:ext cx="2884488" cy="2838450"/>
            <a:chOff x="3936" y="-15"/>
            <a:chExt cx="1817" cy="1788"/>
          </a:xfrm>
        </p:grpSpPr>
        <p:pic>
          <p:nvPicPr>
            <p:cNvPr id="28689" name="Picture 9"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0"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1" descr="hoa-d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6" name="Text Box 22"/>
          <p:cNvSpPr txBox="1">
            <a:spLocks noChangeArrowheads="1"/>
          </p:cNvSpPr>
          <p:nvPr/>
        </p:nvSpPr>
        <p:spPr bwMode="auto">
          <a:xfrm>
            <a:off x="4191000" y="2971801"/>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28695" name="Text Box 23"/>
          <p:cNvSpPr txBox="1">
            <a:spLocks noChangeArrowheads="1"/>
          </p:cNvSpPr>
          <p:nvPr/>
        </p:nvSpPr>
        <p:spPr bwMode="auto">
          <a:xfrm>
            <a:off x="2133600" y="25146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a:solidFill>
                  <a:schemeClr val="hlink"/>
                </a:solidFill>
                <a:latin typeface="Times New Roman" panose="02020603050405020304" pitchFamily="18" charset="0"/>
              </a:rPr>
              <a:t>1. Nhạc sĩ Trần Ho</a:t>
            </a:r>
            <a:r>
              <a:rPr lang="en-US" sz="3600">
                <a:solidFill>
                  <a:schemeClr val="hlink"/>
                </a:solidFill>
              </a:rPr>
              <a:t>à</a:t>
            </a:r>
            <a:r>
              <a:rPr lang="en-US" sz="3600">
                <a:solidFill>
                  <a:schemeClr val="hlink"/>
                </a:solidFill>
                <a:latin typeface="Times New Roman" panose="02020603050405020304" pitchFamily="18" charset="0"/>
              </a:rPr>
              <a:t>n</a:t>
            </a:r>
          </a:p>
        </p:txBody>
      </p:sp>
      <p:pic>
        <p:nvPicPr>
          <p:cNvPr id="20" name="Picture 53" descr="images454394_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0574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991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8695">
                                            <p:txEl>
                                              <p:pRg st="0" end="0"/>
                                            </p:txEl>
                                          </p:spTgt>
                                        </p:tgtEl>
                                        <p:attrNameLst>
                                          <p:attrName>style.visibility</p:attrName>
                                        </p:attrNameLst>
                                      </p:cBhvr>
                                      <p:to>
                                        <p:strVal val="visible"/>
                                      </p:to>
                                    </p:set>
                                    <p:animEffect transition="in" filter="slide(fromBottom)">
                                      <p:cBhvr>
                                        <p:cTn id="7" dur="500"/>
                                        <p:tgtEl>
                                          <p:spTgt spid="28695">
                                            <p:txEl>
                                              <p:pRg st="0" end="0"/>
                                            </p:txEl>
                                          </p:spTgt>
                                        </p:tgtEl>
                                      </p:cBhvr>
                                    </p:animEffect>
                                  </p:childTnLst>
                                </p:cTn>
                              </p:par>
                            </p:childTnLst>
                          </p:cTn>
                        </p:par>
                        <p:par>
                          <p:cTn id="8" fill="hold" nodeType="afterGroup">
                            <p:stCondLst>
                              <p:cond delay="500"/>
                            </p:stCondLst>
                            <p:childTnLst>
                              <p:par>
                                <p:cTn id="9" presetID="3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800" decel="100000"/>
                                        <p:tgtEl>
                                          <p:spTgt spid="20"/>
                                        </p:tgtEl>
                                      </p:cBhvr>
                                    </p:animEffect>
                                    <p:anim calcmode="lin" valueType="num">
                                      <p:cBhvr>
                                        <p:cTn id="12" dur="800" decel="100000" fill="hold"/>
                                        <p:tgtEl>
                                          <p:spTgt spid="20"/>
                                        </p:tgtEl>
                                        <p:attrNameLst>
                                          <p:attrName>style.rotation</p:attrName>
                                        </p:attrNameLst>
                                      </p:cBhvr>
                                      <p:tavLst>
                                        <p:tav tm="0">
                                          <p:val>
                                            <p:fltVal val="-90"/>
                                          </p:val>
                                        </p:tav>
                                        <p:tav tm="100000">
                                          <p:val>
                                            <p:fltVal val="0"/>
                                          </p:val>
                                        </p:tav>
                                      </p:tavLst>
                                    </p:anim>
                                    <p:anim calcmode="lin" valueType="num">
                                      <p:cBhvr>
                                        <p:cTn id="13" dur="800" decel="100000" fill="hold"/>
                                        <p:tgtEl>
                                          <p:spTgt spid="20"/>
                                        </p:tgtEl>
                                        <p:attrNameLst>
                                          <p:attrName>ppt_x</p:attrName>
                                        </p:attrNameLst>
                                      </p:cBhvr>
                                      <p:tavLst>
                                        <p:tav tm="0">
                                          <p:val>
                                            <p:strVal val="#ppt_x+0.4"/>
                                          </p:val>
                                        </p:tav>
                                        <p:tav tm="100000">
                                          <p:val>
                                            <p:strVal val="#ppt_x-0.05"/>
                                          </p:val>
                                        </p:tav>
                                      </p:tavLst>
                                    </p:anim>
                                    <p:anim calcmode="lin" valueType="num">
                                      <p:cBhvr>
                                        <p:cTn id="14" dur="800" decel="100000" fill="hold"/>
                                        <p:tgtEl>
                                          <p:spTgt spid="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xit" presetSubtype="0" fill="hold" nodeType="clickEffect">
                                  <p:stCondLst>
                                    <p:cond delay="0"/>
                                  </p:stCondLst>
                                  <p:childTnLst>
                                    <p:animEffect transition="out" filter="fade">
                                      <p:cBhvr>
                                        <p:cTn id="20" dur="1000"/>
                                        <p:tgtEl>
                                          <p:spTgt spid="20"/>
                                        </p:tgtEl>
                                      </p:cBhvr>
                                    </p:animEffect>
                                    <p:anim calcmode="lin" valueType="num">
                                      <p:cBhvr>
                                        <p:cTn id="21" dur="1000"/>
                                        <p:tgtEl>
                                          <p:spTgt spid="20"/>
                                        </p:tgtEl>
                                        <p:attrNameLst>
                                          <p:attrName>ppt_x</p:attrName>
                                        </p:attrNameLst>
                                      </p:cBhvr>
                                      <p:tavLst>
                                        <p:tav tm="0">
                                          <p:val>
                                            <p:strVal val="ppt_x"/>
                                          </p:val>
                                        </p:tav>
                                        <p:tav tm="100000">
                                          <p:val>
                                            <p:strVal val="ppt_x"/>
                                          </p:val>
                                        </p:tav>
                                      </p:tavLst>
                                    </p:anim>
                                    <p:anim calcmode="lin" valueType="num">
                                      <p:cBhvr>
                                        <p:cTn id="22" dur="1000"/>
                                        <p:tgtEl>
                                          <p:spTgt spid="20"/>
                                        </p:tgtEl>
                                        <p:attrNameLst>
                                          <p:attrName>ppt_y</p:attrName>
                                        </p:attrNameLst>
                                      </p:cBhvr>
                                      <p:tavLst>
                                        <p:tav tm="0">
                                          <p:val>
                                            <p:strVal val="ppt_y"/>
                                          </p:val>
                                        </p:tav>
                                        <p:tav tm="100000">
                                          <p:val>
                                            <p:strVal val="ppt_y-.1"/>
                                          </p:val>
                                        </p:tav>
                                      </p:tavLst>
                                    </p:anim>
                                    <p:set>
                                      <p:cBhvr>
                                        <p:cTn id="2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7"/>
          <p:cNvGrpSpPr>
            <a:grpSpLocks/>
          </p:cNvGrpSpPr>
          <p:nvPr/>
        </p:nvGrpSpPr>
        <p:grpSpPr bwMode="auto">
          <a:xfrm>
            <a:off x="7834314" y="-38100"/>
            <a:ext cx="2884487" cy="2838450"/>
            <a:chOff x="3936" y="-15"/>
            <a:chExt cx="1817" cy="1788"/>
          </a:xfrm>
        </p:grpSpPr>
        <p:pic>
          <p:nvPicPr>
            <p:cNvPr id="29714" name="Picture 18" descr="hoa-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9"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0"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699" name="Group 21"/>
          <p:cNvGrpSpPr>
            <a:grpSpLocks/>
          </p:cNvGrpSpPr>
          <p:nvPr/>
        </p:nvGrpSpPr>
        <p:grpSpPr bwMode="auto">
          <a:xfrm rot="-5400000">
            <a:off x="1462881" y="23019"/>
            <a:ext cx="2884488" cy="2838450"/>
            <a:chOff x="3936" y="-15"/>
            <a:chExt cx="1817" cy="1788"/>
          </a:xfrm>
        </p:grpSpPr>
        <p:pic>
          <p:nvPicPr>
            <p:cNvPr id="29711" name="Picture 22" descr="hoa-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23"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24"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43" name="Text Box 35"/>
          <p:cNvSpPr txBox="1">
            <a:spLocks noChangeArrowheads="1"/>
          </p:cNvSpPr>
          <p:nvPr/>
        </p:nvSpPr>
        <p:spPr bwMode="auto">
          <a:xfrm>
            <a:off x="1905000" y="685801"/>
            <a:ext cx="8458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50000"/>
              </a:spcBef>
              <a:buClrTx/>
              <a:buSzTx/>
              <a:buFont typeface="Wingdings" panose="05000000000000000000" pitchFamily="2" charset="2"/>
              <a:buChar char="§"/>
            </a:pPr>
            <a:r>
              <a:rPr lang="en-US" sz="2400">
                <a:latin typeface="Times New Roman" panose="02020603050405020304" pitchFamily="18" charset="0"/>
              </a:rPr>
              <a:t>  Tên khai sinh là Nguyễn Tăng Hích (bút danh là Hồ Thuận An), sinh năm 1928 ở Hải Lăng - Quảng Trị. Ông nguyên là Bộ trưởng Bộ Văn hoá- Thông tin.</a:t>
            </a:r>
          </a:p>
          <a:p>
            <a:pPr eaLnBrk="1" hangingPunct="1">
              <a:spcBef>
                <a:spcPct val="50000"/>
              </a:spcBef>
              <a:buClrTx/>
              <a:buSzTx/>
              <a:buFont typeface="Wingdings" panose="05000000000000000000" pitchFamily="2" charset="2"/>
              <a:buChar char="§"/>
            </a:pPr>
            <a:r>
              <a:rPr lang="en-US" sz="2400">
                <a:latin typeface="Times New Roman" panose="02020603050405020304" pitchFamily="18" charset="0"/>
              </a:rPr>
              <a:t>  Một số tác phẩm tiêu biểu như: Sơn nữ ca, Lời người ra đi, Lời Bác dặn trước lúc đi xa, Lời ru trên nương (phổ thơ Nguyễn Khoa Điềm), Thăm bến Nhà Rồng, Giữa Mạc tư khoa nghe câu hò ví dặm, Mùa xuân nho nhỏ,…</a:t>
            </a:r>
          </a:p>
          <a:p>
            <a:pPr eaLnBrk="1" hangingPunct="1">
              <a:spcBef>
                <a:spcPct val="50000"/>
              </a:spcBef>
              <a:buClrTx/>
              <a:buSzTx/>
              <a:buFont typeface="Wingdings" panose="05000000000000000000" pitchFamily="2" charset="2"/>
              <a:buChar char="§"/>
            </a:pPr>
            <a:r>
              <a:rPr lang="en-US" sz="2400">
                <a:latin typeface="Times New Roman" panose="02020603050405020304" pitchFamily="18" charset="0"/>
              </a:rPr>
              <a:t> </a:t>
            </a:r>
            <a:r>
              <a:rPr lang="en-US" sz="2400" u="sng">
                <a:latin typeface="Arial" panose="020B0604020202020204" pitchFamily="34" charset="0"/>
              </a:rPr>
              <a:t>Đặc </a:t>
            </a:r>
            <a:r>
              <a:rPr lang="vi-VN" sz="2400" u="sng">
                <a:latin typeface="Arial" panose="020B0604020202020204" pitchFamily="34" charset="0"/>
              </a:rPr>
              <a:t>đ</a:t>
            </a:r>
            <a:r>
              <a:rPr lang="en-US" sz="2400" u="sng">
                <a:latin typeface="Arial" panose="020B0604020202020204" pitchFamily="34" charset="0"/>
              </a:rPr>
              <a:t>iểm sáng tác: </a:t>
            </a:r>
            <a:r>
              <a:rPr lang="en-US" sz="2400">
                <a:latin typeface="Arial" panose="020B0604020202020204" pitchFamily="34" charset="0"/>
              </a:rPr>
              <a:t>Các sáng tác của ông th</a:t>
            </a:r>
            <a:r>
              <a:rPr lang="vi-VN" sz="2400">
                <a:latin typeface="Arial" panose="020B0604020202020204" pitchFamily="34" charset="0"/>
              </a:rPr>
              <a:t>ư</a:t>
            </a:r>
            <a:r>
              <a:rPr lang="en-US" sz="2400">
                <a:latin typeface="Arial" panose="020B0604020202020204" pitchFamily="34" charset="0"/>
              </a:rPr>
              <a:t>ờng mang </a:t>
            </a:r>
            <a:r>
              <a:rPr lang="vi-VN" sz="2400">
                <a:latin typeface="Arial" panose="020B0604020202020204" pitchFamily="34" charset="0"/>
              </a:rPr>
              <a:t>đ</a:t>
            </a:r>
            <a:r>
              <a:rPr lang="en-US" sz="2400">
                <a:latin typeface="Arial" panose="020B0604020202020204" pitchFamily="34" charset="0"/>
              </a:rPr>
              <a:t>ậm bản sắc dân tộc, nhẹ nhàng, lãng mạn.</a:t>
            </a:r>
          </a:p>
          <a:p>
            <a:pPr eaLnBrk="1" hangingPunct="1">
              <a:spcBef>
                <a:spcPct val="50000"/>
              </a:spcBef>
              <a:buClrTx/>
              <a:buSzTx/>
              <a:buFont typeface="Wingdings" panose="05000000000000000000" pitchFamily="2" charset="2"/>
              <a:buChar char="§"/>
            </a:pPr>
            <a:r>
              <a:rPr lang="en-US" sz="2400">
                <a:latin typeface="Times New Roman" panose="02020603050405020304" pitchFamily="18" charset="0"/>
              </a:rPr>
              <a:t>  Ông được Nhà nước trao tặng giải thưởng Hồ Chí Minh về Văn học - Nghệ thuật</a:t>
            </a:r>
          </a:p>
          <a:p>
            <a:pPr eaLnBrk="1" hangingPunct="1">
              <a:spcBef>
                <a:spcPct val="50000"/>
              </a:spcBef>
              <a:buClrTx/>
              <a:buSzTx/>
              <a:buFont typeface="Wingdings" panose="05000000000000000000" pitchFamily="2" charset="2"/>
              <a:buChar char="§"/>
            </a:pPr>
            <a:r>
              <a:rPr lang="en-US" sz="2400">
                <a:latin typeface="Times New Roman" panose="02020603050405020304" pitchFamily="18" charset="0"/>
              </a:rPr>
              <a:t>  Nhạc sĩ trần Hoàn mất ngày 23/11/2003 tại Hà Nội</a:t>
            </a:r>
          </a:p>
        </p:txBody>
      </p:sp>
      <p:sp>
        <p:nvSpPr>
          <p:cNvPr id="17449" name="Rectangle 41"/>
          <p:cNvSpPr>
            <a:spLocks noChangeArrowheads="1"/>
          </p:cNvSpPr>
          <p:nvPr/>
        </p:nvSpPr>
        <p:spPr bwMode="auto">
          <a:xfrm>
            <a:off x="2438401" y="152401"/>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sz="2400" b="1" i="1">
                <a:solidFill>
                  <a:srgbClr val="CC6600"/>
                </a:solidFill>
                <a:latin typeface="Arial" panose="020B0604020202020204" pitchFamily="34" charset="0"/>
              </a:rPr>
              <a:t>Nhạc sĩ Trần Hoàn</a:t>
            </a:r>
          </a:p>
        </p:txBody>
      </p:sp>
      <p:grpSp>
        <p:nvGrpSpPr>
          <p:cNvPr id="29702" name="Group 4"/>
          <p:cNvGrpSpPr>
            <a:grpSpLocks/>
          </p:cNvGrpSpPr>
          <p:nvPr/>
        </p:nvGrpSpPr>
        <p:grpSpPr bwMode="auto">
          <a:xfrm rot="5400000">
            <a:off x="7857332" y="3996532"/>
            <a:ext cx="2884487" cy="2838450"/>
            <a:chOff x="3936" y="-15"/>
            <a:chExt cx="1817" cy="1788"/>
          </a:xfrm>
        </p:grpSpPr>
        <p:pic>
          <p:nvPicPr>
            <p:cNvPr id="29708" name="Picture 5" descr="hoa-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6"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7"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3" name="Group 8"/>
          <p:cNvGrpSpPr>
            <a:grpSpLocks/>
          </p:cNvGrpSpPr>
          <p:nvPr/>
        </p:nvGrpSpPr>
        <p:grpSpPr bwMode="auto">
          <a:xfrm rot="10800000">
            <a:off x="1509712" y="4051300"/>
            <a:ext cx="2884488" cy="2838450"/>
            <a:chOff x="3936" y="-15"/>
            <a:chExt cx="1817" cy="1788"/>
          </a:xfrm>
        </p:grpSpPr>
        <p:pic>
          <p:nvPicPr>
            <p:cNvPr id="29705" name="Picture 9" descr="hoa-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4" name="AutoShape 55">
            <a:hlinkClick r:id="rId5" action="ppaction://hlinksldjump" highlightClick="1"/>
          </p:cNvPr>
          <p:cNvSpPr>
            <a:spLocks noChangeArrowheads="1"/>
          </p:cNvSpPr>
          <p:nvPr/>
        </p:nvSpPr>
        <p:spPr bwMode="auto">
          <a:xfrm>
            <a:off x="10210800" y="6324600"/>
            <a:ext cx="457200" cy="533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sz="1600">
              <a:latin typeface="Arial" panose="020B0604020202020204" pitchFamily="34" charset="0"/>
            </a:endParaRPr>
          </a:p>
        </p:txBody>
      </p:sp>
    </p:spTree>
    <p:extLst>
      <p:ext uri="{BB962C8B-B14F-4D97-AF65-F5344CB8AC3E}">
        <p14:creationId xmlns:p14="http://schemas.microsoft.com/office/powerpoint/2010/main" val="4193449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449">
                                            <p:txEl>
                                              <p:pRg st="0" end="0"/>
                                            </p:txEl>
                                          </p:spTgt>
                                        </p:tgtEl>
                                        <p:attrNameLst>
                                          <p:attrName>style.visibility</p:attrName>
                                        </p:attrNameLst>
                                      </p:cBhvr>
                                      <p:to>
                                        <p:strVal val="visible"/>
                                      </p:to>
                                    </p:set>
                                    <p:anim calcmode="lin" valueType="num">
                                      <p:cBhvr>
                                        <p:cTn id="7" dur="500" fill="hold"/>
                                        <p:tgtEl>
                                          <p:spTgt spid="174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4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7443">
                                            <p:txEl>
                                              <p:pRg st="0" end="0"/>
                                            </p:txEl>
                                          </p:spTgt>
                                        </p:tgtEl>
                                        <p:attrNameLst>
                                          <p:attrName>style.visibility</p:attrName>
                                        </p:attrNameLst>
                                      </p:cBhvr>
                                      <p:to>
                                        <p:strVal val="visible"/>
                                      </p:to>
                                    </p:set>
                                    <p:anim calcmode="discrete" valueType="clr">
                                      <p:cBhvr override="childStyle">
                                        <p:cTn id="12" dur="80"/>
                                        <p:tgtEl>
                                          <p:spTgt spid="17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4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7443">
                                            <p:txEl>
                                              <p:pRg st="0" end="0"/>
                                            </p:txEl>
                                          </p:spTgt>
                                        </p:tgtEl>
                                        <p:attrNameLst>
                                          <p:attrName>fill.type</p:attrName>
                                        </p:attrNameLst>
                                      </p:cBhvr>
                                      <p:to>
                                        <p:strVal val="solid"/>
                                      </p:to>
                                    </p:set>
                                  </p:childTnLst>
                                </p:cTn>
                              </p:par>
                            </p:childTnLst>
                          </p:cTn>
                        </p:par>
                        <p:par>
                          <p:cTn id="15" fill="hold" nodeType="afterGroup">
                            <p:stCondLst>
                              <p:cond delay="51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7443">
                                            <p:txEl>
                                              <p:pRg st="1" end="1"/>
                                            </p:txEl>
                                          </p:spTgt>
                                        </p:tgtEl>
                                        <p:attrNameLst>
                                          <p:attrName>style.visibility</p:attrName>
                                        </p:attrNameLst>
                                      </p:cBhvr>
                                      <p:to>
                                        <p:strVal val="visible"/>
                                      </p:to>
                                    </p:set>
                                    <p:anim calcmode="discrete" valueType="clr">
                                      <p:cBhvr override="childStyle">
                                        <p:cTn id="18" dur="80"/>
                                        <p:tgtEl>
                                          <p:spTgt spid="174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43">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17443">
                                            <p:txEl>
                                              <p:pRg st="1" end="1"/>
                                            </p:txEl>
                                          </p:spTgt>
                                        </p:tgtEl>
                                        <p:attrNameLst>
                                          <p:attrName>fill.type</p:attrName>
                                        </p:attrNameLst>
                                      </p:cBhvr>
                                      <p:to>
                                        <p:strVal val="solid"/>
                                      </p:to>
                                    </p:set>
                                  </p:childTnLst>
                                </p:cTn>
                              </p:par>
                            </p:childTnLst>
                          </p:cTn>
                        </p:par>
                        <p:par>
                          <p:cTn id="21" fill="hold" nodeType="afterGroup">
                            <p:stCondLst>
                              <p:cond delay="1162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17443">
                                            <p:txEl>
                                              <p:pRg st="2" end="2"/>
                                            </p:txEl>
                                          </p:spTgt>
                                        </p:tgtEl>
                                        <p:attrNameLst>
                                          <p:attrName>style.visibility</p:attrName>
                                        </p:attrNameLst>
                                      </p:cBhvr>
                                      <p:to>
                                        <p:strVal val="visible"/>
                                      </p:to>
                                    </p:set>
                                    <p:anim calcmode="discrete" valueType="clr">
                                      <p:cBhvr override="childStyle">
                                        <p:cTn id="24" dur="80"/>
                                        <p:tgtEl>
                                          <p:spTgt spid="174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7443">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17443">
                                            <p:txEl>
                                              <p:pRg st="2" end="2"/>
                                            </p:txEl>
                                          </p:spTgt>
                                        </p:tgtEl>
                                        <p:attrNameLst>
                                          <p:attrName>fill.type</p:attrName>
                                        </p:attrNameLst>
                                      </p:cBhvr>
                                      <p:to>
                                        <p:strVal val="solid"/>
                                      </p:to>
                                    </p:set>
                                  </p:childTnLst>
                                </p:cTn>
                              </p:par>
                            </p:childTnLst>
                          </p:cTn>
                        </p:par>
                        <p:par>
                          <p:cTn id="27" fill="hold" nodeType="afterGroup">
                            <p:stCondLst>
                              <p:cond delay="1462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7443">
                                            <p:txEl>
                                              <p:pRg st="3" end="3"/>
                                            </p:txEl>
                                          </p:spTgt>
                                        </p:tgtEl>
                                        <p:attrNameLst>
                                          <p:attrName>style.visibility</p:attrName>
                                        </p:attrNameLst>
                                      </p:cBhvr>
                                      <p:to>
                                        <p:strVal val="visible"/>
                                      </p:to>
                                    </p:set>
                                    <p:anim calcmode="discrete" valueType="clr">
                                      <p:cBhvr override="childStyle">
                                        <p:cTn id="30" dur="80"/>
                                        <p:tgtEl>
                                          <p:spTgt spid="1744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7443">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17443">
                                            <p:txEl>
                                              <p:pRg st="3" end="3"/>
                                            </p:txEl>
                                          </p:spTgt>
                                        </p:tgtEl>
                                        <p:attrNameLst>
                                          <p:attrName>fill.type</p:attrName>
                                        </p:attrNameLst>
                                      </p:cBhvr>
                                      <p:to>
                                        <p:strVal val="solid"/>
                                      </p:to>
                                    </p:set>
                                  </p:childTnLst>
                                </p:cTn>
                              </p:par>
                            </p:childTnLst>
                          </p:cTn>
                        </p:par>
                        <p:par>
                          <p:cTn id="33" fill="hold" nodeType="afterGroup">
                            <p:stCondLst>
                              <p:cond delay="1702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17443">
                                            <p:txEl>
                                              <p:pRg st="4" end="4"/>
                                            </p:txEl>
                                          </p:spTgt>
                                        </p:tgtEl>
                                        <p:attrNameLst>
                                          <p:attrName>style.visibility</p:attrName>
                                        </p:attrNameLst>
                                      </p:cBhvr>
                                      <p:to>
                                        <p:strVal val="visible"/>
                                      </p:to>
                                    </p:set>
                                    <p:anim calcmode="discrete" valueType="clr">
                                      <p:cBhvr override="childStyle">
                                        <p:cTn id="36" dur="80"/>
                                        <p:tgtEl>
                                          <p:spTgt spid="1744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7443">
                                            <p:txEl>
                                              <p:pRg st="4" end="4"/>
                                            </p:txEl>
                                          </p:spTgt>
                                        </p:tgtEl>
                                        <p:attrNameLst>
                                          <p:attrName>fillcolor</p:attrName>
                                        </p:attrNameLst>
                                      </p:cBhvr>
                                      <p:tavLst>
                                        <p:tav tm="0">
                                          <p:val>
                                            <p:clrVal>
                                              <a:schemeClr val="accent2"/>
                                            </p:clrVal>
                                          </p:val>
                                        </p:tav>
                                        <p:tav tm="50000">
                                          <p:val>
                                            <p:clrVal>
                                              <a:schemeClr val="hlink"/>
                                            </p:clrVal>
                                          </p:val>
                                        </p:tav>
                                      </p:tavLst>
                                    </p:anim>
                                    <p:set>
                                      <p:cBhvr>
                                        <p:cTn id="38" dur="80"/>
                                        <p:tgtEl>
                                          <p:spTgt spid="1744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1981200" y="76200"/>
            <a:ext cx="6661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sz="3200" b="1" i="1">
                <a:solidFill>
                  <a:srgbClr val="CC6600"/>
                </a:solidFill>
                <a:latin typeface="Times New Roman" panose="02020603050405020304" pitchFamily="18" charset="0"/>
                <a:cs typeface="Times New Roman" panose="02020603050405020304" pitchFamily="18" charset="0"/>
              </a:rPr>
              <a:t>2. Bài hát: “ Một mùa xuân nho nhỏ”.</a:t>
            </a:r>
          </a:p>
        </p:txBody>
      </p:sp>
      <p:sp>
        <p:nvSpPr>
          <p:cNvPr id="5" name="Rectangle 22"/>
          <p:cNvSpPr>
            <a:spLocks noChangeArrowheads="1"/>
          </p:cNvSpPr>
          <p:nvPr/>
        </p:nvSpPr>
        <p:spPr bwMode="auto">
          <a:xfrm>
            <a:off x="1981200" y="762000"/>
            <a:ext cx="8382000" cy="2123658"/>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defRPr/>
            </a:pPr>
            <a:r>
              <a:rPr lang="en-US" sz="220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Bài thơ Một mùa xuân nho nhỏ được nhà thơ Thanh Hải sáng tác trên giường bệnh trong bệnh viện Trung ương Huế những ngày cuối cùng của cuộc đời. Đó là những ngày tháng 12 năm 1980. Với tình cảm dạt dào và suy nghĩ sâu lắng Bài thơ là chút tâm sự, chiêm nghiệm của một nhà thơ đã dâng trọn cuộc đời cho sự nghiệp cách mạng giải phóng dân tộc. Với tình yêu nước bao la và niềm yêu mến thiết tha đối với cuộc sống.</a:t>
            </a:r>
          </a:p>
        </p:txBody>
      </p:sp>
      <p:sp>
        <p:nvSpPr>
          <p:cNvPr id="6" name="Rectangle 23"/>
          <p:cNvSpPr>
            <a:spLocks noChangeArrowheads="1"/>
          </p:cNvSpPr>
          <p:nvPr/>
        </p:nvSpPr>
        <p:spPr bwMode="auto">
          <a:xfrm>
            <a:off x="1905000" y="2971801"/>
            <a:ext cx="8763000" cy="246221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defRPr/>
            </a:pPr>
            <a:r>
              <a:rPr lang="en-US" sz="2200">
                <a:effectLst>
                  <a:outerShdw blurRad="38100" dist="38100" dir="2700000" algn="tl">
                    <a:srgbClr val="C0C0C0"/>
                  </a:outerShdw>
                </a:effectLst>
                <a:latin typeface="Times New Roman" panose="02020603050405020304" pitchFamily="18" charset="0"/>
                <a:cs typeface="Times New Roman" panose="02020603050405020304" pitchFamily="18" charset="0"/>
              </a:rPr>
              <a:t>  Là bạn thân của nhà thơ Thanh Hải, nhạc sĩ Trần Hoàn đã ngay lập tức phổ nhạc bài thơ khi nhà thơ vừa hoàn thành và nhanh chóng đến với thính giả. Nhạc sĩ đã tìm được một bài thơ sâu sắc với tứ thơ hay, giàu sức thuyết phục. “Mỗi người chúng ta hãy khiêm nhường, đóng góp chút gì bé nhỏ để góp phần làm nên cuộc đời tươi đẹp, hãy hòa cùng mọi người, hãy sẻ chia với đồng loại, chớ ồn ào, phô trương, chớ chỉ thấy mình, hãy "làm con chim hót, làm một nhành hoa, một nốt trầm xao xuyến" để "biến trong hòa ca". </a:t>
            </a:r>
          </a:p>
        </p:txBody>
      </p:sp>
      <p:sp>
        <p:nvSpPr>
          <p:cNvPr id="7" name="Rectangle 24"/>
          <p:cNvSpPr>
            <a:spLocks noChangeArrowheads="1"/>
          </p:cNvSpPr>
          <p:nvPr/>
        </p:nvSpPr>
        <p:spPr bwMode="auto">
          <a:xfrm>
            <a:off x="1905000" y="5486400"/>
            <a:ext cx="8305800" cy="762000"/>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70000"/>
              <a:buFont typeface="Wingdings" pitchFamily="2" charset="2"/>
              <a:buChar char="§"/>
              <a:defRPr/>
            </a:pPr>
            <a:r>
              <a:rPr lang="en-US" sz="2200" i="1"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Bài</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hát</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nói</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lên</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lòng</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tự</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hào</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về</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đất</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nước</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tươi</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đẹp</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và</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khát</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khao</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cống</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hiến</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cho</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quê</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hương</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đất</a:t>
            </a:r>
            <a:r>
              <a:rPr lang="en-US" sz="2200" dirty="0">
                <a:effectLst>
                  <a:outerShdw blurRad="38100" dist="38100" dir="2700000" algn="tl">
                    <a:srgbClr val="000000"/>
                  </a:outerShdw>
                </a:effectLst>
                <a:latin typeface="Times New Roman" pitchFamily="18" charset="0"/>
                <a:cs typeface="Times New Roman" pitchFamily="18" charset="0"/>
              </a:rPr>
              <a:t> </a:t>
            </a:r>
            <a:r>
              <a:rPr lang="en-US" sz="2200" dirty="0" err="1">
                <a:effectLst>
                  <a:outerShdw blurRad="38100" dist="38100" dir="2700000" algn="tl">
                    <a:srgbClr val="000000"/>
                  </a:outerShdw>
                </a:effectLst>
                <a:latin typeface="Times New Roman" pitchFamily="18" charset="0"/>
                <a:cs typeface="Times New Roman" pitchFamily="18" charset="0"/>
              </a:rPr>
              <a:t>nước</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1580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amond(in)">
                                      <p:cBhvr>
                                        <p:cTn id="14" dur="2000"/>
                                        <p:tgtEl>
                                          <p:spTgt spid="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diamond(in)">
                                      <p:cBhvr>
                                        <p:cTn id="19" dur="2000"/>
                                        <p:tgtEl>
                                          <p:spTgt spid="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98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4|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6615</TotalTime>
  <Words>542</Words>
  <Application>Microsoft Office PowerPoint</Application>
  <PresentationFormat>Widescreen</PresentationFormat>
  <Paragraphs>29</Paragraphs>
  <Slides>11</Slides>
  <Notes>2</Notes>
  <HiddenSlides>0</HiddenSlides>
  <MMClips>3</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Times New Roman</vt:lpstr>
      <vt:lpstr>Arial</vt:lpstr>
      <vt:lpstr>Wingdings</vt:lpstr>
      <vt:lpstr>Calibri</vt:lpstr>
      <vt:lpstr>Wingdings 3</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THIEN-TU</cp:lastModifiedBy>
  <cp:revision>1009</cp:revision>
  <dcterms:created xsi:type="dcterms:W3CDTF">2020-08-30T12:35:12Z</dcterms:created>
  <dcterms:modified xsi:type="dcterms:W3CDTF">2021-09-27T08:47:26Z</dcterms:modified>
</cp:coreProperties>
</file>