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4288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831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1925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638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808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93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8827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825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440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4601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147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32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71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132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80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64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28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2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78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hlink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translate.googleusercontent.com/translate_c?hl=vi&amp;langpair=en|vi&amp;u=http://en.wikipedia.org/wiki/File:Flag_of_Russia.svg&amp;rurl=translate.google.com.vn&amp;usg=ALkJrhhaAg243l-8vfPwolezcN2uOeTkh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Asian lily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2997200"/>
            <a:ext cx="20002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600" y="857250"/>
            <a:ext cx="984250" cy="97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7004051" y="857250"/>
            <a:ext cx="971550" cy="9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069138" y="4994275"/>
            <a:ext cx="958850" cy="9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POINSET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1145382" y="5047456"/>
            <a:ext cx="950912" cy="9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2359025" y="1846263"/>
            <a:ext cx="5538788" cy="9540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  <a:t>ÂM NHẠC 9</a:t>
            </a:r>
            <a:br>
              <a:rPr b="1" i="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</a:br>
            <a:r>
              <a:rPr b="1" i="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  <a:t>Lớp học trực tuyến</a:t>
            </a: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5943600" y="4876800"/>
            <a:ext cx="27432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2209800" y="304800"/>
            <a:ext cx="3624263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bài hát</a:t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457200" y="939800"/>
            <a:ext cx="8305800" cy="545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1977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phim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chũi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Ê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Nốt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sĩ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200" b="1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xukhốp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chiếu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Nụ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cười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phim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3200" b="1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rPr lang="en-US" sz="3200" b="1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Sain-xki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200" b="1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Plia-xcốp-xki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cười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đầy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vẻ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hồn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nhiên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nhí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nhảnh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niên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Nụ</a:t>
            </a:r>
            <a:r>
              <a:rPr lang="en-US" sz="3200" b="1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cười</a:t>
            </a:r>
            <a:r>
              <a:rPr lang="en-US" sz="3200" b="1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dịch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sang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200" b="1" i="0" u="none" strike="noStrike" cap="none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iệt</a:t>
            </a:r>
            <a:r>
              <a:rPr lang="en-US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sĩ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3200" b="1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Tuyên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dịch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0" y="3810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hát có mấy đoạn,giọng gì ?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4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đoạn,chia câu:</a:t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0" y="838200"/>
            <a:ext cx="91440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hát có 2 đoạn giọng Đô trưởng </a:t>
            </a:r>
            <a:r>
              <a:rPr lang="en-US" sz="2800" b="0" i="1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(đoạn 1)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Đô thứ </a:t>
            </a:r>
            <a:r>
              <a:rPr lang="en-US" sz="2800" b="0" i="1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(đoạn 2)</a:t>
            </a:r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19288"/>
            <a:ext cx="9144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/>
          <p:nvPr/>
        </p:nvSpPr>
        <p:spPr>
          <a:xfrm>
            <a:off x="6781800" y="6359525"/>
            <a:ext cx="12620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2</a:t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1881188" y="2327275"/>
            <a:ext cx="1262062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1</a:t>
            </a:r>
            <a:endParaRPr/>
          </a:p>
        </p:txBody>
      </p:sp>
      <p:pic>
        <p:nvPicPr>
          <p:cNvPr id="195" name="Google Shape;195;p26" descr="Nu%20cuoi%20bab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228600"/>
            <a:ext cx="1981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/>
          <p:nvPr/>
        </p:nvSpPr>
        <p:spPr>
          <a:xfrm>
            <a:off x="392113" y="1989138"/>
            <a:ext cx="11969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4496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 </a:t>
            </a:r>
            <a:endParaRPr sz="2800" b="1" i="0" u="none" strike="noStrike" cap="none">
              <a:solidFill>
                <a:srgbClr val="4496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609600" y="2798763"/>
            <a:ext cx="381000" cy="401637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6400800" y="5246688"/>
            <a:ext cx="124936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 thứ</a:t>
            </a: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8686800" y="5770563"/>
            <a:ext cx="381000" cy="588962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hát từng câu: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686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Times New Roman"/>
              <a:buNone/>
            </a:pPr>
            <a:r>
              <a:rPr lang="en-US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1 chia gồm 4 câu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nghe giai điệu mỗi câu 3 lần sau đó hát theo</a:t>
            </a:r>
            <a:r>
              <a:rPr lang="en-US" sz="2400" b="1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/>
          <p:nvPr/>
        </p:nvSpPr>
        <p:spPr>
          <a:xfrm>
            <a:off x="7772400" y="2057400"/>
            <a:ext cx="304800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7010400" y="3124200"/>
            <a:ext cx="304800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6781800" y="4191000"/>
            <a:ext cx="304800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7315200" y="5410200"/>
            <a:ext cx="304800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274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28956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3886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51054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179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87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179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179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/>
          <p:nvPr/>
        </p:nvSpPr>
        <p:spPr>
          <a:xfrm>
            <a:off x="457200" y="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2 gồm 3 câu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nghe đàn mỗi câu 3 lần sau đó hát theo</a:t>
            </a:r>
            <a:r>
              <a:rPr lang="en-US" sz="2800" b="1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4191000" y="1828800"/>
            <a:ext cx="304800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8839200" y="2971800"/>
            <a:ext cx="304800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5410200" y="5257800"/>
            <a:ext cx="304800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5240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26670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51054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hát Nụ Cười muốn gửi đến chúng ta những thông điệp gì?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Bài hát Nụ cười ca ngợi niềm lạc quan trong cuộc song, đem lại niềm tin và hạnh phúc cho con người.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body" idx="1"/>
          </p:nvPr>
        </p:nvSpPr>
        <p:spPr>
          <a:xfrm>
            <a:off x="1428750" y="4100513"/>
            <a:ext cx="664845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0213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Bài hát chia làm mấy đoạn? Và được viết ở giọng gì?</a:t>
            </a:r>
            <a:endParaRPr/>
          </a:p>
          <a:p>
            <a:pPr marL="26988" lvl="0" indent="-2698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2209800" y="376238"/>
            <a:ext cx="485775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5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 cố</a:t>
            </a:r>
            <a:endParaRPr sz="3375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1428750" y="4876800"/>
            <a:ext cx="61150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hát chia làm 2 đoạn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a: Giọng Đô trưởng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b: Giọng Đô thứ</a:t>
            </a:r>
            <a:endParaRPr/>
          </a:p>
        </p:txBody>
      </p:sp>
      <p:sp>
        <p:nvSpPr>
          <p:cNvPr id="254" name="Google Shape;254;p32"/>
          <p:cNvSpPr txBox="1"/>
          <p:nvPr/>
        </p:nvSpPr>
        <p:spPr>
          <a:xfrm>
            <a:off x="1657350" y="1890713"/>
            <a:ext cx="571500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 Nga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Phỏng dịch: Phạm Tuyên</a:t>
            </a:r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2"/>
          <p:cNvSpPr txBox="1"/>
          <p:nvPr/>
        </p:nvSpPr>
        <p:spPr>
          <a:xfrm>
            <a:off x="1466850" y="3513138"/>
            <a:ext cx="56578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 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32"/>
          <p:cNvSpPr txBox="1"/>
          <p:nvPr/>
        </p:nvSpPr>
        <p:spPr>
          <a:xfrm>
            <a:off x="1600200" y="1111250"/>
            <a:ext cx="67056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Bài hát Nụ cười nhạc của nước nào ? Nhạc sĩ Phỏng dịch?</a:t>
            </a:r>
            <a:endParaRPr/>
          </a:p>
        </p:txBody>
      </p:sp>
      <p:sp>
        <p:nvSpPr>
          <p:cNvPr id="257" name="Google Shape;257;p32"/>
          <p:cNvSpPr txBox="1"/>
          <p:nvPr/>
        </p:nvSpPr>
        <p:spPr>
          <a:xfrm>
            <a:off x="1554163" y="2881313"/>
            <a:ext cx="58864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Bài hát được viết ở nhịp?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/>
          <p:nvPr/>
        </p:nvSpPr>
        <p:spPr>
          <a:xfrm>
            <a:off x="1219200" y="914400"/>
            <a:ext cx="7391400" cy="2892425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5400" b="0" i="0" u="none" strike="noStrike" cap="none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5.Dặn </a:t>
            </a:r>
            <a:r>
              <a:rPr lang="en-US" sz="5400" b="0" i="0" u="none" strike="noStrike" cap="none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</a:t>
            </a:r>
            <a:r>
              <a:rPr lang="en-US" sz="5400" b="0" i="0" u="none" strike="noStrike" cap="none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Times New Roman"/>
              <a:buChar char="-"/>
            </a:pP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biên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</a:t>
            </a:r>
            <a:r>
              <a:rPr lang="en-US" sz="3200" b="0" i="0" u="none" strike="noStrike" cap="none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Times New Roman"/>
              <a:buChar char="-"/>
            </a:pP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Nắm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vững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endParaRPr sz="3200" b="0" i="0" u="none" strike="noStrike" cap="none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Times New Roman"/>
              <a:buChar char="-"/>
            </a:pP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0" i="0" u="none" strike="noStrike" cap="none" dirty="0" err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3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3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3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/>
          <p:nvPr/>
        </p:nvSpPr>
        <p:spPr>
          <a:xfrm>
            <a:off x="2057400" y="4171950"/>
            <a:ext cx="5194300" cy="11715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chemeClr val="folHlink"/>
                    </a:gs>
                    <a:gs pos="50000">
                      <a:srgbClr val="FFFF66"/>
                    </a:gs>
                    <a:gs pos="100000">
                      <a:schemeClr val="folHlink"/>
                    </a:gs>
                  </a:gsLst>
                  <a:lin ang="0" scaled="0"/>
                </a:gradFill>
                <a:latin typeface="Times New Roman"/>
              </a:rPr>
              <a:t>                                       </a:t>
            </a:r>
            <a:b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chemeClr val="folHlink"/>
                    </a:gs>
                    <a:gs pos="50000">
                      <a:srgbClr val="FFFF66"/>
                    </a:gs>
                    <a:gs pos="100000">
                      <a:schemeClr val="folHlink"/>
                    </a:gs>
                  </a:gsLst>
                  <a:lin ang="0" scaled="0"/>
                </a:gradFill>
                <a:latin typeface="Times New Roman"/>
              </a:rPr>
            </a:br>
            <a: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chemeClr val="folHlink"/>
                    </a:gs>
                    <a:gs pos="50000">
                      <a:srgbClr val="FFFF66"/>
                    </a:gs>
                    <a:gs pos="100000">
                      <a:schemeClr val="folHlink"/>
                    </a:gs>
                  </a:gsLst>
                  <a:lin ang="0" scaled="0"/>
                </a:gradFill>
                <a:latin typeface="Times New Roman"/>
              </a:rPr>
              <a:t>                            </a:t>
            </a:r>
          </a:p>
        </p:txBody>
      </p:sp>
      <p:sp>
        <p:nvSpPr>
          <p:cNvPr id="268" name="Google Shape;268;p34"/>
          <p:cNvSpPr/>
          <p:nvPr/>
        </p:nvSpPr>
        <p:spPr>
          <a:xfrm>
            <a:off x="1371600" y="990600"/>
            <a:ext cx="6629400" cy="1295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FF66">
                        <a:alpha val="76862"/>
                      </a:srgbClr>
                    </a:gs>
                    <a:gs pos="100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Times New Roman"/>
              </a:rPr>
              <a:t>Bài học đến đây kết thúc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2514600" y="1752600"/>
            <a:ext cx="67818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 Nga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 dịc lời việt : Phạm Tuyên</a:t>
            </a:r>
            <a:endParaRPr/>
          </a:p>
        </p:txBody>
      </p:sp>
      <p:pic>
        <p:nvPicPr>
          <p:cNvPr id="105" name="Google Shape;105;p15" descr="3974352942_bc5f6d6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819400"/>
            <a:ext cx="76962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1752600" y="152400"/>
            <a:ext cx="5562600" cy="137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1">
                <a:ln w="12700" cap="flat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3366"/>
                </a:solidFill>
                <a:latin typeface="Times New Roman"/>
              </a:rPr>
              <a:t>Tiết 4:</a:t>
            </a:r>
            <a:br>
              <a:rPr b="1" i="1">
                <a:ln w="12700" cap="flat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3366"/>
                </a:solidFill>
                <a:latin typeface="Times New Roman"/>
              </a:rPr>
            </a:br>
            <a:r>
              <a:rPr b="1" i="1">
                <a:ln w="12700" cap="flat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3366"/>
                </a:solidFill>
                <a:latin typeface="Times New Roman"/>
              </a:rPr>
              <a:t> BÀI HÁT: NỤ CƯỜI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304800" y="989013"/>
            <a:ext cx="88392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lâu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Việt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12" name="Google Shape;112;p16"/>
          <p:cNvSpPr txBox="1"/>
          <p:nvPr/>
        </p:nvSpPr>
        <p:spPr>
          <a:xfrm>
            <a:off x="0" y="3200400"/>
            <a:ext cx="91440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-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rộng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Lãnh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thổ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trải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dài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Viễn</a:t>
            </a:r>
            <a:r>
              <a:rPr lang="en-US" dirty="0">
                <a:ea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Á,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17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triệu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km2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 descr="bando_ng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90600"/>
            <a:ext cx="4286250" cy="4648200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8" name="Google Shape;118;p17" descr="}}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0" y="990600"/>
            <a:ext cx="3505200" cy="2514600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9" name="Google Shape;119;p17"/>
          <p:cNvSpPr txBox="1"/>
          <p:nvPr/>
        </p:nvSpPr>
        <p:spPr>
          <a:xfrm>
            <a:off x="5715000" y="3962400"/>
            <a:ext cx="2441575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Quốc kỳ Nga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295400" y="5791200"/>
            <a:ext cx="2225675" cy="588963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đồ Nga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về nước Nga</a:t>
            </a:r>
            <a:r>
              <a:rPr lang="en-US" sz="4000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457200" y="4724400"/>
            <a:ext cx="8229600" cy="140176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Nằm ở Châu Âu, là một nước có diện tích rất rộng lớn và có vị trí quan trọng trên thế giới</a:t>
            </a:r>
            <a:endParaRPr/>
          </a:p>
        </p:txBody>
      </p:sp>
      <p:pic>
        <p:nvPicPr>
          <p:cNvPr id="127" name="Google Shape;127;p18" descr="bando_ng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04800"/>
            <a:ext cx="8153400" cy="4191000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685800"/>
            <a:ext cx="7466013" cy="4724400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304800" y="5715000"/>
            <a:ext cx="8229600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 đô là Moskva</a:t>
            </a:r>
            <a:endParaRPr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 descr="10571054104110541056104210401057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838200"/>
            <a:ext cx="6629400" cy="452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 descr="280212167400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838200"/>
            <a:ext cx="6934200" cy="454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descr="933112167400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838200"/>
            <a:ext cx="6934200" cy="46243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1905000" y="0"/>
            <a:ext cx="5281613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hình ảnh về nước Nga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22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5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/>
              <a:t/>
            </a:r>
            <a:br>
              <a:rPr lang="en-US" sz="4000" b="1" u="sng"/>
            </a:br>
            <a:r>
              <a:rPr lang="en-US" sz="4000" b="1"/>
              <a:t> </a:t>
            </a: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 đô Mat-xcơ-va có điện Kremli là một kỳ quan nổi tiếng thế giới.</a:t>
            </a:r>
            <a:b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1" descr="10451050104010581045105610481053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600200"/>
            <a:ext cx="79248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4724400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>
            <a:picLocks noGrp="1"/>
          </p:cNvPicPr>
          <p:nvPr>
            <p:ph type="title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990600"/>
            <a:ext cx="44196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/>
          <p:nvPr/>
        </p:nvSpPr>
        <p:spPr>
          <a:xfrm>
            <a:off x="2590800" y="152400"/>
            <a:ext cx="3886200" cy="647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2700" cap="flat" cmpd="sng">
                  <a:solidFill>
                    <a:srgbClr val="FF0066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  <a:t>GIỚI THIỆU BÀI HÁT</a:t>
            </a:r>
          </a:p>
        </p:txBody>
      </p:sp>
      <p:pic>
        <p:nvPicPr>
          <p:cNvPr id="155" name="Google Shape;155;p22" descr="Nu%20cuoi%20bab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002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478</Words>
  <Application>Microsoft Office PowerPoint</Application>
  <PresentationFormat>On-screen Show (4:3)</PresentationFormat>
  <Paragraphs>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Noto Sans Symbols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Giới thiệu về nước Nga </vt:lpstr>
      <vt:lpstr>PowerPoint Presentation</vt:lpstr>
      <vt:lpstr>Thủ đô là Moskva</vt:lpstr>
      <vt:lpstr>PowerPoint Presentation</vt:lpstr>
      <vt:lpstr>   Thủ đô Mat-xcơ-va có điện Kremli là một kỳ quan nổi tiếng thế giới. </vt:lpstr>
      <vt:lpstr>PowerPoint Presentation</vt:lpstr>
      <vt:lpstr>PowerPoint Presentation</vt:lpstr>
      <vt:lpstr>Chia đoạn,chia câu:</vt:lpstr>
      <vt:lpstr>PowerPoint Presentation</vt:lpstr>
      <vt:lpstr>Tập hát từng câu:</vt:lpstr>
      <vt:lpstr>PowerPoint Presentation</vt:lpstr>
      <vt:lpstr>Bài hát Nụ Cười muốn gửi đến chúng ta những thông điệp gì?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2021-10-03T03:14:31Z</dcterms:modified>
</cp:coreProperties>
</file>