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777" r:id="rId4"/>
    <p:sldId id="778" r:id="rId5"/>
    <p:sldId id="779" r:id="rId6"/>
    <p:sldId id="780" r:id="rId7"/>
    <p:sldId id="801" r:id="rId8"/>
    <p:sldId id="781" r:id="rId9"/>
    <p:sldId id="783" r:id="rId10"/>
    <p:sldId id="802" r:id="rId11"/>
    <p:sldId id="803" r:id="rId12"/>
    <p:sldId id="785" r:id="rId13"/>
    <p:sldId id="804" r:id="rId14"/>
    <p:sldId id="787" r:id="rId15"/>
    <p:sldId id="788" r:id="rId16"/>
    <p:sldId id="789" r:id="rId17"/>
    <p:sldId id="791" r:id="rId18"/>
    <p:sldId id="792" r:id="rId19"/>
    <p:sldId id="794" r:id="rId20"/>
    <p:sldId id="793" r:id="rId21"/>
    <p:sldId id="800" r:id="rId22"/>
    <p:sldId id="795" r:id="rId23"/>
    <p:sldId id="805" r:id="rId24"/>
    <p:sldId id="798" r:id="rId25"/>
    <p:sldId id="799" r:id="rId26"/>
    <p:sldId id="806"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526ACE"/>
    <a:srgbClr val="C06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8" d="100"/>
          <a:sy n="78" d="100"/>
        </p:scale>
        <p:origin x="-1014" y="-3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DEF30-FF9A-4CE8-85A1-3D9E4AAD3187}" type="datetimeFigureOut">
              <a:rPr lang="en-US" smtClean="0"/>
              <a:t>10/10/2021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A93B2-DF44-4BE8-9E30-A34B89DEF356}" type="slidenum">
              <a:rPr lang="en-US" smtClean="0"/>
              <a:t>‹#›</a:t>
            </a:fld>
            <a:endParaRPr lang="en-US"/>
          </a:p>
        </p:txBody>
      </p:sp>
    </p:spTree>
    <p:extLst>
      <p:ext uri="{BB962C8B-B14F-4D97-AF65-F5344CB8AC3E}">
        <p14:creationId xmlns:p14="http://schemas.microsoft.com/office/powerpoint/2010/main" val="156305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7</a:t>
            </a:fld>
            <a:endParaRPr lang="zh-CN" altLang="en-US" dirty="0"/>
          </a:p>
        </p:txBody>
      </p:sp>
    </p:spTree>
    <p:extLst>
      <p:ext uri="{BB962C8B-B14F-4D97-AF65-F5344CB8AC3E}">
        <p14:creationId xmlns:p14="http://schemas.microsoft.com/office/powerpoint/2010/main" val="316069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11</a:t>
            </a:fld>
            <a:endParaRPr lang="zh-CN" altLang="en-US" dirty="0"/>
          </a:p>
        </p:txBody>
      </p:sp>
    </p:spTree>
    <p:extLst>
      <p:ext uri="{BB962C8B-B14F-4D97-AF65-F5344CB8AC3E}">
        <p14:creationId xmlns:p14="http://schemas.microsoft.com/office/powerpoint/2010/main" val="250284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19</a:t>
            </a:fld>
            <a:endParaRPr lang="zh-CN" altLang="en-US" dirty="0"/>
          </a:p>
        </p:txBody>
      </p:sp>
    </p:spTree>
    <p:extLst>
      <p:ext uri="{BB962C8B-B14F-4D97-AF65-F5344CB8AC3E}">
        <p14:creationId xmlns:p14="http://schemas.microsoft.com/office/powerpoint/2010/main" val="204166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23</a:t>
            </a:fld>
            <a:endParaRPr lang="zh-CN" altLang="en-US" dirty="0"/>
          </a:p>
        </p:txBody>
      </p:sp>
    </p:spTree>
    <p:extLst>
      <p:ext uri="{BB962C8B-B14F-4D97-AF65-F5344CB8AC3E}">
        <p14:creationId xmlns:p14="http://schemas.microsoft.com/office/powerpoint/2010/main" val="313533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84935-623E-4566-AE87-5FBD1D72F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8DDDE2B8-7129-4010-A05E-A24079E8E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5F4FE39C-3210-4DC6-90A8-8002B0298CC5}"/>
              </a:ext>
            </a:extLst>
          </p:cNvPr>
          <p:cNvSpPr>
            <a:spLocks noGrp="1"/>
          </p:cNvSpPr>
          <p:nvPr>
            <p:ph type="dt" sz="half" idx="10"/>
          </p:nvPr>
        </p:nvSpPr>
        <p:spPr/>
        <p:txBody>
          <a:bodyPr/>
          <a:lstStyle/>
          <a:p>
            <a:fld id="{EDADE743-382B-42E5-AA6E-FB8C9D08DE14}" type="datetimeFigureOut">
              <a:rPr lang="vi-VN" smtClean="0"/>
              <a:t>10/10/2021</a:t>
            </a:fld>
            <a:endParaRPr lang="vi-VN"/>
          </a:p>
        </p:txBody>
      </p:sp>
      <p:sp>
        <p:nvSpPr>
          <p:cNvPr id="5" name="Footer Placeholder 4">
            <a:extLst>
              <a:ext uri="{FF2B5EF4-FFF2-40B4-BE49-F238E27FC236}">
                <a16:creationId xmlns:a16="http://schemas.microsoft.com/office/drawing/2014/main" xmlns="" id="{D1F10D10-86BB-4C22-A262-686D9AD927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CBE8A89E-97B9-41C1-9094-EEA5A4548F22}"/>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49030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40652-8441-49BD-A61B-4E9C011B45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4462240-712D-4AC0-A819-3F874E1653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0ED39CC-2975-4766-8598-95A37685C7FB}"/>
              </a:ext>
            </a:extLst>
          </p:cNvPr>
          <p:cNvSpPr>
            <a:spLocks noGrp="1"/>
          </p:cNvSpPr>
          <p:nvPr>
            <p:ph type="dt" sz="half" idx="10"/>
          </p:nvPr>
        </p:nvSpPr>
        <p:spPr/>
        <p:txBody>
          <a:bodyPr/>
          <a:lstStyle/>
          <a:p>
            <a:fld id="{EDADE743-382B-42E5-AA6E-FB8C9D08DE14}" type="datetimeFigureOut">
              <a:rPr lang="vi-VN" smtClean="0"/>
              <a:t>10/10/2021</a:t>
            </a:fld>
            <a:endParaRPr lang="vi-VN"/>
          </a:p>
        </p:txBody>
      </p:sp>
      <p:sp>
        <p:nvSpPr>
          <p:cNvPr id="5" name="Footer Placeholder 4">
            <a:extLst>
              <a:ext uri="{FF2B5EF4-FFF2-40B4-BE49-F238E27FC236}">
                <a16:creationId xmlns:a16="http://schemas.microsoft.com/office/drawing/2014/main" xmlns="" id="{AF262871-F703-420D-A518-C9DAB44BE9D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CAB3FBF-4239-4962-9502-DE44E011FBF8}"/>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75853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580D035-32B2-43CF-8BC3-09BC4037DC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53DD1571-80FD-43BC-B237-3B8C679AF7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174D27E-6AE6-48EB-9938-6E8383625303}"/>
              </a:ext>
            </a:extLst>
          </p:cNvPr>
          <p:cNvSpPr>
            <a:spLocks noGrp="1"/>
          </p:cNvSpPr>
          <p:nvPr>
            <p:ph type="dt" sz="half" idx="10"/>
          </p:nvPr>
        </p:nvSpPr>
        <p:spPr/>
        <p:txBody>
          <a:bodyPr/>
          <a:lstStyle/>
          <a:p>
            <a:fld id="{EDADE743-382B-42E5-AA6E-FB8C9D08DE14}" type="datetimeFigureOut">
              <a:rPr lang="vi-VN" smtClean="0"/>
              <a:t>10/10/2021</a:t>
            </a:fld>
            <a:endParaRPr lang="vi-VN"/>
          </a:p>
        </p:txBody>
      </p:sp>
      <p:sp>
        <p:nvSpPr>
          <p:cNvPr id="5" name="Footer Placeholder 4">
            <a:extLst>
              <a:ext uri="{FF2B5EF4-FFF2-40B4-BE49-F238E27FC236}">
                <a16:creationId xmlns:a16="http://schemas.microsoft.com/office/drawing/2014/main" xmlns="" id="{AC37109D-9A18-4F68-A213-D42F2C15FC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E372E1B-A348-465E-8509-87795109CEAD}"/>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83172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114CC-9588-4B64-BCE0-6C4BA722B64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237FAE7-3705-41E6-98FD-493CE7E652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905BA45-AEE2-4550-B24C-E5EAE431563F}"/>
              </a:ext>
            </a:extLst>
          </p:cNvPr>
          <p:cNvSpPr>
            <a:spLocks noGrp="1"/>
          </p:cNvSpPr>
          <p:nvPr>
            <p:ph type="dt" sz="half" idx="10"/>
          </p:nvPr>
        </p:nvSpPr>
        <p:spPr/>
        <p:txBody>
          <a:bodyPr/>
          <a:lstStyle/>
          <a:p>
            <a:fld id="{EDADE743-382B-42E5-AA6E-FB8C9D08DE14}" type="datetimeFigureOut">
              <a:rPr lang="vi-VN" smtClean="0"/>
              <a:t>10/10/2021</a:t>
            </a:fld>
            <a:endParaRPr lang="vi-VN"/>
          </a:p>
        </p:txBody>
      </p:sp>
      <p:sp>
        <p:nvSpPr>
          <p:cNvPr id="5" name="Footer Placeholder 4">
            <a:extLst>
              <a:ext uri="{FF2B5EF4-FFF2-40B4-BE49-F238E27FC236}">
                <a16:creationId xmlns:a16="http://schemas.microsoft.com/office/drawing/2014/main" xmlns="" id="{7F3E9981-D904-4471-9D3E-311066D165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0C7EE94-2EE9-406C-B1F5-E14B54C8FD75}"/>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56669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4749A-F8DF-49C5-BF03-E9E14EE2C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E4E33B1-570C-4DEC-8EC5-5FDE59C9D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55BA3C6-902C-4AAC-A691-FBFE3D68E15F}"/>
              </a:ext>
            </a:extLst>
          </p:cNvPr>
          <p:cNvSpPr>
            <a:spLocks noGrp="1"/>
          </p:cNvSpPr>
          <p:nvPr>
            <p:ph type="dt" sz="half" idx="10"/>
          </p:nvPr>
        </p:nvSpPr>
        <p:spPr/>
        <p:txBody>
          <a:bodyPr/>
          <a:lstStyle/>
          <a:p>
            <a:fld id="{EDADE743-382B-42E5-AA6E-FB8C9D08DE14}" type="datetimeFigureOut">
              <a:rPr lang="vi-VN" smtClean="0"/>
              <a:t>10/10/2021</a:t>
            </a:fld>
            <a:endParaRPr lang="vi-VN"/>
          </a:p>
        </p:txBody>
      </p:sp>
      <p:sp>
        <p:nvSpPr>
          <p:cNvPr id="5" name="Footer Placeholder 4">
            <a:extLst>
              <a:ext uri="{FF2B5EF4-FFF2-40B4-BE49-F238E27FC236}">
                <a16:creationId xmlns:a16="http://schemas.microsoft.com/office/drawing/2014/main" xmlns="" id="{847079FC-969E-4D37-90A6-728E9C0054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8E44B19D-1812-4ECD-B691-9CD5615ED394}"/>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64922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2A096C-EA42-46C4-A953-BBDF7F083B6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A10937F7-DDE0-4B76-89C1-89644A6D70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C37F1E3A-1EA7-4C97-A123-C55B542CF2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481FF3FF-1F69-4925-BF9A-8818AA4D3A8A}"/>
              </a:ext>
            </a:extLst>
          </p:cNvPr>
          <p:cNvSpPr>
            <a:spLocks noGrp="1"/>
          </p:cNvSpPr>
          <p:nvPr>
            <p:ph type="dt" sz="half" idx="10"/>
          </p:nvPr>
        </p:nvSpPr>
        <p:spPr/>
        <p:txBody>
          <a:bodyPr/>
          <a:lstStyle/>
          <a:p>
            <a:fld id="{EDADE743-382B-42E5-AA6E-FB8C9D08DE14}" type="datetimeFigureOut">
              <a:rPr lang="vi-VN" smtClean="0"/>
              <a:t>10/10/2021</a:t>
            </a:fld>
            <a:endParaRPr lang="vi-VN"/>
          </a:p>
        </p:txBody>
      </p:sp>
      <p:sp>
        <p:nvSpPr>
          <p:cNvPr id="6" name="Footer Placeholder 5">
            <a:extLst>
              <a:ext uri="{FF2B5EF4-FFF2-40B4-BE49-F238E27FC236}">
                <a16:creationId xmlns:a16="http://schemas.microsoft.com/office/drawing/2014/main" xmlns="" id="{8B835AE1-9E74-4978-8023-0A20801F025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9603E15-8B21-4864-B2CF-EDDA1DE73DAE}"/>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19187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A7019B-A241-44D6-AE58-9D331337FF5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30093F7-820A-489A-8BAE-6CA709A46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1BA25F4-D659-4818-B51E-F74959C79A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4CAC2E72-6785-4237-BA94-CF33C1627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35457CC-EEBA-4051-8432-51C0BBE26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34AF753-84A2-4D69-AB24-989FBAC7CDE1}"/>
              </a:ext>
            </a:extLst>
          </p:cNvPr>
          <p:cNvSpPr>
            <a:spLocks noGrp="1"/>
          </p:cNvSpPr>
          <p:nvPr>
            <p:ph type="dt" sz="half" idx="10"/>
          </p:nvPr>
        </p:nvSpPr>
        <p:spPr/>
        <p:txBody>
          <a:bodyPr/>
          <a:lstStyle/>
          <a:p>
            <a:fld id="{EDADE743-382B-42E5-AA6E-FB8C9D08DE14}" type="datetimeFigureOut">
              <a:rPr lang="vi-VN" smtClean="0"/>
              <a:t>10/10/2021</a:t>
            </a:fld>
            <a:endParaRPr lang="vi-VN"/>
          </a:p>
        </p:txBody>
      </p:sp>
      <p:sp>
        <p:nvSpPr>
          <p:cNvPr id="8" name="Footer Placeholder 7">
            <a:extLst>
              <a:ext uri="{FF2B5EF4-FFF2-40B4-BE49-F238E27FC236}">
                <a16:creationId xmlns:a16="http://schemas.microsoft.com/office/drawing/2014/main" xmlns="" id="{958FA319-9814-4941-B9D0-D58CAAE9B9A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E1102167-D5A1-4FBE-9695-02774D414414}"/>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50963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CC48A1-006C-4844-BFFF-A1D37A5224A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4FA3E0AD-D30A-4575-8186-510E27A24904}"/>
              </a:ext>
            </a:extLst>
          </p:cNvPr>
          <p:cNvSpPr>
            <a:spLocks noGrp="1"/>
          </p:cNvSpPr>
          <p:nvPr>
            <p:ph type="dt" sz="half" idx="10"/>
          </p:nvPr>
        </p:nvSpPr>
        <p:spPr/>
        <p:txBody>
          <a:bodyPr/>
          <a:lstStyle/>
          <a:p>
            <a:fld id="{EDADE743-382B-42E5-AA6E-FB8C9D08DE14}" type="datetimeFigureOut">
              <a:rPr lang="vi-VN" smtClean="0"/>
              <a:t>10/10/2021</a:t>
            </a:fld>
            <a:endParaRPr lang="vi-VN"/>
          </a:p>
        </p:txBody>
      </p:sp>
      <p:sp>
        <p:nvSpPr>
          <p:cNvPr id="4" name="Footer Placeholder 3">
            <a:extLst>
              <a:ext uri="{FF2B5EF4-FFF2-40B4-BE49-F238E27FC236}">
                <a16:creationId xmlns:a16="http://schemas.microsoft.com/office/drawing/2014/main" xmlns="" id="{113D2AFE-82FC-42F3-9419-BBC714D9A2C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DE451725-4EC8-4B8A-B928-6C5FC8FB8589}"/>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14352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2AFD028-60DB-49EB-9E1D-246FEA1EE450}"/>
              </a:ext>
            </a:extLst>
          </p:cNvPr>
          <p:cNvSpPr>
            <a:spLocks noGrp="1"/>
          </p:cNvSpPr>
          <p:nvPr>
            <p:ph type="dt" sz="half" idx="10"/>
          </p:nvPr>
        </p:nvSpPr>
        <p:spPr/>
        <p:txBody>
          <a:bodyPr/>
          <a:lstStyle/>
          <a:p>
            <a:fld id="{EDADE743-382B-42E5-AA6E-FB8C9D08DE14}" type="datetimeFigureOut">
              <a:rPr lang="vi-VN" smtClean="0"/>
              <a:t>10/10/2021</a:t>
            </a:fld>
            <a:endParaRPr lang="vi-VN"/>
          </a:p>
        </p:txBody>
      </p:sp>
      <p:sp>
        <p:nvSpPr>
          <p:cNvPr id="3" name="Footer Placeholder 2">
            <a:extLst>
              <a:ext uri="{FF2B5EF4-FFF2-40B4-BE49-F238E27FC236}">
                <a16:creationId xmlns:a16="http://schemas.microsoft.com/office/drawing/2014/main" xmlns="" id="{515BE51A-9078-42D5-8CBF-EDE56B2D7ED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512134F-87C1-47B1-AE31-117D38ADD469}"/>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05979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F083F-5CBC-4531-99E9-560EBDB82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3556C62-0EA4-4689-B1F4-754D98FC4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3302C969-A565-4247-847E-8845729C4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184E30-C1F5-4E5B-B4ED-A52D2518AE88}"/>
              </a:ext>
            </a:extLst>
          </p:cNvPr>
          <p:cNvSpPr>
            <a:spLocks noGrp="1"/>
          </p:cNvSpPr>
          <p:nvPr>
            <p:ph type="dt" sz="half" idx="10"/>
          </p:nvPr>
        </p:nvSpPr>
        <p:spPr/>
        <p:txBody>
          <a:bodyPr/>
          <a:lstStyle/>
          <a:p>
            <a:fld id="{EDADE743-382B-42E5-AA6E-FB8C9D08DE14}" type="datetimeFigureOut">
              <a:rPr lang="vi-VN" smtClean="0"/>
              <a:t>10/10/2021</a:t>
            </a:fld>
            <a:endParaRPr lang="vi-VN"/>
          </a:p>
        </p:txBody>
      </p:sp>
      <p:sp>
        <p:nvSpPr>
          <p:cNvPr id="6" name="Footer Placeholder 5">
            <a:extLst>
              <a:ext uri="{FF2B5EF4-FFF2-40B4-BE49-F238E27FC236}">
                <a16:creationId xmlns:a16="http://schemas.microsoft.com/office/drawing/2014/main" xmlns="" id="{3E2580D6-EE97-49D4-9C23-C6B7C71AB2D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5C233E9-E37D-49EA-9913-C8B7A04B0EB0}"/>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30036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90CFF-C325-48F4-9D0E-D392F6043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DC132AD3-02A5-4F9D-B20A-878D967CD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E0A0742-C36A-4AC9-976C-32CE482B8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F7F7A25-0E6C-4F1C-99A2-6BF300D2AB2C}"/>
              </a:ext>
            </a:extLst>
          </p:cNvPr>
          <p:cNvSpPr>
            <a:spLocks noGrp="1"/>
          </p:cNvSpPr>
          <p:nvPr>
            <p:ph type="dt" sz="half" idx="10"/>
          </p:nvPr>
        </p:nvSpPr>
        <p:spPr/>
        <p:txBody>
          <a:bodyPr/>
          <a:lstStyle/>
          <a:p>
            <a:fld id="{EDADE743-382B-42E5-AA6E-FB8C9D08DE14}" type="datetimeFigureOut">
              <a:rPr lang="vi-VN" smtClean="0"/>
              <a:t>10/10/2021</a:t>
            </a:fld>
            <a:endParaRPr lang="vi-VN"/>
          </a:p>
        </p:txBody>
      </p:sp>
      <p:sp>
        <p:nvSpPr>
          <p:cNvPr id="6" name="Footer Placeholder 5">
            <a:extLst>
              <a:ext uri="{FF2B5EF4-FFF2-40B4-BE49-F238E27FC236}">
                <a16:creationId xmlns:a16="http://schemas.microsoft.com/office/drawing/2014/main" xmlns="" id="{B20C1333-32A5-45DE-B53A-C3A0F7E71C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4D1D47D-7157-4973-A2C4-C0D628FB02F2}"/>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8246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CC02303-E879-4C0D-856C-023DBB00E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054DF5C-B88E-45EA-AD48-9419C4D15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11D2F02-A6C2-4BBA-9DC2-FA2908660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E743-382B-42E5-AA6E-FB8C9D08DE14}" type="datetimeFigureOut">
              <a:rPr lang="vi-VN" smtClean="0"/>
              <a:t>10/10/2021</a:t>
            </a:fld>
            <a:endParaRPr lang="vi-VN"/>
          </a:p>
        </p:txBody>
      </p:sp>
      <p:sp>
        <p:nvSpPr>
          <p:cNvPr id="5" name="Footer Placeholder 4">
            <a:extLst>
              <a:ext uri="{FF2B5EF4-FFF2-40B4-BE49-F238E27FC236}">
                <a16:creationId xmlns:a16="http://schemas.microsoft.com/office/drawing/2014/main" xmlns="" id="{734AB2EF-27C1-4457-80C0-54E062249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884C868D-E9CB-4F6D-B6A3-CD2685B02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CA366-9975-4146-96E3-1AE2AEA6DAD0}" type="slidenum">
              <a:rPr lang="vi-VN" smtClean="0"/>
              <a:t>‹#›</a:t>
            </a:fld>
            <a:endParaRPr lang="vi-VN"/>
          </a:p>
        </p:txBody>
      </p:sp>
    </p:spTree>
    <p:extLst>
      <p:ext uri="{BB962C8B-B14F-4D97-AF65-F5344CB8AC3E}">
        <p14:creationId xmlns:p14="http://schemas.microsoft.com/office/powerpoint/2010/main" val="288509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05C61F-9005-4F14-AAC5-86C48AA5DAAE}"/>
              </a:ext>
            </a:extLst>
          </p:cNvPr>
          <p:cNvSpPr>
            <a:spLocks noGrp="1"/>
          </p:cNvSpPr>
          <p:nvPr>
            <p:ph type="ctrTitle"/>
          </p:nvPr>
        </p:nvSpPr>
        <p:spPr>
          <a:xfrm>
            <a:off x="1755796" y="961373"/>
            <a:ext cx="8905875" cy="2467627"/>
          </a:xfrm>
          <a:solidFill>
            <a:schemeClr val="accent4">
              <a:lumMod val="20000"/>
              <a:lumOff val="80000"/>
            </a:schemeClr>
          </a:solidFill>
        </p:spPr>
        <p:txBody>
          <a:bodyPr>
            <a:normAutofit/>
          </a:bodyPr>
          <a:lstStyle/>
          <a:p>
            <a:r>
              <a:rPr lang="en-US" sz="4000" b="1" dirty="0" smtClean="0">
                <a:solidFill>
                  <a:srgbClr val="002060"/>
                </a:solidFill>
              </a:rPr>
              <a:t>CHỦ ĐỀ 2: CÁC THỂ CỦA CHẤT</a:t>
            </a:r>
            <a:r>
              <a:rPr lang="en-US" sz="4000" b="1" dirty="0">
                <a:solidFill>
                  <a:srgbClr val="C00000"/>
                </a:solidFill>
              </a:rPr>
              <a:t/>
            </a:r>
            <a:br>
              <a:rPr lang="en-US" sz="4000" b="1" dirty="0">
                <a:solidFill>
                  <a:srgbClr val="C00000"/>
                </a:solidFill>
              </a:rPr>
            </a:br>
            <a:r>
              <a:rPr lang="vi-VN" sz="4000" b="1" dirty="0" smtClean="0">
                <a:solidFill>
                  <a:srgbClr val="C00000"/>
                </a:solidFill>
              </a:rPr>
              <a:t>BÀI </a:t>
            </a:r>
            <a:r>
              <a:rPr lang="vi-VN" sz="4000" b="1" dirty="0">
                <a:solidFill>
                  <a:srgbClr val="C00000"/>
                </a:solidFill>
              </a:rPr>
              <a:t>8: </a:t>
            </a:r>
            <a:br>
              <a:rPr lang="vi-VN" sz="4000" b="1" dirty="0">
                <a:solidFill>
                  <a:srgbClr val="C00000"/>
                </a:solidFill>
              </a:rPr>
            </a:br>
            <a:r>
              <a:rPr lang="vi-VN" sz="4000" b="1" dirty="0">
                <a:solidFill>
                  <a:srgbClr val="C00000"/>
                </a:solidFill>
              </a:rPr>
              <a:t>SỰ ĐA DẠNG VÀ CÁC THỂ CƠ BẢN CỦA CHẤT. TÍNH CHẤT CỦA CHẤT</a:t>
            </a:r>
          </a:p>
        </p:txBody>
      </p:sp>
      <p:pic>
        <p:nvPicPr>
          <p:cNvPr id="4" name="Picture 3">
            <a:extLst>
              <a:ext uri="{FF2B5EF4-FFF2-40B4-BE49-F238E27FC236}">
                <a16:creationId xmlns:a16="http://schemas.microsoft.com/office/drawing/2014/main" xmlns="" id="{94850A09-2C17-4A80-BEF8-8529519FA499}"/>
              </a:ext>
            </a:extLst>
          </p:cNvPr>
          <p:cNvPicPr>
            <a:picLocks noChangeAspect="1"/>
          </p:cNvPicPr>
          <p:nvPr/>
        </p:nvPicPr>
        <p:blipFill>
          <a:blip r:embed="rId2"/>
          <a:stretch>
            <a:fillRect/>
          </a:stretch>
        </p:blipFill>
        <p:spPr>
          <a:xfrm>
            <a:off x="-14963" y="15676"/>
            <a:ext cx="1579418" cy="957944"/>
          </a:xfrm>
          <a:prstGeom prst="rect">
            <a:avLst/>
          </a:prstGeom>
        </p:spPr>
      </p:pic>
    </p:spTree>
    <p:extLst>
      <p:ext uri="{BB962C8B-B14F-4D97-AF65-F5344CB8AC3E}">
        <p14:creationId xmlns:p14="http://schemas.microsoft.com/office/powerpoint/2010/main" val="3988944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0"/>
          <p:cNvPicPr preferRelativeResize="0">
            <a:picLocks noGrp="1"/>
          </p:cNvPicPr>
          <p:nvPr>
            <p:ph type="body" idx="1"/>
          </p:nvPr>
        </p:nvPicPr>
        <p:blipFill rotWithShape="1">
          <a:blip r:embed="rId3">
            <a:alphaModFix/>
          </a:blip>
          <a:srcRect/>
          <a:stretch/>
        </p:blipFill>
        <p:spPr>
          <a:xfrm>
            <a:off x="1304364" y="1555510"/>
            <a:ext cx="9816353" cy="4284326"/>
          </a:xfrm>
          <a:prstGeom prst="rect">
            <a:avLst/>
          </a:prstGeom>
          <a:noFill/>
          <a:ln>
            <a:noFill/>
          </a:ln>
        </p:spPr>
      </p:pic>
      <p:sp>
        <p:nvSpPr>
          <p:cNvPr id="238" name="Google Shape;238;p10"/>
          <p:cNvSpPr txBox="1"/>
          <p:nvPr/>
        </p:nvSpPr>
        <p:spPr>
          <a:xfrm>
            <a:off x="147918" y="152456"/>
            <a:ext cx="1070666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C00000"/>
                </a:solidFill>
                <a:latin typeface="Times New Roman"/>
                <a:ea typeface="Times New Roman"/>
                <a:cs typeface="Times New Roman"/>
                <a:sym typeface="Times New Roman"/>
              </a:rPr>
              <a:t>Các chất đều được cấu tạo từ những hạt vô cùng nhỏ bé mà mắt thường không nhìn thấy được.</a:t>
            </a:r>
            <a:endParaRPr sz="4000" b="1">
              <a:solidFill>
                <a:srgbClr val="C00000"/>
              </a:solidFill>
              <a:latin typeface="Times New Roman"/>
              <a:ea typeface="Times New Roman"/>
              <a:cs typeface="Times New Roman"/>
              <a:sym typeface="Times New Roman"/>
            </a:endParaRPr>
          </a:p>
        </p:txBody>
      </p:sp>
      <p:sp>
        <p:nvSpPr>
          <p:cNvPr id="239" name="Google Shape;239;p10"/>
          <p:cNvSpPr txBox="1"/>
          <p:nvPr/>
        </p:nvSpPr>
        <p:spPr>
          <a:xfrm>
            <a:off x="1945165" y="5914996"/>
            <a:ext cx="18844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Thể khí</a:t>
            </a:r>
            <a:endParaRPr sz="3200">
              <a:solidFill>
                <a:srgbClr val="FF0000"/>
              </a:solidFill>
              <a:latin typeface="Times New Roman"/>
              <a:ea typeface="Times New Roman"/>
              <a:cs typeface="Times New Roman"/>
              <a:sym typeface="Times New Roman"/>
            </a:endParaRPr>
          </a:p>
        </p:txBody>
      </p:sp>
      <p:sp>
        <p:nvSpPr>
          <p:cNvPr id="240" name="Google Shape;240;p10"/>
          <p:cNvSpPr txBox="1"/>
          <p:nvPr/>
        </p:nvSpPr>
        <p:spPr>
          <a:xfrm>
            <a:off x="5457649" y="5914996"/>
            <a:ext cx="18844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Thể lỏng</a:t>
            </a:r>
            <a:endParaRPr sz="3200">
              <a:solidFill>
                <a:srgbClr val="FF0000"/>
              </a:solidFill>
              <a:latin typeface="Times New Roman"/>
              <a:ea typeface="Times New Roman"/>
              <a:cs typeface="Times New Roman"/>
              <a:sym typeface="Times New Roman"/>
            </a:endParaRPr>
          </a:p>
        </p:txBody>
      </p:sp>
      <p:sp>
        <p:nvSpPr>
          <p:cNvPr id="241" name="Google Shape;241;p10"/>
          <p:cNvSpPr txBox="1"/>
          <p:nvPr/>
        </p:nvSpPr>
        <p:spPr>
          <a:xfrm>
            <a:off x="8970133" y="5919830"/>
            <a:ext cx="18844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Thể rắn</a:t>
            </a:r>
            <a:endParaRPr sz="3200">
              <a:solidFill>
                <a:srgbClr val="FF0000"/>
              </a:solidFill>
              <a:latin typeface="Times New Roman"/>
              <a:ea typeface="Times New Roman"/>
              <a:cs typeface="Times New Roman"/>
              <a:sym typeface="Times New Roman"/>
            </a:endParaRPr>
          </a:p>
        </p:txBody>
      </p:sp>
      <p:pic>
        <p:nvPicPr>
          <p:cNvPr id="242" name="Google Shape;242;p10"/>
          <p:cNvPicPr preferRelativeResize="0"/>
          <p:nvPr/>
        </p:nvPicPr>
        <p:blipFill rotWithShape="1">
          <a:blip r:embed="rId4">
            <a:alphaModFix/>
          </a:blip>
          <a:srcRect/>
          <a:stretch/>
        </p:blipFill>
        <p:spPr>
          <a:xfrm>
            <a:off x="10854578" y="14189"/>
            <a:ext cx="1337422" cy="1353751"/>
          </a:xfrm>
          <a:prstGeom prst="rect">
            <a:avLst/>
          </a:prstGeom>
          <a:noFill/>
          <a:ln>
            <a:noFill/>
          </a:ln>
        </p:spPr>
      </p:pic>
    </p:spTree>
    <p:extLst>
      <p:ext uri="{BB962C8B-B14F-4D97-AF65-F5344CB8AC3E}">
        <p14:creationId xmlns:p14="http://schemas.microsoft.com/office/powerpoint/2010/main" val="34046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7"/>
                                        </p:tgtEl>
                                        <p:attrNameLst>
                                          <p:attrName>style.visibility</p:attrName>
                                        </p:attrNameLst>
                                      </p:cBhvr>
                                      <p:to>
                                        <p:strVal val="visible"/>
                                      </p:to>
                                    </p:set>
                                    <p:animEffect transition="in" filter="fade">
                                      <p:cBhvr>
                                        <p:cTn id="11" dur="500"/>
                                        <p:tgtEl>
                                          <p:spTgt spid="23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9"/>
                                        </p:tgtEl>
                                        <p:attrNameLst>
                                          <p:attrName>style.visibility</p:attrName>
                                        </p:attrNameLst>
                                      </p:cBhvr>
                                      <p:to>
                                        <p:strVal val="visible"/>
                                      </p:to>
                                    </p:set>
                                    <p:anim calcmode="lin" valueType="num">
                                      <p:cBhvr additive="base">
                                        <p:cTn id="16" dur="500"/>
                                        <p:tgtEl>
                                          <p:spTgt spid="2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0"/>
                                        </p:tgtEl>
                                        <p:attrNameLst>
                                          <p:attrName>style.visibility</p:attrName>
                                        </p:attrNameLst>
                                      </p:cBhvr>
                                      <p:to>
                                        <p:strVal val="visible"/>
                                      </p:to>
                                    </p:set>
                                    <p:anim calcmode="lin" valueType="num">
                                      <p:cBhvr additive="base">
                                        <p:cTn id="21" dur="500"/>
                                        <p:tgtEl>
                                          <p:spTgt spid="24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41"/>
                                        </p:tgtEl>
                                        <p:attrNameLst>
                                          <p:attrName>style.visibility</p:attrName>
                                        </p:attrNameLst>
                                      </p:cBhvr>
                                      <p:to>
                                        <p:strVal val="visible"/>
                                      </p:to>
                                    </p:set>
                                    <p:anim calcmode="lin" valueType="num">
                                      <p:cBhvr additive="base">
                                        <p:cTn id="26" dur="500"/>
                                        <p:tgtEl>
                                          <p:spTgt spid="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 Cách Làm Đá Viên Trong Suốt Tinh Khiết Như Pha Lê">
            <a:extLst>
              <a:ext uri="{FF2B5EF4-FFF2-40B4-BE49-F238E27FC236}">
                <a16:creationId xmlns:a16="http://schemas.microsoft.com/office/drawing/2014/main" xmlns="" id="{C6DACA60-0B55-4EA4-8C55-D9E2E5E627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61" t="12557" r="35263" b="17986"/>
          <a:stretch/>
        </p:blipFill>
        <p:spPr bwMode="auto">
          <a:xfrm>
            <a:off x="708375" y="1465337"/>
            <a:ext cx="2206148" cy="16003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Nghiên cứu này sẽ cho bạn hiểu nước mới là thứ chất lỏng huyền bí nhất vũ  trụ">
            <a:extLst>
              <a:ext uri="{FF2B5EF4-FFF2-40B4-BE49-F238E27FC236}">
                <a16:creationId xmlns:a16="http://schemas.microsoft.com/office/drawing/2014/main" xmlns="" id="{E0A017BD-7545-4036-A4BB-CD6147338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508" y="3031317"/>
            <a:ext cx="2795233" cy="15712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Mua hơi nước bão hòa - hơi nước công nghiệp | PTH Boilers">
            <a:extLst>
              <a:ext uri="{FF2B5EF4-FFF2-40B4-BE49-F238E27FC236}">
                <a16:creationId xmlns:a16="http://schemas.microsoft.com/office/drawing/2014/main" xmlns="" id="{3D320D08-E99F-4DB0-860C-F073BBA1C5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4565" y="4664613"/>
            <a:ext cx="2466658" cy="14419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1.2. CẤU TẠO CỦA KIM LOẠI VÀ HỢP KIM - VẬT LIỆU CƠ KHÍ VÀ CÔNG NGHỆ KIM LOẠI">
            <a:extLst>
              <a:ext uri="{FF2B5EF4-FFF2-40B4-BE49-F238E27FC236}">
                <a16:creationId xmlns:a16="http://schemas.microsoft.com/office/drawing/2014/main" xmlns="" id="{9A17121D-C85F-4852-AFC9-BC8C8CEDE4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1787" r="12513" b="73473"/>
          <a:stretch/>
        </p:blipFill>
        <p:spPr bwMode="auto">
          <a:xfrm>
            <a:off x="2693597" y="411191"/>
            <a:ext cx="1351280" cy="8792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Oval 21">
            <a:extLst>
              <a:ext uri="{FF2B5EF4-FFF2-40B4-BE49-F238E27FC236}">
                <a16:creationId xmlns:a16="http://schemas.microsoft.com/office/drawing/2014/main" xmlns="" id="{5AE4B1D3-CE89-408D-9961-8CE65015E161}"/>
              </a:ext>
            </a:extLst>
          </p:cNvPr>
          <p:cNvSpPr/>
          <p:nvPr/>
        </p:nvSpPr>
        <p:spPr>
          <a:xfrm>
            <a:off x="6509169" y="2148839"/>
            <a:ext cx="917791" cy="84309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37C72EBC-6690-4ED4-9D37-B3265A16313B}"/>
              </a:ext>
            </a:extLst>
          </p:cNvPr>
          <p:cNvSpPr/>
          <p:nvPr/>
        </p:nvSpPr>
        <p:spPr>
          <a:xfrm>
            <a:off x="7193280" y="2336800"/>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816358F2-BE84-4848-9889-7C4D65B5C673}"/>
              </a:ext>
            </a:extLst>
          </p:cNvPr>
          <p:cNvSpPr/>
          <p:nvPr/>
        </p:nvSpPr>
        <p:spPr>
          <a:xfrm>
            <a:off x="7345680" y="2489200"/>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794AC778-F8BC-44AD-82A3-1F19FB44C2BE}"/>
              </a:ext>
            </a:extLst>
          </p:cNvPr>
          <p:cNvSpPr/>
          <p:nvPr/>
        </p:nvSpPr>
        <p:spPr>
          <a:xfrm>
            <a:off x="6973992" y="2227403"/>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xmlns="" id="{B0E9636C-16CB-47DE-B5DE-8D5958133FC3}"/>
              </a:ext>
            </a:extLst>
          </p:cNvPr>
          <p:cNvSpPr/>
          <p:nvPr/>
        </p:nvSpPr>
        <p:spPr>
          <a:xfrm>
            <a:off x="6677657" y="2600110"/>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CBA31EB8-E125-42F2-90B1-D9473492274F}"/>
              </a:ext>
            </a:extLst>
          </p:cNvPr>
          <p:cNvSpPr/>
          <p:nvPr/>
        </p:nvSpPr>
        <p:spPr>
          <a:xfrm>
            <a:off x="6846144" y="2570388"/>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xmlns="" id="{2589A813-6E67-48B0-8C52-96399F63DDE7}"/>
              </a:ext>
            </a:extLst>
          </p:cNvPr>
          <p:cNvSpPr/>
          <p:nvPr/>
        </p:nvSpPr>
        <p:spPr>
          <a:xfrm>
            <a:off x="6509169" y="2489200"/>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892EC247-5279-4820-BA04-EF11FBD53E05}"/>
              </a:ext>
            </a:extLst>
          </p:cNvPr>
          <p:cNvSpPr/>
          <p:nvPr/>
        </p:nvSpPr>
        <p:spPr>
          <a:xfrm>
            <a:off x="7257631" y="2722881"/>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408E1E8A-1B6E-4CB6-9194-B2C593D50034}"/>
              </a:ext>
            </a:extLst>
          </p:cNvPr>
          <p:cNvSpPr/>
          <p:nvPr/>
        </p:nvSpPr>
        <p:spPr>
          <a:xfrm>
            <a:off x="7123009" y="2570388"/>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B0AA73A3-A947-4E41-BABE-DA1DFA9C01CB}"/>
              </a:ext>
            </a:extLst>
          </p:cNvPr>
          <p:cNvSpPr/>
          <p:nvPr/>
        </p:nvSpPr>
        <p:spPr>
          <a:xfrm>
            <a:off x="6704799" y="2824481"/>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4E14610A-1F84-4DB9-9566-DB6472CB3AE1}"/>
              </a:ext>
            </a:extLst>
          </p:cNvPr>
          <p:cNvSpPr/>
          <p:nvPr/>
        </p:nvSpPr>
        <p:spPr>
          <a:xfrm>
            <a:off x="6729305" y="2352040"/>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809B4940-68C1-415D-8FAA-30F00E64C344}"/>
              </a:ext>
            </a:extLst>
          </p:cNvPr>
          <p:cNvSpPr/>
          <p:nvPr/>
        </p:nvSpPr>
        <p:spPr>
          <a:xfrm>
            <a:off x="7055272" y="2820549"/>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78274BCF-5765-41A7-88C9-C426FF50ADE8}"/>
              </a:ext>
            </a:extLst>
          </p:cNvPr>
          <p:cNvSpPr/>
          <p:nvPr/>
        </p:nvSpPr>
        <p:spPr>
          <a:xfrm>
            <a:off x="6998544" y="2722788"/>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6094DC9A-0407-4549-893F-C19BB8664D5A}"/>
              </a:ext>
            </a:extLst>
          </p:cNvPr>
          <p:cNvSpPr/>
          <p:nvPr/>
        </p:nvSpPr>
        <p:spPr>
          <a:xfrm>
            <a:off x="6805504" y="2715583"/>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E5DDD82F-4904-4DF0-A966-1D2A73519ED5}"/>
              </a:ext>
            </a:extLst>
          </p:cNvPr>
          <p:cNvSpPr/>
          <p:nvPr/>
        </p:nvSpPr>
        <p:spPr>
          <a:xfrm>
            <a:off x="6886784" y="2342064"/>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A64F7FB1-5331-4B50-8B6B-F0405DAFB194}"/>
              </a:ext>
            </a:extLst>
          </p:cNvPr>
          <p:cNvSpPr/>
          <p:nvPr/>
        </p:nvSpPr>
        <p:spPr>
          <a:xfrm>
            <a:off x="6998544" y="2475095"/>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1AA6F69C-5B95-4E20-807C-C1B64CEE9859}"/>
              </a:ext>
            </a:extLst>
          </p:cNvPr>
          <p:cNvSpPr/>
          <p:nvPr/>
        </p:nvSpPr>
        <p:spPr>
          <a:xfrm>
            <a:off x="6897365" y="2835654"/>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2E1673A6-261D-4C36-AF87-15091406CEE3}"/>
              </a:ext>
            </a:extLst>
          </p:cNvPr>
          <p:cNvSpPr/>
          <p:nvPr/>
        </p:nvSpPr>
        <p:spPr>
          <a:xfrm>
            <a:off x="7193280" y="2530952"/>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81D492FF-0F68-457E-B0A9-B23D1D636982}"/>
              </a:ext>
            </a:extLst>
          </p:cNvPr>
          <p:cNvSpPr/>
          <p:nvPr/>
        </p:nvSpPr>
        <p:spPr>
          <a:xfrm>
            <a:off x="6777143" y="2621188"/>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5582F6D7-7401-4A8D-9ADD-76BDDD5A06FD}"/>
              </a:ext>
            </a:extLst>
          </p:cNvPr>
          <p:cNvSpPr/>
          <p:nvPr/>
        </p:nvSpPr>
        <p:spPr>
          <a:xfrm>
            <a:off x="6957904" y="2588859"/>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xmlns="" id="{5D7DBCA6-730D-4493-B16C-9CCB63BAC849}"/>
              </a:ext>
            </a:extLst>
          </p:cNvPr>
          <p:cNvSpPr/>
          <p:nvPr/>
        </p:nvSpPr>
        <p:spPr>
          <a:xfrm>
            <a:off x="6764864" y="2468788"/>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D08C6346-1D32-4C03-B6AB-A40AB89441BE}"/>
              </a:ext>
            </a:extLst>
          </p:cNvPr>
          <p:cNvSpPr/>
          <p:nvPr/>
        </p:nvSpPr>
        <p:spPr>
          <a:xfrm>
            <a:off x="7046427" y="2346861"/>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xmlns="" id="{3A8E9839-D3B7-40CA-990B-D6CAA485312A}"/>
              </a:ext>
            </a:extLst>
          </p:cNvPr>
          <p:cNvSpPr/>
          <p:nvPr/>
        </p:nvSpPr>
        <p:spPr>
          <a:xfrm>
            <a:off x="6877472" y="2446434"/>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xmlns="" id="{0789168A-026B-496C-B2AB-31094F19F5D2}"/>
              </a:ext>
            </a:extLst>
          </p:cNvPr>
          <p:cNvSpPr/>
          <p:nvPr/>
        </p:nvSpPr>
        <p:spPr>
          <a:xfrm>
            <a:off x="6633632" y="2480152"/>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xmlns="" id="{5DDD3B38-EA34-42A6-ABD7-4C3B3EE53A73}"/>
              </a:ext>
            </a:extLst>
          </p:cNvPr>
          <p:cNvSpPr/>
          <p:nvPr/>
        </p:nvSpPr>
        <p:spPr>
          <a:xfrm>
            <a:off x="7079824" y="2650910"/>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xmlns="" id="{8DB43587-F89F-41E1-9C26-F7A5580A2137}"/>
              </a:ext>
            </a:extLst>
          </p:cNvPr>
          <p:cNvSpPr/>
          <p:nvPr/>
        </p:nvSpPr>
        <p:spPr>
          <a:xfrm>
            <a:off x="6897798" y="2641104"/>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xmlns="" id="{FC5C6F33-0D28-48BB-9362-ED925B252683}"/>
              </a:ext>
            </a:extLst>
          </p:cNvPr>
          <p:cNvSpPr/>
          <p:nvPr/>
        </p:nvSpPr>
        <p:spPr>
          <a:xfrm>
            <a:off x="7090832" y="2457706"/>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xmlns="" id="{D2316FAB-DFE9-4EA1-A38C-40284594F021}"/>
              </a:ext>
            </a:extLst>
          </p:cNvPr>
          <p:cNvSpPr/>
          <p:nvPr/>
        </p:nvSpPr>
        <p:spPr>
          <a:xfrm>
            <a:off x="6816085" y="2265495"/>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C90B1FD1-3079-4123-837E-9C35CC24C4A5}"/>
              </a:ext>
            </a:extLst>
          </p:cNvPr>
          <p:cNvSpPr/>
          <p:nvPr/>
        </p:nvSpPr>
        <p:spPr>
          <a:xfrm>
            <a:off x="6633632" y="2336800"/>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xmlns="" id="{8E505EB3-1C46-47D1-8F0B-9D938663AEC1}"/>
              </a:ext>
            </a:extLst>
          </p:cNvPr>
          <p:cNvSpPr/>
          <p:nvPr/>
        </p:nvSpPr>
        <p:spPr>
          <a:xfrm>
            <a:off x="7058703" y="2245261"/>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xmlns="" id="{E81DFCC8-770E-4146-BB2C-AA7A3B92DB94}"/>
              </a:ext>
            </a:extLst>
          </p:cNvPr>
          <p:cNvSpPr/>
          <p:nvPr/>
        </p:nvSpPr>
        <p:spPr>
          <a:xfrm>
            <a:off x="7253392" y="2610018"/>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xmlns="" id="{A8C5DE2D-DE5D-4E61-BA99-986538E51684}"/>
              </a:ext>
            </a:extLst>
          </p:cNvPr>
          <p:cNvSpPr/>
          <p:nvPr/>
        </p:nvSpPr>
        <p:spPr>
          <a:xfrm>
            <a:off x="6663685" y="2711618"/>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xmlns="" id="{95563654-F5D6-439B-8C21-A6642BA4A2B7}"/>
              </a:ext>
            </a:extLst>
          </p:cNvPr>
          <p:cNvSpPr/>
          <p:nvPr/>
        </p:nvSpPr>
        <p:spPr>
          <a:xfrm>
            <a:off x="6896944" y="2763613"/>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6A6291FE-881E-4098-B930-BADD172B211F}"/>
              </a:ext>
            </a:extLst>
          </p:cNvPr>
          <p:cNvSpPr/>
          <p:nvPr/>
        </p:nvSpPr>
        <p:spPr>
          <a:xfrm>
            <a:off x="9821329" y="4018279"/>
            <a:ext cx="917791" cy="84309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xmlns="" id="{C66538D4-EBBC-43D3-AD33-4D2D42738BCD}"/>
              </a:ext>
            </a:extLst>
          </p:cNvPr>
          <p:cNvSpPr/>
          <p:nvPr/>
        </p:nvSpPr>
        <p:spPr>
          <a:xfrm>
            <a:off x="10239584" y="4319020"/>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xmlns="" id="{F9DC4604-D81C-4949-9A96-D78F28040BF9}"/>
              </a:ext>
            </a:extLst>
          </p:cNvPr>
          <p:cNvSpPr/>
          <p:nvPr/>
        </p:nvSpPr>
        <p:spPr>
          <a:xfrm>
            <a:off x="10338962" y="4512397"/>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xmlns="" id="{9AF30DE4-35CF-4FD3-8C90-07E9CD4A135D}"/>
              </a:ext>
            </a:extLst>
          </p:cNvPr>
          <p:cNvSpPr/>
          <p:nvPr/>
        </p:nvSpPr>
        <p:spPr>
          <a:xfrm>
            <a:off x="10039506" y="4613997"/>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xmlns="" id="{659CE825-3EE7-4070-936D-104B1C4ADE5A}"/>
              </a:ext>
            </a:extLst>
          </p:cNvPr>
          <p:cNvSpPr/>
          <p:nvPr/>
        </p:nvSpPr>
        <p:spPr>
          <a:xfrm>
            <a:off x="9908537" y="4217420"/>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xmlns="" id="{CDFFA2C0-394A-46CC-8AF2-C6F98F502AE9}"/>
              </a:ext>
            </a:extLst>
          </p:cNvPr>
          <p:cNvSpPr/>
          <p:nvPr/>
        </p:nvSpPr>
        <p:spPr>
          <a:xfrm>
            <a:off x="10440036" y="4112938"/>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xmlns="" id="{EA9745A4-49FA-45E9-91F6-CA88236DC065}"/>
              </a:ext>
            </a:extLst>
          </p:cNvPr>
          <p:cNvSpPr/>
          <p:nvPr/>
        </p:nvSpPr>
        <p:spPr>
          <a:xfrm>
            <a:off x="10570631" y="4301896"/>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xmlns="" id="{C19F8350-8838-4C6D-B897-F1E5A262BBCE}"/>
              </a:ext>
            </a:extLst>
          </p:cNvPr>
          <p:cNvSpPr/>
          <p:nvPr/>
        </p:nvSpPr>
        <p:spPr>
          <a:xfrm>
            <a:off x="10198944" y="4706612"/>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xmlns="" id="{DA83B86D-0CAA-4651-9048-B59DDD438D11}"/>
              </a:ext>
            </a:extLst>
          </p:cNvPr>
          <p:cNvSpPr/>
          <p:nvPr/>
        </p:nvSpPr>
        <p:spPr>
          <a:xfrm>
            <a:off x="10517398" y="4563197"/>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xmlns="" id="{B613C345-563E-42EC-BE1C-7C40B8AFFBA7}"/>
              </a:ext>
            </a:extLst>
          </p:cNvPr>
          <p:cNvSpPr/>
          <p:nvPr/>
        </p:nvSpPr>
        <p:spPr>
          <a:xfrm>
            <a:off x="9999023" y="4403496"/>
            <a:ext cx="8128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xmlns="" id="{5B0AE7D2-D3BB-4340-BDDA-A91577432F49}"/>
              </a:ext>
            </a:extLst>
          </p:cNvPr>
          <p:cNvSpPr/>
          <p:nvPr/>
        </p:nvSpPr>
        <p:spPr>
          <a:xfrm rot="13337072">
            <a:off x="2540743" y="1071855"/>
            <a:ext cx="286360" cy="55985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xmlns="" id="{858A8995-C82D-41E0-80DF-9602FAF9B40D}"/>
              </a:ext>
            </a:extLst>
          </p:cNvPr>
          <p:cNvSpPr/>
          <p:nvPr/>
        </p:nvSpPr>
        <p:spPr>
          <a:xfrm rot="2818436">
            <a:off x="3798233" y="1189772"/>
            <a:ext cx="646230" cy="28075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xmlns="" id="{6193FBDD-A8BD-4F5F-B6B7-A7BD3D49EAC9}"/>
              </a:ext>
            </a:extLst>
          </p:cNvPr>
          <p:cNvSpPr/>
          <p:nvPr/>
        </p:nvSpPr>
        <p:spPr>
          <a:xfrm>
            <a:off x="4044876" y="1655412"/>
            <a:ext cx="1390547" cy="1056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anose="020B0604030504040204" pitchFamily="34" charset="0"/>
                <a:cs typeface="Tahoma" panose="020B0604030504040204" pitchFamily="34" charset="0"/>
              </a:rPr>
              <a:t>LIÊN KẾT CHẶT CHẼ</a:t>
            </a:r>
          </a:p>
        </p:txBody>
      </p:sp>
      <p:sp>
        <p:nvSpPr>
          <p:cNvPr id="73" name="Arrow: Down 72">
            <a:extLst>
              <a:ext uri="{FF2B5EF4-FFF2-40B4-BE49-F238E27FC236}">
                <a16:creationId xmlns:a16="http://schemas.microsoft.com/office/drawing/2014/main" xmlns="" id="{EC2FCB5F-5ED9-4D27-85DA-A112793BFFC8}"/>
              </a:ext>
            </a:extLst>
          </p:cNvPr>
          <p:cNvSpPr/>
          <p:nvPr/>
        </p:nvSpPr>
        <p:spPr>
          <a:xfrm rot="13337072">
            <a:off x="6369478" y="2818360"/>
            <a:ext cx="289423" cy="55985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xmlns="" id="{CD0015BF-EC74-4C71-BD67-9F22F9ADCB44}"/>
              </a:ext>
            </a:extLst>
          </p:cNvPr>
          <p:cNvSpPr/>
          <p:nvPr/>
        </p:nvSpPr>
        <p:spPr>
          <a:xfrm rot="2818436">
            <a:off x="7190378" y="2943081"/>
            <a:ext cx="637696" cy="33518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xmlns="" id="{7D71B568-B4B3-475D-8CF8-2FA4636BAE85}"/>
              </a:ext>
            </a:extLst>
          </p:cNvPr>
          <p:cNvSpPr/>
          <p:nvPr/>
        </p:nvSpPr>
        <p:spPr>
          <a:xfrm>
            <a:off x="7069658" y="3364414"/>
            <a:ext cx="1875214" cy="1056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anose="020B0604030504040204" pitchFamily="34" charset="0"/>
                <a:cs typeface="Tahoma" panose="020B0604030504040204" pitchFamily="34" charset="0"/>
              </a:rPr>
              <a:t>LIÊN KẾT KHÔNG CHẶT CHẼ</a:t>
            </a:r>
          </a:p>
        </p:txBody>
      </p:sp>
      <p:sp>
        <p:nvSpPr>
          <p:cNvPr id="78" name="Arrow: Down 77">
            <a:extLst>
              <a:ext uri="{FF2B5EF4-FFF2-40B4-BE49-F238E27FC236}">
                <a16:creationId xmlns:a16="http://schemas.microsoft.com/office/drawing/2014/main" xmlns="" id="{51C1E416-3F24-484A-BD89-30FF714C9288}"/>
              </a:ext>
            </a:extLst>
          </p:cNvPr>
          <p:cNvSpPr/>
          <p:nvPr/>
        </p:nvSpPr>
        <p:spPr>
          <a:xfrm rot="13337072">
            <a:off x="9537212" y="4638862"/>
            <a:ext cx="321932" cy="55985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xmlns="" id="{6E4877D1-4306-449A-83F1-6CBC2090A391}"/>
              </a:ext>
            </a:extLst>
          </p:cNvPr>
          <p:cNvSpPr/>
          <p:nvPr/>
        </p:nvSpPr>
        <p:spPr>
          <a:xfrm rot="2818436">
            <a:off x="10540414" y="4856232"/>
            <a:ext cx="646230" cy="28075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a:extLst>
              <a:ext uri="{FF2B5EF4-FFF2-40B4-BE49-F238E27FC236}">
                <a16:creationId xmlns:a16="http://schemas.microsoft.com/office/drawing/2014/main" xmlns="" id="{6194E216-EACB-40B1-8D55-19D0862AF654}"/>
              </a:ext>
            </a:extLst>
          </p:cNvPr>
          <p:cNvSpPr/>
          <p:nvPr/>
        </p:nvSpPr>
        <p:spPr>
          <a:xfrm>
            <a:off x="10491347" y="5328601"/>
            <a:ext cx="1284093" cy="983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anose="020B0604030504040204" pitchFamily="34" charset="0"/>
                <a:cs typeface="Tahoma" panose="020B0604030504040204" pitchFamily="34" charset="0"/>
              </a:rPr>
              <a:t>CHUYỂN ĐỘNG TỰ DO</a:t>
            </a:r>
          </a:p>
        </p:txBody>
      </p:sp>
      <p:sp>
        <p:nvSpPr>
          <p:cNvPr id="3" name="Rectangle: Rounded Corners 2">
            <a:extLst>
              <a:ext uri="{FF2B5EF4-FFF2-40B4-BE49-F238E27FC236}">
                <a16:creationId xmlns:a16="http://schemas.microsoft.com/office/drawing/2014/main" xmlns="" id="{7F28EB9F-06C9-49CA-9165-88B6D5D42014}"/>
              </a:ext>
            </a:extLst>
          </p:cNvPr>
          <p:cNvSpPr/>
          <p:nvPr/>
        </p:nvSpPr>
        <p:spPr>
          <a:xfrm>
            <a:off x="437852" y="3192201"/>
            <a:ext cx="2910260" cy="8260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ahoma" panose="020B0604030504040204" pitchFamily="34" charset="0"/>
                <a:ea typeface="Tahoma" panose="020B0604030504040204" pitchFamily="34" charset="0"/>
                <a:cs typeface="Tahoma" panose="020B0604030504040204" pitchFamily="34" charset="0"/>
              </a:rPr>
              <a:t>Rắn</a:t>
            </a:r>
            <a:r>
              <a:rPr lang="en-US" sz="2400" b="1" dirty="0">
                <a:latin typeface="Tahoma" panose="020B0604030504040204" pitchFamily="34" charset="0"/>
                <a:ea typeface="Tahoma" panose="020B0604030504040204" pitchFamily="34" charset="0"/>
                <a:cs typeface="Tahoma" panose="020B0604030504040204" pitchFamily="34" charset="0"/>
              </a:rPr>
              <a:t> </a:t>
            </a:r>
          </a:p>
          <a:p>
            <a:pPr algn="ctr"/>
            <a:r>
              <a:rPr lang="en-US" sz="2400" b="1" dirty="0">
                <a:latin typeface="Tahoma" panose="020B0604030504040204" pitchFamily="34" charset="0"/>
                <a:ea typeface="Tahoma" panose="020B0604030504040204" pitchFamily="34" charset="0"/>
                <a:cs typeface="Tahoma" panose="020B0604030504040204" pitchFamily="34" charset="0"/>
              </a:rPr>
              <a:t>(solid: </a:t>
            </a:r>
            <a:r>
              <a:rPr lang="en-US" sz="2400" b="1" dirty="0" err="1">
                <a:latin typeface="Tahoma" panose="020B0604030504040204" pitchFamily="34" charset="0"/>
                <a:ea typeface="Tahoma" panose="020B0604030504040204" pitchFamily="34" charset="0"/>
                <a:cs typeface="Tahoma" panose="020B0604030504040204" pitchFamily="34" charset="0"/>
              </a:rPr>
              <a:t>kí</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hiệu</a:t>
            </a:r>
            <a:r>
              <a:rPr lang="en-US" sz="2400" b="1" dirty="0">
                <a:latin typeface="Tahoma" panose="020B0604030504040204" pitchFamily="34" charset="0"/>
                <a:ea typeface="Tahoma" panose="020B0604030504040204" pitchFamily="34" charset="0"/>
                <a:cs typeface="Tahoma" panose="020B0604030504040204" pitchFamily="34" charset="0"/>
              </a:rPr>
              <a:t> s)</a:t>
            </a:r>
          </a:p>
        </p:txBody>
      </p:sp>
      <p:sp>
        <p:nvSpPr>
          <p:cNvPr id="69" name="Rectangle: Rounded Corners 68">
            <a:extLst>
              <a:ext uri="{FF2B5EF4-FFF2-40B4-BE49-F238E27FC236}">
                <a16:creationId xmlns:a16="http://schemas.microsoft.com/office/drawing/2014/main" xmlns="" id="{6F2879E0-967D-49E0-81EB-FF76D67F3EA2}"/>
              </a:ext>
            </a:extLst>
          </p:cNvPr>
          <p:cNvSpPr/>
          <p:nvPr/>
        </p:nvSpPr>
        <p:spPr>
          <a:xfrm>
            <a:off x="3800508" y="4602577"/>
            <a:ext cx="3004406" cy="8260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ahoma" panose="020B0604030504040204" pitchFamily="34" charset="0"/>
                <a:ea typeface="Tahoma" panose="020B0604030504040204" pitchFamily="34" charset="0"/>
                <a:cs typeface="Tahoma" panose="020B0604030504040204" pitchFamily="34" charset="0"/>
              </a:rPr>
              <a:t>Lỏng</a:t>
            </a:r>
            <a:endParaRPr lang="en-US" sz="2400" b="1" dirty="0">
              <a:latin typeface="Tahoma" panose="020B0604030504040204" pitchFamily="34" charset="0"/>
              <a:ea typeface="Tahoma" panose="020B0604030504040204" pitchFamily="34" charset="0"/>
              <a:cs typeface="Tahoma" panose="020B0604030504040204" pitchFamily="34" charset="0"/>
            </a:endParaRPr>
          </a:p>
          <a:p>
            <a:pPr algn="ctr"/>
            <a:r>
              <a:rPr lang="en-US" sz="2400" b="1" dirty="0">
                <a:latin typeface="Tahoma" panose="020B0604030504040204" pitchFamily="34" charset="0"/>
                <a:ea typeface="Tahoma" panose="020B0604030504040204" pitchFamily="34" charset="0"/>
                <a:cs typeface="Tahoma" panose="020B0604030504040204" pitchFamily="34" charset="0"/>
              </a:rPr>
              <a:t>(liquid: </a:t>
            </a:r>
            <a:r>
              <a:rPr lang="en-US" sz="2400" b="1" dirty="0" err="1">
                <a:latin typeface="Tahoma" panose="020B0604030504040204" pitchFamily="34" charset="0"/>
                <a:ea typeface="Tahoma" panose="020B0604030504040204" pitchFamily="34" charset="0"/>
                <a:cs typeface="Tahoma" panose="020B0604030504040204" pitchFamily="34" charset="0"/>
              </a:rPr>
              <a:t>kí</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hiệu</a:t>
            </a:r>
            <a:r>
              <a:rPr lang="en-US" sz="2400" b="1" dirty="0">
                <a:latin typeface="Tahoma" panose="020B0604030504040204" pitchFamily="34" charset="0"/>
                <a:ea typeface="Tahoma" panose="020B0604030504040204" pitchFamily="34" charset="0"/>
                <a:cs typeface="Tahoma" panose="020B0604030504040204" pitchFamily="34" charset="0"/>
              </a:rPr>
              <a:t> l)</a:t>
            </a:r>
          </a:p>
        </p:txBody>
      </p:sp>
      <p:sp>
        <p:nvSpPr>
          <p:cNvPr id="70" name="Rectangle: Rounded Corners 69">
            <a:extLst>
              <a:ext uri="{FF2B5EF4-FFF2-40B4-BE49-F238E27FC236}">
                <a16:creationId xmlns:a16="http://schemas.microsoft.com/office/drawing/2014/main" xmlns="" id="{75821F3D-EF9D-4343-A74B-0E64D0D71304}"/>
              </a:ext>
            </a:extLst>
          </p:cNvPr>
          <p:cNvSpPr/>
          <p:nvPr/>
        </p:nvSpPr>
        <p:spPr>
          <a:xfrm>
            <a:off x="6907857" y="5894301"/>
            <a:ext cx="3000680" cy="843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ahoma" panose="020B0604030504040204" pitchFamily="34" charset="0"/>
                <a:ea typeface="Tahoma" panose="020B0604030504040204" pitchFamily="34" charset="0"/>
                <a:cs typeface="Tahoma" panose="020B0604030504040204" pitchFamily="34" charset="0"/>
              </a:rPr>
              <a:t>Khí</a:t>
            </a:r>
            <a:endParaRPr lang="en-US" sz="2400" b="1" dirty="0">
              <a:latin typeface="Tahoma" panose="020B0604030504040204" pitchFamily="34" charset="0"/>
              <a:ea typeface="Tahoma" panose="020B0604030504040204" pitchFamily="34" charset="0"/>
              <a:cs typeface="Tahoma" panose="020B0604030504040204" pitchFamily="34" charset="0"/>
            </a:endParaRPr>
          </a:p>
          <a:p>
            <a:pPr algn="ctr"/>
            <a:r>
              <a:rPr lang="en-US" sz="2400" b="1" dirty="0">
                <a:latin typeface="Tahoma" panose="020B0604030504040204" pitchFamily="34" charset="0"/>
                <a:ea typeface="Tahoma" panose="020B0604030504040204" pitchFamily="34" charset="0"/>
                <a:cs typeface="Tahoma" panose="020B0604030504040204" pitchFamily="34" charset="0"/>
              </a:rPr>
              <a:t>(gas: </a:t>
            </a:r>
            <a:r>
              <a:rPr lang="en-US" sz="2400" b="1" dirty="0" err="1">
                <a:latin typeface="Tahoma" panose="020B0604030504040204" pitchFamily="34" charset="0"/>
                <a:ea typeface="Tahoma" panose="020B0604030504040204" pitchFamily="34" charset="0"/>
                <a:cs typeface="Tahoma" panose="020B0604030504040204" pitchFamily="34" charset="0"/>
              </a:rPr>
              <a:t>kí</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hiệu</a:t>
            </a:r>
            <a:r>
              <a:rPr lang="en-US" sz="2400" b="1" dirty="0">
                <a:latin typeface="Tahoma" panose="020B0604030504040204" pitchFamily="34" charset="0"/>
                <a:ea typeface="Tahoma" panose="020B0604030504040204" pitchFamily="34" charset="0"/>
                <a:cs typeface="Tahoma" panose="020B0604030504040204" pitchFamily="34" charset="0"/>
              </a:rPr>
              <a:t> g)</a:t>
            </a:r>
          </a:p>
        </p:txBody>
      </p:sp>
    </p:spTree>
    <p:extLst>
      <p:ext uri="{BB962C8B-B14F-4D97-AF65-F5344CB8AC3E}">
        <p14:creationId xmlns:p14="http://schemas.microsoft.com/office/powerpoint/2010/main" val="3637329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down)">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500"/>
                                        <p:tgtEl>
                                          <p:spTgt spid="7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wipe(down)">
                                      <p:cBhvr>
                                        <p:cTn id="28" dur="5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down)">
                                      <p:cBhvr>
                                        <p:cTn id="33" dur="500"/>
                                        <p:tgtEl>
                                          <p:spTgt spid="7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wipe(down)">
                                      <p:cBhvr>
                                        <p:cTn id="38" dur="500"/>
                                        <p:tgtEl>
                                          <p:spTgt spid="7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down)">
                                      <p:cBhvr>
                                        <p:cTn id="41" dur="500"/>
                                        <p:tgtEl>
                                          <p:spTgt spid="8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1000"/>
                                        <p:tgtEl>
                                          <p:spTgt spid="70"/>
                                        </p:tgtEl>
                                      </p:cBhvr>
                                    </p:animEffect>
                                    <p:anim calcmode="lin" valueType="num">
                                      <p:cBhvr>
                                        <p:cTn id="61" dur="1000" fill="hold"/>
                                        <p:tgtEl>
                                          <p:spTgt spid="70"/>
                                        </p:tgtEl>
                                        <p:attrNameLst>
                                          <p:attrName>ppt_x</p:attrName>
                                        </p:attrNameLst>
                                      </p:cBhvr>
                                      <p:tavLst>
                                        <p:tav tm="0">
                                          <p:val>
                                            <p:strVal val="#ppt_x"/>
                                          </p:val>
                                        </p:tav>
                                        <p:tav tm="100000">
                                          <p:val>
                                            <p:strVal val="#ppt_x"/>
                                          </p:val>
                                        </p:tav>
                                      </p:tavLst>
                                    </p:anim>
                                    <p:anim calcmode="lin" valueType="num">
                                      <p:cBhvr>
                                        <p:cTn id="6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73" grpId="0" animBg="1"/>
      <p:bldP spid="76" grpId="0" animBg="1"/>
      <p:bldP spid="77" grpId="0" animBg="1"/>
      <p:bldP spid="78" grpId="0" animBg="1"/>
      <p:bldP spid="79" grpId="0" animBg="1"/>
      <p:bldP spid="80" grpId="0" animBg="1"/>
      <p:bldP spid="3" grpId="0" animBg="1"/>
      <p:bldP spid="69"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105C61F-9005-4F14-AAC5-86C48AA5DAAE}"/>
              </a:ext>
            </a:extLst>
          </p:cNvPr>
          <p:cNvSpPr txBox="1">
            <a:spLocks/>
          </p:cNvSpPr>
          <p:nvPr/>
        </p:nvSpPr>
        <p:spPr>
          <a:xfrm>
            <a:off x="237996" y="122131"/>
            <a:ext cx="11649204" cy="1193102"/>
          </a:xfrm>
          <a:prstGeom prst="rect">
            <a:avLst/>
          </a:prstGeom>
          <a:solidFill>
            <a:schemeClr val="accent4">
              <a:lumMod val="20000"/>
              <a:lumOff val="8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rgbClr val="002060"/>
                </a:solidFill>
                <a:latin typeface="Arial" panose="020B0604020202020204" pitchFamily="34" charset="0"/>
                <a:cs typeface="Arial" panose="020B0604020202020204" pitchFamily="34" charset="0"/>
              </a:rPr>
              <a:t>CHỦ ĐỀ 2: CÁC THỂ CỦA CHẤT</a:t>
            </a:r>
            <a:r>
              <a:rPr lang="en-US" sz="2800" b="1" dirty="0" smtClean="0">
                <a:solidFill>
                  <a:srgbClr val="C00000"/>
                </a:solidFill>
                <a:latin typeface="Arial" panose="020B0604020202020204" pitchFamily="34" charset="0"/>
                <a:cs typeface="Arial" panose="020B0604020202020204" pitchFamily="34" charset="0"/>
              </a:rPr>
              <a:t/>
            </a:r>
            <a:br>
              <a:rPr lang="en-US" sz="2800" b="1" dirty="0" smtClean="0">
                <a:solidFill>
                  <a:srgbClr val="C00000"/>
                </a:solidFill>
                <a:latin typeface="Arial" panose="020B0604020202020204" pitchFamily="34" charset="0"/>
                <a:cs typeface="Arial" panose="020B0604020202020204" pitchFamily="34" charset="0"/>
              </a:rPr>
            </a:br>
            <a:r>
              <a:rPr lang="vi-VN" sz="2800" b="1" dirty="0" smtClean="0">
                <a:solidFill>
                  <a:srgbClr val="C00000"/>
                </a:solidFill>
                <a:latin typeface="Arial" panose="020B0604020202020204" pitchFamily="34" charset="0"/>
                <a:cs typeface="Arial" panose="020B0604020202020204" pitchFamily="34" charset="0"/>
              </a:rPr>
              <a:t>BÀI 8: SỰ ĐA DẠNG VÀ CÁC THỂ CƠ BẢN CỦA CHẤT. </a:t>
            </a:r>
            <a:endParaRPr lang="en-US" sz="2800" b="1" dirty="0" smtClean="0">
              <a:solidFill>
                <a:srgbClr val="C00000"/>
              </a:solidFill>
              <a:latin typeface="Arial" panose="020B0604020202020204" pitchFamily="34" charset="0"/>
              <a:cs typeface="Arial" panose="020B0604020202020204" pitchFamily="34" charset="0"/>
            </a:endParaRPr>
          </a:p>
          <a:p>
            <a:pPr algn="ctr"/>
            <a:r>
              <a:rPr lang="vi-VN" sz="2800" b="1" dirty="0" smtClean="0">
                <a:solidFill>
                  <a:srgbClr val="C00000"/>
                </a:solidFill>
                <a:latin typeface="Arial" panose="020B0604020202020204" pitchFamily="34" charset="0"/>
                <a:cs typeface="Arial" panose="020B0604020202020204" pitchFamily="34" charset="0"/>
              </a:rPr>
              <a:t>TÍNH CHẤT CỦA CHẤT</a:t>
            </a:r>
            <a:endParaRPr lang="vi-VN" sz="2800" b="1"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237996" y="1440586"/>
            <a:ext cx="4846776"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1. SỰ ĐA DẠNG CỦA CHẤT</a:t>
            </a:r>
            <a:endParaRPr lang="en-US" sz="2800"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37996" y="1969238"/>
            <a:ext cx="5687263"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2. CÁC THỂ CƠ BẢN CỦA CHẤT</a:t>
            </a:r>
            <a:endParaRPr lang="en-US" sz="28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544650" y="2481744"/>
            <a:ext cx="9453796" cy="4093428"/>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Đặc điểm cơ bản ba thể của chất:</a:t>
            </a:r>
          </a:p>
          <a:p>
            <a:r>
              <a:rPr lang="en-US" sz="2000" b="1" dirty="0" smtClean="0">
                <a:latin typeface="Arial" panose="020B0604020202020204" pitchFamily="34" charset="0"/>
                <a:cs typeface="Arial" panose="020B0604020202020204" pitchFamily="34" charset="0"/>
              </a:rPr>
              <a:t>- Ở </a:t>
            </a:r>
            <a:r>
              <a:rPr lang="en-US" sz="2000" b="1" dirty="0">
                <a:latin typeface="Arial" panose="020B0604020202020204" pitchFamily="34" charset="0"/>
                <a:cs typeface="Arial" panose="020B0604020202020204" pitchFamily="34" charset="0"/>
              </a:rPr>
              <a:t>thể </a:t>
            </a:r>
            <a:r>
              <a:rPr lang="en-US" sz="2000" b="1" dirty="0" smtClean="0">
                <a:latin typeface="Arial" panose="020B0604020202020204" pitchFamily="34" charset="0"/>
                <a:cs typeface="Arial" panose="020B0604020202020204" pitchFamily="34" charset="0"/>
              </a:rPr>
              <a:t>rắn</a:t>
            </a:r>
            <a:endParaRPr lang="en-US" sz="2000" b="1" dirty="0">
              <a:latin typeface="Arial" panose="020B0604020202020204" pitchFamily="34" charset="0"/>
              <a:cs typeface="Arial" panose="020B0604020202020204" pitchFamily="34" charset="0"/>
            </a:endParaRPr>
          </a:p>
          <a:p>
            <a:pPr lvl="0"/>
            <a:r>
              <a:rPr lang="en-US" sz="2000" b="1" dirty="0" smtClean="0">
                <a:latin typeface="Arial" panose="020B0604020202020204" pitchFamily="34" charset="0"/>
                <a:cs typeface="Arial" panose="020B0604020202020204" pitchFamily="34" charset="0"/>
              </a:rPr>
              <a:t>   + </a:t>
            </a:r>
            <a:r>
              <a:rPr lang="vi-VN" sz="2000" b="1" dirty="0" smtClean="0">
                <a:latin typeface="Arial" panose="020B0604020202020204" pitchFamily="34" charset="0"/>
                <a:cs typeface="Arial" panose="020B0604020202020204" pitchFamily="34" charset="0"/>
              </a:rPr>
              <a:t>Các </a:t>
            </a:r>
            <a:r>
              <a:rPr lang="vi-VN" sz="2000" b="1" dirty="0">
                <a:latin typeface="Arial" panose="020B0604020202020204" pitchFamily="34" charset="0"/>
                <a:cs typeface="Arial" panose="020B0604020202020204" pitchFamily="34" charset="0"/>
              </a:rPr>
              <a:t>hạt liên kết chặt chẽ.</a:t>
            </a:r>
            <a:endParaRPr lang="en-US" sz="2000" b="1" dirty="0">
              <a:latin typeface="Arial" panose="020B0604020202020204" pitchFamily="34" charset="0"/>
              <a:cs typeface="Arial" panose="020B0604020202020204" pitchFamily="34" charset="0"/>
            </a:endParaRPr>
          </a:p>
          <a:p>
            <a:pPr lvl="0"/>
            <a:r>
              <a:rPr lang="en-US" sz="2000" b="1" dirty="0" smtClean="0">
                <a:latin typeface="Arial" panose="020B0604020202020204" pitchFamily="34" charset="0"/>
                <a:cs typeface="Arial" panose="020B0604020202020204" pitchFamily="34" charset="0"/>
              </a:rPr>
              <a:t>   + </a:t>
            </a:r>
            <a:r>
              <a:rPr lang="vi-VN" sz="2000" b="1" dirty="0" smtClean="0">
                <a:latin typeface="Arial" panose="020B0604020202020204" pitchFamily="34" charset="0"/>
                <a:cs typeface="Arial" panose="020B0604020202020204" pitchFamily="34" charset="0"/>
              </a:rPr>
              <a:t>Có </a:t>
            </a:r>
            <a:r>
              <a:rPr lang="vi-VN" sz="2000" b="1" dirty="0">
                <a:latin typeface="Arial" panose="020B0604020202020204" pitchFamily="34" charset="0"/>
                <a:cs typeface="Arial" panose="020B0604020202020204" pitchFamily="34" charset="0"/>
              </a:rPr>
              <a:t>hình dạng và thể tích xác định.</a:t>
            </a:r>
            <a:endParaRPr lang="en-US" sz="2000" b="1" dirty="0">
              <a:latin typeface="Arial" panose="020B0604020202020204" pitchFamily="34" charset="0"/>
              <a:cs typeface="Arial" panose="020B0604020202020204" pitchFamily="34" charset="0"/>
            </a:endParaRPr>
          </a:p>
          <a:p>
            <a:pPr lvl="0"/>
            <a:r>
              <a:rPr lang="en-US" sz="2000" b="1" dirty="0" smtClean="0">
                <a:latin typeface="Arial" panose="020B0604020202020204" pitchFamily="34" charset="0"/>
                <a:cs typeface="Arial" panose="020B0604020202020204" pitchFamily="34" charset="0"/>
              </a:rPr>
              <a:t>   + </a:t>
            </a:r>
            <a:r>
              <a:rPr lang="vi-VN" sz="2000" b="1" dirty="0" smtClean="0">
                <a:latin typeface="Arial" panose="020B0604020202020204" pitchFamily="34" charset="0"/>
                <a:cs typeface="Arial" panose="020B0604020202020204" pitchFamily="34" charset="0"/>
              </a:rPr>
              <a:t>Rất </a:t>
            </a:r>
            <a:r>
              <a:rPr lang="vi-VN" sz="2000" b="1" dirty="0">
                <a:latin typeface="Arial" panose="020B0604020202020204" pitchFamily="34" charset="0"/>
                <a:cs typeface="Arial" panose="020B0604020202020204" pitchFamily="34" charset="0"/>
              </a:rPr>
              <a:t>khó bị nén.</a:t>
            </a:r>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 Ở </a:t>
            </a:r>
            <a:r>
              <a:rPr lang="en-US" sz="2000" b="1" dirty="0">
                <a:latin typeface="Arial" panose="020B0604020202020204" pitchFamily="34" charset="0"/>
                <a:cs typeface="Arial" panose="020B0604020202020204" pitchFamily="34" charset="0"/>
              </a:rPr>
              <a:t>thể </a:t>
            </a:r>
            <a:r>
              <a:rPr lang="en-US" sz="2000" b="1" dirty="0" smtClean="0">
                <a:latin typeface="Arial" panose="020B0604020202020204" pitchFamily="34" charset="0"/>
                <a:cs typeface="Arial" panose="020B0604020202020204" pitchFamily="34" charset="0"/>
              </a:rPr>
              <a:t>lỏng </a:t>
            </a:r>
            <a:endParaRPr lang="en-US" sz="2000" b="1" dirty="0">
              <a:latin typeface="Arial" panose="020B0604020202020204" pitchFamily="34" charset="0"/>
              <a:cs typeface="Arial" panose="020B0604020202020204" pitchFamily="34" charset="0"/>
            </a:endParaRPr>
          </a:p>
          <a:p>
            <a:pPr lvl="0"/>
            <a:r>
              <a:rPr lang="en-US" sz="2000" b="1" dirty="0" smtClean="0">
                <a:latin typeface="Arial" panose="020B0604020202020204" pitchFamily="34" charset="0"/>
                <a:cs typeface="Arial" panose="020B0604020202020204" pitchFamily="34" charset="0"/>
              </a:rPr>
              <a:t>  + </a:t>
            </a:r>
            <a:r>
              <a:rPr lang="vi-VN" sz="2000" b="1" dirty="0" smtClean="0">
                <a:latin typeface="Arial" panose="020B0604020202020204" pitchFamily="34" charset="0"/>
                <a:cs typeface="Arial" panose="020B0604020202020204" pitchFamily="34" charset="0"/>
              </a:rPr>
              <a:t>Các </a:t>
            </a:r>
            <a:r>
              <a:rPr lang="vi-VN" sz="2000" b="1" dirty="0">
                <a:latin typeface="Arial" panose="020B0604020202020204" pitchFamily="34" charset="0"/>
                <a:cs typeface="Arial" panose="020B0604020202020204" pitchFamily="34" charset="0"/>
              </a:rPr>
              <a:t>hạt liên kết lỏng lẻo.</a:t>
            </a:r>
            <a:endParaRPr lang="en-US" sz="2000" b="1" dirty="0">
              <a:latin typeface="Arial" panose="020B0604020202020204" pitchFamily="34" charset="0"/>
              <a:cs typeface="Arial" panose="020B0604020202020204" pitchFamily="34" charset="0"/>
            </a:endParaRPr>
          </a:p>
          <a:p>
            <a:pPr lvl="0"/>
            <a:r>
              <a:rPr lang="en-US" sz="2000" b="1" dirty="0" smtClean="0">
                <a:latin typeface="Arial" panose="020B0604020202020204" pitchFamily="34" charset="0"/>
                <a:cs typeface="Arial" panose="020B0604020202020204" pitchFamily="34" charset="0"/>
              </a:rPr>
              <a:t>  + </a:t>
            </a:r>
            <a:r>
              <a:rPr lang="vi-VN" sz="2000" b="1" dirty="0" smtClean="0">
                <a:latin typeface="Arial" panose="020B0604020202020204" pitchFamily="34" charset="0"/>
                <a:cs typeface="Arial" panose="020B0604020202020204" pitchFamily="34" charset="0"/>
              </a:rPr>
              <a:t>Có </a:t>
            </a:r>
            <a:r>
              <a:rPr lang="vi-VN" sz="2000" b="1" dirty="0">
                <a:latin typeface="Arial" panose="020B0604020202020204" pitchFamily="34" charset="0"/>
                <a:cs typeface="Arial" panose="020B0604020202020204" pitchFamily="34" charset="0"/>
              </a:rPr>
              <a:t>hình dạng không xác định, có thể tích xác định.</a:t>
            </a:r>
            <a:endParaRPr lang="en-US" sz="2000" b="1" dirty="0">
              <a:latin typeface="Arial" panose="020B0604020202020204" pitchFamily="34" charset="0"/>
              <a:cs typeface="Arial" panose="020B0604020202020204" pitchFamily="34" charset="0"/>
            </a:endParaRPr>
          </a:p>
          <a:p>
            <a:pPr lvl="0"/>
            <a:r>
              <a:rPr lang="en-US" sz="2000" b="1" dirty="0" smtClean="0">
                <a:latin typeface="Arial" panose="020B0604020202020204" pitchFamily="34" charset="0"/>
                <a:cs typeface="Arial" panose="020B0604020202020204" pitchFamily="34" charset="0"/>
              </a:rPr>
              <a:t>  + </a:t>
            </a:r>
            <a:r>
              <a:rPr lang="vi-VN" sz="2000" b="1" dirty="0" smtClean="0">
                <a:latin typeface="Arial" panose="020B0604020202020204" pitchFamily="34" charset="0"/>
                <a:cs typeface="Arial" panose="020B0604020202020204" pitchFamily="34" charset="0"/>
              </a:rPr>
              <a:t>Rất </a:t>
            </a:r>
            <a:r>
              <a:rPr lang="vi-VN" sz="2000" b="1" dirty="0">
                <a:latin typeface="Arial" panose="020B0604020202020204" pitchFamily="34" charset="0"/>
                <a:cs typeface="Arial" panose="020B0604020202020204" pitchFamily="34" charset="0"/>
              </a:rPr>
              <a:t>khó bị nén.</a:t>
            </a:r>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 Ở </a:t>
            </a:r>
            <a:r>
              <a:rPr lang="en-US" sz="2000" b="1" dirty="0">
                <a:latin typeface="Arial" panose="020B0604020202020204" pitchFamily="34" charset="0"/>
                <a:cs typeface="Arial" panose="020B0604020202020204" pitchFamily="34" charset="0"/>
              </a:rPr>
              <a:t>thể khí/ </a:t>
            </a:r>
            <a:r>
              <a:rPr lang="en-US" sz="2000" b="1" dirty="0" smtClean="0">
                <a:latin typeface="Arial" panose="020B0604020202020204" pitchFamily="34" charset="0"/>
                <a:cs typeface="Arial" panose="020B0604020202020204" pitchFamily="34" charset="0"/>
              </a:rPr>
              <a:t>hơi </a:t>
            </a:r>
            <a:endParaRPr lang="en-US" sz="2000" b="1" dirty="0">
              <a:latin typeface="Arial" panose="020B0604020202020204" pitchFamily="34" charset="0"/>
              <a:cs typeface="Arial" panose="020B0604020202020204" pitchFamily="34" charset="0"/>
            </a:endParaRPr>
          </a:p>
          <a:p>
            <a:pPr lvl="0"/>
            <a:r>
              <a:rPr lang="en-US" sz="2000" b="1" dirty="0" smtClean="0">
                <a:latin typeface="Arial" panose="020B0604020202020204" pitchFamily="34" charset="0"/>
                <a:cs typeface="Arial" panose="020B0604020202020204" pitchFamily="34" charset="0"/>
              </a:rPr>
              <a:t>  + Các </a:t>
            </a:r>
            <a:r>
              <a:rPr lang="en-US" sz="2000" b="1" dirty="0">
                <a:latin typeface="Arial" panose="020B0604020202020204" pitchFamily="34" charset="0"/>
                <a:cs typeface="Arial" panose="020B0604020202020204" pitchFamily="34" charset="0"/>
              </a:rPr>
              <a:t>hạt chuyển động tự do.</a:t>
            </a:r>
          </a:p>
          <a:p>
            <a:pPr lvl="0"/>
            <a:r>
              <a:rPr lang="en-US" sz="2000" b="1" dirty="0" smtClean="0">
                <a:latin typeface="Arial" panose="020B0604020202020204" pitchFamily="34" charset="0"/>
                <a:cs typeface="Arial" panose="020B0604020202020204" pitchFamily="34" charset="0"/>
              </a:rPr>
              <a:t>  + </a:t>
            </a:r>
            <a:r>
              <a:rPr lang="vi-VN" sz="2000" b="1" dirty="0" smtClean="0">
                <a:latin typeface="Arial" panose="020B0604020202020204" pitchFamily="34" charset="0"/>
                <a:cs typeface="Arial" panose="020B0604020202020204" pitchFamily="34" charset="0"/>
              </a:rPr>
              <a:t>Có </a:t>
            </a:r>
            <a:r>
              <a:rPr lang="vi-VN" sz="2000" b="1" dirty="0">
                <a:latin typeface="Arial" panose="020B0604020202020204" pitchFamily="34" charset="0"/>
                <a:cs typeface="Arial" panose="020B0604020202020204" pitchFamily="34" charset="0"/>
              </a:rPr>
              <a:t>hình dạng và thể tích không xác định</a:t>
            </a:r>
            <a:r>
              <a:rPr lang="vi-VN" sz="2000" b="1" dirty="0" smtClean="0">
                <a:latin typeface="Arial" panose="020B0604020202020204" pitchFamily="34" charset="0"/>
                <a:cs typeface="Arial" panose="020B0604020202020204" pitchFamily="34" charset="0"/>
              </a:rPr>
              <a:t>.</a:t>
            </a:r>
            <a:endParaRPr lang="en-US" sz="2000" b="1" dirty="0" smtClean="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Dễ bị nén</a:t>
            </a:r>
          </a:p>
        </p:txBody>
      </p:sp>
    </p:spTree>
    <p:extLst>
      <p:ext uri="{BB962C8B-B14F-4D97-AF65-F5344CB8AC3E}">
        <p14:creationId xmlns:p14="http://schemas.microsoft.com/office/powerpoint/2010/main" val="274208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15"/>
          <p:cNvSpPr/>
          <p:nvPr/>
        </p:nvSpPr>
        <p:spPr>
          <a:xfrm>
            <a:off x="0" y="911225"/>
            <a:ext cx="12192000" cy="45719"/>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5"/>
          <p:cNvSpPr txBox="1"/>
          <p:nvPr/>
        </p:nvSpPr>
        <p:spPr>
          <a:xfrm>
            <a:off x="2122857" y="980530"/>
            <a:ext cx="10069143"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70C0"/>
                </a:solidFill>
                <a:latin typeface="Times New Roman"/>
                <a:ea typeface="Times New Roman"/>
                <a:cs typeface="Times New Roman"/>
                <a:sym typeface="Times New Roman"/>
              </a:rPr>
              <a:t>Quan sát các hình dưới đây và nhận xét về thể, màu sắc của</a:t>
            </a:r>
            <a:endParaRPr sz="3200">
              <a:solidFill>
                <a:srgbClr val="0070C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200">
                <a:solidFill>
                  <a:srgbClr val="0070C0"/>
                </a:solidFill>
                <a:latin typeface="Times New Roman"/>
                <a:ea typeface="Times New Roman"/>
                <a:cs typeface="Times New Roman"/>
                <a:sym typeface="Times New Roman"/>
              </a:rPr>
              <a:t>chúng.</a:t>
            </a:r>
            <a:endParaRPr sz="3200">
              <a:solidFill>
                <a:srgbClr val="0070C0"/>
              </a:solidFill>
              <a:latin typeface="Times New Roman"/>
              <a:ea typeface="Times New Roman"/>
              <a:cs typeface="Times New Roman"/>
              <a:sym typeface="Times New Roman"/>
            </a:endParaRPr>
          </a:p>
        </p:txBody>
      </p:sp>
      <p:pic>
        <p:nvPicPr>
          <p:cNvPr id="304" name="Google Shape;304;p15"/>
          <p:cNvPicPr preferRelativeResize="0"/>
          <p:nvPr/>
        </p:nvPicPr>
        <p:blipFill rotWithShape="1">
          <a:blip r:embed="rId3">
            <a:alphaModFix/>
          </a:blip>
          <a:srcRect/>
          <a:stretch/>
        </p:blipFill>
        <p:spPr>
          <a:xfrm>
            <a:off x="1" y="962431"/>
            <a:ext cx="1531188" cy="1428309"/>
          </a:xfrm>
          <a:prstGeom prst="rect">
            <a:avLst/>
          </a:prstGeom>
          <a:noFill/>
          <a:ln>
            <a:noFill/>
          </a:ln>
        </p:spPr>
      </p:pic>
      <p:pic>
        <p:nvPicPr>
          <p:cNvPr id="305" name="Google Shape;305;p15"/>
          <p:cNvPicPr preferRelativeResize="0"/>
          <p:nvPr/>
        </p:nvPicPr>
        <p:blipFill rotWithShape="1">
          <a:blip r:embed="rId4">
            <a:alphaModFix/>
          </a:blip>
          <a:srcRect/>
          <a:stretch/>
        </p:blipFill>
        <p:spPr>
          <a:xfrm>
            <a:off x="304800" y="2694747"/>
            <a:ext cx="2381250" cy="2620496"/>
          </a:xfrm>
          <a:prstGeom prst="rect">
            <a:avLst/>
          </a:prstGeom>
          <a:noFill/>
          <a:ln>
            <a:noFill/>
          </a:ln>
        </p:spPr>
      </p:pic>
      <p:pic>
        <p:nvPicPr>
          <p:cNvPr id="306" name="Google Shape;306;p15"/>
          <p:cNvPicPr preferRelativeResize="0"/>
          <p:nvPr/>
        </p:nvPicPr>
        <p:blipFill rotWithShape="1">
          <a:blip r:embed="rId5">
            <a:alphaModFix/>
          </a:blip>
          <a:srcRect/>
          <a:stretch/>
        </p:blipFill>
        <p:spPr>
          <a:xfrm>
            <a:off x="2981346" y="1932747"/>
            <a:ext cx="2746737" cy="3382496"/>
          </a:xfrm>
          <a:prstGeom prst="rect">
            <a:avLst/>
          </a:prstGeom>
          <a:noFill/>
          <a:ln>
            <a:noFill/>
          </a:ln>
        </p:spPr>
      </p:pic>
      <p:pic>
        <p:nvPicPr>
          <p:cNvPr id="307" name="Google Shape;307;p15"/>
          <p:cNvPicPr preferRelativeResize="0"/>
          <p:nvPr/>
        </p:nvPicPr>
        <p:blipFill rotWithShape="1">
          <a:blip r:embed="rId6">
            <a:alphaModFix/>
          </a:blip>
          <a:srcRect/>
          <a:stretch/>
        </p:blipFill>
        <p:spPr>
          <a:xfrm>
            <a:off x="6023379" y="1905825"/>
            <a:ext cx="6024905" cy="3409418"/>
          </a:xfrm>
          <a:prstGeom prst="rect">
            <a:avLst/>
          </a:prstGeom>
          <a:noFill/>
          <a:ln>
            <a:noFill/>
          </a:ln>
        </p:spPr>
      </p:pic>
      <p:sp>
        <p:nvSpPr>
          <p:cNvPr id="308" name="Google Shape;308;p15"/>
          <p:cNvSpPr txBox="1"/>
          <p:nvPr/>
        </p:nvSpPr>
        <p:spPr>
          <a:xfrm>
            <a:off x="939520" y="5439258"/>
            <a:ext cx="11833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Than đá</a:t>
            </a:r>
            <a:endParaRPr sz="2400">
              <a:solidFill>
                <a:schemeClr val="dk1"/>
              </a:solidFill>
              <a:latin typeface="Times New Roman"/>
              <a:ea typeface="Times New Roman"/>
              <a:cs typeface="Times New Roman"/>
              <a:sym typeface="Times New Roman"/>
            </a:endParaRPr>
          </a:p>
        </p:txBody>
      </p:sp>
      <p:sp>
        <p:nvSpPr>
          <p:cNvPr id="309" name="Google Shape;309;p15"/>
          <p:cNvSpPr txBox="1"/>
          <p:nvPr/>
        </p:nvSpPr>
        <p:spPr>
          <a:xfrm>
            <a:off x="3793006" y="5439259"/>
            <a:ext cx="10647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Dầu ăn</a:t>
            </a:r>
            <a:endParaRPr sz="2400">
              <a:solidFill>
                <a:schemeClr val="dk1"/>
              </a:solidFill>
              <a:latin typeface="Times New Roman"/>
              <a:ea typeface="Times New Roman"/>
              <a:cs typeface="Times New Roman"/>
              <a:sym typeface="Times New Roman"/>
            </a:endParaRPr>
          </a:p>
        </p:txBody>
      </p:sp>
      <p:sp>
        <p:nvSpPr>
          <p:cNvPr id="310" name="Google Shape;310;p15"/>
          <p:cNvSpPr txBox="1"/>
          <p:nvPr/>
        </p:nvSpPr>
        <p:spPr>
          <a:xfrm>
            <a:off x="6304955" y="5439258"/>
            <a:ext cx="54617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Hồ nước bốc hơi ở suối nước khoáng nóng</a:t>
            </a:r>
            <a:endParaRPr sz="2400">
              <a:solidFill>
                <a:schemeClr val="dk1"/>
              </a:solidFill>
              <a:latin typeface="Times New Roman"/>
              <a:ea typeface="Times New Roman"/>
              <a:cs typeface="Times New Roman"/>
              <a:sym typeface="Times New Roman"/>
            </a:endParaRPr>
          </a:p>
        </p:txBody>
      </p:sp>
      <p:sp>
        <p:nvSpPr>
          <p:cNvPr id="311" name="Google Shape;311;p15"/>
          <p:cNvSpPr/>
          <p:nvPr/>
        </p:nvSpPr>
        <p:spPr>
          <a:xfrm>
            <a:off x="484911" y="5888178"/>
            <a:ext cx="1930136" cy="914400"/>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15"/>
          <p:cNvSpPr txBox="1"/>
          <p:nvPr/>
        </p:nvSpPr>
        <p:spPr>
          <a:xfrm>
            <a:off x="661707" y="5952242"/>
            <a:ext cx="1558440"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2400"/>
              <a:buFont typeface="Calibri"/>
              <a:buChar char="-"/>
            </a:pPr>
            <a:r>
              <a:rPr lang="en-US" sz="2400">
                <a:solidFill>
                  <a:srgbClr val="FF0000"/>
                </a:solidFill>
                <a:latin typeface="Calibri"/>
                <a:ea typeface="Calibri"/>
                <a:cs typeface="Calibri"/>
                <a:sym typeface="Calibri"/>
              </a:rPr>
              <a:t>Thể rắn</a:t>
            </a:r>
            <a:endParaRPr/>
          </a:p>
          <a:p>
            <a:pPr marL="285750" marR="0" lvl="0" indent="-285750" algn="l" rtl="0">
              <a:spcBef>
                <a:spcPts val="0"/>
              </a:spcBef>
              <a:spcAft>
                <a:spcPts val="0"/>
              </a:spcAft>
              <a:buClr>
                <a:srgbClr val="FF0000"/>
              </a:buClr>
              <a:buSzPts val="2400"/>
              <a:buFont typeface="Calibri"/>
              <a:buChar char="-"/>
            </a:pPr>
            <a:r>
              <a:rPr lang="en-US" sz="2400">
                <a:solidFill>
                  <a:srgbClr val="FF0000"/>
                </a:solidFill>
                <a:latin typeface="Calibri"/>
                <a:ea typeface="Calibri"/>
                <a:cs typeface="Calibri"/>
                <a:sym typeface="Calibri"/>
              </a:rPr>
              <a:t>Màu đen</a:t>
            </a:r>
            <a:endParaRPr sz="2400">
              <a:solidFill>
                <a:srgbClr val="FF0000"/>
              </a:solidFill>
              <a:latin typeface="Calibri"/>
              <a:ea typeface="Calibri"/>
              <a:cs typeface="Calibri"/>
              <a:sym typeface="Calibri"/>
            </a:endParaRPr>
          </a:p>
        </p:txBody>
      </p:sp>
      <p:sp>
        <p:nvSpPr>
          <p:cNvPr id="313" name="Google Shape;313;p15"/>
          <p:cNvSpPr/>
          <p:nvPr/>
        </p:nvSpPr>
        <p:spPr>
          <a:xfrm>
            <a:off x="3486631" y="5888178"/>
            <a:ext cx="1930136" cy="914400"/>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 name="Google Shape;314;p15"/>
          <p:cNvSpPr/>
          <p:nvPr/>
        </p:nvSpPr>
        <p:spPr>
          <a:xfrm>
            <a:off x="8271164" y="5919320"/>
            <a:ext cx="2053911" cy="914400"/>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 name="Google Shape;315;p15"/>
          <p:cNvSpPr txBox="1"/>
          <p:nvPr/>
        </p:nvSpPr>
        <p:spPr>
          <a:xfrm>
            <a:off x="3635153" y="6002723"/>
            <a:ext cx="1712328"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2400"/>
              <a:buFont typeface="Calibri"/>
              <a:buChar char="-"/>
            </a:pPr>
            <a:r>
              <a:rPr lang="en-US" sz="2400">
                <a:solidFill>
                  <a:srgbClr val="FF0000"/>
                </a:solidFill>
                <a:latin typeface="Calibri"/>
                <a:ea typeface="Calibri"/>
                <a:cs typeface="Calibri"/>
                <a:sym typeface="Calibri"/>
              </a:rPr>
              <a:t>Thể lỏng</a:t>
            </a:r>
            <a:endParaRPr/>
          </a:p>
          <a:p>
            <a:pPr marL="285750" marR="0" lvl="0" indent="-285750" algn="l" rtl="0">
              <a:spcBef>
                <a:spcPts val="0"/>
              </a:spcBef>
              <a:spcAft>
                <a:spcPts val="0"/>
              </a:spcAft>
              <a:buClr>
                <a:srgbClr val="FF0000"/>
              </a:buClr>
              <a:buSzPts val="2400"/>
              <a:buFont typeface="Calibri"/>
              <a:buChar char="-"/>
            </a:pPr>
            <a:r>
              <a:rPr lang="en-US" sz="2400">
                <a:solidFill>
                  <a:srgbClr val="FF0000"/>
                </a:solidFill>
                <a:latin typeface="Calibri"/>
                <a:ea typeface="Calibri"/>
                <a:cs typeface="Calibri"/>
                <a:sym typeface="Calibri"/>
              </a:rPr>
              <a:t>Màu vàng</a:t>
            </a:r>
            <a:endParaRPr sz="2400">
              <a:solidFill>
                <a:srgbClr val="FF0000"/>
              </a:solidFill>
              <a:latin typeface="Calibri"/>
              <a:ea typeface="Calibri"/>
              <a:cs typeface="Calibri"/>
              <a:sym typeface="Calibri"/>
            </a:endParaRPr>
          </a:p>
        </p:txBody>
      </p:sp>
      <p:sp>
        <p:nvSpPr>
          <p:cNvPr id="316" name="Google Shape;316;p15"/>
          <p:cNvSpPr txBox="1"/>
          <p:nvPr/>
        </p:nvSpPr>
        <p:spPr>
          <a:xfrm>
            <a:off x="8407562" y="6022212"/>
            <a:ext cx="1917513"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2400"/>
              <a:buFont typeface="Calibri"/>
              <a:buChar char="-"/>
            </a:pPr>
            <a:r>
              <a:rPr lang="en-US" sz="2400">
                <a:solidFill>
                  <a:srgbClr val="FF0000"/>
                </a:solidFill>
                <a:latin typeface="Calibri"/>
                <a:ea typeface="Calibri"/>
                <a:cs typeface="Calibri"/>
                <a:sym typeface="Calibri"/>
              </a:rPr>
              <a:t>Thể khí</a:t>
            </a:r>
            <a:endParaRPr/>
          </a:p>
          <a:p>
            <a:pPr marL="285750" marR="0" lvl="0" indent="-285750" algn="l" rtl="0">
              <a:spcBef>
                <a:spcPts val="0"/>
              </a:spcBef>
              <a:spcAft>
                <a:spcPts val="0"/>
              </a:spcAft>
              <a:buClr>
                <a:srgbClr val="FF0000"/>
              </a:buClr>
              <a:buSzPts val="2400"/>
              <a:buFont typeface="Calibri"/>
              <a:buChar char="-"/>
            </a:pPr>
            <a:r>
              <a:rPr lang="en-US" sz="2400">
                <a:solidFill>
                  <a:srgbClr val="FF0000"/>
                </a:solidFill>
                <a:latin typeface="Calibri"/>
                <a:ea typeface="Calibri"/>
                <a:cs typeface="Calibri"/>
                <a:sym typeface="Calibri"/>
              </a:rPr>
              <a:t>Không màu</a:t>
            </a:r>
            <a:endParaRPr sz="24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4925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200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
                                        </p:tgtEl>
                                        <p:attrNameLst>
                                          <p:attrName>style.visibility</p:attrName>
                                        </p:attrNameLst>
                                      </p:cBhvr>
                                      <p:to>
                                        <p:strVal val="visible"/>
                                      </p:to>
                                    </p:set>
                                    <p:animEffect transition="in" filter="fade">
                                      <p:cBhvr>
                                        <p:cTn id="12" dur="2000"/>
                                        <p:tgtEl>
                                          <p:spTgt spid="305"/>
                                        </p:tgtEl>
                                      </p:cBhvr>
                                    </p:animEffect>
                                  </p:childTnLst>
                                </p:cTn>
                              </p:par>
                              <p:par>
                                <p:cTn id="13" presetID="10" presetClass="entr" presetSubtype="0" fill="hold" nodeType="withEffect">
                                  <p:stCondLst>
                                    <p:cond delay="0"/>
                                  </p:stCondLst>
                                  <p:childTnLst>
                                    <p:set>
                                      <p:cBhvr>
                                        <p:cTn id="14" dur="1" fill="hold">
                                          <p:stCondLst>
                                            <p:cond delay="0"/>
                                          </p:stCondLst>
                                        </p:cTn>
                                        <p:tgtEl>
                                          <p:spTgt spid="308"/>
                                        </p:tgtEl>
                                        <p:attrNameLst>
                                          <p:attrName>style.visibility</p:attrName>
                                        </p:attrNameLst>
                                      </p:cBhvr>
                                      <p:to>
                                        <p:strVal val="visible"/>
                                      </p:to>
                                    </p:set>
                                    <p:animEffect transition="in" filter="fade">
                                      <p:cBhvr>
                                        <p:cTn id="15" dur="2000"/>
                                        <p:tgtEl>
                                          <p:spTgt spid="30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6"/>
                                        </p:tgtEl>
                                        <p:attrNameLst>
                                          <p:attrName>style.visibility</p:attrName>
                                        </p:attrNameLst>
                                      </p:cBhvr>
                                      <p:to>
                                        <p:strVal val="visible"/>
                                      </p:to>
                                    </p:set>
                                    <p:animEffect transition="in" filter="fade">
                                      <p:cBhvr>
                                        <p:cTn id="20" dur="2000"/>
                                        <p:tgtEl>
                                          <p:spTgt spid="306"/>
                                        </p:tgtEl>
                                      </p:cBhvr>
                                    </p:animEffect>
                                  </p:childTnLst>
                                </p:cTn>
                              </p:par>
                              <p:par>
                                <p:cTn id="21" presetID="10" presetClass="entr" presetSubtype="0" fill="hold" nodeType="withEffect">
                                  <p:stCondLst>
                                    <p:cond delay="0"/>
                                  </p:stCondLst>
                                  <p:childTnLst>
                                    <p:set>
                                      <p:cBhvr>
                                        <p:cTn id="22" dur="1" fill="hold">
                                          <p:stCondLst>
                                            <p:cond delay="0"/>
                                          </p:stCondLst>
                                        </p:cTn>
                                        <p:tgtEl>
                                          <p:spTgt spid="309"/>
                                        </p:tgtEl>
                                        <p:attrNameLst>
                                          <p:attrName>style.visibility</p:attrName>
                                        </p:attrNameLst>
                                      </p:cBhvr>
                                      <p:to>
                                        <p:strVal val="visible"/>
                                      </p:to>
                                    </p:set>
                                    <p:animEffect transition="in" filter="fade">
                                      <p:cBhvr>
                                        <p:cTn id="23" dur="2000"/>
                                        <p:tgtEl>
                                          <p:spTgt spid="30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
                                        </p:tgtEl>
                                        <p:attrNameLst>
                                          <p:attrName>style.visibility</p:attrName>
                                        </p:attrNameLst>
                                      </p:cBhvr>
                                      <p:to>
                                        <p:strVal val="visible"/>
                                      </p:to>
                                    </p:set>
                                    <p:animEffect transition="in" filter="fade">
                                      <p:cBhvr>
                                        <p:cTn id="28" dur="2000"/>
                                        <p:tgtEl>
                                          <p:spTgt spid="307"/>
                                        </p:tgtEl>
                                      </p:cBhvr>
                                    </p:animEffect>
                                  </p:childTnLst>
                                </p:cTn>
                              </p:par>
                              <p:par>
                                <p:cTn id="29" presetID="10" presetClass="entr" presetSubtype="0" fill="hold" nodeType="withEffect">
                                  <p:stCondLst>
                                    <p:cond delay="0"/>
                                  </p:stCondLst>
                                  <p:childTnLst>
                                    <p:set>
                                      <p:cBhvr>
                                        <p:cTn id="30" dur="1" fill="hold">
                                          <p:stCondLst>
                                            <p:cond delay="0"/>
                                          </p:stCondLst>
                                        </p:cTn>
                                        <p:tgtEl>
                                          <p:spTgt spid="310"/>
                                        </p:tgtEl>
                                        <p:attrNameLst>
                                          <p:attrName>style.visibility</p:attrName>
                                        </p:attrNameLst>
                                      </p:cBhvr>
                                      <p:to>
                                        <p:strVal val="visible"/>
                                      </p:to>
                                    </p:set>
                                    <p:animEffect transition="in" filter="fade">
                                      <p:cBhvr>
                                        <p:cTn id="31" dur="2000"/>
                                        <p:tgtEl>
                                          <p:spTgt spid="3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2"/>
                                        </p:tgtEl>
                                        <p:attrNameLst>
                                          <p:attrName>style.visibility</p:attrName>
                                        </p:attrNameLst>
                                      </p:cBhvr>
                                      <p:to>
                                        <p:strVal val="visible"/>
                                      </p:to>
                                    </p:set>
                                    <p:animEffect transition="in" filter="fade">
                                      <p:cBhvr>
                                        <p:cTn id="36" dur="1000"/>
                                        <p:tgtEl>
                                          <p:spTgt spid="312"/>
                                        </p:tgtEl>
                                      </p:cBhvr>
                                    </p:animEffect>
                                  </p:childTnLst>
                                </p:cTn>
                              </p:par>
                              <p:par>
                                <p:cTn id="37" presetID="10" presetClass="entr" presetSubtype="0" fill="hold" nodeType="withEffect">
                                  <p:stCondLst>
                                    <p:cond delay="0"/>
                                  </p:stCondLst>
                                  <p:childTnLst>
                                    <p:set>
                                      <p:cBhvr>
                                        <p:cTn id="38" dur="1" fill="hold">
                                          <p:stCondLst>
                                            <p:cond delay="0"/>
                                          </p:stCondLst>
                                        </p:cTn>
                                        <p:tgtEl>
                                          <p:spTgt spid="311"/>
                                        </p:tgtEl>
                                        <p:attrNameLst>
                                          <p:attrName>style.visibility</p:attrName>
                                        </p:attrNameLst>
                                      </p:cBhvr>
                                      <p:to>
                                        <p:strVal val="visible"/>
                                      </p:to>
                                    </p:set>
                                    <p:animEffect transition="in" filter="fade">
                                      <p:cBhvr>
                                        <p:cTn id="39" dur="1000"/>
                                        <p:tgtEl>
                                          <p:spTgt spid="3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5"/>
                                        </p:tgtEl>
                                        <p:attrNameLst>
                                          <p:attrName>style.visibility</p:attrName>
                                        </p:attrNameLst>
                                      </p:cBhvr>
                                      <p:to>
                                        <p:strVal val="visible"/>
                                      </p:to>
                                    </p:set>
                                    <p:animEffect transition="in" filter="fade">
                                      <p:cBhvr>
                                        <p:cTn id="44" dur="1000"/>
                                        <p:tgtEl>
                                          <p:spTgt spid="315"/>
                                        </p:tgtEl>
                                      </p:cBhvr>
                                    </p:animEffect>
                                  </p:childTnLst>
                                </p:cTn>
                              </p:par>
                              <p:par>
                                <p:cTn id="45" presetID="10" presetClass="entr" presetSubtype="0" fill="hold" nodeType="withEffect">
                                  <p:stCondLst>
                                    <p:cond delay="0"/>
                                  </p:stCondLst>
                                  <p:childTnLst>
                                    <p:set>
                                      <p:cBhvr>
                                        <p:cTn id="46" dur="1" fill="hold">
                                          <p:stCondLst>
                                            <p:cond delay="0"/>
                                          </p:stCondLst>
                                        </p:cTn>
                                        <p:tgtEl>
                                          <p:spTgt spid="313"/>
                                        </p:tgtEl>
                                        <p:attrNameLst>
                                          <p:attrName>style.visibility</p:attrName>
                                        </p:attrNameLst>
                                      </p:cBhvr>
                                      <p:to>
                                        <p:strVal val="visible"/>
                                      </p:to>
                                    </p:set>
                                    <p:animEffect transition="in" filter="fade">
                                      <p:cBhvr>
                                        <p:cTn id="47" dur="1000"/>
                                        <p:tgtEl>
                                          <p:spTgt spid="3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4"/>
                                        </p:tgtEl>
                                        <p:attrNameLst>
                                          <p:attrName>style.visibility</p:attrName>
                                        </p:attrNameLst>
                                      </p:cBhvr>
                                      <p:to>
                                        <p:strVal val="visible"/>
                                      </p:to>
                                    </p:set>
                                    <p:animEffect transition="in" filter="fade">
                                      <p:cBhvr>
                                        <p:cTn id="52" dur="1000"/>
                                        <p:tgtEl>
                                          <p:spTgt spid="314"/>
                                        </p:tgtEl>
                                      </p:cBhvr>
                                    </p:animEffect>
                                  </p:childTnLst>
                                </p:cTn>
                              </p:par>
                              <p:par>
                                <p:cTn id="53" presetID="10" presetClass="entr" presetSubtype="0" fill="hold" nodeType="withEffect">
                                  <p:stCondLst>
                                    <p:cond delay="0"/>
                                  </p:stCondLst>
                                  <p:childTnLst>
                                    <p:set>
                                      <p:cBhvr>
                                        <p:cTn id="54" dur="1" fill="hold">
                                          <p:stCondLst>
                                            <p:cond delay="0"/>
                                          </p:stCondLst>
                                        </p:cTn>
                                        <p:tgtEl>
                                          <p:spTgt spid="316"/>
                                        </p:tgtEl>
                                        <p:attrNameLst>
                                          <p:attrName>style.visibility</p:attrName>
                                        </p:attrNameLst>
                                      </p:cBhvr>
                                      <p:to>
                                        <p:strVal val="visible"/>
                                      </p:to>
                                    </p:set>
                                    <p:animEffect transition="in" filter="fade">
                                      <p:cBhvr>
                                        <p:cTn id="55"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6580681" y="495188"/>
            <a:ext cx="4980841" cy="363881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chemeClr val="tx1"/>
              </a:solidFill>
            </a:endParaRPr>
          </a:p>
          <a:p>
            <a:r>
              <a:rPr lang="en-US" sz="2800" b="1" dirty="0" smtClean="0">
                <a:solidFill>
                  <a:schemeClr val="tx1"/>
                </a:solidFill>
              </a:rPr>
              <a:t>1/ Nhiệt độ trên nhiệt kế thay đổi như thế nào?</a:t>
            </a:r>
          </a:p>
          <a:p>
            <a:r>
              <a:rPr lang="en-US" sz="2800" b="1" dirty="0" smtClean="0">
                <a:solidFill>
                  <a:schemeClr val="tx1"/>
                </a:solidFill>
              </a:rPr>
              <a:t>2/ Mô tả hiện tượng quan sát được trên bề mặt chất lỏng, trong lòng chất lỏng và đầu ống dẫn khí thoát ra.</a:t>
            </a:r>
          </a:p>
          <a:p>
            <a:r>
              <a:rPr lang="en-US" sz="2800" b="1" dirty="0" smtClean="0">
                <a:solidFill>
                  <a:schemeClr val="tx1"/>
                </a:solidFill>
              </a:rPr>
              <a:t>3/ </a:t>
            </a:r>
            <a:r>
              <a:rPr lang="vi-VN" sz="2800" b="1" dirty="0">
                <a:solidFill>
                  <a:schemeClr val="tx1"/>
                </a:solidFill>
                <a:latin typeface="Times New Roman" panose="02020603050405020304" pitchFamily="18" charset="0"/>
                <a:cs typeface="Times New Roman" panose="02020603050405020304" pitchFamily="18" charset="0"/>
              </a:rPr>
              <a:t>Nhiệt độ sôi của nước: ......................</a:t>
            </a:r>
            <a:endParaRPr lang="en-US" sz="2800" b="1" dirty="0">
              <a:solidFill>
                <a:schemeClr val="tx1"/>
              </a:solidFill>
            </a:endParaRPr>
          </a:p>
        </p:txBody>
      </p:sp>
    </p:spTree>
    <p:extLst>
      <p:ext uri="{BB962C8B-B14F-4D97-AF65-F5344CB8AC3E}">
        <p14:creationId xmlns:p14="http://schemas.microsoft.com/office/powerpoint/2010/main" val="3552670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531" y="5456658"/>
            <a:ext cx="11122701" cy="954107"/>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N</a:t>
            </a:r>
            <a:r>
              <a:rPr lang="en-US" sz="2800" b="1" dirty="0" smtClean="0">
                <a:latin typeface="Arial" panose="020B0604020202020204" pitchFamily="34" charset="0"/>
                <a:cs typeface="Arial" panose="020B0604020202020204" pitchFamily="34" charset="0"/>
              </a:rPr>
              <a:t>êu </a:t>
            </a:r>
            <a:r>
              <a:rPr lang="en-US" sz="2800" b="1" dirty="0">
                <a:latin typeface="Arial" panose="020B0604020202020204" pitchFamily="34" charset="0"/>
                <a:cs typeface="Arial" panose="020B0604020202020204" pitchFamily="34" charset="0"/>
              </a:rPr>
              <a:t>nhận xét của em về khả năng tan của muối ăn và dầu ăn trong nước.</a:t>
            </a:r>
          </a:p>
        </p:txBody>
      </p:sp>
    </p:spTree>
    <p:extLst>
      <p:ext uri="{BB962C8B-B14F-4D97-AF65-F5344CB8AC3E}">
        <p14:creationId xmlns:p14="http://schemas.microsoft.com/office/powerpoint/2010/main" val="4052582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9540" y="805164"/>
            <a:ext cx="3237875" cy="3970318"/>
          </a:xfrm>
          <a:prstGeom prst="rect">
            <a:avLst/>
          </a:prstGeom>
        </p:spPr>
        <p:txBody>
          <a:bodyPr wrap="square">
            <a:spAutoFit/>
          </a:bodyPr>
          <a:lstStyle/>
          <a:p>
            <a:r>
              <a:rPr lang="en-US" sz="2800" b="1" dirty="0"/>
              <a:t>1/ Trong thí nghiệm trên, em thấy có những quá trình nào đã xảy ra?</a:t>
            </a:r>
          </a:p>
          <a:p>
            <a:pPr algn="just"/>
            <a:r>
              <a:rPr lang="en-US" sz="2800" b="1" dirty="0"/>
              <a:t>2/ Em hãy cho biết trong các quá trình xảy ra ở thí nghiệm trên có tạo thành chất mới không?</a:t>
            </a:r>
          </a:p>
        </p:txBody>
      </p:sp>
    </p:spTree>
    <p:extLst>
      <p:ext uri="{BB962C8B-B14F-4D97-AF65-F5344CB8AC3E}">
        <p14:creationId xmlns:p14="http://schemas.microsoft.com/office/powerpoint/2010/main" val="2086502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105C61F-9005-4F14-AAC5-86C48AA5DAAE}"/>
              </a:ext>
            </a:extLst>
          </p:cNvPr>
          <p:cNvSpPr txBox="1">
            <a:spLocks/>
          </p:cNvSpPr>
          <p:nvPr/>
        </p:nvSpPr>
        <p:spPr>
          <a:xfrm>
            <a:off x="237996" y="122131"/>
            <a:ext cx="11649204" cy="1193102"/>
          </a:xfrm>
          <a:prstGeom prst="rect">
            <a:avLst/>
          </a:prstGeom>
          <a:solidFill>
            <a:schemeClr val="accent4">
              <a:lumMod val="20000"/>
              <a:lumOff val="8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rgbClr val="002060"/>
                </a:solidFill>
                <a:latin typeface="Arial" panose="020B0604020202020204" pitchFamily="34" charset="0"/>
                <a:cs typeface="Arial" panose="020B0604020202020204" pitchFamily="34" charset="0"/>
              </a:rPr>
              <a:t>CHỦ ĐỀ 2: CÁC THỂ CỦA CHẤT</a:t>
            </a:r>
            <a:r>
              <a:rPr lang="en-US" sz="2800" b="1" dirty="0" smtClean="0">
                <a:solidFill>
                  <a:srgbClr val="C00000"/>
                </a:solidFill>
                <a:latin typeface="Arial" panose="020B0604020202020204" pitchFamily="34" charset="0"/>
                <a:cs typeface="Arial" panose="020B0604020202020204" pitchFamily="34" charset="0"/>
              </a:rPr>
              <a:t/>
            </a:r>
            <a:br>
              <a:rPr lang="en-US" sz="2800" b="1" dirty="0" smtClean="0">
                <a:solidFill>
                  <a:srgbClr val="C00000"/>
                </a:solidFill>
                <a:latin typeface="Arial" panose="020B0604020202020204" pitchFamily="34" charset="0"/>
                <a:cs typeface="Arial" panose="020B0604020202020204" pitchFamily="34" charset="0"/>
              </a:rPr>
            </a:br>
            <a:r>
              <a:rPr lang="vi-VN" sz="2800" b="1" dirty="0" smtClean="0">
                <a:solidFill>
                  <a:srgbClr val="C00000"/>
                </a:solidFill>
                <a:latin typeface="Arial" panose="020B0604020202020204" pitchFamily="34" charset="0"/>
                <a:cs typeface="Arial" panose="020B0604020202020204" pitchFamily="34" charset="0"/>
              </a:rPr>
              <a:t>BÀI 8: SỰ ĐA DẠNG VÀ CÁC THỂ CƠ BẢN CỦA CHẤT. </a:t>
            </a:r>
            <a:endParaRPr lang="en-US" sz="2800" b="1" dirty="0" smtClean="0">
              <a:solidFill>
                <a:srgbClr val="C00000"/>
              </a:solidFill>
              <a:latin typeface="Arial" panose="020B0604020202020204" pitchFamily="34" charset="0"/>
              <a:cs typeface="Arial" panose="020B0604020202020204" pitchFamily="34" charset="0"/>
            </a:endParaRPr>
          </a:p>
          <a:p>
            <a:pPr algn="ctr"/>
            <a:r>
              <a:rPr lang="vi-VN" sz="2800" b="1" dirty="0" smtClean="0">
                <a:solidFill>
                  <a:srgbClr val="C00000"/>
                </a:solidFill>
                <a:latin typeface="Arial" panose="020B0604020202020204" pitchFamily="34" charset="0"/>
                <a:cs typeface="Arial" panose="020B0604020202020204" pitchFamily="34" charset="0"/>
              </a:rPr>
              <a:t>TÍNH CHẤT CỦA CHẤT</a:t>
            </a:r>
            <a:endParaRPr lang="vi-VN" sz="28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237996" y="1475495"/>
            <a:ext cx="3730445" cy="523220"/>
          </a:xfrm>
          <a:prstGeom prst="rect">
            <a:avLst/>
          </a:prstGeom>
        </p:spPr>
        <p:txBody>
          <a:bodyPr wrap="none">
            <a:spAutoFit/>
          </a:bodyPr>
          <a:lstStyle/>
          <a:p>
            <a:r>
              <a:rPr lang="en-US" sz="2800" b="1" dirty="0">
                <a:solidFill>
                  <a:srgbClr val="002060"/>
                </a:solidFill>
              </a:rPr>
              <a:t>3. TÍNH CHẤT CỦA CHẤT</a:t>
            </a:r>
            <a:endParaRPr lang="en-US" sz="2800" dirty="0">
              <a:solidFill>
                <a:srgbClr val="002060"/>
              </a:solidFill>
            </a:endParaRPr>
          </a:p>
        </p:txBody>
      </p:sp>
      <p:sp>
        <p:nvSpPr>
          <p:cNvPr id="3" name="Rectangle 2"/>
          <p:cNvSpPr/>
          <p:nvPr/>
        </p:nvSpPr>
        <p:spPr>
          <a:xfrm>
            <a:off x="484681" y="2029255"/>
            <a:ext cx="10982793" cy="4154984"/>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 Tính </a:t>
            </a:r>
            <a:r>
              <a:rPr lang="en-US" sz="2400" b="1" dirty="0">
                <a:latin typeface="Arial" panose="020B0604020202020204" pitchFamily="34" charset="0"/>
                <a:cs typeface="Arial" panose="020B0604020202020204" pitchFamily="34" charset="0"/>
              </a:rPr>
              <a:t>chất vật lí</a:t>
            </a:r>
          </a:p>
          <a:p>
            <a:r>
              <a:rPr lang="en-US" sz="2400" i="1" dirty="0">
                <a:latin typeface="Arial" panose="020B0604020202020204" pitchFamily="34" charset="0"/>
                <a:cs typeface="Arial" panose="020B0604020202020204" pitchFamily="34" charset="0"/>
              </a:rPr>
              <a:t>Không có sự tạo thành chất mới, bao gồm: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Thể (rắn, lỏng, khí).</a:t>
            </a:r>
          </a:p>
          <a:p>
            <a:r>
              <a:rPr lang="en-US" sz="2400" dirty="0">
                <a:latin typeface="Arial" panose="020B0604020202020204" pitchFamily="34" charset="0"/>
                <a:cs typeface="Arial" panose="020B0604020202020204" pitchFamily="34" charset="0"/>
              </a:rPr>
              <a:t>• Màu sắc, mùi, vị, hình dạng, kích thước, khối lượng riêng.</a:t>
            </a:r>
          </a:p>
          <a:p>
            <a:r>
              <a:rPr lang="en-US" sz="2400" dirty="0">
                <a:latin typeface="Arial" panose="020B0604020202020204" pitchFamily="34" charset="0"/>
                <a:cs typeface="Arial" panose="020B0604020202020204" pitchFamily="34" charset="0"/>
              </a:rPr>
              <a:t>• Tính tan trong nước hoặc chất lỏng khác.</a:t>
            </a:r>
          </a:p>
          <a:p>
            <a:r>
              <a:rPr lang="en-US" sz="2400" dirty="0">
                <a:latin typeface="Arial" panose="020B0604020202020204" pitchFamily="34" charset="0"/>
                <a:cs typeface="Arial" panose="020B0604020202020204" pitchFamily="34" charset="0"/>
              </a:rPr>
              <a:t>• Tính nóng chảy, sôi của một chất.</a:t>
            </a:r>
          </a:p>
          <a:p>
            <a:r>
              <a:rPr lang="en-US" sz="2400" dirty="0">
                <a:latin typeface="Arial" panose="020B0604020202020204" pitchFamily="34" charset="0"/>
                <a:cs typeface="Arial" panose="020B0604020202020204" pitchFamily="34" charset="0"/>
              </a:rPr>
              <a:t>• Tính dẫn nhiệt, dẫn điện.</a:t>
            </a:r>
          </a:p>
          <a:p>
            <a:r>
              <a:rPr lang="en-US" sz="2400" b="1" dirty="0" smtClean="0">
                <a:latin typeface="Arial" panose="020B0604020202020204" pitchFamily="34" charset="0"/>
                <a:cs typeface="Arial" panose="020B0604020202020204" pitchFamily="34" charset="0"/>
              </a:rPr>
              <a:t>- Tính </a:t>
            </a:r>
            <a:r>
              <a:rPr lang="en-US" sz="2400" b="1" dirty="0">
                <a:latin typeface="Arial" panose="020B0604020202020204" pitchFamily="34" charset="0"/>
                <a:cs typeface="Arial" panose="020B0604020202020204" pitchFamily="34" charset="0"/>
              </a:rPr>
              <a:t>chất hoá học</a:t>
            </a:r>
          </a:p>
          <a:p>
            <a:r>
              <a:rPr lang="en-US" sz="2400" i="1" dirty="0">
                <a:latin typeface="Arial" panose="020B0604020202020204" pitchFamily="34" charset="0"/>
                <a:cs typeface="Arial" panose="020B0604020202020204" pitchFamily="34" charset="0"/>
              </a:rPr>
              <a:t>Có sự tạo thành chất mới, như:</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Chất bị phân huỷ.</a:t>
            </a:r>
          </a:p>
          <a:p>
            <a:r>
              <a:rPr lang="en-US" sz="2400" dirty="0">
                <a:latin typeface="Arial" panose="020B0604020202020204" pitchFamily="34" charset="0"/>
                <a:cs typeface="Arial" panose="020B0604020202020204" pitchFamily="34" charset="0"/>
              </a:rPr>
              <a:t>• Chất bị đốt cháy.</a:t>
            </a:r>
          </a:p>
        </p:txBody>
      </p:sp>
    </p:spTree>
    <p:extLst>
      <p:ext uri="{BB962C8B-B14F-4D97-AF65-F5344CB8AC3E}">
        <p14:creationId xmlns:p14="http://schemas.microsoft.com/office/powerpoint/2010/main" val="3951579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506" y="2815520"/>
            <a:ext cx="11220841"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Trong thí nghiệm 3,  hãy chỉ ra quá trình nào thể hiện tính chất vật lí, tính chất hóa học của đường.</a:t>
            </a:r>
          </a:p>
        </p:txBody>
      </p:sp>
      <p:sp>
        <p:nvSpPr>
          <p:cNvPr id="5" name="Rectangle 4"/>
          <p:cNvSpPr/>
          <p:nvPr/>
        </p:nvSpPr>
        <p:spPr>
          <a:xfrm>
            <a:off x="388143" y="4820135"/>
            <a:ext cx="10966008" cy="954107"/>
          </a:xfrm>
          <a:prstGeom prst="rect">
            <a:avLst/>
          </a:prstGeom>
        </p:spPr>
        <p:txBody>
          <a:bodyPr wrap="square">
            <a:spAutoFit/>
          </a:bodyPr>
          <a:lstStyle/>
          <a:p>
            <a:r>
              <a:rPr lang="vi-VN" sz="2800" b="1" dirty="0" smtClean="0"/>
              <a:t>– </a:t>
            </a:r>
            <a:r>
              <a:rPr lang="vi-VN" sz="2800" b="1" dirty="0"/>
              <a:t>Đường cháy chuyển từ màu trắng dần sang nâu, cuối cùng màu đen: Tính chất hoá học.</a:t>
            </a:r>
            <a:endParaRPr lang="en-US" sz="2800" b="1" dirty="0"/>
          </a:p>
        </p:txBody>
      </p:sp>
      <p:sp>
        <p:nvSpPr>
          <p:cNvPr id="6" name="Rectangle 5"/>
          <p:cNvSpPr/>
          <p:nvPr/>
        </p:nvSpPr>
        <p:spPr>
          <a:xfrm>
            <a:off x="388143" y="4289419"/>
            <a:ext cx="11072734" cy="523220"/>
          </a:xfrm>
          <a:prstGeom prst="rect">
            <a:avLst/>
          </a:prstGeom>
        </p:spPr>
        <p:txBody>
          <a:bodyPr wrap="square">
            <a:spAutoFit/>
          </a:bodyPr>
          <a:lstStyle/>
          <a:p>
            <a:r>
              <a:rPr lang="vi-VN" sz="2800" b="1" dirty="0"/>
              <a:t>– Đường chuyển từ trạng thái rắn sang lỏng: Tính chất vật lí;</a:t>
            </a:r>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151" y="348044"/>
            <a:ext cx="9140449" cy="187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7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ïsḷiďé">
            <a:extLst>
              <a:ext uri="{FF2B5EF4-FFF2-40B4-BE49-F238E27FC236}">
                <a16:creationId xmlns="" xmlns:a16="http://schemas.microsoft.com/office/drawing/2014/main" id="{2B706AD8-1912-4D51-BF12-D711DE3C9501}"/>
              </a:ext>
            </a:extLst>
          </p:cNvPr>
          <p:cNvSpPr/>
          <p:nvPr/>
        </p:nvSpPr>
        <p:spPr>
          <a:xfrm>
            <a:off x="6045175" y="1430778"/>
            <a:ext cx="45719" cy="3996444"/>
          </a:xfrm>
          <a:prstGeom prst="rect">
            <a:avLst/>
          </a:pr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bg1"/>
              </a:solidFill>
              <a:latin typeface="字魂20号-石头体" panose="00000500000000000000" pitchFamily="2" charset="-122"/>
            </a:endParaRPr>
          </a:p>
        </p:txBody>
      </p:sp>
      <p:sp>
        <p:nvSpPr>
          <p:cNvPr id="32" name="TextBox 31">
            <a:extLst>
              <a:ext uri="{FF2B5EF4-FFF2-40B4-BE49-F238E27FC236}">
                <a16:creationId xmlns="" xmlns:a16="http://schemas.microsoft.com/office/drawing/2014/main" id="{CC38C79E-670E-49C7-ACC4-1623402AE28B}"/>
              </a:ext>
            </a:extLst>
          </p:cNvPr>
          <p:cNvSpPr txBox="1"/>
          <p:nvPr/>
        </p:nvSpPr>
        <p:spPr>
          <a:xfrm>
            <a:off x="1094283" y="219372"/>
            <a:ext cx="10232650" cy="954107"/>
          </a:xfrm>
          <a:prstGeom prst="rect">
            <a:avLst/>
          </a:prstGeom>
          <a:noFill/>
        </p:spPr>
        <p:txBody>
          <a:bodyPr wrap="square">
            <a:spAutoFit/>
          </a:bodyPr>
          <a:lstStyle/>
          <a:p>
            <a:pPr algn="ctr"/>
            <a:r>
              <a:rPr lang="en-US" sz="2800" b="1" dirty="0">
                <a:solidFill>
                  <a:srgbClr val="002060"/>
                </a:solidFill>
                <a:latin typeface="Arial" panose="020B0604020202020204" pitchFamily="34" charset="0"/>
                <a:cs typeface="Arial" panose="020B0604020202020204" pitchFamily="34" charset="0"/>
              </a:rPr>
              <a:t>QUAN SÁT NHỮNG HÌNH ẢNH SAU</a:t>
            </a:r>
          </a:p>
          <a:p>
            <a:pPr algn="ctr"/>
            <a:r>
              <a:rPr lang="en-US" sz="2800" b="1" dirty="0">
                <a:solidFill>
                  <a:srgbClr val="002060"/>
                </a:solidFill>
                <a:latin typeface="Arial" panose="020B0604020202020204" pitchFamily="34" charset="0"/>
                <a:cs typeface="Arial" panose="020B0604020202020204" pitchFamily="34" charset="0"/>
              </a:rPr>
              <a:t>VÀ GIẢI THÍCH CÁC HIỆN TƯỢNG</a:t>
            </a:r>
          </a:p>
        </p:txBody>
      </p:sp>
      <p:pic>
        <p:nvPicPr>
          <p:cNvPr id="8" name="Picture 2" descr="hình ảnh : Nước đá, món ăn, Mùa xuân, Đầy màu sắc, Đồ tráng miệng, Bánh mì  nướng, thơm ngon, Đóng lên, Nón kem, Tan chảy, Ngọt ngào, Hương vị, Kem  hương">
            <a:extLst>
              <a:ext uri="{FF2B5EF4-FFF2-40B4-BE49-F238E27FC236}">
                <a16:creationId xmlns:a16="http://schemas.microsoft.com/office/drawing/2014/main" xmlns="" id="{EE09FD0A-8FB1-432E-9D27-8795A9B1D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162" y="1391416"/>
            <a:ext cx="2728113" cy="17762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4" descr="Nền tấm kính đọng nước">
            <a:extLst>
              <a:ext uri="{FF2B5EF4-FFF2-40B4-BE49-F238E27FC236}">
                <a16:creationId xmlns:a16="http://schemas.microsoft.com/office/drawing/2014/main" xmlns="" id="{11F23191-BAEC-4FC5-9B72-C44794FB57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7914" y="3840146"/>
            <a:ext cx="2368290" cy="17762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6" descr="Tại sao không nên uống nước được đun sôi lại nhiều lần? - VnReview - Tin  nóng">
            <a:extLst>
              <a:ext uri="{FF2B5EF4-FFF2-40B4-BE49-F238E27FC236}">
                <a16:creationId xmlns:a16="http://schemas.microsoft.com/office/drawing/2014/main" xmlns="" id="{E99141EA-56A6-4A32-A1D4-A00B6BB7A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451" y="2358119"/>
            <a:ext cx="2619375" cy="17430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341191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a:stretch>
            <a:fillRect/>
          </a:stretch>
        </p:blipFill>
        <p:spPr>
          <a:xfrm>
            <a:off x="0" y="16524"/>
            <a:ext cx="1408229" cy="918929"/>
          </a:xfrm>
          <a:prstGeom prst="rect">
            <a:avLst/>
          </a:prstGeom>
        </p:spPr>
      </p:pic>
      <p:pic>
        <p:nvPicPr>
          <p:cNvPr id="9" name="Picture 8">
            <a:extLst>
              <a:ext uri="{FF2B5EF4-FFF2-40B4-BE49-F238E27FC236}">
                <a16:creationId xmlns:a16="http://schemas.microsoft.com/office/drawing/2014/main" xmlns="" id="{7DAD2646-99B7-42B4-879D-BFE0E94EC625}"/>
              </a:ext>
            </a:extLst>
          </p:cNvPr>
          <p:cNvPicPr>
            <a:picLocks noChangeAspect="1"/>
          </p:cNvPicPr>
          <p:nvPr/>
        </p:nvPicPr>
        <p:blipFill>
          <a:blip/>
          <a:stretch>
            <a:fillRect/>
          </a:stretch>
        </p:blipFill>
        <p:spPr>
          <a:xfrm>
            <a:off x="10048875" y="4633912"/>
            <a:ext cx="2143125" cy="2143125"/>
          </a:xfrm>
          <a:prstGeom prst="rect">
            <a:avLst/>
          </a:prstGeom>
        </p:spPr>
      </p:pic>
      <p:sp>
        <p:nvSpPr>
          <p:cNvPr id="11" name="Content Placeholder 2">
            <a:extLst>
              <a:ext uri="{FF2B5EF4-FFF2-40B4-BE49-F238E27FC236}">
                <a16:creationId xmlns:a16="http://schemas.microsoft.com/office/drawing/2014/main" xmlns="" id="{38EA2EA6-16D1-4CFA-9A68-75206F605DCD}"/>
              </a:ext>
            </a:extLst>
          </p:cNvPr>
          <p:cNvSpPr txBox="1">
            <a:spLocks/>
          </p:cNvSpPr>
          <p:nvPr/>
        </p:nvSpPr>
        <p:spPr>
          <a:xfrm>
            <a:off x="-1" y="1830818"/>
            <a:ext cx="6475957" cy="7745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en-US" dirty="0" smtClean="0">
                <a:solidFill>
                  <a:srgbClr val="000000"/>
                </a:solidFill>
                <a:latin typeface="Arial" panose="020B0604020202020204" pitchFamily="34" charset="0"/>
                <a:ea typeface="Arial" panose="020B0604020202020204" pitchFamily="34" charset="0"/>
                <a:cs typeface="Arial" panose="020B0604020202020204" pitchFamily="34" charset="0"/>
              </a:rPr>
              <a:t>Kể tên các vật thể có trong hình</a:t>
            </a:r>
            <a:r>
              <a:rPr lang="vi-VN"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ea typeface="Arial" panose="020B0604020202020204" pitchFamily="34" charset="0"/>
                <a:cs typeface="Arial" panose="020B0604020202020204" pitchFamily="34" charset="0"/>
              </a:rPr>
              <a:t>9.1</a:t>
            </a:r>
          </a:p>
        </p:txBody>
      </p:sp>
      <p:sp>
        <p:nvSpPr>
          <p:cNvPr id="4" name="TextBox 3"/>
          <p:cNvSpPr txBox="1"/>
          <p:nvPr/>
        </p:nvSpPr>
        <p:spPr>
          <a:xfrm>
            <a:off x="2730674" y="475988"/>
            <a:ext cx="5599134" cy="523220"/>
          </a:xfrm>
          <a:prstGeom prst="rect">
            <a:avLst/>
          </a:prstGeom>
          <a:noFill/>
        </p:spPr>
        <p:txBody>
          <a:bodyPr wrap="square" rtlCol="0">
            <a:spAutoFit/>
          </a:bodyPr>
          <a:lstStyle/>
          <a:p>
            <a:pPr algn="ctr"/>
            <a:r>
              <a:rPr lang="en-US" sz="2800" b="1" dirty="0" smtClean="0">
                <a:solidFill>
                  <a:srgbClr val="002060"/>
                </a:solidFill>
              </a:rPr>
              <a:t>SỰ ĐA DẠNG CỦA CHẤT</a:t>
            </a:r>
            <a:endParaRPr lang="en-US" sz="2800" b="1" dirty="0">
              <a:solidFill>
                <a:srgbClr val="002060"/>
              </a:solidFill>
            </a:endParaRPr>
          </a:p>
        </p:txBody>
      </p:sp>
      <p:sp>
        <p:nvSpPr>
          <p:cNvPr id="12" name="Content Placeholder 2">
            <a:extLst>
              <a:ext uri="{FF2B5EF4-FFF2-40B4-BE49-F238E27FC236}">
                <a16:creationId xmlns:a16="http://schemas.microsoft.com/office/drawing/2014/main" xmlns="" id="{38EA2EA6-16D1-4CFA-9A68-75206F605DCD}"/>
              </a:ext>
            </a:extLst>
          </p:cNvPr>
          <p:cNvSpPr txBox="1">
            <a:spLocks/>
          </p:cNvSpPr>
          <p:nvPr/>
        </p:nvSpPr>
        <p:spPr>
          <a:xfrm>
            <a:off x="-2" y="3072982"/>
            <a:ext cx="6475957" cy="19499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rPr>
              <a:t>Trả lời: </a:t>
            </a:r>
          </a:p>
          <a:p>
            <a:pPr marL="0" indent="0">
              <a:buNone/>
            </a:pPr>
            <a:r>
              <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rPr>
              <a:t>Các </a:t>
            </a:r>
            <a:r>
              <a:rPr lang="en-US" b="1" dirty="0">
                <a:solidFill>
                  <a:srgbClr val="000000"/>
                </a:solidFill>
                <a:latin typeface="Arial" panose="020B0604020202020204" pitchFamily="34" charset="0"/>
                <a:ea typeface="Arial" panose="020B0604020202020204" pitchFamily="34" charset="0"/>
                <a:cs typeface="Arial" panose="020B0604020202020204" pitchFamily="34" charset="0"/>
              </a:rPr>
              <a:t>vật thể có trong hình</a:t>
            </a:r>
            <a:r>
              <a:rPr lang="vi-VN"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rPr>
              <a:t>9.1 là: đ</a:t>
            </a:r>
            <a:r>
              <a:rPr lang="vi-VN" b="1" dirty="0" smtClean="0">
                <a:latin typeface="Arial" panose="020B0604020202020204" pitchFamily="34" charset="0"/>
                <a:cs typeface="Arial" panose="020B0604020202020204" pitchFamily="34" charset="0"/>
              </a:rPr>
              <a:t>á</a:t>
            </a:r>
            <a:r>
              <a:rPr lang="vi-VN" b="1" dirty="0">
                <a:latin typeface="Arial" panose="020B0604020202020204" pitchFamily="34" charset="0"/>
                <a:cs typeface="Arial" panose="020B0604020202020204" pitchFamily="34" charset="0"/>
              </a:rPr>
              <a:t>, đất, nước, cây, không khí, con người, thuyền, ...</a:t>
            </a:r>
            <a:endParaRPr lang="en-US" b="1" dirty="0">
              <a:latin typeface="Arial" panose="020B0604020202020204" pitchFamily="34" charset="0"/>
              <a:cs typeface="Arial" panose="020B0604020202020204" pitchFamily="34" charset="0"/>
            </a:endParaRPr>
          </a:p>
          <a:p>
            <a:pPr marL="0" indent="0">
              <a:lnSpc>
                <a:spcPct val="150000"/>
              </a:lnSpc>
              <a:buNone/>
            </a:pPr>
            <a:r>
              <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p>
          <a:p>
            <a:pPr marL="0" indent="0">
              <a:lnSpc>
                <a:spcPct val="150000"/>
              </a:lnSpc>
              <a:buNone/>
            </a:pPr>
            <a:endPar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6B11483B-5D45-4256-977B-085E8FFAA66E}"/>
              </a:ext>
            </a:extLst>
          </p:cNvPr>
          <p:cNvPicPr>
            <a:picLocks noChangeAspect="1"/>
          </p:cNvPicPr>
          <p:nvPr/>
        </p:nvPicPr>
        <p:blipFill>
          <a:blip r:embed="rId2"/>
          <a:stretch>
            <a:fillRect/>
          </a:stretch>
        </p:blipFill>
        <p:spPr>
          <a:xfrm>
            <a:off x="6355491" y="1783492"/>
            <a:ext cx="5634682" cy="5226908"/>
          </a:xfrm>
          <a:prstGeom prst="rect">
            <a:avLst/>
          </a:prstGeom>
        </p:spPr>
      </p:pic>
      <p:pic>
        <p:nvPicPr>
          <p:cNvPr id="14" name="Picture 13">
            <a:extLst>
              <a:ext uri="{FF2B5EF4-FFF2-40B4-BE49-F238E27FC236}">
                <a16:creationId xmlns:a16="http://schemas.microsoft.com/office/drawing/2014/main" xmlns="" id="{94850A09-2C17-4A80-BEF8-8529519FA499}"/>
              </a:ext>
            </a:extLst>
          </p:cNvPr>
          <p:cNvPicPr>
            <a:picLocks noChangeAspect="1"/>
          </p:cNvPicPr>
          <p:nvPr/>
        </p:nvPicPr>
        <p:blipFill>
          <a:blip r:embed="rId3"/>
          <a:stretch>
            <a:fillRect/>
          </a:stretch>
        </p:blipFill>
        <p:spPr>
          <a:xfrm>
            <a:off x="-2" y="41264"/>
            <a:ext cx="1579418" cy="957944"/>
          </a:xfrm>
          <a:prstGeom prst="rect">
            <a:avLst/>
          </a:prstGeom>
        </p:spPr>
      </p:pic>
    </p:spTree>
    <p:extLst>
      <p:ext uri="{BB962C8B-B14F-4D97-AF65-F5344CB8AC3E}">
        <p14:creationId xmlns:p14="http://schemas.microsoft.com/office/powerpoint/2010/main" val="40781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79895" y="1872632"/>
            <a:ext cx="3837482" cy="2677656"/>
          </a:xfrm>
          <a:prstGeom prst="rect">
            <a:avLst/>
          </a:prstGeom>
        </p:spPr>
        <p:txBody>
          <a:bodyPr wrap="square">
            <a:spAutoFit/>
          </a:bodyPr>
          <a:lstStyle/>
          <a:p>
            <a:pPr algn="just"/>
            <a:r>
              <a:rPr lang="en-US" sz="2800" b="1" dirty="0">
                <a:latin typeface="Arial" panose="020B0604020202020204" pitchFamily="34" charset="0"/>
                <a:cs typeface="Arial" panose="020B0604020202020204" pitchFamily="34" charset="0"/>
              </a:rPr>
              <a:t>Quan sát vòng tuần hoàn của nước trong tự nhiên, em hãy cho biết các quá trình diễn ra trong vòng tuần hoàn này.</a:t>
            </a:r>
          </a:p>
        </p:txBody>
      </p:sp>
      <p:pic>
        <p:nvPicPr>
          <p:cNvPr id="4" name="Shape 674"/>
          <p:cNvPicPr/>
          <p:nvPr/>
        </p:nvPicPr>
        <p:blipFill>
          <a:blip r:embed="rId2"/>
          <a:stretch/>
        </p:blipFill>
        <p:spPr>
          <a:xfrm>
            <a:off x="388937" y="283226"/>
            <a:ext cx="7096951" cy="6349221"/>
          </a:xfrm>
          <a:prstGeom prst="rect">
            <a:avLst/>
          </a:prstGeom>
        </p:spPr>
      </p:pic>
    </p:spTree>
    <p:extLst>
      <p:ext uri="{BB962C8B-B14F-4D97-AF65-F5344CB8AC3E}">
        <p14:creationId xmlns:p14="http://schemas.microsoft.com/office/powerpoint/2010/main" val="2710007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54912" y="709188"/>
            <a:ext cx="4272197" cy="472994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1/ Trong thí nghiệm trên, em thấy có những quá trình chuyển thể nào đã xảy ra?</a:t>
            </a:r>
          </a:p>
          <a:p>
            <a:pPr indent="0" algn="just">
              <a:lnSpc>
                <a:spcPct val="105000"/>
              </a:lnSpc>
              <a:spcBef>
                <a:spcPts val="600"/>
              </a:spcBef>
              <a:spcAft>
                <a:spcPts val="600"/>
              </a:spcAft>
              <a:buNone/>
            </a:pPr>
            <a:r>
              <a:rPr lang="en-US" sz="2800" b="1" dirty="0">
                <a:latin typeface="Arial" panose="020B0604020202020204" pitchFamily="34" charset="0"/>
                <a:cs typeface="Arial" panose="020B0604020202020204" pitchFamily="34" charset="0"/>
              </a:rPr>
              <a:t>2/ </a:t>
            </a:r>
            <a:r>
              <a:rPr lang="en-US" sz="2800" b="1" dirty="0">
                <a:solidFill>
                  <a:srgbClr val="000000"/>
                </a:solidFill>
                <a:latin typeface="Arial" panose="020B0604020202020204" pitchFamily="34" charset="0"/>
                <a:cs typeface="Arial" panose="020B0604020202020204" pitchFamily="34" charset="0"/>
              </a:rPr>
              <a:t>Khi đ</a:t>
            </a:r>
            <a:r>
              <a:rPr lang="en-US" sz="2800" b="1" dirty="0">
                <a:solidFill>
                  <a:srgbClr val="000000"/>
                </a:solidFill>
                <a:latin typeface="Arial" panose="020B0604020202020204" pitchFamily="34" charset="0"/>
                <a:ea typeface="Arial" panose="020B0604020202020204" pitchFamily="34" charset="0"/>
                <a:cs typeface="Arial" panose="020B0604020202020204" pitchFamily="34" charset="0"/>
              </a:rPr>
              <a:t>un nóng nến thì nến chuyển từ thể …… sang thể ………</a:t>
            </a:r>
          </a:p>
          <a:p>
            <a:pPr indent="0" algn="just">
              <a:lnSpc>
                <a:spcPct val="105000"/>
              </a:lnSpc>
              <a:spcBef>
                <a:spcPts val="600"/>
              </a:spcBef>
              <a:spcAft>
                <a:spcPts val="600"/>
              </a:spcAft>
              <a:buNone/>
            </a:pPr>
            <a:r>
              <a:rPr lang="en-US" sz="2800" b="1" dirty="0">
                <a:solidFill>
                  <a:srgbClr val="000000"/>
                </a:solidFill>
                <a:latin typeface="Arial" panose="020B0604020202020204" pitchFamily="34" charset="0"/>
                <a:ea typeface="Arial" panose="020B0604020202020204" pitchFamily="34" charset="0"/>
                <a:cs typeface="Arial" panose="020B0604020202020204" pitchFamily="34" charset="0"/>
              </a:rPr>
              <a:t>3/ Tắt đèn cồn, để nguội thì nến chuyển từ thể …… sang thể ………</a:t>
            </a:r>
            <a:endParaRPr lang="vi-VN" sz="2800" b="1"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669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60368" y="334042"/>
            <a:ext cx="4721902" cy="5696944"/>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1/ Trong thí nghiệm trên, em thấy có những quá trình chuyển thể nào đã xảy ra?</a:t>
            </a:r>
          </a:p>
          <a:p>
            <a:pPr indent="0" algn="just">
              <a:lnSpc>
                <a:spcPct val="105000"/>
              </a:lnSpc>
              <a:spcBef>
                <a:spcPts val="600"/>
              </a:spcBef>
              <a:spcAft>
                <a:spcPts val="600"/>
              </a:spcAft>
              <a:buNone/>
            </a:pPr>
            <a:r>
              <a:rPr lang="en-US" sz="2400" b="1" dirty="0">
                <a:latin typeface="Arial" panose="020B0604020202020204" pitchFamily="34" charset="0"/>
                <a:cs typeface="Arial" panose="020B0604020202020204" pitchFamily="34" charset="0"/>
              </a:rPr>
              <a:t>2/ </a:t>
            </a: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Đun sôi nước thì tại mặt thoáng, nước chuyển từ thể …… sang thể ……… và trong lòng nước xuất hiện các ………… </a:t>
            </a:r>
            <a:r>
              <a:rPr lang="en-US" sz="2400" b="1" dirty="0" smtClean="0">
                <a:solidFill>
                  <a:srgbClr val="000000"/>
                </a:solidFill>
                <a:latin typeface="Arial" panose="020B0604020202020204" pitchFamily="34" charset="0"/>
                <a:ea typeface="Arial" panose="020B0604020202020204" pitchFamily="34" charset="0"/>
                <a:cs typeface="Arial" panose="020B0604020202020204" pitchFamily="34" charset="0"/>
              </a:rPr>
              <a:t>chứng </a:t>
            </a: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tỏ có sự chuyển thể của nước từ thể …… sang thể ……… </a:t>
            </a:r>
          </a:p>
          <a:p>
            <a:pPr indent="0" algn="just">
              <a:lnSpc>
                <a:spcPct val="105000"/>
              </a:lnSpc>
              <a:spcBef>
                <a:spcPts val="600"/>
              </a:spcBef>
              <a:spcAft>
                <a:spcPts val="600"/>
              </a:spcAft>
              <a:buNone/>
            </a:pP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3/ Dưới đáy của bình cầu xuất hiện các ……………. chứng tỏ có sự chuyển thể của nước từ thể …… sang thể ………</a:t>
            </a:r>
            <a:endParaRPr lang="vi-VN" sz="2400" b="1"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23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C989881E-BBDE-4D89-AAD0-595DAF9C3FC7}"/>
              </a:ext>
            </a:extLst>
          </p:cNvPr>
          <p:cNvPicPr>
            <a:picLocks noChangeAspect="1"/>
          </p:cNvPicPr>
          <p:nvPr/>
        </p:nvPicPr>
        <p:blipFill>
          <a:blip r:embed="rId3"/>
          <a:stretch>
            <a:fillRect/>
          </a:stretch>
        </p:blipFill>
        <p:spPr>
          <a:xfrm>
            <a:off x="-5734919" y="66066"/>
            <a:ext cx="17794839" cy="6673066"/>
          </a:xfrm>
          <a:prstGeom prst="rect">
            <a:avLst/>
          </a:prstGeom>
        </p:spPr>
      </p:pic>
      <p:pic>
        <p:nvPicPr>
          <p:cNvPr id="19" name="图片 18">
            <a:extLst>
              <a:ext uri="{FF2B5EF4-FFF2-40B4-BE49-F238E27FC236}">
                <a16:creationId xmlns:a16="http://schemas.microsoft.com/office/drawing/2014/main" xmlns="" id="{AE8937D6-690E-46F7-A942-7ECAD7FA9E6A}"/>
              </a:ext>
            </a:extLst>
          </p:cNvPr>
          <p:cNvPicPr>
            <a:picLocks noChangeAspect="1"/>
          </p:cNvPicPr>
          <p:nvPr/>
        </p:nvPicPr>
        <p:blipFill rotWithShape="1">
          <a:blip r:embed="rId4">
            <a:extLst>
              <a:ext uri="{28A0092B-C50C-407E-A947-70E740481C1C}">
                <a14:useLocalDpi xmlns:a14="http://schemas.microsoft.com/office/drawing/2010/main" val="0"/>
              </a:ext>
            </a:extLst>
          </a:blip>
          <a:srcRect t="48250" r="83036" b="16883"/>
          <a:stretch/>
        </p:blipFill>
        <p:spPr>
          <a:xfrm>
            <a:off x="-88489" y="190055"/>
            <a:ext cx="2635043" cy="4959832"/>
          </a:xfrm>
          <a:prstGeom prst="rect">
            <a:avLst/>
          </a:prstGeom>
        </p:spPr>
      </p:pic>
      <p:pic>
        <p:nvPicPr>
          <p:cNvPr id="21" name="图片 20">
            <a:extLst>
              <a:ext uri="{FF2B5EF4-FFF2-40B4-BE49-F238E27FC236}">
                <a16:creationId xmlns:a16="http://schemas.microsoft.com/office/drawing/2014/main" xmlns="" id="{3B545B7B-B7F6-4F76-AAFD-B7DE6AA6453C}"/>
              </a:ext>
            </a:extLst>
          </p:cNvPr>
          <p:cNvPicPr>
            <a:picLocks noChangeAspect="1"/>
          </p:cNvPicPr>
          <p:nvPr/>
        </p:nvPicPr>
        <p:blipFill rotWithShape="1">
          <a:blip r:embed="rId4">
            <a:extLst>
              <a:ext uri="{28A0092B-C50C-407E-A947-70E740481C1C}">
                <a14:useLocalDpi xmlns:a14="http://schemas.microsoft.com/office/drawing/2010/main" val="0"/>
              </a:ext>
            </a:extLst>
          </a:blip>
          <a:srcRect l="21378" t="43462" r="72057" b="49712"/>
          <a:stretch/>
        </p:blipFill>
        <p:spPr>
          <a:xfrm>
            <a:off x="2811027" y="340041"/>
            <a:ext cx="1771803" cy="1687187"/>
          </a:xfrm>
          <a:prstGeom prst="rect">
            <a:avLst/>
          </a:prstGeom>
        </p:spPr>
      </p:pic>
      <p:grpSp>
        <p:nvGrpSpPr>
          <p:cNvPr id="27" name="Group 26">
            <a:extLst>
              <a:ext uri="{FF2B5EF4-FFF2-40B4-BE49-F238E27FC236}">
                <a16:creationId xmlns:a16="http://schemas.microsoft.com/office/drawing/2014/main" xmlns="" id="{BEAD899E-43BA-41FE-9F42-6B9AE74A6E02}"/>
              </a:ext>
            </a:extLst>
          </p:cNvPr>
          <p:cNvGrpSpPr/>
          <p:nvPr/>
        </p:nvGrpSpPr>
        <p:grpSpPr>
          <a:xfrm>
            <a:off x="7503089" y="2188640"/>
            <a:ext cx="4398180" cy="1375150"/>
            <a:chOff x="6465428" y="2605264"/>
            <a:chExt cx="3856935" cy="1375150"/>
          </a:xfrm>
        </p:grpSpPr>
        <p:grpSp>
          <p:nvGrpSpPr>
            <p:cNvPr id="22" name="Group 21">
              <a:extLst>
                <a:ext uri="{FF2B5EF4-FFF2-40B4-BE49-F238E27FC236}">
                  <a16:creationId xmlns:a16="http://schemas.microsoft.com/office/drawing/2014/main" xmlns="" id="{479BE764-F483-4B3A-8261-72809BED8D7A}"/>
                </a:ext>
              </a:extLst>
            </p:cNvPr>
            <p:cNvGrpSpPr/>
            <p:nvPr/>
          </p:nvGrpSpPr>
          <p:grpSpPr>
            <a:xfrm>
              <a:off x="6465428" y="2605264"/>
              <a:ext cx="3856935" cy="1375150"/>
              <a:chOff x="6467630" y="1453682"/>
              <a:chExt cx="3856935" cy="1184832"/>
            </a:xfrm>
          </p:grpSpPr>
          <p:sp>
            <p:nvSpPr>
              <p:cNvPr id="24" name="Rounded Rectangle 7">
                <a:extLst>
                  <a:ext uri="{FF2B5EF4-FFF2-40B4-BE49-F238E27FC236}">
                    <a16:creationId xmlns:a16="http://schemas.microsoft.com/office/drawing/2014/main" xmlns="" id="{99093CC7-F4A2-4107-82C8-9E5B7D8D8D24}"/>
                  </a:ext>
                </a:extLst>
              </p:cNvPr>
              <p:cNvSpPr/>
              <p:nvPr/>
            </p:nvSpPr>
            <p:spPr>
              <a:xfrm>
                <a:off x="6467630" y="1453682"/>
                <a:ext cx="3854733" cy="1184832"/>
              </a:xfrm>
              <a:prstGeom prst="roundRect">
                <a:avLst>
                  <a:gd name="adj" fmla="val 5304"/>
                </a:avLst>
              </a:prstGeom>
              <a:solidFill>
                <a:schemeClr val="bg1">
                  <a:alpha val="3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sz="2400" b="1" dirty="0">
                  <a:latin typeface="Tahoma" panose="020B0604030504040204" pitchFamily="34" charset="0"/>
                  <a:cs typeface="Tahoma" panose="020B0604030504040204" pitchFamily="34" charset="0"/>
                </a:endParaRPr>
              </a:p>
              <a:p>
                <a:pPr algn="ctr">
                  <a:lnSpc>
                    <a:spcPct val="115000"/>
                  </a:lnSpc>
                  <a:spcBef>
                    <a:spcPts val="600"/>
                  </a:spcBef>
                  <a:spcAft>
                    <a:spcPts val="600"/>
                  </a:spcAft>
                </a:pPr>
                <a:r>
                  <a:rPr lang="en-US" sz="2400" b="1" dirty="0" err="1">
                    <a:latin typeface="Tahoma" panose="020B0604030504040204" pitchFamily="34" charset="0"/>
                    <a:cs typeface="Tahoma" panose="020B0604030504040204" pitchFamily="34" charset="0"/>
                  </a:rPr>
                  <a:t>Sự</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đông</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đặc</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là</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quá</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trình</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chuyển</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từ</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thể</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lỏng</a:t>
                </a:r>
                <a:r>
                  <a:rPr lang="en-US" sz="2400" b="1" dirty="0">
                    <a:latin typeface="Tahoma" panose="020B0604030504040204" pitchFamily="34" charset="0"/>
                    <a:cs typeface="Tahoma" panose="020B0604030504040204" pitchFamily="34" charset="0"/>
                  </a:rPr>
                  <a:t> sang </a:t>
                </a:r>
                <a:r>
                  <a:rPr lang="en-US" sz="2400" b="1" dirty="0" err="1">
                    <a:latin typeface="Tahoma" panose="020B0604030504040204" pitchFamily="34" charset="0"/>
                    <a:cs typeface="Tahoma" panose="020B0604030504040204" pitchFamily="34" charset="0"/>
                  </a:rPr>
                  <a:t>thể</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rắn</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của</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chất</a:t>
                </a:r>
                <a:r>
                  <a:rPr lang="en-US" sz="2400" b="1" dirty="0">
                    <a:latin typeface="Tahoma" panose="020B0604030504040204" pitchFamily="34" charset="0"/>
                    <a:cs typeface="Tahoma" panose="020B0604030504040204" pitchFamily="34" charset="0"/>
                  </a:rPr>
                  <a:t>.</a:t>
                </a:r>
              </a:p>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sp>
            <p:nvSpPr>
              <p:cNvPr id="25" name="Freeform 30">
                <a:extLst>
                  <a:ext uri="{FF2B5EF4-FFF2-40B4-BE49-F238E27FC236}">
                    <a16:creationId xmlns:a16="http://schemas.microsoft.com/office/drawing/2014/main" xmlns="" id="{6B5D7BA4-7A86-44D0-B589-916FCA583346}"/>
                  </a:ext>
                </a:extLst>
              </p:cNvPr>
              <p:cNvSpPr/>
              <p:nvPr/>
            </p:nvSpPr>
            <p:spPr>
              <a:xfrm>
                <a:off x="9341983" y="1544694"/>
                <a:ext cx="982582" cy="954938"/>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grpSp>
        <p:sp>
          <p:nvSpPr>
            <p:cNvPr id="26" name="Freeform 103">
              <a:extLst>
                <a:ext uri="{FF2B5EF4-FFF2-40B4-BE49-F238E27FC236}">
                  <a16:creationId xmlns:a16="http://schemas.microsoft.com/office/drawing/2014/main" xmlns="" id="{5C38E773-A0C6-49D4-883B-09BF42DDCFE9}"/>
                </a:ext>
              </a:extLst>
            </p:cNvPr>
            <p:cNvSpPr>
              <a:spLocks noEditPoints="1"/>
            </p:cNvSpPr>
            <p:nvPr/>
          </p:nvSpPr>
          <p:spPr bwMode="auto">
            <a:xfrm>
              <a:off x="9836570" y="3353059"/>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grpSp>
      <p:grpSp>
        <p:nvGrpSpPr>
          <p:cNvPr id="34" name="Group 33">
            <a:extLst>
              <a:ext uri="{FF2B5EF4-FFF2-40B4-BE49-F238E27FC236}">
                <a16:creationId xmlns:a16="http://schemas.microsoft.com/office/drawing/2014/main" xmlns="" id="{760A044C-44C9-470E-B91C-6D60DF547EB4}"/>
              </a:ext>
            </a:extLst>
          </p:cNvPr>
          <p:cNvGrpSpPr/>
          <p:nvPr/>
        </p:nvGrpSpPr>
        <p:grpSpPr>
          <a:xfrm>
            <a:off x="5879948" y="3727308"/>
            <a:ext cx="4375822" cy="1375150"/>
            <a:chOff x="6465428" y="2605264"/>
            <a:chExt cx="3856935" cy="1375150"/>
          </a:xfrm>
        </p:grpSpPr>
        <p:grpSp>
          <p:nvGrpSpPr>
            <p:cNvPr id="35" name="Group 34">
              <a:extLst>
                <a:ext uri="{FF2B5EF4-FFF2-40B4-BE49-F238E27FC236}">
                  <a16:creationId xmlns:a16="http://schemas.microsoft.com/office/drawing/2014/main" xmlns="" id="{59DFAE6A-C5D9-4567-9518-E5642A76AECE}"/>
                </a:ext>
              </a:extLst>
            </p:cNvPr>
            <p:cNvGrpSpPr/>
            <p:nvPr/>
          </p:nvGrpSpPr>
          <p:grpSpPr>
            <a:xfrm>
              <a:off x="6465428" y="2605264"/>
              <a:ext cx="3856935" cy="1375150"/>
              <a:chOff x="6467630" y="1453682"/>
              <a:chExt cx="3856935" cy="1184832"/>
            </a:xfrm>
          </p:grpSpPr>
          <p:sp>
            <p:nvSpPr>
              <p:cNvPr id="37" name="Rounded Rectangle 7">
                <a:extLst>
                  <a:ext uri="{FF2B5EF4-FFF2-40B4-BE49-F238E27FC236}">
                    <a16:creationId xmlns:a16="http://schemas.microsoft.com/office/drawing/2014/main" xmlns="" id="{038AEFB7-71CE-4C56-AF17-C46826389750}"/>
                  </a:ext>
                </a:extLst>
              </p:cNvPr>
              <p:cNvSpPr/>
              <p:nvPr/>
            </p:nvSpPr>
            <p:spPr>
              <a:xfrm>
                <a:off x="6467630" y="1453682"/>
                <a:ext cx="3854733" cy="1184832"/>
              </a:xfrm>
              <a:prstGeom prst="roundRect">
                <a:avLst>
                  <a:gd name="adj" fmla="val 5304"/>
                </a:avLst>
              </a:prstGeom>
              <a:solidFill>
                <a:schemeClr val="bg1">
                  <a:alpha val="3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Sự bay hơi là quá trình chuyên từ thể lỏng sang thể hơi của chất.</a:t>
                </a:r>
              </a:p>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字魂20号-石头体" panose="00000500000000000000" pitchFamily="2" charset="-122"/>
                  <a:cs typeface="Arial" panose="020B0604020202020204" pitchFamily="34" charset="0"/>
                  <a:sym typeface="思源宋体" panose="02020400000000000000" pitchFamily="18" charset="-122"/>
                </a:endParaRPr>
              </a:p>
            </p:txBody>
          </p:sp>
          <p:sp>
            <p:nvSpPr>
              <p:cNvPr id="38" name="Freeform 30">
                <a:extLst>
                  <a:ext uri="{FF2B5EF4-FFF2-40B4-BE49-F238E27FC236}">
                    <a16:creationId xmlns:a16="http://schemas.microsoft.com/office/drawing/2014/main" xmlns="" id="{016C82DC-0DAD-4FE4-A7C8-DE443566009C}"/>
                  </a:ext>
                </a:extLst>
              </p:cNvPr>
              <p:cNvSpPr/>
              <p:nvPr/>
            </p:nvSpPr>
            <p:spPr>
              <a:xfrm>
                <a:off x="9341983" y="1544694"/>
                <a:ext cx="982582" cy="954938"/>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字魂20号-石头体" panose="00000500000000000000" pitchFamily="2" charset="-122"/>
                  <a:cs typeface="Arial" panose="020B0604020202020204" pitchFamily="34" charset="0"/>
                  <a:sym typeface="思源宋体" panose="02020400000000000000" pitchFamily="18" charset="-122"/>
                </a:endParaRPr>
              </a:p>
            </p:txBody>
          </p:sp>
        </p:grpSp>
        <p:sp>
          <p:nvSpPr>
            <p:cNvPr id="36" name="Freeform 103">
              <a:extLst>
                <a:ext uri="{FF2B5EF4-FFF2-40B4-BE49-F238E27FC236}">
                  <a16:creationId xmlns:a16="http://schemas.microsoft.com/office/drawing/2014/main" xmlns="" id="{19B8C5FF-3D6E-4A98-A500-A57BCFA3F9C4}"/>
                </a:ext>
              </a:extLst>
            </p:cNvPr>
            <p:cNvSpPr>
              <a:spLocks noEditPoints="1"/>
            </p:cNvSpPr>
            <p:nvPr/>
          </p:nvSpPr>
          <p:spPr bwMode="auto">
            <a:xfrm>
              <a:off x="9836570" y="3353059"/>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字魂20号-石头体" panose="00000500000000000000" pitchFamily="2" charset="-122"/>
                <a:cs typeface="Arial" panose="020B0604020202020204" pitchFamily="34" charset="0"/>
                <a:sym typeface="思源宋体" panose="02020400000000000000" pitchFamily="18" charset="-122"/>
              </a:endParaRPr>
            </a:p>
          </p:txBody>
        </p:sp>
      </p:grpSp>
      <p:grpSp>
        <p:nvGrpSpPr>
          <p:cNvPr id="39" name="Group 38">
            <a:extLst>
              <a:ext uri="{FF2B5EF4-FFF2-40B4-BE49-F238E27FC236}">
                <a16:creationId xmlns:a16="http://schemas.microsoft.com/office/drawing/2014/main" xmlns="" id="{D3DB108A-F302-48F2-A2A0-F47E8B660FF3}"/>
              </a:ext>
            </a:extLst>
          </p:cNvPr>
          <p:cNvGrpSpPr/>
          <p:nvPr/>
        </p:nvGrpSpPr>
        <p:grpSpPr>
          <a:xfrm>
            <a:off x="7503090" y="5329143"/>
            <a:ext cx="4297624" cy="1375150"/>
            <a:chOff x="6465428" y="2605264"/>
            <a:chExt cx="3856935" cy="1375150"/>
          </a:xfrm>
        </p:grpSpPr>
        <p:grpSp>
          <p:nvGrpSpPr>
            <p:cNvPr id="40" name="Group 39">
              <a:extLst>
                <a:ext uri="{FF2B5EF4-FFF2-40B4-BE49-F238E27FC236}">
                  <a16:creationId xmlns:a16="http://schemas.microsoft.com/office/drawing/2014/main" xmlns="" id="{27181A8E-A720-4C27-8C59-8FA79B0DF2F3}"/>
                </a:ext>
              </a:extLst>
            </p:cNvPr>
            <p:cNvGrpSpPr/>
            <p:nvPr/>
          </p:nvGrpSpPr>
          <p:grpSpPr>
            <a:xfrm>
              <a:off x="6465428" y="2605264"/>
              <a:ext cx="3856935" cy="1375150"/>
              <a:chOff x="6467630" y="1453682"/>
              <a:chExt cx="3856935" cy="1184832"/>
            </a:xfrm>
          </p:grpSpPr>
          <p:sp>
            <p:nvSpPr>
              <p:cNvPr id="42" name="Rounded Rectangle 7">
                <a:extLst>
                  <a:ext uri="{FF2B5EF4-FFF2-40B4-BE49-F238E27FC236}">
                    <a16:creationId xmlns:a16="http://schemas.microsoft.com/office/drawing/2014/main" xmlns="" id="{0F360E9A-7DFC-43F4-9B7D-C16370DD5D3B}"/>
                  </a:ext>
                </a:extLst>
              </p:cNvPr>
              <p:cNvSpPr/>
              <p:nvPr/>
            </p:nvSpPr>
            <p:spPr>
              <a:xfrm>
                <a:off x="6467630" y="1453682"/>
                <a:ext cx="3854733" cy="1184832"/>
              </a:xfrm>
              <a:prstGeom prst="roundRect">
                <a:avLst>
                  <a:gd name="adj" fmla="val 5304"/>
                </a:avLst>
              </a:prstGeom>
              <a:solidFill>
                <a:schemeClr val="bg1">
                  <a:alpha val="3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Sự ngưng tụ là quá trình chất chuyển từ thể khí (hơi) sang thể lỏng.</a:t>
                </a:r>
              </a:p>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字魂20号-石头体" panose="00000500000000000000" pitchFamily="2" charset="-122"/>
                  <a:cs typeface="Arial" panose="020B0604020202020204" pitchFamily="34" charset="0"/>
                  <a:sym typeface="思源宋体" panose="02020400000000000000" pitchFamily="18" charset="-122"/>
                </a:endParaRPr>
              </a:p>
            </p:txBody>
          </p:sp>
          <p:sp>
            <p:nvSpPr>
              <p:cNvPr id="43" name="Freeform 30">
                <a:extLst>
                  <a:ext uri="{FF2B5EF4-FFF2-40B4-BE49-F238E27FC236}">
                    <a16:creationId xmlns:a16="http://schemas.microsoft.com/office/drawing/2014/main" xmlns="" id="{76B38B70-B8DD-4EA1-B72D-2A8B1A66F7DB}"/>
                  </a:ext>
                </a:extLst>
              </p:cNvPr>
              <p:cNvSpPr/>
              <p:nvPr/>
            </p:nvSpPr>
            <p:spPr>
              <a:xfrm>
                <a:off x="9341983" y="1544694"/>
                <a:ext cx="982582" cy="954938"/>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字魂20号-石头体" panose="00000500000000000000" pitchFamily="2" charset="-122"/>
                  <a:cs typeface="Arial" panose="020B0604020202020204" pitchFamily="34" charset="0"/>
                  <a:sym typeface="思源宋体" panose="02020400000000000000" pitchFamily="18" charset="-122"/>
                </a:endParaRPr>
              </a:p>
            </p:txBody>
          </p:sp>
        </p:grpSp>
        <p:sp>
          <p:nvSpPr>
            <p:cNvPr id="41" name="Freeform 103">
              <a:extLst>
                <a:ext uri="{FF2B5EF4-FFF2-40B4-BE49-F238E27FC236}">
                  <a16:creationId xmlns:a16="http://schemas.microsoft.com/office/drawing/2014/main" xmlns="" id="{BFC07F91-EEC1-460F-8BBA-6C365B6BA2AC}"/>
                </a:ext>
              </a:extLst>
            </p:cNvPr>
            <p:cNvSpPr>
              <a:spLocks noEditPoints="1"/>
            </p:cNvSpPr>
            <p:nvPr/>
          </p:nvSpPr>
          <p:spPr bwMode="auto">
            <a:xfrm>
              <a:off x="9836570" y="3353059"/>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字魂20号-石头体" panose="00000500000000000000" pitchFamily="2" charset="-122"/>
                <a:cs typeface="Arial" panose="020B0604020202020204" pitchFamily="34" charset="0"/>
                <a:sym typeface="思源宋体" panose="02020400000000000000" pitchFamily="18" charset="-122"/>
              </a:endParaRPr>
            </a:p>
          </p:txBody>
        </p:sp>
      </p:grpSp>
      <p:grpSp>
        <p:nvGrpSpPr>
          <p:cNvPr id="44" name="Group 43">
            <a:extLst>
              <a:ext uri="{FF2B5EF4-FFF2-40B4-BE49-F238E27FC236}">
                <a16:creationId xmlns:a16="http://schemas.microsoft.com/office/drawing/2014/main" xmlns="" id="{4737BF24-0C2F-4403-A3BF-ECB1D5FA068F}"/>
              </a:ext>
            </a:extLst>
          </p:cNvPr>
          <p:cNvGrpSpPr/>
          <p:nvPr/>
        </p:nvGrpSpPr>
        <p:grpSpPr>
          <a:xfrm>
            <a:off x="5553297" y="576775"/>
            <a:ext cx="4440828" cy="1371029"/>
            <a:chOff x="6399458" y="629826"/>
            <a:chExt cx="3856935" cy="1213960"/>
          </a:xfrm>
        </p:grpSpPr>
        <p:grpSp>
          <p:nvGrpSpPr>
            <p:cNvPr id="16" name="Group 15">
              <a:extLst>
                <a:ext uri="{FF2B5EF4-FFF2-40B4-BE49-F238E27FC236}">
                  <a16:creationId xmlns:a16="http://schemas.microsoft.com/office/drawing/2014/main" xmlns="" id="{D73C1372-C0D2-4AD0-BA78-2CD5810910B5}"/>
                </a:ext>
              </a:extLst>
            </p:cNvPr>
            <p:cNvGrpSpPr/>
            <p:nvPr/>
          </p:nvGrpSpPr>
          <p:grpSpPr>
            <a:xfrm>
              <a:off x="6399458" y="629826"/>
              <a:ext cx="3856935" cy="1213960"/>
              <a:chOff x="6467630" y="1453682"/>
              <a:chExt cx="3856935" cy="1045950"/>
            </a:xfrm>
          </p:grpSpPr>
          <p:sp>
            <p:nvSpPr>
              <p:cNvPr id="4" name="Rounded Rectangle 7">
                <a:extLst>
                  <a:ext uri="{FF2B5EF4-FFF2-40B4-BE49-F238E27FC236}">
                    <a16:creationId xmlns:a16="http://schemas.microsoft.com/office/drawing/2014/main" xmlns="" id="{DCC53641-E7AE-48F9-8342-EC1FFE41728B}"/>
                  </a:ext>
                </a:extLst>
              </p:cNvPr>
              <p:cNvSpPr/>
              <p:nvPr/>
            </p:nvSpPr>
            <p:spPr>
              <a:xfrm>
                <a:off x="6467630" y="1453682"/>
                <a:ext cx="3854733" cy="1045950"/>
              </a:xfrm>
              <a:prstGeom prst="roundRect">
                <a:avLst>
                  <a:gd name="adj" fmla="val 5304"/>
                </a:avLst>
              </a:prstGeom>
              <a:solidFill>
                <a:schemeClr val="bg1">
                  <a:alpha val="3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sz="2400" b="1" dirty="0">
                  <a:latin typeface="Tahoma" panose="020B0604030504040204" pitchFamily="34" charset="0"/>
                  <a:cs typeface="Tahoma" panose="020B0604030504040204" pitchFamily="34" charset="0"/>
                </a:endParaRPr>
              </a:p>
              <a:p>
                <a:pPr algn="ctr" defTabSz="609570">
                  <a:defRPr/>
                </a:pP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Sự</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nóng</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chảy</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là</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quá</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trình</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chuyển</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từ</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thể</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rắn</a:t>
                </a:r>
                <a:r>
                  <a:rPr lang="en-US" sz="2400" b="1" dirty="0">
                    <a:latin typeface="Tahoma" panose="020B0604030504040204" pitchFamily="34" charset="0"/>
                    <a:cs typeface="Tahoma" panose="020B0604030504040204" pitchFamily="34" charset="0"/>
                  </a:rPr>
                  <a:t> sang </a:t>
                </a:r>
                <a:r>
                  <a:rPr lang="en-US" sz="2400" b="1" dirty="0" err="1">
                    <a:latin typeface="Tahoma" panose="020B0604030504040204" pitchFamily="34" charset="0"/>
                    <a:cs typeface="Tahoma" panose="020B0604030504040204" pitchFamily="34" charset="0"/>
                  </a:rPr>
                  <a:t>thể</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lỏng</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của</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chất</a:t>
                </a:r>
                <a:r>
                  <a:rPr lang="en-US" sz="2400" b="1" dirty="0">
                    <a:latin typeface="Tahoma" panose="020B0604030504040204" pitchFamily="34" charset="0"/>
                    <a:cs typeface="Tahoma" panose="020B0604030504040204" pitchFamily="34" charset="0"/>
                  </a:rPr>
                  <a:t>.</a:t>
                </a:r>
              </a:p>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sp>
            <p:nvSpPr>
              <p:cNvPr id="5" name="Freeform 30">
                <a:extLst>
                  <a:ext uri="{FF2B5EF4-FFF2-40B4-BE49-F238E27FC236}">
                    <a16:creationId xmlns:a16="http://schemas.microsoft.com/office/drawing/2014/main" xmlns="" id="{ADD3C625-E7F4-4F30-92F6-92C90473AB44}"/>
                  </a:ext>
                </a:extLst>
              </p:cNvPr>
              <p:cNvSpPr/>
              <p:nvPr/>
            </p:nvSpPr>
            <p:spPr>
              <a:xfrm>
                <a:off x="9341983" y="1544694"/>
                <a:ext cx="982582" cy="954938"/>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grpSp>
        <p:sp>
          <p:nvSpPr>
            <p:cNvPr id="9" name="Freeform 103">
              <a:extLst>
                <a:ext uri="{FF2B5EF4-FFF2-40B4-BE49-F238E27FC236}">
                  <a16:creationId xmlns:a16="http://schemas.microsoft.com/office/drawing/2014/main" xmlns="" id="{937DAF33-5EBD-458A-9641-CA5653D22704}"/>
                </a:ext>
              </a:extLst>
            </p:cNvPr>
            <p:cNvSpPr>
              <a:spLocks noEditPoints="1"/>
            </p:cNvSpPr>
            <p:nvPr/>
          </p:nvSpPr>
          <p:spPr bwMode="auto">
            <a:xfrm>
              <a:off x="9770600" y="1365210"/>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grpSp>
      <p:sp>
        <p:nvSpPr>
          <p:cNvPr id="2" name="Rectangle 1"/>
          <p:cNvSpPr/>
          <p:nvPr/>
        </p:nvSpPr>
        <p:spPr>
          <a:xfrm>
            <a:off x="3048000" y="3105835"/>
            <a:ext cx="6096000" cy="369332"/>
          </a:xfrm>
          <a:prstGeom prst="rect">
            <a:avLst/>
          </a:prstGeom>
        </p:spPr>
        <p:txBody>
          <a:bodyPr>
            <a:spAutoFit/>
          </a:bodyPr>
          <a:lstStyle/>
          <a:p>
            <a:endParaRPr lang="en-US" dirty="0"/>
          </a:p>
        </p:txBody>
      </p:sp>
      <p:sp>
        <p:nvSpPr>
          <p:cNvPr id="28" name="Rectangle 27"/>
          <p:cNvSpPr/>
          <p:nvPr/>
        </p:nvSpPr>
        <p:spPr>
          <a:xfrm>
            <a:off x="844485" y="4932363"/>
            <a:ext cx="5035463" cy="1569660"/>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Sự sôi là quá trình bay hơi xảy ra trong lòng và cả trên mặt thoáng của chất lỏng. </a:t>
            </a:r>
            <a:r>
              <a:rPr lang="en-US" sz="2400" b="1" i="1" dirty="0">
                <a:solidFill>
                  <a:schemeClr val="bg1"/>
                </a:solidFill>
                <a:latin typeface="Arial" panose="020B0604020202020204" pitchFamily="34" charset="0"/>
                <a:cs typeface="Arial" panose="020B0604020202020204" pitchFamily="34" charset="0"/>
              </a:rPr>
              <a:t>Sự sôi là trường hợp đặc biệt của sự bay hơi.</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726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ircle(in)">
                                      <p:cBhvr>
                                        <p:cTn id="28" dur="2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764" y="536060"/>
            <a:ext cx="11182662" cy="2308324"/>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Nhiệt độ mà ở đó một chất rắn bắt đầu chuyển thành chất lỏng gọi là </a:t>
            </a:r>
            <a:r>
              <a:rPr lang="en-US" sz="2400" b="1" i="1" dirty="0">
                <a:latin typeface="Arial" panose="020B0604020202020204" pitchFamily="34" charset="0"/>
                <a:cs typeface="Arial" panose="020B0604020202020204" pitchFamily="34" charset="0"/>
              </a:rPr>
              <a:t>nhiệt độ nóng chảy</a:t>
            </a:r>
            <a:r>
              <a:rPr lang="en-US" sz="2400" b="1" dirty="0">
                <a:latin typeface="Arial" panose="020B0604020202020204" pitchFamily="34" charset="0"/>
                <a:cs typeface="Arial" panose="020B0604020202020204" pitchFamily="34" charset="0"/>
              </a:rPr>
              <a:t> hay </a:t>
            </a:r>
            <a:r>
              <a:rPr lang="en-US" sz="2400" b="1" i="1" dirty="0">
                <a:latin typeface="Arial" panose="020B0604020202020204" pitchFamily="34" charset="0"/>
                <a:cs typeface="Arial" panose="020B0604020202020204" pitchFamily="34" charset="0"/>
              </a:rPr>
              <a:t>điểm nóng chảy.</a:t>
            </a:r>
            <a:r>
              <a:rPr lang="en-US" sz="2400" b="1" dirty="0">
                <a:latin typeface="Arial" panose="020B0604020202020204" pitchFamily="34" charset="0"/>
                <a:cs typeface="Arial" panose="020B0604020202020204" pitchFamily="34" charset="0"/>
              </a:rPr>
              <a:t> Với chất lỏng, nhiệt độ nóng chảy cũng chính là </a:t>
            </a:r>
            <a:r>
              <a:rPr lang="en-US" sz="2400" b="1" i="1" dirty="0">
                <a:latin typeface="Arial" panose="020B0604020202020204" pitchFamily="34" charset="0"/>
                <a:cs typeface="Arial" panose="020B0604020202020204" pitchFamily="34" charset="0"/>
              </a:rPr>
              <a:t>nhiệt độ đông đặc </a:t>
            </a:r>
            <a:r>
              <a:rPr lang="en-US" sz="2400" b="1" dirty="0">
                <a:latin typeface="Arial" panose="020B0604020202020204" pitchFamily="34" charset="0"/>
                <a:cs typeface="Arial" panose="020B0604020202020204" pitchFamily="34" charset="0"/>
              </a:rPr>
              <a:t>hay </a:t>
            </a:r>
            <a:r>
              <a:rPr lang="en-US" sz="2400" b="1" i="1" dirty="0">
                <a:latin typeface="Arial" panose="020B0604020202020204" pitchFamily="34" charset="0"/>
                <a:cs typeface="Arial" panose="020B0604020202020204" pitchFamily="34" charset="0"/>
              </a:rPr>
              <a:t>điểm đông đặc.</a:t>
            </a:r>
            <a:r>
              <a:rPr lang="en-US" sz="2400" b="1" dirty="0">
                <a:latin typeface="Arial" panose="020B0604020202020204" pitchFamily="34" charset="0"/>
                <a:cs typeface="Arial" panose="020B0604020202020204" pitchFamily="34" charset="0"/>
              </a:rPr>
              <a:t> Các chất khác nhau có nhiệt độ nóng chảy khác nhau.</a:t>
            </a:r>
          </a:p>
          <a:p>
            <a:r>
              <a:rPr lang="en-US" sz="2400" b="1" dirty="0">
                <a:latin typeface="Arial" panose="020B0604020202020204" pitchFamily="34" charset="0"/>
                <a:cs typeface="Arial" panose="020B0604020202020204" pitchFamily="34" charset="0"/>
              </a:rPr>
              <a:t>Nhiệt độ mà ở đó một chất lỏng bắt đầu sôi để chuyển sang thể khí gọi là </a:t>
            </a:r>
            <a:r>
              <a:rPr lang="en-US" sz="2400" b="1" i="1" dirty="0">
                <a:latin typeface="Arial" panose="020B0604020202020204" pitchFamily="34" charset="0"/>
                <a:cs typeface="Arial" panose="020B0604020202020204" pitchFamily="34" charset="0"/>
              </a:rPr>
              <a:t>nhiệt độ sôi</a:t>
            </a:r>
            <a:r>
              <a:rPr lang="en-US" sz="2400" b="1" dirty="0">
                <a:latin typeface="Arial" panose="020B0604020202020204" pitchFamily="34" charset="0"/>
                <a:cs typeface="Arial" panose="020B0604020202020204" pitchFamily="34" charset="0"/>
              </a:rPr>
              <a:t> hay </a:t>
            </a:r>
            <a:r>
              <a:rPr lang="en-US" sz="2400" b="1" i="1" dirty="0">
                <a:latin typeface="Arial" panose="020B0604020202020204" pitchFamily="34" charset="0"/>
                <a:cs typeface="Arial" panose="020B0604020202020204" pitchFamily="34" charset="0"/>
              </a:rPr>
              <a:t>điểm sôi.</a:t>
            </a:r>
            <a:r>
              <a:rPr lang="en-US" sz="2400" b="1" dirty="0">
                <a:latin typeface="Arial" panose="020B0604020202020204" pitchFamily="34" charset="0"/>
                <a:cs typeface="Arial" panose="020B0604020202020204" pitchFamily="34" charset="0"/>
              </a:rPr>
              <a:t> Các chất khác nhau có nhiệt độ sôi khác nhau.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4" y="3001709"/>
            <a:ext cx="9149715" cy="325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957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695" y="921580"/>
            <a:ext cx="11347553" cy="2677656"/>
          </a:xfrm>
          <a:prstGeom prst="rect">
            <a:avLst/>
          </a:prstGeom>
        </p:spPr>
        <p:txBody>
          <a:bodyPr wrap="square">
            <a:spAutoFit/>
          </a:bodyPr>
          <a:lstStyle/>
          <a:p>
            <a:pPr algn="just"/>
            <a:r>
              <a:rPr lang="vi-VN" sz="2800" b="1" dirty="0"/>
              <a:t>Vào những ngày trời nồm (không khí chứa nhiều hơi nước, độ ẩm cao), sự chênh lệch nhiệt độ giữa nền nhà và lớp không khí bao quanh khiến hơi nước trong không khí bị ngưng tụ tạo thành những hạt nước nhỏ gây ẩm ướt cho nền nhà. Để giảm thiểu hiện tượng này, chúng ta nên đóng kín cửa, hạn chế không khí ẩm vào nhà. Em hãy giải thích tại sao làm như vậy.</a:t>
            </a:r>
            <a:endParaRPr lang="en-US" sz="2800" b="1" dirty="0"/>
          </a:p>
        </p:txBody>
      </p:sp>
      <p:sp>
        <p:nvSpPr>
          <p:cNvPr id="3" name="Rectangle 2"/>
          <p:cNvSpPr/>
          <p:nvPr/>
        </p:nvSpPr>
        <p:spPr>
          <a:xfrm>
            <a:off x="464695" y="3711182"/>
            <a:ext cx="10792917" cy="1815882"/>
          </a:xfrm>
          <a:prstGeom prst="rect">
            <a:avLst/>
          </a:prstGeom>
        </p:spPr>
        <p:txBody>
          <a:bodyPr wrap="square">
            <a:spAutoFit/>
          </a:bodyPr>
          <a:lstStyle/>
          <a:p>
            <a:pPr algn="just"/>
            <a:r>
              <a:rPr lang="vi-VN" sz="2800" b="1" dirty="0">
                <a:solidFill>
                  <a:srgbClr val="002060"/>
                </a:solidFill>
              </a:rPr>
              <a:t>Nhiệt độ trong nhà thấp hơn nhiệt độ ngoài trời, nên khi không khí có độ ẩm cao (chứa nhiều hơi nước) tràn vào nhà sẽ ngưng tụ tạo thành các giọt nước bám vào nền nhà làm nền nhà trơn trượt. Do đó cần đóng kín cửa.</a:t>
            </a:r>
            <a:endParaRPr lang="en-US" sz="2800" b="1" dirty="0">
              <a:solidFill>
                <a:srgbClr val="002060"/>
              </a:solidFill>
            </a:endParaRPr>
          </a:p>
        </p:txBody>
      </p:sp>
    </p:spTree>
    <p:extLst>
      <p:ext uri="{BB962C8B-B14F-4D97-AF65-F5344CB8AC3E}">
        <p14:creationId xmlns:p14="http://schemas.microsoft.com/office/powerpoint/2010/main" val="67913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36"/>
          <p:cNvPicPr preferRelativeResize="0"/>
          <p:nvPr/>
        </p:nvPicPr>
        <p:blipFill rotWithShape="1">
          <a:blip r:embed="rId3">
            <a:alphaModFix/>
          </a:blip>
          <a:srcRect/>
          <a:stretch/>
        </p:blipFill>
        <p:spPr>
          <a:xfrm>
            <a:off x="10048875" y="4633912"/>
            <a:ext cx="2143125" cy="2143125"/>
          </a:xfrm>
          <a:prstGeom prst="rect">
            <a:avLst/>
          </a:prstGeom>
          <a:noFill/>
          <a:ln>
            <a:noFill/>
          </a:ln>
        </p:spPr>
      </p:pic>
      <p:sp>
        <p:nvSpPr>
          <p:cNvPr id="563" name="Google Shape;563;p36"/>
          <p:cNvSpPr/>
          <p:nvPr/>
        </p:nvSpPr>
        <p:spPr>
          <a:xfrm>
            <a:off x="0" y="911225"/>
            <a:ext cx="12192000" cy="45719"/>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36"/>
          <p:cNvSpPr txBox="1"/>
          <p:nvPr/>
        </p:nvSpPr>
        <p:spPr>
          <a:xfrm>
            <a:off x="1923671" y="0"/>
            <a:ext cx="7601696" cy="40626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70C0"/>
                </a:solidFill>
                <a:latin typeface="Times New Roman"/>
                <a:ea typeface="Times New Roman"/>
                <a:cs typeface="Times New Roman"/>
                <a:sym typeface="Times New Roman"/>
              </a:rPr>
              <a:t>TIẾT HỌC KẾT THÚC</a:t>
            </a:r>
            <a:endParaRPr/>
          </a:p>
          <a:p>
            <a:pPr marL="0" marR="0" lvl="0" indent="0" algn="l" rtl="0">
              <a:spcBef>
                <a:spcPts val="0"/>
              </a:spcBef>
              <a:spcAft>
                <a:spcPts val="0"/>
              </a:spcAft>
              <a:buNone/>
            </a:pPr>
            <a:r>
              <a:rPr lang="en-US" sz="6600">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None/>
            </a:pPr>
            <a:endParaRPr sz="6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6600">
                <a:solidFill>
                  <a:srgbClr val="FF0000"/>
                </a:solidFill>
                <a:latin typeface="Times New Roman"/>
                <a:ea typeface="Times New Roman"/>
                <a:cs typeface="Times New Roman"/>
                <a:sym typeface="Times New Roman"/>
              </a:rPr>
              <a:t>  </a:t>
            </a:r>
            <a:endParaRPr sz="8000">
              <a:solidFill>
                <a:srgbClr val="FF0000"/>
              </a:solidFill>
              <a:latin typeface="Times New Roman"/>
              <a:ea typeface="Times New Roman"/>
              <a:cs typeface="Times New Roman"/>
              <a:sym typeface="Times New Roman"/>
            </a:endParaRPr>
          </a:p>
        </p:txBody>
      </p:sp>
      <p:sp>
        <p:nvSpPr>
          <p:cNvPr id="565" name="Google Shape;565;p36"/>
          <p:cNvSpPr/>
          <p:nvPr/>
        </p:nvSpPr>
        <p:spPr>
          <a:xfrm>
            <a:off x="1069625" y="2512304"/>
            <a:ext cx="1005275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b="1">
                <a:solidFill>
                  <a:srgbClr val="F7CAAC"/>
                </a:solidFill>
                <a:latin typeface="Times New Roman"/>
                <a:ea typeface="Times New Roman"/>
                <a:cs typeface="Times New Roman"/>
                <a:sym typeface="Times New Roman"/>
              </a:rPr>
              <a:t>CẢM ƠN CÁC EM!</a:t>
            </a:r>
            <a:endParaRPr sz="8800" b="1">
              <a:solidFill>
                <a:srgbClr val="F7CAAC"/>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38687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7DAD2646-99B7-42B4-879D-BFE0E94EC625}"/>
              </a:ext>
            </a:extLst>
          </p:cNvPr>
          <p:cNvPicPr>
            <a:picLocks noChangeAspect="1"/>
          </p:cNvPicPr>
          <p:nvPr/>
        </p:nvPicPr>
        <p:blipFill>
          <a:blip r:embed="rId2"/>
          <a:stretch>
            <a:fillRect/>
          </a:stretch>
        </p:blipFill>
        <p:spPr>
          <a:xfrm>
            <a:off x="9963280" y="4633911"/>
            <a:ext cx="2143125" cy="2143125"/>
          </a:xfrm>
          <a:prstGeom prst="rect">
            <a:avLst/>
          </a:prstGeom>
        </p:spPr>
      </p:pic>
      <p:sp>
        <p:nvSpPr>
          <p:cNvPr id="7" name="Rectangle 6">
            <a:extLst>
              <a:ext uri="{FF2B5EF4-FFF2-40B4-BE49-F238E27FC236}">
                <a16:creationId xmlns:a16="http://schemas.microsoft.com/office/drawing/2014/main" xmlns=""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a:stretch>
            <a:fillRect/>
          </a:stretch>
        </p:blipFill>
        <p:spPr>
          <a:xfrm>
            <a:off x="0" y="16524"/>
            <a:ext cx="1408229" cy="918929"/>
          </a:xfrm>
          <a:prstGeom prst="rect">
            <a:avLst/>
          </a:prstGeom>
        </p:spPr>
      </p:pic>
      <p:sp>
        <p:nvSpPr>
          <p:cNvPr id="11" name="Content Placeholder 2">
            <a:extLst>
              <a:ext uri="{FF2B5EF4-FFF2-40B4-BE49-F238E27FC236}">
                <a16:creationId xmlns:a16="http://schemas.microsoft.com/office/drawing/2014/main" xmlns="" id="{38EA2EA6-16D1-4CFA-9A68-75206F605DCD}"/>
              </a:ext>
            </a:extLst>
          </p:cNvPr>
          <p:cNvSpPr txBox="1">
            <a:spLocks/>
          </p:cNvSpPr>
          <p:nvPr/>
        </p:nvSpPr>
        <p:spPr>
          <a:xfrm>
            <a:off x="133610" y="1467563"/>
            <a:ext cx="11924779" cy="20271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Ø"/>
            </a:pPr>
            <a:r>
              <a:rPr lang="en-US" dirty="0">
                <a:solidFill>
                  <a:srgbClr val="000000"/>
                </a:solidFill>
                <a:latin typeface="Arial" panose="020B0604020202020204" pitchFamily="34" charset="0"/>
                <a:cs typeface="Arial" panose="020B0604020202020204" pitchFamily="34" charset="0"/>
              </a:rPr>
              <a:t>Hãy cho </a:t>
            </a:r>
            <a:r>
              <a:rPr lang="vi-VN" dirty="0">
                <a:solidFill>
                  <a:srgbClr val="000000"/>
                </a:solidFill>
                <a:latin typeface="Arial" panose="020B0604020202020204" pitchFamily="34" charset="0"/>
                <a:cs typeface="Arial" panose="020B0604020202020204" pitchFamily="34" charset="0"/>
              </a:rPr>
              <a:t>biết</a:t>
            </a:r>
            <a:r>
              <a:rPr lang="en-US" dirty="0">
                <a:solidFill>
                  <a:srgbClr val="000000"/>
                </a:solidFill>
                <a:latin typeface="Arial" panose="020B0604020202020204" pitchFamily="34" charset="0"/>
                <a:cs typeface="Arial" panose="020B0604020202020204" pitchFamily="34" charset="0"/>
              </a:rPr>
              <a:t> các vật thể em đã kể tên ở </a:t>
            </a:r>
            <a:r>
              <a:rPr lang="vi-VN" dirty="0" smtClean="0">
                <a:solidFill>
                  <a:srgbClr val="000000"/>
                </a:solidFill>
                <a:latin typeface="Arial" panose="020B0604020202020204" pitchFamily="34" charset="0"/>
                <a:cs typeface="Arial" panose="020B0604020202020204" pitchFamily="34" charset="0"/>
              </a:rPr>
              <a:t>trên</a:t>
            </a:r>
            <a:r>
              <a:rPr lang="en-US" dirty="0" smtClean="0">
                <a:solidFill>
                  <a:srgbClr val="000000"/>
                </a:solidFill>
                <a:latin typeface="Arial" panose="020B0604020202020204" pitchFamily="34" charset="0"/>
                <a:cs typeface="Arial" panose="020B0604020202020204" pitchFamily="34" charset="0"/>
              </a:rPr>
              <a:t> (</a:t>
            </a:r>
            <a:r>
              <a:rPr lang="en-US" b="1" dirty="0">
                <a:solidFill>
                  <a:srgbClr val="000000"/>
                </a:solidFill>
                <a:latin typeface="Arial" panose="020B0604020202020204" pitchFamily="34" charset="0"/>
                <a:ea typeface="Arial" panose="020B0604020202020204" pitchFamily="34" charset="0"/>
                <a:cs typeface="Arial" panose="020B0604020202020204" pitchFamily="34" charset="0"/>
              </a:rPr>
              <a:t>đ</a:t>
            </a:r>
            <a:r>
              <a:rPr lang="vi-VN" b="1" dirty="0">
                <a:latin typeface="Arial" panose="020B0604020202020204" pitchFamily="34" charset="0"/>
                <a:cs typeface="Arial" panose="020B0604020202020204" pitchFamily="34" charset="0"/>
              </a:rPr>
              <a:t>á, đất, nước, cây, không khí, con người, thuyền, </a:t>
            </a:r>
            <a:r>
              <a:rPr lang="vi-VN"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a:t>
            </a:r>
            <a:r>
              <a:rPr lang="vi-VN" dirty="0" smtClean="0">
                <a:solidFill>
                  <a:srgbClr val="000000"/>
                </a:solidFill>
                <a:latin typeface="Arial" panose="020B0604020202020204" pitchFamily="34" charset="0"/>
                <a:cs typeface="Arial" panose="020B0604020202020204" pitchFamily="34" charset="0"/>
              </a:rPr>
              <a:t> </a:t>
            </a:r>
            <a:r>
              <a:rPr lang="vi-VN" dirty="0">
                <a:solidFill>
                  <a:srgbClr val="000000"/>
                </a:solidFill>
                <a:latin typeface="Arial" panose="020B0604020202020204" pitchFamily="34" charset="0"/>
                <a:cs typeface="Arial" panose="020B0604020202020204" pitchFamily="34" charset="0"/>
              </a:rPr>
              <a:t>vật thể có sẵn trong tự nhiên, vật thể nào do con người tạo ra?</a:t>
            </a:r>
            <a:endParaRPr lang="en-US" dirty="0">
              <a:solidFill>
                <a:srgbClr val="000000"/>
              </a:solidFill>
              <a:latin typeface="Arial" panose="020B0604020202020204" pitchFamily="34" charset="0"/>
              <a:cs typeface="Arial" panose="020B0604020202020204" pitchFamily="34" charset="0"/>
            </a:endParaRPr>
          </a:p>
        </p:txBody>
      </p:sp>
      <p:sp>
        <p:nvSpPr>
          <p:cNvPr id="4" name="TextBox 3"/>
          <p:cNvSpPr txBox="1"/>
          <p:nvPr/>
        </p:nvSpPr>
        <p:spPr>
          <a:xfrm>
            <a:off x="2730674" y="475988"/>
            <a:ext cx="5599134" cy="523220"/>
          </a:xfrm>
          <a:prstGeom prst="rect">
            <a:avLst/>
          </a:prstGeom>
          <a:noFill/>
        </p:spPr>
        <p:txBody>
          <a:bodyPr wrap="square" rtlCol="0">
            <a:spAutoFit/>
          </a:bodyPr>
          <a:lstStyle/>
          <a:p>
            <a:pPr algn="ctr"/>
            <a:r>
              <a:rPr lang="en-US" sz="2800" b="1" dirty="0" smtClean="0">
                <a:solidFill>
                  <a:srgbClr val="002060"/>
                </a:solidFill>
              </a:rPr>
              <a:t>SỰ ĐA DẠNG CỦA CHẤT</a:t>
            </a:r>
            <a:endParaRPr lang="en-US" sz="2800" b="1" dirty="0">
              <a:solidFill>
                <a:srgbClr val="002060"/>
              </a:solidFill>
            </a:endParaRPr>
          </a:p>
        </p:txBody>
      </p:sp>
      <p:sp>
        <p:nvSpPr>
          <p:cNvPr id="12" name="Content Placeholder 2">
            <a:extLst>
              <a:ext uri="{FF2B5EF4-FFF2-40B4-BE49-F238E27FC236}">
                <a16:creationId xmlns:a16="http://schemas.microsoft.com/office/drawing/2014/main" xmlns="" id="{38EA2EA6-16D1-4CFA-9A68-75206F605DCD}"/>
              </a:ext>
            </a:extLst>
          </p:cNvPr>
          <p:cNvSpPr txBox="1">
            <a:spLocks/>
          </p:cNvSpPr>
          <p:nvPr/>
        </p:nvSpPr>
        <p:spPr>
          <a:xfrm>
            <a:off x="325673" y="3821772"/>
            <a:ext cx="11511421" cy="24161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rPr>
              <a:t>Trả lời: </a:t>
            </a:r>
          </a:p>
          <a:p>
            <a:pPr marL="0" indent="0">
              <a:buNone/>
            </a:pPr>
            <a:r>
              <a:rPr lang="en-US" b="1" dirty="0" smtClean="0">
                <a:latin typeface="Arial" panose="020B0604020202020204" pitchFamily="34" charset="0"/>
                <a:cs typeface="Arial" panose="020B0604020202020204" pitchFamily="34" charset="0"/>
              </a:rPr>
              <a:t>- </a:t>
            </a:r>
            <a:r>
              <a:rPr lang="vi-VN" b="1" dirty="0" smtClean="0">
                <a:latin typeface="Arial" panose="020B0604020202020204" pitchFamily="34" charset="0"/>
                <a:cs typeface="Arial" panose="020B0604020202020204" pitchFamily="34" charset="0"/>
              </a:rPr>
              <a:t>Vật </a:t>
            </a:r>
            <a:r>
              <a:rPr lang="vi-VN" b="1" dirty="0">
                <a:latin typeface="Arial" panose="020B0604020202020204" pitchFamily="34" charset="0"/>
                <a:cs typeface="Arial" panose="020B0604020202020204" pitchFamily="34" charset="0"/>
              </a:rPr>
              <a:t>thể tự nhiên: Đá, đất, nước, cây, không khí, con người, ...</a:t>
            </a:r>
            <a:endParaRPr lang="en-US" b="1" dirty="0">
              <a:latin typeface="Arial" panose="020B0604020202020204" pitchFamily="34" charset="0"/>
              <a:cs typeface="Arial" panose="020B0604020202020204" pitchFamily="34" charset="0"/>
            </a:endParaRPr>
          </a:p>
          <a:p>
            <a:pPr marL="0" indent="0">
              <a:lnSpc>
                <a:spcPct val="150000"/>
              </a:lnSpc>
              <a:buNone/>
            </a:pPr>
            <a:r>
              <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vi-VN" b="1" dirty="0">
                <a:latin typeface="Arial" panose="020B0604020202020204" pitchFamily="34" charset="0"/>
                <a:cs typeface="Arial" panose="020B0604020202020204" pitchFamily="34" charset="0"/>
              </a:rPr>
              <a:t>- Vật thể nhân tạo: Thuyền, ...</a:t>
            </a:r>
            <a:endParaRPr lang="en-US" b="1" dirty="0">
              <a:latin typeface="Arial" panose="020B0604020202020204" pitchFamily="34" charset="0"/>
              <a:cs typeface="Arial" panose="020B0604020202020204" pitchFamily="34" charset="0"/>
            </a:endParaRPr>
          </a:p>
          <a:p>
            <a:pPr marL="0" indent="0">
              <a:lnSpc>
                <a:spcPct val="150000"/>
              </a:lnSpc>
              <a:buNone/>
            </a:pPr>
            <a:endPar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lnSpc>
                <a:spcPct val="150000"/>
              </a:lnSpc>
              <a:buNone/>
            </a:pPr>
            <a:endPar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94850A09-2C17-4A80-BEF8-8529519FA499}"/>
              </a:ext>
            </a:extLst>
          </p:cNvPr>
          <p:cNvPicPr>
            <a:picLocks noChangeAspect="1"/>
          </p:cNvPicPr>
          <p:nvPr/>
        </p:nvPicPr>
        <p:blipFill>
          <a:blip r:embed="rId3"/>
          <a:stretch>
            <a:fillRect/>
          </a:stretch>
        </p:blipFill>
        <p:spPr>
          <a:xfrm>
            <a:off x="-85595" y="-22491"/>
            <a:ext cx="1579418" cy="957944"/>
          </a:xfrm>
          <a:prstGeom prst="rect">
            <a:avLst/>
          </a:prstGeom>
        </p:spPr>
      </p:pic>
    </p:spTree>
    <p:extLst>
      <p:ext uri="{BB962C8B-B14F-4D97-AF65-F5344CB8AC3E}">
        <p14:creationId xmlns:p14="http://schemas.microsoft.com/office/powerpoint/2010/main" val="21344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6B045E7-B682-4966-B948-C1D44796CEB8}"/>
              </a:ext>
            </a:extLst>
          </p:cNvPr>
          <p:cNvSpPr/>
          <p:nvPr/>
        </p:nvSpPr>
        <p:spPr>
          <a:xfrm>
            <a:off x="0" y="960199"/>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p:cNvSpPr txBox="1"/>
          <p:nvPr/>
        </p:nvSpPr>
        <p:spPr>
          <a:xfrm>
            <a:off x="2730674" y="214378"/>
            <a:ext cx="5599134" cy="523220"/>
          </a:xfrm>
          <a:prstGeom prst="rect">
            <a:avLst/>
          </a:prstGeom>
          <a:noFill/>
        </p:spPr>
        <p:txBody>
          <a:bodyPr wrap="square" rtlCol="0">
            <a:spAutoFit/>
          </a:bodyPr>
          <a:lstStyle/>
          <a:p>
            <a:pPr algn="ctr"/>
            <a:r>
              <a:rPr lang="en-US" sz="2800" b="1" dirty="0" smtClean="0">
                <a:solidFill>
                  <a:srgbClr val="002060"/>
                </a:solidFill>
              </a:rPr>
              <a:t>SỰ ĐA DẠNG CỦA CHẤT</a:t>
            </a:r>
            <a:endParaRPr lang="en-US" sz="2800" b="1" dirty="0">
              <a:solidFill>
                <a:srgbClr val="002060"/>
              </a:solidFill>
            </a:endParaRPr>
          </a:p>
        </p:txBody>
      </p:sp>
      <p:sp>
        <p:nvSpPr>
          <p:cNvPr id="10" name="Round Diagonal Corner Rectangle 9"/>
          <p:cNvSpPr/>
          <p:nvPr/>
        </p:nvSpPr>
        <p:spPr>
          <a:xfrm>
            <a:off x="523418" y="1043497"/>
            <a:ext cx="10597019" cy="268926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Hãy chỉ ra đâu là </a:t>
            </a:r>
            <a:r>
              <a:rPr lang="en-US" sz="2800" b="1" i="1" dirty="0">
                <a:solidFill>
                  <a:schemeClr val="tx1"/>
                </a:solidFill>
              </a:rPr>
              <a:t>vật thể,</a:t>
            </a:r>
            <a:r>
              <a:rPr lang="en-US" sz="2800" b="1" dirty="0">
                <a:solidFill>
                  <a:schemeClr val="tx1"/>
                </a:solidFill>
              </a:rPr>
              <a:t> đâu là </a:t>
            </a:r>
            <a:r>
              <a:rPr lang="en-US" sz="2800" b="1" i="1" dirty="0">
                <a:solidFill>
                  <a:schemeClr val="tx1"/>
                </a:solidFill>
              </a:rPr>
              <a:t>chất</a:t>
            </a:r>
            <a:r>
              <a:rPr lang="en-US" sz="2800" b="1" dirty="0">
                <a:solidFill>
                  <a:schemeClr val="tx1"/>
                </a:solidFill>
              </a:rPr>
              <a:t> trong các câu sau:</a:t>
            </a:r>
          </a:p>
          <a:p>
            <a:r>
              <a:rPr lang="en-US" sz="2800" b="1" dirty="0">
                <a:solidFill>
                  <a:schemeClr val="tx1"/>
                </a:solidFill>
              </a:rPr>
              <a:t>a) Cơ thể người chứa 63% - 68% về khối lượng là nước.</a:t>
            </a:r>
          </a:p>
          <a:p>
            <a:r>
              <a:rPr lang="en-US" sz="2800" b="1" dirty="0">
                <a:solidFill>
                  <a:schemeClr val="tx1"/>
                </a:solidFill>
              </a:rPr>
              <a:t>b) Thủy tinh là vật liệu chế tạo ra nhiều vật gia dụng khác nhau như lọ hoa, cốc, bát, nồi,...</a:t>
            </a:r>
          </a:p>
          <a:p>
            <a:r>
              <a:rPr lang="en-US" sz="2800" b="1" dirty="0">
                <a:solidFill>
                  <a:schemeClr val="tx1"/>
                </a:solidFill>
              </a:rPr>
              <a:t>c) Than chì là vật liệu chính làm ruột bút chì.</a:t>
            </a:r>
          </a:p>
          <a:p>
            <a:r>
              <a:rPr lang="en-US" sz="2800" b="1" dirty="0">
                <a:solidFill>
                  <a:schemeClr val="tx1"/>
                </a:solidFill>
              </a:rPr>
              <a:t>d) Paracetamol là thành </a:t>
            </a:r>
            <a:r>
              <a:rPr lang="en-US" sz="2800" b="1" dirty="0" smtClean="0">
                <a:solidFill>
                  <a:schemeClr val="tx1"/>
                </a:solidFill>
              </a:rPr>
              <a:t>phần </a:t>
            </a:r>
            <a:r>
              <a:rPr lang="en-US" sz="2800" b="1" dirty="0">
                <a:solidFill>
                  <a:schemeClr val="tx1"/>
                </a:solidFill>
              </a:rPr>
              <a:t>chính của thuốc điều trị cảm cúm</a:t>
            </a:r>
            <a:r>
              <a:rPr lang="en-US" sz="2800" b="1" dirty="0" smtClean="0">
                <a:solidFill>
                  <a:schemeClr val="tx1"/>
                </a:solidFill>
              </a:rPr>
              <a:t>.</a:t>
            </a:r>
            <a:endParaRPr lang="en-US" sz="2800" b="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91937904"/>
              </p:ext>
            </p:extLst>
          </p:nvPr>
        </p:nvGraphicFramePr>
        <p:xfrm>
          <a:off x="867079" y="4126745"/>
          <a:ext cx="8127999" cy="2590800"/>
        </p:xfrm>
        <a:graphic>
          <a:graphicData uri="http://schemas.openxmlformats.org/drawingml/2006/table">
            <a:tbl>
              <a:tblPr firstRow="1" bandRow="1">
                <a:tableStyleId>{5C22544A-7EE6-4342-B048-85BDC9FD1C3A}</a:tableStyleId>
              </a:tblPr>
              <a:tblGrid>
                <a:gridCol w="1976329"/>
                <a:gridCol w="3682652"/>
                <a:gridCol w="2469018"/>
              </a:tblGrid>
              <a:tr h="370840">
                <a:tc>
                  <a:txBody>
                    <a:bodyPr/>
                    <a:lstStyle/>
                    <a:p>
                      <a:pPr algn="ctr"/>
                      <a:r>
                        <a:rPr lang="en-US" sz="2800" dirty="0" smtClean="0">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2060"/>
                          </a:solidFill>
                        </a:rPr>
                        <a:t>VẬT</a:t>
                      </a:r>
                      <a:r>
                        <a:rPr lang="en-US" sz="2800" baseline="0" dirty="0" smtClean="0">
                          <a:solidFill>
                            <a:srgbClr val="002060"/>
                          </a:solidFill>
                        </a:rPr>
                        <a:t> THỂ</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2060"/>
                          </a:solidFill>
                        </a:rPr>
                        <a:t>CHẤT</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800" dirty="0" smtClean="0">
                          <a:solidFill>
                            <a:srgbClr val="002060"/>
                          </a:solidFill>
                        </a:rPr>
                        <a:t>a</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800" dirty="0" smtClean="0">
                          <a:solidFill>
                            <a:srgbClr val="002060"/>
                          </a:solidFill>
                        </a:rPr>
                        <a:t>b</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800" dirty="0" smtClean="0">
                          <a:solidFill>
                            <a:srgbClr val="002060"/>
                          </a:solidFill>
                        </a:rPr>
                        <a:t>c</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800" dirty="0" smtClean="0">
                          <a:solidFill>
                            <a:srgbClr val="002060"/>
                          </a:solidFill>
                        </a:rPr>
                        <a:t>d</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Rectangle 2"/>
          <p:cNvSpPr/>
          <p:nvPr/>
        </p:nvSpPr>
        <p:spPr>
          <a:xfrm>
            <a:off x="3653431" y="4634723"/>
            <a:ext cx="2215543" cy="523220"/>
          </a:xfrm>
          <a:prstGeom prst="rect">
            <a:avLst/>
          </a:prstGeom>
        </p:spPr>
        <p:txBody>
          <a:bodyPr wrap="none">
            <a:spAutoFit/>
          </a:bodyPr>
          <a:lstStyle/>
          <a:p>
            <a:r>
              <a:rPr lang="en-US" sz="2800" b="1" dirty="0" smtClean="0"/>
              <a:t>cơ </a:t>
            </a:r>
            <a:r>
              <a:rPr lang="en-US" sz="2800" b="1" dirty="0"/>
              <a:t>thể người </a:t>
            </a:r>
            <a:endParaRPr lang="en-US" sz="2800" dirty="0"/>
          </a:p>
        </p:txBody>
      </p:sp>
      <p:sp>
        <p:nvSpPr>
          <p:cNvPr id="5" name="Rectangle 4"/>
          <p:cNvSpPr/>
          <p:nvPr/>
        </p:nvSpPr>
        <p:spPr>
          <a:xfrm>
            <a:off x="7049092" y="4638299"/>
            <a:ext cx="987771" cy="523220"/>
          </a:xfrm>
          <a:prstGeom prst="rect">
            <a:avLst/>
          </a:prstGeom>
        </p:spPr>
        <p:txBody>
          <a:bodyPr wrap="none">
            <a:spAutoFit/>
          </a:bodyPr>
          <a:lstStyle/>
          <a:p>
            <a:r>
              <a:rPr lang="en-US" sz="2800" b="1" dirty="0"/>
              <a:t>nước</a:t>
            </a:r>
            <a:endParaRPr lang="en-US" sz="2800" dirty="0"/>
          </a:p>
        </p:txBody>
      </p:sp>
      <p:sp>
        <p:nvSpPr>
          <p:cNvPr id="6" name="Rectangle 5"/>
          <p:cNvSpPr/>
          <p:nvPr/>
        </p:nvSpPr>
        <p:spPr>
          <a:xfrm>
            <a:off x="6947691" y="5136560"/>
            <a:ext cx="1544012" cy="523220"/>
          </a:xfrm>
          <a:prstGeom prst="rect">
            <a:avLst/>
          </a:prstGeom>
        </p:spPr>
        <p:txBody>
          <a:bodyPr wrap="none">
            <a:spAutoFit/>
          </a:bodyPr>
          <a:lstStyle/>
          <a:p>
            <a:r>
              <a:rPr lang="en-US" sz="2800" b="1" dirty="0" smtClean="0"/>
              <a:t>thủy </a:t>
            </a:r>
            <a:r>
              <a:rPr lang="en-US" sz="2800" b="1" dirty="0"/>
              <a:t>tinh</a:t>
            </a:r>
            <a:endParaRPr lang="en-US" sz="2800" dirty="0"/>
          </a:p>
        </p:txBody>
      </p:sp>
      <p:sp>
        <p:nvSpPr>
          <p:cNvPr id="13" name="Rectangle 12"/>
          <p:cNvSpPr/>
          <p:nvPr/>
        </p:nvSpPr>
        <p:spPr>
          <a:xfrm>
            <a:off x="3005346" y="5171089"/>
            <a:ext cx="3090654" cy="523220"/>
          </a:xfrm>
          <a:prstGeom prst="rect">
            <a:avLst/>
          </a:prstGeom>
        </p:spPr>
        <p:txBody>
          <a:bodyPr wrap="none">
            <a:spAutoFit/>
          </a:bodyPr>
          <a:lstStyle/>
          <a:p>
            <a:r>
              <a:rPr lang="en-US" sz="2800" b="1" dirty="0"/>
              <a:t>lọ hoa, cốc, bát, nồi</a:t>
            </a:r>
            <a:endParaRPr lang="en-US" sz="2800" dirty="0"/>
          </a:p>
        </p:txBody>
      </p:sp>
      <p:sp>
        <p:nvSpPr>
          <p:cNvPr id="14" name="Rectangle 13"/>
          <p:cNvSpPr/>
          <p:nvPr/>
        </p:nvSpPr>
        <p:spPr>
          <a:xfrm>
            <a:off x="7049092" y="5731980"/>
            <a:ext cx="1467068" cy="523220"/>
          </a:xfrm>
          <a:prstGeom prst="rect">
            <a:avLst/>
          </a:prstGeom>
        </p:spPr>
        <p:txBody>
          <a:bodyPr wrap="none">
            <a:spAutoFit/>
          </a:bodyPr>
          <a:lstStyle/>
          <a:p>
            <a:r>
              <a:rPr lang="en-US" sz="2800" b="1" dirty="0" smtClean="0"/>
              <a:t>than </a:t>
            </a:r>
            <a:r>
              <a:rPr lang="en-US" sz="2800" b="1" dirty="0"/>
              <a:t>chì </a:t>
            </a:r>
            <a:endParaRPr lang="en-US" sz="2800" dirty="0"/>
          </a:p>
        </p:txBody>
      </p:sp>
      <p:sp>
        <p:nvSpPr>
          <p:cNvPr id="15" name="Rectangle 14"/>
          <p:cNvSpPr/>
          <p:nvPr/>
        </p:nvSpPr>
        <p:spPr>
          <a:xfrm>
            <a:off x="3828795" y="5731980"/>
            <a:ext cx="1927131" cy="523220"/>
          </a:xfrm>
          <a:prstGeom prst="rect">
            <a:avLst/>
          </a:prstGeom>
        </p:spPr>
        <p:txBody>
          <a:bodyPr wrap="none">
            <a:spAutoFit/>
          </a:bodyPr>
          <a:lstStyle/>
          <a:p>
            <a:r>
              <a:rPr lang="en-US" sz="2800" b="1" dirty="0"/>
              <a:t>ruột bút chì</a:t>
            </a:r>
            <a:endParaRPr lang="en-US" sz="2800" dirty="0"/>
          </a:p>
        </p:txBody>
      </p:sp>
      <p:sp>
        <p:nvSpPr>
          <p:cNvPr id="16" name="Rectangle 15"/>
          <p:cNvSpPr/>
          <p:nvPr/>
        </p:nvSpPr>
        <p:spPr>
          <a:xfrm>
            <a:off x="6660139" y="6242767"/>
            <a:ext cx="2045753" cy="523220"/>
          </a:xfrm>
          <a:prstGeom prst="rect">
            <a:avLst/>
          </a:prstGeom>
        </p:spPr>
        <p:txBody>
          <a:bodyPr wrap="none">
            <a:spAutoFit/>
          </a:bodyPr>
          <a:lstStyle/>
          <a:p>
            <a:r>
              <a:rPr lang="en-US" sz="2800" b="1" dirty="0"/>
              <a:t>Paracetamol</a:t>
            </a:r>
            <a:endParaRPr lang="en-US" sz="2800" dirty="0"/>
          </a:p>
        </p:txBody>
      </p:sp>
      <p:sp>
        <p:nvSpPr>
          <p:cNvPr id="17" name="Rectangle 16"/>
          <p:cNvSpPr/>
          <p:nvPr/>
        </p:nvSpPr>
        <p:spPr>
          <a:xfrm>
            <a:off x="2837145" y="6211782"/>
            <a:ext cx="3624197" cy="523220"/>
          </a:xfrm>
          <a:prstGeom prst="rect">
            <a:avLst/>
          </a:prstGeom>
        </p:spPr>
        <p:txBody>
          <a:bodyPr wrap="none">
            <a:spAutoFit/>
          </a:bodyPr>
          <a:lstStyle/>
          <a:p>
            <a:r>
              <a:rPr lang="en-US" sz="2800" b="1" dirty="0"/>
              <a:t>thuốc điều trị cảm cúm</a:t>
            </a:r>
            <a:endParaRPr lang="en-US" sz="2800" dirty="0"/>
          </a:p>
        </p:txBody>
      </p:sp>
      <p:pic>
        <p:nvPicPr>
          <p:cNvPr id="18" name="Picture 17">
            <a:extLst>
              <a:ext uri="{FF2B5EF4-FFF2-40B4-BE49-F238E27FC236}">
                <a16:creationId xmlns:a16="http://schemas.microsoft.com/office/drawing/2014/main" xmlns="" id="{94850A09-2C17-4A80-BEF8-8529519FA499}"/>
              </a:ext>
            </a:extLst>
          </p:cNvPr>
          <p:cNvPicPr>
            <a:picLocks noChangeAspect="1"/>
          </p:cNvPicPr>
          <p:nvPr/>
        </p:nvPicPr>
        <p:blipFill>
          <a:blip r:embed="rId2"/>
          <a:stretch>
            <a:fillRect/>
          </a:stretch>
        </p:blipFill>
        <p:spPr>
          <a:xfrm>
            <a:off x="0" y="25114"/>
            <a:ext cx="1579418" cy="957944"/>
          </a:xfrm>
          <a:prstGeom prst="rect">
            <a:avLst/>
          </a:prstGeom>
        </p:spPr>
      </p:pic>
      <p:pic>
        <p:nvPicPr>
          <p:cNvPr id="19" name="Picture 18">
            <a:extLst>
              <a:ext uri="{FF2B5EF4-FFF2-40B4-BE49-F238E27FC236}">
                <a16:creationId xmlns:a16="http://schemas.microsoft.com/office/drawing/2014/main" xmlns="" id="{7DAD2646-99B7-42B4-879D-BFE0E94EC625}"/>
              </a:ext>
            </a:extLst>
          </p:cNvPr>
          <p:cNvPicPr>
            <a:picLocks noChangeAspect="1"/>
          </p:cNvPicPr>
          <p:nvPr/>
        </p:nvPicPr>
        <p:blipFill>
          <a:blip r:embed="rId3"/>
          <a:stretch>
            <a:fillRect/>
          </a:stretch>
        </p:blipFill>
        <p:spPr>
          <a:xfrm>
            <a:off x="9908667" y="4592522"/>
            <a:ext cx="2143125" cy="2143125"/>
          </a:xfrm>
          <a:prstGeom prst="rect">
            <a:avLst/>
          </a:prstGeom>
        </p:spPr>
      </p:pic>
    </p:spTree>
    <p:extLst>
      <p:ext uri="{BB962C8B-B14F-4D97-AF65-F5344CB8AC3E}">
        <p14:creationId xmlns:p14="http://schemas.microsoft.com/office/powerpoint/2010/main" val="201493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p:cNvSpPr txBox="1"/>
          <p:nvPr/>
        </p:nvSpPr>
        <p:spPr>
          <a:xfrm>
            <a:off x="2730674" y="475988"/>
            <a:ext cx="5599134" cy="523220"/>
          </a:xfrm>
          <a:prstGeom prst="rect">
            <a:avLst/>
          </a:prstGeom>
          <a:noFill/>
        </p:spPr>
        <p:txBody>
          <a:bodyPr wrap="square" rtlCol="0">
            <a:spAutoFit/>
          </a:bodyPr>
          <a:lstStyle/>
          <a:p>
            <a:pPr algn="ctr"/>
            <a:r>
              <a:rPr lang="en-US" sz="2800" b="1" dirty="0" smtClean="0">
                <a:solidFill>
                  <a:srgbClr val="002060"/>
                </a:solidFill>
              </a:rPr>
              <a:t>SỰ ĐA DẠNG CỦA CHẤT</a:t>
            </a:r>
            <a:endParaRPr lang="en-US" sz="2800" b="1" dirty="0">
              <a:solidFill>
                <a:srgbClr val="002060"/>
              </a:solidFill>
            </a:endParaRPr>
          </a:p>
        </p:txBody>
      </p:sp>
      <p:sp>
        <p:nvSpPr>
          <p:cNvPr id="12" name="Content Placeholder 2">
            <a:extLst>
              <a:ext uri="{FF2B5EF4-FFF2-40B4-BE49-F238E27FC236}">
                <a16:creationId xmlns:a16="http://schemas.microsoft.com/office/drawing/2014/main" xmlns="" id="{38EA2EA6-16D1-4CFA-9A68-75206F605DCD}"/>
              </a:ext>
            </a:extLst>
          </p:cNvPr>
          <p:cNvSpPr txBox="1">
            <a:spLocks/>
          </p:cNvSpPr>
          <p:nvPr/>
        </p:nvSpPr>
        <p:spPr>
          <a:xfrm>
            <a:off x="340289" y="2997524"/>
            <a:ext cx="11511421" cy="2526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rPr>
              <a:t>Trả lời: </a:t>
            </a:r>
          </a:p>
          <a:p>
            <a:pPr marL="0" indent="0">
              <a:buNone/>
            </a:pPr>
            <a:r>
              <a:rPr lang="en-US" b="1" dirty="0" smtClean="0">
                <a:latin typeface="Arial" panose="020B0604020202020204" pitchFamily="34" charset="0"/>
                <a:cs typeface="Arial" panose="020B0604020202020204" pitchFamily="34" charset="0"/>
              </a:rPr>
              <a:t>- </a:t>
            </a:r>
            <a:r>
              <a:rPr lang="vi-VN" b="1" dirty="0"/>
              <a:t>Giống: đều được hình thành từ các chất</a:t>
            </a:r>
            <a:r>
              <a:rPr lang="vi-VN" b="1" dirty="0" smtClean="0"/>
              <a:t>;</a:t>
            </a:r>
            <a:endParaRPr lang="en-US" b="1" dirty="0">
              <a:latin typeface="Arial" panose="020B0604020202020204" pitchFamily="34" charset="0"/>
              <a:cs typeface="Arial" panose="020B0604020202020204" pitchFamily="34" charset="0"/>
            </a:endParaRPr>
          </a:p>
          <a:p>
            <a:pPr marL="0" indent="0">
              <a:buNone/>
            </a:pPr>
            <a:r>
              <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vi-VN" b="1" dirty="0">
                <a:latin typeface="Arial" panose="020B0604020202020204" pitchFamily="34" charset="0"/>
                <a:cs typeface="Arial" panose="020B0604020202020204" pitchFamily="34" charset="0"/>
              </a:rPr>
              <a:t>- </a:t>
            </a:r>
            <a:r>
              <a:rPr lang="vi-VN" b="1" dirty="0"/>
              <a:t>Khác:</a:t>
            </a:r>
            <a:endParaRPr lang="en-US" b="1" dirty="0"/>
          </a:p>
          <a:p>
            <a:pPr marL="0" indent="0">
              <a:buNone/>
            </a:pPr>
            <a:r>
              <a:rPr lang="en-US" b="1" dirty="0" smtClean="0"/>
              <a:t>	</a:t>
            </a:r>
            <a:r>
              <a:rPr lang="vi-VN" b="1" dirty="0" smtClean="0"/>
              <a:t>+ </a:t>
            </a:r>
            <a:r>
              <a:rPr lang="vi-VN" b="1" dirty="0"/>
              <a:t>Vật thể tự nhiên: có sẵn trong tự nhiên.</a:t>
            </a:r>
            <a:endParaRPr lang="en-US" b="1" dirty="0"/>
          </a:p>
          <a:p>
            <a:pPr marL="0" indent="0">
              <a:buNone/>
            </a:pPr>
            <a:r>
              <a:rPr lang="en-US" b="1" dirty="0" smtClean="0"/>
              <a:t>	</a:t>
            </a:r>
            <a:r>
              <a:rPr lang="vi-VN" b="1" dirty="0" smtClean="0"/>
              <a:t>+ </a:t>
            </a:r>
            <a:r>
              <a:rPr lang="vi-VN" b="1" dirty="0"/>
              <a:t>Vật thể nhân tạo: do con người tạo ra.</a:t>
            </a:r>
            <a:endParaRPr lang="en-US" b="1" dirty="0"/>
          </a:p>
          <a:p>
            <a:pPr marL="0" indent="0">
              <a:lnSpc>
                <a:spcPct val="150000"/>
              </a:lnSpc>
              <a:buNone/>
            </a:pPr>
            <a:endPar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lnSpc>
                <a:spcPct val="150000"/>
              </a:lnSpc>
              <a:buNone/>
            </a:pPr>
            <a:endPar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10" name="Round Diagonal Corner Rectangle 9"/>
          <p:cNvSpPr/>
          <p:nvPr/>
        </p:nvSpPr>
        <p:spPr>
          <a:xfrm>
            <a:off x="568180" y="1474905"/>
            <a:ext cx="11026405" cy="130693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Arial" panose="020B0604020202020204" pitchFamily="34" charset="0"/>
                <a:cs typeface="Arial" panose="020B0604020202020204" pitchFamily="34" charset="0"/>
              </a:rPr>
              <a:t>Nêu sự giống nhau, khác nhau </a:t>
            </a:r>
            <a:r>
              <a:rPr lang="en-US" sz="2800" b="1" dirty="0" smtClean="0">
                <a:solidFill>
                  <a:schemeClr val="tx1"/>
                </a:solidFill>
                <a:latin typeface="Arial" panose="020B0604020202020204" pitchFamily="34" charset="0"/>
                <a:cs typeface="Arial" panose="020B0604020202020204" pitchFamily="34" charset="0"/>
              </a:rPr>
              <a:t>giữa </a:t>
            </a:r>
            <a:r>
              <a:rPr lang="en-US" sz="2800" b="1" dirty="0">
                <a:solidFill>
                  <a:schemeClr val="tx1"/>
                </a:solidFill>
                <a:latin typeface="Arial" panose="020B0604020202020204" pitchFamily="34" charset="0"/>
                <a:cs typeface="Arial" panose="020B0604020202020204" pitchFamily="34" charset="0"/>
              </a:rPr>
              <a:t>vật thể tự nhiên và vật thể nhân tạo</a:t>
            </a:r>
            <a:r>
              <a:rPr lang="en-US" sz="2800" b="1" dirty="0" smtClean="0">
                <a:solidFill>
                  <a:schemeClr val="tx1"/>
                </a:solidFill>
                <a:latin typeface="Arial" panose="020B0604020202020204" pitchFamily="34" charset="0"/>
                <a:cs typeface="Arial" panose="020B0604020202020204" pitchFamily="34" charset="0"/>
              </a:rPr>
              <a:t>.</a:t>
            </a:r>
            <a:endParaRPr lang="en-US" sz="2800" b="1" dirty="0">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94850A09-2C17-4A80-BEF8-8529519FA499}"/>
              </a:ext>
            </a:extLst>
          </p:cNvPr>
          <p:cNvPicPr>
            <a:picLocks noChangeAspect="1"/>
          </p:cNvPicPr>
          <p:nvPr/>
        </p:nvPicPr>
        <p:blipFill>
          <a:blip r:embed="rId2"/>
          <a:stretch>
            <a:fillRect/>
          </a:stretch>
        </p:blipFill>
        <p:spPr>
          <a:xfrm>
            <a:off x="-103632" y="140208"/>
            <a:ext cx="1579418" cy="957944"/>
          </a:xfrm>
          <a:prstGeom prst="rect">
            <a:avLst/>
          </a:prstGeom>
        </p:spPr>
      </p:pic>
      <p:pic>
        <p:nvPicPr>
          <p:cNvPr id="13" name="Picture 12">
            <a:extLst>
              <a:ext uri="{FF2B5EF4-FFF2-40B4-BE49-F238E27FC236}">
                <a16:creationId xmlns:a16="http://schemas.microsoft.com/office/drawing/2014/main" xmlns="" id="{7DAD2646-99B7-42B4-879D-BFE0E94EC625}"/>
              </a:ext>
            </a:extLst>
          </p:cNvPr>
          <p:cNvPicPr>
            <a:picLocks noChangeAspect="1"/>
          </p:cNvPicPr>
          <p:nvPr/>
        </p:nvPicPr>
        <p:blipFill>
          <a:blip r:embed="rId3"/>
          <a:stretch>
            <a:fillRect/>
          </a:stretch>
        </p:blipFill>
        <p:spPr>
          <a:xfrm>
            <a:off x="9708585" y="4452415"/>
            <a:ext cx="2143125" cy="2143125"/>
          </a:xfrm>
          <a:prstGeom prst="rect">
            <a:avLst/>
          </a:prstGeom>
        </p:spPr>
      </p:pic>
    </p:spTree>
    <p:extLst>
      <p:ext uri="{BB962C8B-B14F-4D97-AF65-F5344CB8AC3E}">
        <p14:creationId xmlns:p14="http://schemas.microsoft.com/office/powerpoint/2010/main" val="22336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37578" y="25054"/>
            <a:ext cx="12116844" cy="232984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Em hãy chỉ ra </a:t>
            </a:r>
            <a:r>
              <a:rPr lang="en-US" sz="2800" b="1" i="1" dirty="0">
                <a:solidFill>
                  <a:schemeClr val="tx1"/>
                </a:solidFill>
              </a:rPr>
              <a:t>vật thể tự nhiên, vật thể nhân tạo, vật vô sinh, vật hữu sinh</a:t>
            </a:r>
            <a:r>
              <a:rPr lang="en-US" sz="2800" b="1" dirty="0">
                <a:solidFill>
                  <a:schemeClr val="tx1"/>
                </a:solidFill>
              </a:rPr>
              <a:t> trong các phát biểu sau:</a:t>
            </a:r>
          </a:p>
          <a:p>
            <a:r>
              <a:rPr lang="en-US" sz="2800" b="1" dirty="0">
                <a:solidFill>
                  <a:schemeClr val="tx1"/>
                </a:solidFill>
              </a:rPr>
              <a:t>a) Nước hàng được nấu từ đường sucrose (chiết xuất từ cây mía đường, cây thốt nốt, củ cải đường,...) và nước</a:t>
            </a:r>
            <a:r>
              <a:rPr lang="en-US" sz="2800" b="1" dirty="0" smtClean="0">
                <a:solidFill>
                  <a:schemeClr val="tx1"/>
                </a:solidFill>
              </a:rPr>
              <a:t>.</a:t>
            </a:r>
            <a:endParaRPr lang="en-US" sz="2800" b="1" dirty="0">
              <a:solidFill>
                <a:schemeClr val="tx1"/>
              </a:solidFill>
            </a:endParaRPr>
          </a:p>
          <a:p>
            <a:r>
              <a:rPr lang="en-US" sz="2800" b="1" dirty="0">
                <a:solidFill>
                  <a:schemeClr val="tx1"/>
                </a:solidFill>
              </a:rPr>
              <a:t>b) Thạch găng được làm từ lá găng rừng, nước đun sôi, đường mía</a:t>
            </a:r>
            <a:r>
              <a:rPr lang="en-US" sz="2800" b="1" dirty="0" smtClean="0">
                <a:solidFill>
                  <a:schemeClr val="tx1"/>
                </a:solidFill>
              </a:rPr>
              <a:t>.</a:t>
            </a:r>
            <a:endParaRPr lang="en-US" sz="2800" b="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17172971"/>
              </p:ext>
            </p:extLst>
          </p:nvPr>
        </p:nvGraphicFramePr>
        <p:xfrm>
          <a:off x="325531" y="2605414"/>
          <a:ext cx="11135785" cy="4114800"/>
        </p:xfrm>
        <a:graphic>
          <a:graphicData uri="http://schemas.openxmlformats.org/drawingml/2006/table">
            <a:tbl>
              <a:tblPr firstRow="1" bandRow="1">
                <a:tableStyleId>{5C22544A-7EE6-4342-B048-85BDC9FD1C3A}</a:tableStyleId>
              </a:tblPr>
              <a:tblGrid>
                <a:gridCol w="889494"/>
                <a:gridCol w="3360367"/>
                <a:gridCol w="2295308"/>
                <a:gridCol w="2295308"/>
                <a:gridCol w="2295308"/>
              </a:tblGrid>
              <a:tr h="939452">
                <a:tc>
                  <a:txBody>
                    <a:bodyPr/>
                    <a:lstStyle/>
                    <a:p>
                      <a:pPr algn="ctr"/>
                      <a:r>
                        <a:rPr lang="en-US" sz="2800" dirty="0" smtClean="0">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2060"/>
                          </a:solidFill>
                        </a:rPr>
                        <a:t>VẬT</a:t>
                      </a:r>
                      <a:r>
                        <a:rPr lang="en-US" sz="2800" baseline="0" dirty="0" smtClean="0">
                          <a:solidFill>
                            <a:srgbClr val="002060"/>
                          </a:solidFill>
                        </a:rPr>
                        <a:t> THỂ </a:t>
                      </a:r>
                    </a:p>
                    <a:p>
                      <a:pPr algn="ctr"/>
                      <a:r>
                        <a:rPr lang="en-US" sz="2800" baseline="0" dirty="0" smtClean="0">
                          <a:solidFill>
                            <a:srgbClr val="002060"/>
                          </a:solidFill>
                        </a:rPr>
                        <a:t>TỰ NHIÊN</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2060"/>
                          </a:solidFill>
                        </a:rPr>
                        <a:t>VẬT</a:t>
                      </a:r>
                      <a:r>
                        <a:rPr lang="en-US" sz="2800" baseline="0" dirty="0" smtClean="0">
                          <a:solidFill>
                            <a:srgbClr val="002060"/>
                          </a:solidFill>
                        </a:rPr>
                        <a:t> THỂ </a:t>
                      </a:r>
                    </a:p>
                    <a:p>
                      <a:pPr algn="ctr"/>
                      <a:r>
                        <a:rPr lang="en-US" sz="2800" baseline="0" dirty="0" smtClean="0">
                          <a:solidFill>
                            <a:srgbClr val="002060"/>
                          </a:solidFill>
                        </a:rPr>
                        <a:t>NHÂN TẠO</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2060"/>
                          </a:solidFill>
                        </a:rPr>
                        <a:t>VẬT</a:t>
                      </a:r>
                      <a:r>
                        <a:rPr lang="en-US" sz="2800" baseline="0" dirty="0" smtClean="0">
                          <a:solidFill>
                            <a:srgbClr val="002060"/>
                          </a:solidFill>
                        </a:rPr>
                        <a:t> HỮU SINH</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rgbClr val="002060"/>
                          </a:solidFill>
                        </a:rPr>
                        <a:t>VẬT</a:t>
                      </a:r>
                      <a:r>
                        <a:rPr lang="en-US" sz="2800" baseline="0" dirty="0" smtClean="0">
                          <a:solidFill>
                            <a:srgbClr val="002060"/>
                          </a:solidFill>
                        </a:rPr>
                        <a:t> VÔ SINH</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6143">
                <a:tc>
                  <a:txBody>
                    <a:bodyPr/>
                    <a:lstStyle/>
                    <a:p>
                      <a:pPr algn="ctr"/>
                      <a:r>
                        <a:rPr lang="en-US" sz="2800" dirty="0" smtClean="0">
                          <a:solidFill>
                            <a:srgbClr val="002060"/>
                          </a:solidFill>
                        </a:rPr>
                        <a:t>a</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smtClean="0">
                        <a:solidFill>
                          <a:srgbClr val="002060"/>
                        </a:solidFill>
                      </a:endParaRPr>
                    </a:p>
                    <a:p>
                      <a:pPr algn="ctr"/>
                      <a:endParaRPr lang="en-US" sz="2800" dirty="0" smtClean="0">
                        <a:solidFill>
                          <a:srgbClr val="002060"/>
                        </a:solidFill>
                      </a:endParaRPr>
                    </a:p>
                    <a:p>
                      <a:pPr algn="ctr"/>
                      <a:endParaRPr lang="en-US" sz="2800" dirty="0" smtClean="0">
                        <a:solidFill>
                          <a:srgbClr val="002060"/>
                        </a:solidFill>
                      </a:endParaRPr>
                    </a:p>
                    <a:p>
                      <a:pPr algn="ctr"/>
                      <a:endParaRPr lang="en-US" sz="280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6143">
                <a:tc>
                  <a:txBody>
                    <a:bodyPr/>
                    <a:lstStyle/>
                    <a:p>
                      <a:pPr algn="ctr"/>
                      <a:r>
                        <a:rPr lang="en-US" sz="2800" dirty="0" smtClean="0">
                          <a:solidFill>
                            <a:srgbClr val="002060"/>
                          </a:solidFill>
                        </a:rPr>
                        <a:t>b</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smtClean="0">
                        <a:solidFill>
                          <a:srgbClr val="002060"/>
                        </a:solidFill>
                      </a:endParaRPr>
                    </a:p>
                    <a:p>
                      <a:pPr algn="ctr"/>
                      <a:endParaRPr lang="en-US" sz="2800" dirty="0" smtClean="0">
                        <a:solidFill>
                          <a:srgbClr val="002060"/>
                        </a:solidFill>
                      </a:endParaRPr>
                    </a:p>
                    <a:p>
                      <a:pPr algn="ct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Rectangle 10"/>
          <p:cNvSpPr/>
          <p:nvPr/>
        </p:nvSpPr>
        <p:spPr>
          <a:xfrm>
            <a:off x="5118543" y="3632641"/>
            <a:ext cx="1675459" cy="461665"/>
          </a:xfrm>
          <a:prstGeom prst="rect">
            <a:avLst/>
          </a:prstGeom>
        </p:spPr>
        <p:txBody>
          <a:bodyPr wrap="none">
            <a:spAutoFit/>
          </a:bodyPr>
          <a:lstStyle/>
          <a:p>
            <a:r>
              <a:rPr lang="en-US" sz="2400" b="1" dirty="0"/>
              <a:t>Nước hàng </a:t>
            </a:r>
            <a:endParaRPr lang="en-US" sz="2400" dirty="0"/>
          </a:p>
        </p:txBody>
      </p:sp>
      <p:sp>
        <p:nvSpPr>
          <p:cNvPr id="12" name="Rectangle 11"/>
          <p:cNvSpPr/>
          <p:nvPr/>
        </p:nvSpPr>
        <p:spPr>
          <a:xfrm>
            <a:off x="1429717" y="3620208"/>
            <a:ext cx="2099677" cy="461665"/>
          </a:xfrm>
          <a:prstGeom prst="rect">
            <a:avLst/>
          </a:prstGeom>
        </p:spPr>
        <p:txBody>
          <a:bodyPr wrap="none">
            <a:spAutoFit/>
          </a:bodyPr>
          <a:lstStyle/>
          <a:p>
            <a:r>
              <a:rPr lang="en-US" sz="2400" b="1" dirty="0"/>
              <a:t>đường sucrose</a:t>
            </a:r>
            <a:endParaRPr lang="en-US" sz="2400" dirty="0"/>
          </a:p>
        </p:txBody>
      </p:sp>
      <p:sp>
        <p:nvSpPr>
          <p:cNvPr id="18" name="Rectangle 17"/>
          <p:cNvSpPr/>
          <p:nvPr/>
        </p:nvSpPr>
        <p:spPr>
          <a:xfrm>
            <a:off x="1425998" y="3989540"/>
            <a:ext cx="2099293" cy="461665"/>
          </a:xfrm>
          <a:prstGeom prst="rect">
            <a:avLst/>
          </a:prstGeom>
        </p:spPr>
        <p:txBody>
          <a:bodyPr wrap="none">
            <a:spAutoFit/>
          </a:bodyPr>
          <a:lstStyle/>
          <a:p>
            <a:r>
              <a:rPr lang="en-US" sz="2400" b="1" dirty="0"/>
              <a:t>cây mía đường</a:t>
            </a:r>
            <a:endParaRPr lang="en-US" sz="2400" dirty="0"/>
          </a:p>
        </p:txBody>
      </p:sp>
      <p:sp>
        <p:nvSpPr>
          <p:cNvPr id="19" name="Rectangle 18"/>
          <p:cNvSpPr/>
          <p:nvPr/>
        </p:nvSpPr>
        <p:spPr>
          <a:xfrm>
            <a:off x="1459885" y="4371491"/>
            <a:ext cx="1724190" cy="461665"/>
          </a:xfrm>
          <a:prstGeom prst="rect">
            <a:avLst/>
          </a:prstGeom>
        </p:spPr>
        <p:txBody>
          <a:bodyPr wrap="none">
            <a:spAutoFit/>
          </a:bodyPr>
          <a:lstStyle/>
          <a:p>
            <a:r>
              <a:rPr lang="en-US" sz="2400" b="1" dirty="0"/>
              <a:t>cây thốt nốt</a:t>
            </a:r>
            <a:endParaRPr lang="en-US" sz="2400" dirty="0"/>
          </a:p>
        </p:txBody>
      </p:sp>
      <p:sp>
        <p:nvSpPr>
          <p:cNvPr id="20" name="Rectangle 19"/>
          <p:cNvSpPr/>
          <p:nvPr/>
        </p:nvSpPr>
        <p:spPr>
          <a:xfrm>
            <a:off x="1456138" y="4721662"/>
            <a:ext cx="1934632" cy="461665"/>
          </a:xfrm>
          <a:prstGeom prst="rect">
            <a:avLst/>
          </a:prstGeom>
        </p:spPr>
        <p:txBody>
          <a:bodyPr wrap="none">
            <a:spAutoFit/>
          </a:bodyPr>
          <a:lstStyle/>
          <a:p>
            <a:r>
              <a:rPr lang="en-US" sz="2400" b="1" dirty="0"/>
              <a:t>củ cải </a:t>
            </a:r>
            <a:r>
              <a:rPr lang="en-US" sz="2400" b="1" dirty="0" smtClean="0"/>
              <a:t>đường,</a:t>
            </a:r>
            <a:endParaRPr lang="en-US" sz="2400" dirty="0"/>
          </a:p>
        </p:txBody>
      </p:sp>
      <p:sp>
        <p:nvSpPr>
          <p:cNvPr id="21" name="Rectangle 20"/>
          <p:cNvSpPr/>
          <p:nvPr/>
        </p:nvSpPr>
        <p:spPr>
          <a:xfrm>
            <a:off x="3306271" y="4734942"/>
            <a:ext cx="872355" cy="461665"/>
          </a:xfrm>
          <a:prstGeom prst="rect">
            <a:avLst/>
          </a:prstGeom>
        </p:spPr>
        <p:txBody>
          <a:bodyPr wrap="none">
            <a:spAutoFit/>
          </a:bodyPr>
          <a:lstStyle/>
          <a:p>
            <a:r>
              <a:rPr lang="en-US" sz="2400" b="1" dirty="0"/>
              <a:t>nước</a:t>
            </a:r>
            <a:endParaRPr lang="en-US" sz="2400" dirty="0"/>
          </a:p>
        </p:txBody>
      </p:sp>
      <p:sp>
        <p:nvSpPr>
          <p:cNvPr id="32" name="Rectangle 31"/>
          <p:cNvSpPr/>
          <p:nvPr/>
        </p:nvSpPr>
        <p:spPr>
          <a:xfrm>
            <a:off x="9305156" y="4115049"/>
            <a:ext cx="2099677" cy="461665"/>
          </a:xfrm>
          <a:prstGeom prst="rect">
            <a:avLst/>
          </a:prstGeom>
        </p:spPr>
        <p:txBody>
          <a:bodyPr wrap="none">
            <a:spAutoFit/>
          </a:bodyPr>
          <a:lstStyle/>
          <a:p>
            <a:r>
              <a:rPr lang="en-US" sz="2400" b="1" dirty="0"/>
              <a:t>đường sucrose</a:t>
            </a:r>
            <a:endParaRPr lang="en-US" sz="2400" dirty="0"/>
          </a:p>
        </p:txBody>
      </p:sp>
      <p:sp>
        <p:nvSpPr>
          <p:cNvPr id="33" name="Rectangle 32"/>
          <p:cNvSpPr/>
          <p:nvPr/>
        </p:nvSpPr>
        <p:spPr>
          <a:xfrm>
            <a:off x="6956165" y="3635443"/>
            <a:ext cx="2099293" cy="461665"/>
          </a:xfrm>
          <a:prstGeom prst="rect">
            <a:avLst/>
          </a:prstGeom>
        </p:spPr>
        <p:txBody>
          <a:bodyPr wrap="none">
            <a:spAutoFit/>
          </a:bodyPr>
          <a:lstStyle/>
          <a:p>
            <a:r>
              <a:rPr lang="en-US" sz="2400" b="1" dirty="0"/>
              <a:t>cây mía đường</a:t>
            </a:r>
            <a:endParaRPr lang="en-US" sz="2400" dirty="0"/>
          </a:p>
        </p:txBody>
      </p:sp>
      <p:sp>
        <p:nvSpPr>
          <p:cNvPr id="34" name="Rectangle 33"/>
          <p:cNvSpPr/>
          <p:nvPr/>
        </p:nvSpPr>
        <p:spPr>
          <a:xfrm>
            <a:off x="7095736" y="4103278"/>
            <a:ext cx="1724190" cy="461665"/>
          </a:xfrm>
          <a:prstGeom prst="rect">
            <a:avLst/>
          </a:prstGeom>
        </p:spPr>
        <p:txBody>
          <a:bodyPr wrap="none">
            <a:spAutoFit/>
          </a:bodyPr>
          <a:lstStyle/>
          <a:p>
            <a:r>
              <a:rPr lang="en-US" sz="2400" b="1" dirty="0"/>
              <a:t>cây thốt nốt</a:t>
            </a:r>
            <a:endParaRPr lang="en-US" sz="2400" dirty="0"/>
          </a:p>
        </p:txBody>
      </p:sp>
      <p:sp>
        <p:nvSpPr>
          <p:cNvPr id="35" name="Rectangle 34"/>
          <p:cNvSpPr/>
          <p:nvPr/>
        </p:nvSpPr>
        <p:spPr>
          <a:xfrm>
            <a:off x="7097654" y="4603854"/>
            <a:ext cx="1849994" cy="461665"/>
          </a:xfrm>
          <a:prstGeom prst="rect">
            <a:avLst/>
          </a:prstGeom>
        </p:spPr>
        <p:txBody>
          <a:bodyPr wrap="none">
            <a:spAutoFit/>
          </a:bodyPr>
          <a:lstStyle/>
          <a:p>
            <a:r>
              <a:rPr lang="en-US" sz="2400" b="1" dirty="0"/>
              <a:t>củ cải đường</a:t>
            </a:r>
            <a:endParaRPr lang="en-US" sz="2400" dirty="0"/>
          </a:p>
        </p:txBody>
      </p:sp>
      <p:sp>
        <p:nvSpPr>
          <p:cNvPr id="36" name="Rectangle 35"/>
          <p:cNvSpPr/>
          <p:nvPr/>
        </p:nvSpPr>
        <p:spPr>
          <a:xfrm>
            <a:off x="9517267" y="3700728"/>
            <a:ext cx="1675459" cy="461665"/>
          </a:xfrm>
          <a:prstGeom prst="rect">
            <a:avLst/>
          </a:prstGeom>
        </p:spPr>
        <p:txBody>
          <a:bodyPr wrap="none">
            <a:spAutoFit/>
          </a:bodyPr>
          <a:lstStyle/>
          <a:p>
            <a:r>
              <a:rPr lang="en-US" sz="2400" b="1" dirty="0"/>
              <a:t>Nước hàng </a:t>
            </a:r>
            <a:endParaRPr lang="en-US" sz="2400" dirty="0"/>
          </a:p>
        </p:txBody>
      </p:sp>
      <p:sp>
        <p:nvSpPr>
          <p:cNvPr id="37" name="Rectangle 36"/>
          <p:cNvSpPr/>
          <p:nvPr/>
        </p:nvSpPr>
        <p:spPr>
          <a:xfrm>
            <a:off x="9918818" y="4644709"/>
            <a:ext cx="872355" cy="461665"/>
          </a:xfrm>
          <a:prstGeom prst="rect">
            <a:avLst/>
          </a:prstGeom>
        </p:spPr>
        <p:txBody>
          <a:bodyPr wrap="none">
            <a:spAutoFit/>
          </a:bodyPr>
          <a:lstStyle/>
          <a:p>
            <a:r>
              <a:rPr lang="en-US" sz="2400" b="1" dirty="0"/>
              <a:t>nước</a:t>
            </a:r>
            <a:endParaRPr lang="en-US" sz="2400" dirty="0"/>
          </a:p>
        </p:txBody>
      </p:sp>
      <p:sp>
        <p:nvSpPr>
          <p:cNvPr id="38" name="Rectangle 37"/>
          <p:cNvSpPr/>
          <p:nvPr/>
        </p:nvSpPr>
        <p:spPr>
          <a:xfrm>
            <a:off x="5015307" y="5448915"/>
            <a:ext cx="1620508" cy="461665"/>
          </a:xfrm>
          <a:prstGeom prst="rect">
            <a:avLst/>
          </a:prstGeom>
        </p:spPr>
        <p:txBody>
          <a:bodyPr wrap="none">
            <a:spAutoFit/>
          </a:bodyPr>
          <a:lstStyle/>
          <a:p>
            <a:r>
              <a:rPr lang="en-US" sz="2400" b="1" dirty="0"/>
              <a:t>Thạch găng</a:t>
            </a:r>
            <a:endParaRPr lang="en-US" sz="2400" dirty="0"/>
          </a:p>
        </p:txBody>
      </p:sp>
      <p:sp>
        <p:nvSpPr>
          <p:cNvPr id="39" name="Rectangle 38"/>
          <p:cNvSpPr/>
          <p:nvPr/>
        </p:nvSpPr>
        <p:spPr>
          <a:xfrm>
            <a:off x="1634516" y="5423956"/>
            <a:ext cx="1772793" cy="461665"/>
          </a:xfrm>
          <a:prstGeom prst="rect">
            <a:avLst/>
          </a:prstGeom>
        </p:spPr>
        <p:txBody>
          <a:bodyPr wrap="none">
            <a:spAutoFit/>
          </a:bodyPr>
          <a:lstStyle/>
          <a:p>
            <a:r>
              <a:rPr lang="en-US" sz="2400" b="1" dirty="0"/>
              <a:t>lá găng </a:t>
            </a:r>
            <a:r>
              <a:rPr lang="en-US" sz="2400" b="1" dirty="0" smtClean="0"/>
              <a:t>rừng</a:t>
            </a:r>
            <a:endParaRPr lang="en-US" sz="2400" dirty="0"/>
          </a:p>
        </p:txBody>
      </p:sp>
      <p:sp>
        <p:nvSpPr>
          <p:cNvPr id="40" name="Rectangle 39"/>
          <p:cNvSpPr/>
          <p:nvPr/>
        </p:nvSpPr>
        <p:spPr>
          <a:xfrm>
            <a:off x="7231539" y="5394966"/>
            <a:ext cx="1772793" cy="461665"/>
          </a:xfrm>
          <a:prstGeom prst="rect">
            <a:avLst/>
          </a:prstGeom>
        </p:spPr>
        <p:txBody>
          <a:bodyPr wrap="none">
            <a:spAutoFit/>
          </a:bodyPr>
          <a:lstStyle/>
          <a:p>
            <a:r>
              <a:rPr lang="en-US" sz="2400" b="1" dirty="0"/>
              <a:t>lá găng rừng</a:t>
            </a:r>
            <a:endParaRPr lang="en-US" sz="2400" dirty="0"/>
          </a:p>
        </p:txBody>
      </p:sp>
      <p:sp>
        <p:nvSpPr>
          <p:cNvPr id="41" name="Rectangle 40"/>
          <p:cNvSpPr/>
          <p:nvPr/>
        </p:nvSpPr>
        <p:spPr>
          <a:xfrm>
            <a:off x="1634516" y="5806527"/>
            <a:ext cx="1879041" cy="461665"/>
          </a:xfrm>
          <a:prstGeom prst="rect">
            <a:avLst/>
          </a:prstGeom>
        </p:spPr>
        <p:txBody>
          <a:bodyPr wrap="none">
            <a:spAutoFit/>
          </a:bodyPr>
          <a:lstStyle/>
          <a:p>
            <a:r>
              <a:rPr lang="en-US" sz="2400" b="1" dirty="0"/>
              <a:t>nước đun sôi</a:t>
            </a:r>
            <a:endParaRPr lang="en-US" sz="2400" dirty="0"/>
          </a:p>
        </p:txBody>
      </p:sp>
      <p:sp>
        <p:nvSpPr>
          <p:cNvPr id="42" name="Rectangle 41"/>
          <p:cNvSpPr/>
          <p:nvPr/>
        </p:nvSpPr>
        <p:spPr>
          <a:xfrm>
            <a:off x="1746415" y="6180510"/>
            <a:ext cx="1611339" cy="461665"/>
          </a:xfrm>
          <a:prstGeom prst="rect">
            <a:avLst/>
          </a:prstGeom>
        </p:spPr>
        <p:txBody>
          <a:bodyPr wrap="none">
            <a:spAutoFit/>
          </a:bodyPr>
          <a:lstStyle/>
          <a:p>
            <a:r>
              <a:rPr lang="en-US" sz="2400" b="1" dirty="0"/>
              <a:t>đường mía</a:t>
            </a:r>
            <a:endParaRPr lang="en-US" sz="2400" dirty="0"/>
          </a:p>
        </p:txBody>
      </p:sp>
      <p:sp>
        <p:nvSpPr>
          <p:cNvPr id="43" name="Rectangle 42"/>
          <p:cNvSpPr/>
          <p:nvPr/>
        </p:nvSpPr>
        <p:spPr>
          <a:xfrm>
            <a:off x="9267807" y="5728094"/>
            <a:ext cx="1879041" cy="461665"/>
          </a:xfrm>
          <a:prstGeom prst="rect">
            <a:avLst/>
          </a:prstGeom>
        </p:spPr>
        <p:txBody>
          <a:bodyPr wrap="none">
            <a:spAutoFit/>
          </a:bodyPr>
          <a:lstStyle/>
          <a:p>
            <a:r>
              <a:rPr lang="en-US" sz="2400" b="1" dirty="0"/>
              <a:t>nước đun sôi</a:t>
            </a:r>
            <a:endParaRPr lang="en-US" sz="2400" dirty="0"/>
          </a:p>
        </p:txBody>
      </p:sp>
      <p:sp>
        <p:nvSpPr>
          <p:cNvPr id="44" name="Rectangle 43"/>
          <p:cNvSpPr/>
          <p:nvPr/>
        </p:nvSpPr>
        <p:spPr>
          <a:xfrm>
            <a:off x="9454037" y="6092828"/>
            <a:ext cx="1611339" cy="461665"/>
          </a:xfrm>
          <a:prstGeom prst="rect">
            <a:avLst/>
          </a:prstGeom>
        </p:spPr>
        <p:txBody>
          <a:bodyPr wrap="none">
            <a:spAutoFit/>
          </a:bodyPr>
          <a:lstStyle/>
          <a:p>
            <a:r>
              <a:rPr lang="en-US" sz="2400" b="1" dirty="0"/>
              <a:t>đường mía</a:t>
            </a:r>
            <a:endParaRPr lang="en-US" sz="2400" dirty="0"/>
          </a:p>
        </p:txBody>
      </p:sp>
      <p:sp>
        <p:nvSpPr>
          <p:cNvPr id="45" name="Rectangle 44"/>
          <p:cNvSpPr/>
          <p:nvPr/>
        </p:nvSpPr>
        <p:spPr>
          <a:xfrm>
            <a:off x="9397073" y="5375940"/>
            <a:ext cx="1620508" cy="461665"/>
          </a:xfrm>
          <a:prstGeom prst="rect">
            <a:avLst/>
          </a:prstGeom>
        </p:spPr>
        <p:txBody>
          <a:bodyPr wrap="none">
            <a:spAutoFit/>
          </a:bodyPr>
          <a:lstStyle/>
          <a:p>
            <a:r>
              <a:rPr lang="en-US" sz="2400" b="1" dirty="0"/>
              <a:t>Thạch găng</a:t>
            </a:r>
            <a:endParaRPr lang="en-US" sz="2400" dirty="0"/>
          </a:p>
        </p:txBody>
      </p:sp>
    </p:spTree>
    <p:extLst>
      <p:ext uri="{BB962C8B-B14F-4D97-AF65-F5344CB8AC3E}">
        <p14:creationId xmlns:p14="http://schemas.microsoft.com/office/powerpoint/2010/main" val="326221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circle(in)">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down)">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down)">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down)">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down)">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down)">
                                      <p:cBhvr>
                                        <p:cTn id="97" dur="500"/>
                                        <p:tgtEl>
                                          <p:spTgt spid="4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down)">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wipe(down)">
                                      <p:cBhvr>
                                        <p:cTn id="10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9" grpId="0"/>
      <p:bldP spid="20" grpId="0"/>
      <p:bldP spid="2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Down 22">
            <a:extLst>
              <a:ext uri="{FF2B5EF4-FFF2-40B4-BE49-F238E27FC236}">
                <a16:creationId xmlns:a16="http://schemas.microsoft.com/office/drawing/2014/main" xmlns="" id="{830AF894-C180-406D-8DD8-099A6A049266}"/>
              </a:ext>
            </a:extLst>
          </p:cNvPr>
          <p:cNvSpPr/>
          <p:nvPr/>
        </p:nvSpPr>
        <p:spPr>
          <a:xfrm>
            <a:off x="4756551" y="3912002"/>
            <a:ext cx="348951" cy="731117"/>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图片 18">
            <a:extLst>
              <a:ext uri="{FF2B5EF4-FFF2-40B4-BE49-F238E27FC236}">
                <a16:creationId xmlns:a16="http://schemas.microsoft.com/office/drawing/2014/main" xmlns="" id="{D0D60A67-6B3B-45B1-9E4B-686C502071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27" t="46021"/>
          <a:stretch/>
        </p:blipFill>
        <p:spPr>
          <a:xfrm rot="809648" flipH="1">
            <a:off x="-1679449" y="524454"/>
            <a:ext cx="5772556" cy="5280770"/>
          </a:xfrm>
          <a:prstGeom prst="rect">
            <a:avLst/>
          </a:prstGeom>
        </p:spPr>
      </p:pic>
      <p:pic>
        <p:nvPicPr>
          <p:cNvPr id="20" name="图片 19">
            <a:extLst>
              <a:ext uri="{FF2B5EF4-FFF2-40B4-BE49-F238E27FC236}">
                <a16:creationId xmlns:a16="http://schemas.microsoft.com/office/drawing/2014/main" xmlns="" id="{C9256936-4808-4E70-A06E-228C8E9243DB}"/>
              </a:ext>
            </a:extLst>
          </p:cNvPr>
          <p:cNvPicPr>
            <a:picLocks noChangeAspect="1"/>
          </p:cNvPicPr>
          <p:nvPr/>
        </p:nvPicPr>
        <p:blipFill rotWithShape="1">
          <a:blip r:embed="rId4">
            <a:extLst>
              <a:ext uri="{28A0092B-C50C-407E-A947-70E740481C1C}">
                <a14:useLocalDpi xmlns:a14="http://schemas.microsoft.com/office/drawing/2010/main" val="0"/>
              </a:ext>
            </a:extLst>
          </a:blip>
          <a:srcRect l="69797" t="66237" b="12544"/>
          <a:stretch/>
        </p:blipFill>
        <p:spPr>
          <a:xfrm>
            <a:off x="9143796" y="4186323"/>
            <a:ext cx="3048204" cy="2855278"/>
          </a:xfrm>
          <a:prstGeom prst="rect">
            <a:avLst/>
          </a:prstGeom>
        </p:spPr>
      </p:pic>
      <p:pic>
        <p:nvPicPr>
          <p:cNvPr id="7" name="Picture 6">
            <a:extLst>
              <a:ext uri="{FF2B5EF4-FFF2-40B4-BE49-F238E27FC236}">
                <a16:creationId xmlns:a16="http://schemas.microsoft.com/office/drawing/2014/main" xmlns="" id="{FB04913D-7629-4526-AEAF-0DB75B9FE212}"/>
              </a:ext>
            </a:extLst>
          </p:cNvPr>
          <p:cNvPicPr>
            <a:picLocks noChangeAspect="1"/>
          </p:cNvPicPr>
          <p:nvPr/>
        </p:nvPicPr>
        <p:blipFill>
          <a:blip r:embed="rId5"/>
          <a:stretch>
            <a:fillRect/>
          </a:stretch>
        </p:blipFill>
        <p:spPr>
          <a:xfrm>
            <a:off x="4450664" y="88754"/>
            <a:ext cx="3317129" cy="983254"/>
          </a:xfrm>
          <a:prstGeom prst="rect">
            <a:avLst/>
          </a:prstGeom>
        </p:spPr>
      </p:pic>
      <p:sp>
        <p:nvSpPr>
          <p:cNvPr id="21" name="Rectangle: Rounded Corners 20">
            <a:extLst>
              <a:ext uri="{FF2B5EF4-FFF2-40B4-BE49-F238E27FC236}">
                <a16:creationId xmlns:a16="http://schemas.microsoft.com/office/drawing/2014/main" xmlns="" id="{4FC296A4-2CD6-4272-9908-B77678339D16}"/>
              </a:ext>
            </a:extLst>
          </p:cNvPr>
          <p:cNvSpPr/>
          <p:nvPr/>
        </p:nvSpPr>
        <p:spPr>
          <a:xfrm>
            <a:off x="3789680" y="2336800"/>
            <a:ext cx="2306320" cy="165616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VẬT THỂ</a:t>
            </a:r>
          </a:p>
          <a:p>
            <a:pPr algn="ctr"/>
            <a:r>
              <a:rPr lang="en-US" sz="2000" dirty="0" err="1">
                <a:solidFill>
                  <a:schemeClr val="tx1"/>
                </a:solidFill>
                <a:latin typeface="Arial" panose="020B0604020202020204" pitchFamily="34" charset="0"/>
                <a:cs typeface="Arial" panose="020B0604020202020204" pitchFamily="34" charset="0"/>
              </a:rPr>
              <a:t>Những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gì</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tồn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tại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xung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quanh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chúng</a:t>
            </a:r>
            <a:r>
              <a:rPr lang="en-US" sz="2000" dirty="0">
                <a:solidFill>
                  <a:schemeClr val="tx1"/>
                </a:solidFill>
                <a:latin typeface="Arial" panose="020B0604020202020204" pitchFamily="34" charset="0"/>
                <a:cs typeface="Arial" panose="020B0604020202020204" pitchFamily="34" charset="0"/>
              </a:rPr>
              <a:t> ta </a:t>
            </a:r>
            <a:r>
              <a:rPr lang="en-US" sz="2000" dirty="0" err="1">
                <a:solidFill>
                  <a:schemeClr val="tx1"/>
                </a:solidFill>
                <a:latin typeface="Arial" panose="020B0604020202020204" pitchFamily="34" charset="0"/>
                <a:cs typeface="Arial" panose="020B0604020202020204" pitchFamily="34" charset="0"/>
              </a:rPr>
              <a:t>gọi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là</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vật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endParaRPr lang="en-US" sz="2000" dirty="0">
              <a:solidFill>
                <a:schemeClr val="tx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xmlns="" id="{AD59240B-5E9C-4444-9CF1-0A1F5B755AE3}"/>
              </a:ext>
            </a:extLst>
          </p:cNvPr>
          <p:cNvSpPr/>
          <p:nvPr/>
        </p:nvSpPr>
        <p:spPr>
          <a:xfrm>
            <a:off x="3886302" y="4782154"/>
            <a:ext cx="2235200" cy="157202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Các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vật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đều</a:t>
            </a:r>
            <a:r>
              <a:rPr lang="en-US" sz="2000" dirty="0">
                <a:solidFill>
                  <a:schemeClr val="tx1"/>
                </a:solidFill>
                <a:latin typeface="Arial" panose="020B0604020202020204" pitchFamily="34" charset="0"/>
                <a:cs typeface="Arial" panose="020B0604020202020204" pitchFamily="34" charset="0"/>
              </a:rPr>
              <a:t> do </a:t>
            </a:r>
            <a:r>
              <a:rPr lang="en-US" sz="2000" dirty="0" err="1">
                <a:solidFill>
                  <a:schemeClr val="tx1"/>
                </a:solidFill>
                <a:latin typeface="Arial" panose="020B0604020202020204" pitchFamily="34" charset="0"/>
                <a:cs typeface="Arial" panose="020B0604020202020204" pitchFamily="34" charset="0"/>
              </a:rPr>
              <a:t>một</a:t>
            </a:r>
            <a:r>
              <a:rPr lang="en-US" sz="2000" dirty="0">
                <a:solidFill>
                  <a:schemeClr val="tx1"/>
                </a:solidFill>
                <a:latin typeface="Arial" panose="020B0604020202020204" pitchFamily="34" charset="0"/>
                <a:cs typeface="Arial" panose="020B0604020202020204" pitchFamily="34" charset="0"/>
              </a:rPr>
              <a:t> hay </a:t>
            </a:r>
            <a:r>
              <a:rPr lang="en-US" sz="2000" dirty="0" err="1">
                <a:solidFill>
                  <a:schemeClr val="tx1"/>
                </a:solidFill>
                <a:latin typeface="Arial" panose="020B0604020202020204" pitchFamily="34" charset="0"/>
                <a:cs typeface="Arial" panose="020B0604020202020204" pitchFamily="34" charset="0"/>
              </a:rPr>
              <a:t>nhiều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chất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tạo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nên</a:t>
            </a:r>
            <a:endParaRPr lang="en-US" sz="2000" dirty="0">
              <a:solidFill>
                <a:schemeClr val="tx1"/>
              </a:solidFill>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xmlns="" id="{6A437EEA-BA61-4BEC-94DD-A8C555C3D46B}"/>
              </a:ext>
            </a:extLst>
          </p:cNvPr>
          <p:cNvCxnSpPr>
            <a:cxnSpLocks/>
            <a:endCxn id="29" idx="1"/>
          </p:cNvCxnSpPr>
          <p:nvPr/>
        </p:nvCxnSpPr>
        <p:spPr>
          <a:xfrm flipV="1">
            <a:off x="6096000" y="1182507"/>
            <a:ext cx="1066800" cy="1982334"/>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Folded Corner 28">
            <a:extLst>
              <a:ext uri="{FF2B5EF4-FFF2-40B4-BE49-F238E27FC236}">
                <a16:creationId xmlns:a16="http://schemas.microsoft.com/office/drawing/2014/main" xmlns="" id="{005B537E-7196-47F5-B989-34ED6C57ED7D}"/>
              </a:ext>
            </a:extLst>
          </p:cNvPr>
          <p:cNvSpPr/>
          <p:nvPr/>
        </p:nvSpPr>
        <p:spPr>
          <a:xfrm>
            <a:off x="7162800" y="690880"/>
            <a:ext cx="3982720" cy="983254"/>
          </a:xfrm>
          <a:prstGeom prst="foldedCorne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 panose="020B0604020202020204" pitchFamily="34" charset="0"/>
                <a:cs typeface="Arial" panose="020B0604020202020204" pitchFamily="34" charset="0"/>
              </a:rPr>
              <a:t>Vật</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thể</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tự</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nhiên</a:t>
            </a:r>
            <a:r>
              <a:rPr lang="en-US" sz="2000" b="1"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là</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những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vật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có</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sẵn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trong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tự</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nhiên</a:t>
            </a:r>
            <a:r>
              <a:rPr lang="en-US" sz="2000" dirty="0">
                <a:solidFill>
                  <a:schemeClr val="tx1"/>
                </a:solidFill>
                <a:latin typeface="Arial" panose="020B0604020202020204" pitchFamily="34" charset="0"/>
                <a:cs typeface="Arial" panose="020B0604020202020204" pitchFamily="34" charset="0"/>
              </a:rPr>
              <a:t>.</a:t>
            </a:r>
          </a:p>
        </p:txBody>
      </p:sp>
      <p:sp>
        <p:nvSpPr>
          <p:cNvPr id="30" name="Rectangle: Folded Corner 29">
            <a:extLst>
              <a:ext uri="{FF2B5EF4-FFF2-40B4-BE49-F238E27FC236}">
                <a16:creationId xmlns:a16="http://schemas.microsoft.com/office/drawing/2014/main" xmlns="" id="{4B093779-A446-4941-A7EF-AC6155D98F17}"/>
              </a:ext>
            </a:extLst>
          </p:cNvPr>
          <p:cNvSpPr/>
          <p:nvPr/>
        </p:nvSpPr>
        <p:spPr>
          <a:xfrm>
            <a:off x="7162800" y="1784633"/>
            <a:ext cx="3982720" cy="1202407"/>
          </a:xfrm>
          <a:prstGeom prst="foldedCorne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 panose="020B0604020202020204" pitchFamily="34" charset="0"/>
                <a:cs typeface="Arial" panose="020B0604020202020204" pitchFamily="34" charset="0"/>
              </a:rPr>
              <a:t>Vật</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thể</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nhân</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tạo</a:t>
            </a:r>
            <a:r>
              <a:rPr lang="en-US" sz="2000" b="1"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là</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những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vật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r>
              <a:rPr lang="en-US" sz="2000" dirty="0">
                <a:solidFill>
                  <a:schemeClr val="tx1"/>
                </a:solidFill>
                <a:latin typeface="Arial" panose="020B0604020202020204" pitchFamily="34" charset="0"/>
                <a:cs typeface="Arial" panose="020B0604020202020204" pitchFamily="34" charset="0"/>
              </a:rPr>
              <a:t> do con </a:t>
            </a:r>
            <a:r>
              <a:rPr lang="en-US" sz="2000" dirty="0" err="1">
                <a:solidFill>
                  <a:schemeClr val="tx1"/>
                </a:solidFill>
                <a:latin typeface="Arial" panose="020B0604020202020204" pitchFamily="34" charset="0"/>
                <a:cs typeface="Arial" panose="020B0604020202020204" pitchFamily="34" charset="0"/>
              </a:rPr>
              <a:t>người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tạo</a:t>
            </a:r>
            <a:r>
              <a:rPr lang="en-US" sz="2000" dirty="0">
                <a:solidFill>
                  <a:schemeClr val="tx1"/>
                </a:solidFill>
                <a:latin typeface="Arial" panose="020B0604020202020204" pitchFamily="34" charset="0"/>
                <a:cs typeface="Arial" panose="020B0604020202020204" pitchFamily="34" charset="0"/>
              </a:rPr>
              <a:t> ra </a:t>
            </a:r>
            <a:r>
              <a:rPr lang="en-US" sz="2000" dirty="0" err="1">
                <a:solidFill>
                  <a:schemeClr val="tx1"/>
                </a:solidFill>
                <a:latin typeface="Arial" panose="020B0604020202020204" pitchFamily="34" charset="0"/>
                <a:cs typeface="Arial" panose="020B0604020202020204" pitchFamily="34" charset="0"/>
              </a:rPr>
              <a:t>để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phục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vụ</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cuộc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sống</a:t>
            </a:r>
            <a:r>
              <a:rPr lang="en-US" sz="2000" dirty="0">
                <a:solidFill>
                  <a:schemeClr val="tx1"/>
                </a:solidFill>
                <a:latin typeface="Arial" panose="020B0604020202020204" pitchFamily="34" charset="0"/>
                <a:cs typeface="Arial" panose="020B0604020202020204" pitchFamily="34" charset="0"/>
              </a:rPr>
              <a:t>.</a:t>
            </a:r>
          </a:p>
        </p:txBody>
      </p:sp>
      <p:sp>
        <p:nvSpPr>
          <p:cNvPr id="31" name="Rectangle: Folded Corner 30">
            <a:extLst>
              <a:ext uri="{FF2B5EF4-FFF2-40B4-BE49-F238E27FC236}">
                <a16:creationId xmlns:a16="http://schemas.microsoft.com/office/drawing/2014/main" xmlns="" id="{92581085-18D7-4BF3-A4D3-AECB9CB934C4}"/>
              </a:ext>
            </a:extLst>
          </p:cNvPr>
          <p:cNvSpPr/>
          <p:nvPr/>
        </p:nvSpPr>
        <p:spPr>
          <a:xfrm>
            <a:off x="7162800" y="3203069"/>
            <a:ext cx="3982720" cy="983254"/>
          </a:xfrm>
          <a:prstGeom prst="foldedCorne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 panose="020B0604020202020204" pitchFamily="34" charset="0"/>
                <a:cs typeface="Arial" panose="020B0604020202020204" pitchFamily="34" charset="0"/>
              </a:rPr>
              <a:t>Vật</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hữu</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sinh</a:t>
            </a:r>
            <a:r>
              <a:rPr lang="en-US" sz="2000" b="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vật</a:t>
            </a:r>
            <a:r>
              <a:rPr lang="en-US" sz="2000" b="1" i="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sống</a:t>
            </a:r>
            <a:r>
              <a:rPr lang="en-US" sz="2000" b="1"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là</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vật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có</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đặc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trưng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sống</a:t>
            </a:r>
            <a:r>
              <a:rPr lang="en-US" sz="2000" dirty="0">
                <a:solidFill>
                  <a:schemeClr val="tx1"/>
                </a:solidFill>
                <a:latin typeface="Arial" panose="020B0604020202020204" pitchFamily="34" charset="0"/>
                <a:cs typeface="Arial" panose="020B0604020202020204" pitchFamily="34" charset="0"/>
              </a:rPr>
              <a:t>.</a:t>
            </a:r>
          </a:p>
        </p:txBody>
      </p:sp>
      <p:sp>
        <p:nvSpPr>
          <p:cNvPr id="32" name="Rectangle: Folded Corner 31">
            <a:extLst>
              <a:ext uri="{FF2B5EF4-FFF2-40B4-BE49-F238E27FC236}">
                <a16:creationId xmlns:a16="http://schemas.microsoft.com/office/drawing/2014/main" xmlns="" id="{7FDB22B9-55C7-401D-B17E-CA5BAA8061C2}"/>
              </a:ext>
            </a:extLst>
          </p:cNvPr>
          <p:cNvSpPr/>
          <p:nvPr/>
        </p:nvSpPr>
        <p:spPr>
          <a:xfrm>
            <a:off x="7162800" y="4402352"/>
            <a:ext cx="3982720" cy="1061662"/>
          </a:xfrm>
          <a:prstGeom prst="foldedCorne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a:p>
            <a:pPr algn="ctr"/>
            <a:r>
              <a:rPr lang="en-US" sz="2000" b="1" dirty="0" err="1">
                <a:solidFill>
                  <a:schemeClr val="tx1"/>
                </a:solidFill>
                <a:latin typeface="Arial" panose="020B0604020202020204" pitchFamily="34" charset="0"/>
                <a:cs typeface="Arial" panose="020B0604020202020204" pitchFamily="34" charset="0"/>
              </a:rPr>
              <a:t>Vật</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vô</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sinh</a:t>
            </a:r>
            <a:r>
              <a:rPr lang="en-US" sz="2000" b="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vật</a:t>
            </a:r>
            <a:r>
              <a:rPr lang="en-US" sz="2000" b="1" i="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không</a:t>
            </a:r>
            <a:r>
              <a:rPr lang="en-US" sz="2000" b="1" i="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sống</a:t>
            </a:r>
            <a:r>
              <a:rPr lang="en-US" sz="2000" b="1"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là</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những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vật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không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có</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đặc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trưng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sống</a:t>
            </a:r>
            <a:r>
              <a:rPr lang="en-US" sz="2000" dirty="0">
                <a:solidFill>
                  <a:schemeClr val="tx1"/>
                </a:solidFill>
                <a:latin typeface="Arial" panose="020B0604020202020204" pitchFamily="34" charset="0"/>
                <a:cs typeface="Arial" panose="020B0604020202020204" pitchFamily="34" charset="0"/>
              </a:rPr>
              <a:t>.</a:t>
            </a:r>
          </a:p>
        </p:txBody>
      </p:sp>
      <p:cxnSp>
        <p:nvCxnSpPr>
          <p:cNvPr id="34" name="Straight Arrow Connector 33">
            <a:extLst>
              <a:ext uri="{FF2B5EF4-FFF2-40B4-BE49-F238E27FC236}">
                <a16:creationId xmlns:a16="http://schemas.microsoft.com/office/drawing/2014/main" xmlns="" id="{9F295031-CA77-412E-8F88-2829B207527C}"/>
              </a:ext>
            </a:extLst>
          </p:cNvPr>
          <p:cNvCxnSpPr>
            <a:cxnSpLocks/>
            <a:endCxn id="30" idx="1"/>
          </p:cNvCxnSpPr>
          <p:nvPr/>
        </p:nvCxnSpPr>
        <p:spPr>
          <a:xfrm flipV="1">
            <a:off x="6087307" y="2385837"/>
            <a:ext cx="1075493" cy="875524"/>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6042E526-62A1-4019-B5CA-80B4161AD1CD}"/>
              </a:ext>
            </a:extLst>
          </p:cNvPr>
          <p:cNvCxnSpPr>
            <a:cxnSpLocks/>
            <a:stCxn id="21" idx="3"/>
            <a:endCxn id="31" idx="1"/>
          </p:cNvCxnSpPr>
          <p:nvPr/>
        </p:nvCxnSpPr>
        <p:spPr>
          <a:xfrm>
            <a:off x="6096000" y="3164882"/>
            <a:ext cx="1066800" cy="529814"/>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748C3216-A2BD-4F51-A655-A64955DBC2CA}"/>
              </a:ext>
            </a:extLst>
          </p:cNvPr>
          <p:cNvCxnSpPr>
            <a:cxnSpLocks/>
            <a:stCxn id="21" idx="3"/>
            <a:endCxn id="32" idx="1"/>
          </p:cNvCxnSpPr>
          <p:nvPr/>
        </p:nvCxnSpPr>
        <p:spPr>
          <a:xfrm>
            <a:off x="6096000" y="3164882"/>
            <a:ext cx="1066800" cy="1768301"/>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981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22"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105C61F-9005-4F14-AAC5-86C48AA5DAAE}"/>
              </a:ext>
            </a:extLst>
          </p:cNvPr>
          <p:cNvSpPr txBox="1">
            <a:spLocks/>
          </p:cNvSpPr>
          <p:nvPr/>
        </p:nvSpPr>
        <p:spPr>
          <a:xfrm>
            <a:off x="237996" y="122131"/>
            <a:ext cx="11649204" cy="1193102"/>
          </a:xfrm>
          <a:prstGeom prst="rect">
            <a:avLst/>
          </a:prstGeom>
          <a:solidFill>
            <a:schemeClr val="accent4">
              <a:lumMod val="20000"/>
              <a:lumOff val="8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rgbClr val="002060"/>
                </a:solidFill>
                <a:latin typeface="Arial" panose="020B0604020202020204" pitchFamily="34" charset="0"/>
                <a:cs typeface="Arial" panose="020B0604020202020204" pitchFamily="34" charset="0"/>
              </a:rPr>
              <a:t>CHỦ ĐỀ 2: CÁC THỂ CỦA CHẤT</a:t>
            </a:r>
            <a:r>
              <a:rPr lang="en-US" sz="2800" b="1" dirty="0" smtClean="0">
                <a:solidFill>
                  <a:srgbClr val="C00000"/>
                </a:solidFill>
                <a:latin typeface="Arial" panose="020B0604020202020204" pitchFamily="34" charset="0"/>
                <a:cs typeface="Arial" panose="020B0604020202020204" pitchFamily="34" charset="0"/>
              </a:rPr>
              <a:t/>
            </a:r>
            <a:br>
              <a:rPr lang="en-US" sz="2800" b="1" dirty="0" smtClean="0">
                <a:solidFill>
                  <a:srgbClr val="C00000"/>
                </a:solidFill>
                <a:latin typeface="Arial" panose="020B0604020202020204" pitchFamily="34" charset="0"/>
                <a:cs typeface="Arial" panose="020B0604020202020204" pitchFamily="34" charset="0"/>
              </a:rPr>
            </a:br>
            <a:r>
              <a:rPr lang="vi-VN" sz="2800" b="1" dirty="0" smtClean="0">
                <a:solidFill>
                  <a:srgbClr val="C00000"/>
                </a:solidFill>
                <a:latin typeface="Arial" panose="020B0604020202020204" pitchFamily="34" charset="0"/>
                <a:cs typeface="Arial" panose="020B0604020202020204" pitchFamily="34" charset="0"/>
              </a:rPr>
              <a:t>BÀI 8: SỰ ĐA DẠNG VÀ CÁC THỂ CƠ BẢN CỦA CHẤT. </a:t>
            </a:r>
            <a:endParaRPr lang="en-US" sz="2800" b="1" dirty="0" smtClean="0">
              <a:solidFill>
                <a:srgbClr val="C00000"/>
              </a:solidFill>
              <a:latin typeface="Arial" panose="020B0604020202020204" pitchFamily="34" charset="0"/>
              <a:cs typeface="Arial" panose="020B0604020202020204" pitchFamily="34" charset="0"/>
            </a:endParaRPr>
          </a:p>
          <a:p>
            <a:pPr algn="ctr"/>
            <a:r>
              <a:rPr lang="vi-VN" sz="2800" b="1" dirty="0" smtClean="0">
                <a:solidFill>
                  <a:srgbClr val="C00000"/>
                </a:solidFill>
                <a:latin typeface="Arial" panose="020B0604020202020204" pitchFamily="34" charset="0"/>
                <a:cs typeface="Arial" panose="020B0604020202020204" pitchFamily="34" charset="0"/>
              </a:rPr>
              <a:t>TÍNH CHẤT CỦA CHẤT</a:t>
            </a:r>
            <a:endParaRPr lang="vi-VN" sz="2800" b="1"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237996" y="1440586"/>
            <a:ext cx="4846776"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1. SỰ ĐA DẠNG CỦA CHẤT</a:t>
            </a:r>
            <a:endParaRPr lang="en-US" sz="28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520399" y="2190350"/>
            <a:ext cx="11496237" cy="224676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Vật thể tự nhiên </a:t>
            </a:r>
            <a:r>
              <a:rPr lang="en-US" sz="2800" dirty="0">
                <a:latin typeface="Arial" panose="020B0604020202020204" pitchFamily="34" charset="0"/>
                <a:cs typeface="Arial" panose="020B0604020202020204" pitchFamily="34" charset="0"/>
              </a:rPr>
              <a:t>là những vật thể có sẵn trong tự nhiên.</a:t>
            </a:r>
          </a:p>
          <a:p>
            <a:r>
              <a:rPr lang="en-US" sz="2800" b="1" dirty="0">
                <a:latin typeface="Arial" panose="020B0604020202020204" pitchFamily="34" charset="0"/>
                <a:cs typeface="Arial" panose="020B0604020202020204" pitchFamily="34" charset="0"/>
              </a:rPr>
              <a:t>Vật thể nhân tạo </a:t>
            </a:r>
            <a:r>
              <a:rPr lang="en-US" sz="2800" dirty="0">
                <a:latin typeface="Arial" panose="020B0604020202020204" pitchFamily="34" charset="0"/>
                <a:cs typeface="Arial" panose="020B0604020202020204" pitchFamily="34" charset="0"/>
              </a:rPr>
              <a:t>là những vật thể do con người tạo ra để phục vụ cuộc sống.</a:t>
            </a:r>
          </a:p>
          <a:p>
            <a:r>
              <a:rPr lang="en-US" sz="2800" b="1" dirty="0">
                <a:latin typeface="Arial" panose="020B0604020202020204" pitchFamily="34" charset="0"/>
                <a:cs typeface="Arial" panose="020B0604020202020204" pitchFamily="34" charset="0"/>
              </a:rPr>
              <a:t>Vật hữu sinh (vật sống) </a:t>
            </a:r>
            <a:r>
              <a:rPr lang="en-US" sz="2800" dirty="0">
                <a:latin typeface="Arial" panose="020B0604020202020204" pitchFamily="34" charset="0"/>
                <a:cs typeface="Arial" panose="020B0604020202020204" pitchFamily="34" charset="0"/>
              </a:rPr>
              <a:t>là vật thể có các đặc trưng sống.</a:t>
            </a:r>
          </a:p>
          <a:p>
            <a:r>
              <a:rPr lang="en-US" sz="2800" b="1" dirty="0">
                <a:latin typeface="Arial" panose="020B0604020202020204" pitchFamily="34" charset="0"/>
                <a:cs typeface="Arial" panose="020B0604020202020204" pitchFamily="34" charset="0"/>
              </a:rPr>
              <a:t>Vật vô sinh (vật không sống) </a:t>
            </a:r>
            <a:r>
              <a:rPr lang="en-US" sz="2800" dirty="0">
                <a:latin typeface="Arial" panose="020B0604020202020204" pitchFamily="34" charset="0"/>
                <a:cs typeface="Arial" panose="020B0604020202020204" pitchFamily="34" charset="0"/>
              </a:rPr>
              <a:t>là vật thể không có các đặc trưng sống.</a:t>
            </a:r>
          </a:p>
        </p:txBody>
      </p:sp>
      <p:sp>
        <p:nvSpPr>
          <p:cNvPr id="7" name="Rectangle 6"/>
          <p:cNvSpPr/>
          <p:nvPr/>
        </p:nvSpPr>
        <p:spPr>
          <a:xfrm>
            <a:off x="237996" y="4697353"/>
            <a:ext cx="5687263" cy="523220"/>
          </a:xfrm>
          <a:prstGeom prst="rect">
            <a:avLst/>
          </a:prstGeom>
        </p:spPr>
        <p:txBody>
          <a:bodyPr wrap="none">
            <a:spAutoFit/>
          </a:bodyPr>
          <a:lstStyle/>
          <a:p>
            <a:r>
              <a:rPr lang="en-US" sz="2800" b="1" dirty="0">
                <a:solidFill>
                  <a:srgbClr val="002060"/>
                </a:solidFill>
                <a:latin typeface="Arial" panose="020B0604020202020204" pitchFamily="34" charset="0"/>
                <a:cs typeface="Arial" panose="020B0604020202020204" pitchFamily="34" charset="0"/>
              </a:rPr>
              <a:t>2. CÁC THỂ CƠ BẢN CỦA CHẤT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73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6318" y="751562"/>
            <a:ext cx="1139868" cy="369332"/>
          </a:xfrm>
          <a:prstGeom prst="rect">
            <a:avLst/>
          </a:prstGeom>
          <a:noFill/>
        </p:spPr>
        <p:txBody>
          <a:bodyPr wrap="square" rtlCol="0">
            <a:spAutoFit/>
          </a:bodyPr>
          <a:lstStyle/>
          <a:p>
            <a:endParaRPr lang="en-US" dirty="0"/>
          </a:p>
        </p:txBody>
      </p:sp>
      <p:graphicFrame>
        <p:nvGraphicFramePr>
          <p:cNvPr id="18" name="Google Shape;221;p9"/>
          <p:cNvGraphicFramePr/>
          <p:nvPr>
            <p:extLst>
              <p:ext uri="{D42A27DB-BD31-4B8C-83A1-F6EECF244321}">
                <p14:modId xmlns:p14="http://schemas.microsoft.com/office/powerpoint/2010/main" val="1082946892"/>
              </p:ext>
            </p:extLst>
          </p:nvPr>
        </p:nvGraphicFramePr>
        <p:xfrm>
          <a:off x="524435" y="3169084"/>
          <a:ext cx="11201400" cy="3411415"/>
        </p:xfrm>
        <a:graphic>
          <a:graphicData uri="http://schemas.openxmlformats.org/drawingml/2006/table">
            <a:tbl>
              <a:tblPr firstRow="1" bandRow="1">
                <a:noFill/>
              </a:tblPr>
              <a:tblGrid>
                <a:gridCol w="2800350"/>
                <a:gridCol w="2359600"/>
                <a:gridCol w="3241100"/>
                <a:gridCol w="2800350"/>
              </a:tblGrid>
              <a:tr h="926530">
                <a:tc>
                  <a:txBody>
                    <a:bodyPr/>
                    <a:lstStyle/>
                    <a:p>
                      <a:pPr marL="0" marR="0" lvl="0" indent="0" algn="ctr" rtl="0">
                        <a:spcBef>
                          <a:spcPts val="0"/>
                        </a:spcBef>
                        <a:spcAft>
                          <a:spcPts val="0"/>
                        </a:spcAft>
                        <a:buNone/>
                      </a:pPr>
                      <a:r>
                        <a:rPr lang="en-US" sz="2800" u="none" strike="noStrike" cap="none" dirty="0">
                          <a:latin typeface="Times New Roman"/>
                          <a:ea typeface="Times New Roman"/>
                          <a:cs typeface="Times New Roman"/>
                          <a:sym typeface="Times New Roman"/>
                        </a:rPr>
                        <a:t>Chất</a:t>
                      </a:r>
                      <a:endParaRPr sz="2800" u="none" strike="noStrike" cap="none" dirty="0">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2800" u="none" strike="noStrike" cap="none" dirty="0">
                          <a:latin typeface="Times New Roman"/>
                          <a:ea typeface="Times New Roman"/>
                          <a:cs typeface="Times New Roman"/>
                          <a:sym typeface="Times New Roman"/>
                        </a:rPr>
                        <a:t>Thể</a:t>
                      </a:r>
                      <a:endParaRPr sz="2800" u="none" strike="noStrike" cap="none" dirty="0">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2800" u="none" strike="noStrike" cap="none" dirty="0">
                          <a:latin typeface="Times New Roman"/>
                          <a:ea typeface="Times New Roman"/>
                          <a:cs typeface="Times New Roman"/>
                          <a:sym typeface="Times New Roman"/>
                        </a:rPr>
                        <a:t>Hình dạng xác định không?</a:t>
                      </a:r>
                      <a:endParaRPr sz="2800" u="none" strike="noStrike" cap="none" dirty="0">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2800" u="none" strike="noStrike" cap="none" dirty="0">
                          <a:latin typeface="Times New Roman"/>
                          <a:ea typeface="Times New Roman"/>
                          <a:cs typeface="Times New Roman"/>
                          <a:sym typeface="Times New Roman"/>
                        </a:rPr>
                        <a:t>Khả năng bị nén </a:t>
                      </a:r>
                      <a:endParaRPr sz="2800" u="none" strike="noStrike" cap="none" dirty="0">
                        <a:latin typeface="Times New Roman"/>
                        <a:ea typeface="Times New Roman"/>
                        <a:cs typeface="Times New Roman"/>
                        <a:sym typeface="Times New Roman"/>
                      </a:endParaRPr>
                    </a:p>
                  </a:txBody>
                  <a:tcPr marL="91450" marR="91450" marT="45725" marB="45725"/>
                </a:tc>
              </a:tr>
              <a:tr h="822175">
                <a:tc>
                  <a:txBody>
                    <a:bodyPr/>
                    <a:lstStyle/>
                    <a:p>
                      <a:pPr marL="0" marR="0" lvl="0" indent="0" algn="ctr" rtl="0">
                        <a:spcBef>
                          <a:spcPts val="0"/>
                        </a:spcBef>
                        <a:spcAft>
                          <a:spcPts val="0"/>
                        </a:spcAft>
                        <a:buNone/>
                      </a:pPr>
                      <a:r>
                        <a:rPr lang="en-US" sz="3200" u="none" strike="noStrike" cap="none">
                          <a:latin typeface="Times New Roman"/>
                          <a:ea typeface="Times New Roman"/>
                          <a:cs typeface="Times New Roman"/>
                          <a:sym typeface="Times New Roman"/>
                        </a:rPr>
                        <a:t>Nước đá</a:t>
                      </a:r>
                      <a:endParaRPr sz="32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8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8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800">
                        <a:latin typeface="Times New Roman"/>
                        <a:ea typeface="Times New Roman"/>
                        <a:cs typeface="Times New Roman"/>
                        <a:sym typeface="Times New Roman"/>
                      </a:endParaRPr>
                    </a:p>
                  </a:txBody>
                  <a:tcPr marL="91450" marR="91450" marT="45725" marB="45725"/>
                </a:tc>
              </a:tr>
              <a:tr h="822175">
                <a:tc>
                  <a:txBody>
                    <a:bodyPr/>
                    <a:lstStyle/>
                    <a:p>
                      <a:pPr marL="0" marR="0" lvl="0" indent="0" algn="ctr" rtl="0">
                        <a:spcBef>
                          <a:spcPts val="0"/>
                        </a:spcBef>
                        <a:spcAft>
                          <a:spcPts val="0"/>
                        </a:spcAft>
                        <a:buNone/>
                      </a:pPr>
                      <a:r>
                        <a:rPr lang="en-US" sz="3200">
                          <a:latin typeface="Times New Roman"/>
                          <a:ea typeface="Times New Roman"/>
                          <a:cs typeface="Times New Roman"/>
                          <a:sym typeface="Times New Roman"/>
                        </a:rPr>
                        <a:t>Nước lỏng</a:t>
                      </a:r>
                      <a:endParaRPr sz="32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8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8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800">
                        <a:latin typeface="Times New Roman"/>
                        <a:ea typeface="Times New Roman"/>
                        <a:cs typeface="Times New Roman"/>
                        <a:sym typeface="Times New Roman"/>
                      </a:endParaRPr>
                    </a:p>
                  </a:txBody>
                  <a:tcPr marL="91450" marR="91450" marT="45725" marB="45725"/>
                </a:tc>
              </a:tr>
              <a:tr h="822175">
                <a:tc>
                  <a:txBody>
                    <a:bodyPr/>
                    <a:lstStyle/>
                    <a:p>
                      <a:pPr marL="0" marR="0" lvl="0" indent="0" algn="ctr" rtl="0">
                        <a:spcBef>
                          <a:spcPts val="0"/>
                        </a:spcBef>
                        <a:spcAft>
                          <a:spcPts val="0"/>
                        </a:spcAft>
                        <a:buNone/>
                      </a:pPr>
                      <a:r>
                        <a:rPr lang="en-US" sz="3200">
                          <a:latin typeface="Times New Roman"/>
                          <a:ea typeface="Times New Roman"/>
                          <a:cs typeface="Times New Roman"/>
                          <a:sym typeface="Times New Roman"/>
                        </a:rPr>
                        <a:t>Hơi nước</a:t>
                      </a:r>
                      <a:endParaRPr sz="32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8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8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800">
                        <a:latin typeface="Times New Roman"/>
                        <a:ea typeface="Times New Roman"/>
                        <a:cs typeface="Times New Roman"/>
                        <a:sym typeface="Times New Roman"/>
                      </a:endParaRPr>
                    </a:p>
                  </a:txBody>
                  <a:tcPr marL="91450" marR="91450" marT="45725" marB="45725"/>
                </a:tc>
              </a:tr>
            </a:tbl>
          </a:graphicData>
        </a:graphic>
      </p:graphicFrame>
      <p:sp>
        <p:nvSpPr>
          <p:cNvPr id="19" name="Google Shape;223;p9"/>
          <p:cNvSpPr txBox="1"/>
          <p:nvPr/>
        </p:nvSpPr>
        <p:spPr>
          <a:xfrm>
            <a:off x="4090408" y="4236071"/>
            <a:ext cx="17049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Rắn</a:t>
            </a:r>
            <a:endParaRPr sz="3200">
              <a:solidFill>
                <a:srgbClr val="FF0000"/>
              </a:solidFill>
              <a:latin typeface="Times New Roman"/>
              <a:ea typeface="Times New Roman"/>
              <a:cs typeface="Times New Roman"/>
              <a:sym typeface="Times New Roman"/>
            </a:endParaRPr>
          </a:p>
        </p:txBody>
      </p:sp>
      <p:sp>
        <p:nvSpPr>
          <p:cNvPr id="20" name="Google Shape;224;p9"/>
          <p:cNvSpPr txBox="1"/>
          <p:nvPr/>
        </p:nvSpPr>
        <p:spPr>
          <a:xfrm>
            <a:off x="6488939" y="4244788"/>
            <a:ext cx="17049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Có</a:t>
            </a:r>
            <a:endParaRPr sz="3200">
              <a:solidFill>
                <a:srgbClr val="FF0000"/>
              </a:solidFill>
              <a:latin typeface="Times New Roman"/>
              <a:ea typeface="Times New Roman"/>
              <a:cs typeface="Times New Roman"/>
              <a:sym typeface="Times New Roman"/>
            </a:endParaRPr>
          </a:p>
        </p:txBody>
      </p:sp>
      <p:sp>
        <p:nvSpPr>
          <p:cNvPr id="21" name="Google Shape;225;p9"/>
          <p:cNvSpPr txBox="1"/>
          <p:nvPr/>
        </p:nvSpPr>
        <p:spPr>
          <a:xfrm>
            <a:off x="9478250" y="4223497"/>
            <a:ext cx="17049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Rất khó</a:t>
            </a:r>
            <a:endParaRPr sz="3200">
              <a:solidFill>
                <a:srgbClr val="FF0000"/>
              </a:solidFill>
              <a:latin typeface="Times New Roman"/>
              <a:ea typeface="Times New Roman"/>
              <a:cs typeface="Times New Roman"/>
              <a:sym typeface="Times New Roman"/>
            </a:endParaRPr>
          </a:p>
        </p:txBody>
      </p:sp>
      <p:sp>
        <p:nvSpPr>
          <p:cNvPr id="22" name="Google Shape;226;p9"/>
          <p:cNvSpPr txBox="1"/>
          <p:nvPr/>
        </p:nvSpPr>
        <p:spPr>
          <a:xfrm>
            <a:off x="4071358" y="4967862"/>
            <a:ext cx="17049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Lỏng</a:t>
            </a:r>
            <a:endParaRPr sz="3200">
              <a:solidFill>
                <a:srgbClr val="FF0000"/>
              </a:solidFill>
              <a:latin typeface="Times New Roman"/>
              <a:ea typeface="Times New Roman"/>
              <a:cs typeface="Times New Roman"/>
              <a:sym typeface="Times New Roman"/>
            </a:endParaRPr>
          </a:p>
        </p:txBody>
      </p:sp>
      <p:sp>
        <p:nvSpPr>
          <p:cNvPr id="23" name="Google Shape;227;p9"/>
          <p:cNvSpPr txBox="1"/>
          <p:nvPr/>
        </p:nvSpPr>
        <p:spPr>
          <a:xfrm>
            <a:off x="6488938" y="4948933"/>
            <a:ext cx="17049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Không</a:t>
            </a:r>
            <a:endParaRPr sz="3200">
              <a:solidFill>
                <a:srgbClr val="FF0000"/>
              </a:solidFill>
              <a:latin typeface="Times New Roman"/>
              <a:ea typeface="Times New Roman"/>
              <a:cs typeface="Times New Roman"/>
              <a:sym typeface="Times New Roman"/>
            </a:endParaRPr>
          </a:p>
        </p:txBody>
      </p:sp>
      <p:sp>
        <p:nvSpPr>
          <p:cNvPr id="24" name="Google Shape;228;p9"/>
          <p:cNvSpPr txBox="1"/>
          <p:nvPr/>
        </p:nvSpPr>
        <p:spPr>
          <a:xfrm>
            <a:off x="9543558" y="4899772"/>
            <a:ext cx="17049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Khó</a:t>
            </a:r>
            <a:endParaRPr sz="3200">
              <a:solidFill>
                <a:srgbClr val="FF0000"/>
              </a:solidFill>
              <a:latin typeface="Times New Roman"/>
              <a:ea typeface="Times New Roman"/>
              <a:cs typeface="Times New Roman"/>
              <a:sym typeface="Times New Roman"/>
            </a:endParaRPr>
          </a:p>
        </p:txBody>
      </p:sp>
      <p:sp>
        <p:nvSpPr>
          <p:cNvPr id="25" name="Google Shape;229;p9"/>
          <p:cNvSpPr txBox="1"/>
          <p:nvPr/>
        </p:nvSpPr>
        <p:spPr>
          <a:xfrm>
            <a:off x="4071357" y="5806188"/>
            <a:ext cx="17049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Khí</a:t>
            </a:r>
            <a:endParaRPr sz="3200">
              <a:solidFill>
                <a:srgbClr val="FF0000"/>
              </a:solidFill>
              <a:latin typeface="Times New Roman"/>
              <a:ea typeface="Times New Roman"/>
              <a:cs typeface="Times New Roman"/>
              <a:sym typeface="Times New Roman"/>
            </a:endParaRPr>
          </a:p>
        </p:txBody>
      </p:sp>
      <p:sp>
        <p:nvSpPr>
          <p:cNvPr id="26" name="Google Shape;230;p9"/>
          <p:cNvSpPr txBox="1"/>
          <p:nvPr/>
        </p:nvSpPr>
        <p:spPr>
          <a:xfrm>
            <a:off x="6488937" y="5770258"/>
            <a:ext cx="17049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Không</a:t>
            </a:r>
            <a:endParaRPr sz="3200">
              <a:solidFill>
                <a:srgbClr val="FF0000"/>
              </a:solidFill>
              <a:latin typeface="Times New Roman"/>
              <a:ea typeface="Times New Roman"/>
              <a:cs typeface="Times New Roman"/>
              <a:sym typeface="Times New Roman"/>
            </a:endParaRPr>
          </a:p>
        </p:txBody>
      </p:sp>
      <p:sp>
        <p:nvSpPr>
          <p:cNvPr id="27" name="Google Shape;231;p9"/>
          <p:cNvSpPr txBox="1"/>
          <p:nvPr/>
        </p:nvSpPr>
        <p:spPr>
          <a:xfrm>
            <a:off x="9675347" y="5758164"/>
            <a:ext cx="17049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Dễ</a:t>
            </a:r>
            <a:endParaRPr sz="3200">
              <a:solidFill>
                <a:srgbClr val="FF0000"/>
              </a:solidFill>
              <a:latin typeface="Times New Roman"/>
              <a:ea typeface="Times New Roman"/>
              <a:cs typeface="Times New Roman"/>
              <a:sym typeface="Times New Roman"/>
            </a:endParaRPr>
          </a:p>
        </p:txBody>
      </p:sp>
      <p:sp>
        <p:nvSpPr>
          <p:cNvPr id="29" name="Google Shape;200;p8"/>
          <p:cNvSpPr txBox="1"/>
          <p:nvPr/>
        </p:nvSpPr>
        <p:spPr>
          <a:xfrm>
            <a:off x="636812" y="2378660"/>
            <a:ext cx="203626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FF0000"/>
                </a:solidFill>
                <a:latin typeface="Times New Roman"/>
                <a:ea typeface="Times New Roman"/>
                <a:cs typeface="Times New Roman"/>
                <a:sym typeface="Times New Roman"/>
              </a:rPr>
              <a:t>Nước đá </a:t>
            </a:r>
            <a:endParaRPr sz="3600" dirty="0">
              <a:solidFill>
                <a:srgbClr val="0000CC"/>
              </a:solidFill>
              <a:latin typeface="Times New Roman"/>
              <a:ea typeface="Times New Roman"/>
              <a:cs typeface="Times New Roman"/>
              <a:sym typeface="Times New Roman"/>
            </a:endParaRPr>
          </a:p>
        </p:txBody>
      </p:sp>
      <p:sp>
        <p:nvSpPr>
          <p:cNvPr id="30" name="Google Shape;201;p8"/>
          <p:cNvSpPr txBox="1"/>
          <p:nvPr/>
        </p:nvSpPr>
        <p:spPr>
          <a:xfrm>
            <a:off x="4631068" y="2388350"/>
            <a:ext cx="256134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FF0000"/>
                </a:solidFill>
                <a:latin typeface="Times New Roman"/>
                <a:ea typeface="Times New Roman"/>
                <a:cs typeface="Times New Roman"/>
                <a:sym typeface="Times New Roman"/>
              </a:rPr>
              <a:t>Nước lỏng</a:t>
            </a:r>
            <a:endParaRPr sz="3600">
              <a:solidFill>
                <a:srgbClr val="FF0000"/>
              </a:solidFill>
              <a:latin typeface="Times New Roman"/>
              <a:ea typeface="Times New Roman"/>
              <a:cs typeface="Times New Roman"/>
              <a:sym typeface="Times New Roman"/>
            </a:endParaRPr>
          </a:p>
        </p:txBody>
      </p:sp>
      <p:sp>
        <p:nvSpPr>
          <p:cNvPr id="31" name="Google Shape;202;p8"/>
          <p:cNvSpPr txBox="1"/>
          <p:nvPr/>
        </p:nvSpPr>
        <p:spPr>
          <a:xfrm>
            <a:off x="9072149" y="2455384"/>
            <a:ext cx="25250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FF0000"/>
                </a:solidFill>
                <a:latin typeface="Times New Roman"/>
                <a:ea typeface="Times New Roman"/>
                <a:cs typeface="Times New Roman"/>
                <a:sym typeface="Times New Roman"/>
              </a:rPr>
              <a:t>Hơi nước </a:t>
            </a:r>
            <a:endParaRPr/>
          </a:p>
        </p:txBody>
      </p:sp>
      <p:pic>
        <p:nvPicPr>
          <p:cNvPr id="34" name="Google Shape;206;p8"/>
          <p:cNvPicPr preferRelativeResize="0"/>
          <p:nvPr/>
        </p:nvPicPr>
        <p:blipFill rotWithShape="1">
          <a:blip r:embed="rId2">
            <a:alphaModFix/>
          </a:blip>
          <a:srcRect/>
          <a:stretch/>
        </p:blipFill>
        <p:spPr>
          <a:xfrm>
            <a:off x="1020155" y="748527"/>
            <a:ext cx="1652917" cy="1467931"/>
          </a:xfrm>
          <a:prstGeom prst="rect">
            <a:avLst/>
          </a:prstGeom>
          <a:solidFill>
            <a:srgbClr val="009900"/>
          </a:solidFill>
          <a:ln>
            <a:noFill/>
          </a:ln>
        </p:spPr>
      </p:pic>
      <p:pic>
        <p:nvPicPr>
          <p:cNvPr id="35" name="Google Shape;207;p8"/>
          <p:cNvPicPr preferRelativeResize="0"/>
          <p:nvPr/>
        </p:nvPicPr>
        <p:blipFill rotWithShape="1">
          <a:blip r:embed="rId3">
            <a:alphaModFix/>
          </a:blip>
          <a:srcRect/>
          <a:stretch/>
        </p:blipFill>
        <p:spPr>
          <a:xfrm>
            <a:off x="9359172" y="810441"/>
            <a:ext cx="1674027" cy="1440564"/>
          </a:xfrm>
          <a:prstGeom prst="rect">
            <a:avLst/>
          </a:prstGeom>
          <a:noFill/>
          <a:ln>
            <a:noFill/>
          </a:ln>
        </p:spPr>
      </p:pic>
      <p:pic>
        <p:nvPicPr>
          <p:cNvPr id="36" name="Google Shape;208;p8"/>
          <p:cNvPicPr preferRelativeResize="0"/>
          <p:nvPr/>
        </p:nvPicPr>
        <p:blipFill rotWithShape="1">
          <a:blip r:embed="rId4">
            <a:alphaModFix/>
          </a:blip>
          <a:srcRect/>
          <a:stretch/>
        </p:blipFill>
        <p:spPr>
          <a:xfrm>
            <a:off x="5538605" y="706331"/>
            <a:ext cx="746274" cy="1510127"/>
          </a:xfrm>
          <a:prstGeom prst="rect">
            <a:avLst/>
          </a:prstGeom>
          <a:noFill/>
          <a:ln>
            <a:noFill/>
          </a:ln>
        </p:spPr>
      </p:pic>
    </p:spTree>
    <p:extLst>
      <p:ext uri="{BB962C8B-B14F-4D97-AF65-F5344CB8AC3E}">
        <p14:creationId xmlns:p14="http://schemas.microsoft.com/office/powerpoint/2010/main" val="272058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1999</TotalTime>
  <Words>1695</Words>
  <Application>Microsoft Office PowerPoint</Application>
  <PresentationFormat>Custom</PresentationFormat>
  <Paragraphs>205</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CHỦ ĐỀ 2: CÁC THỂ CỦA CHẤT BÀI 8:  SỰ ĐA DẠNG VÀ CÁC THỂ CƠ BẢN CỦA CHẤT. TÍNH CHẤT CỦA CHẤT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SỰ ĐA DẠNG VÀ CÁC THỂ CƠ BẢN CỦA CHẤT. TÍNH CHẤT CỦA CHẤT</dc:title>
  <dc:creator>Admin</dc:creator>
  <cp:lastModifiedBy>AutoBVT</cp:lastModifiedBy>
  <cp:revision>85</cp:revision>
  <dcterms:created xsi:type="dcterms:W3CDTF">2021-02-06T13:24:47Z</dcterms:created>
  <dcterms:modified xsi:type="dcterms:W3CDTF">2021-10-10T03:27:50Z</dcterms:modified>
</cp:coreProperties>
</file>