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FEC2-BB5B-40C9-B695-26D025C8E161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2A07-9189-481D-BC0D-58C12A6F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52EA3A06-0529-47FA-870D-91982EE4C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31170798-D1B4-457F-A9BE-6E0C61C1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0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7EBC032E-D845-4C0F-B43E-940E3234C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DD470D2B-B485-405C-87D4-6197FC83E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8A8ED546-F737-48E2-BDBE-38890CB2D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71E64B89-F5F6-422E-A3B4-E8C3E35CC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64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CDDC61C8-CA23-4D6D-B865-67145897C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6187D7EE-D159-4324-AA9A-C8157D382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4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F49AB3A0-3856-4821-87DA-E98B04E39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A0C73B05-A6CA-469B-BB5E-45895926A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3EF5C74D-0E56-49EE-8A57-01C01ECD6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DA0ECDAD-A02B-40EB-BB59-5F803E0A9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7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7CBF2D8B-FC70-478B-9B01-FA9B74835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8DFD0886-92A5-42FD-8B43-A807FF7EC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A52EFF82-C673-40D7-A46F-EB0BDE4A8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047E05A6-75CB-440A-9D12-DD0AAE30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4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E33419DB-EE73-400B-B9B4-D2676D5B1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63320E71-76C7-4676-9131-D295BF319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9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C5CD1ED0-0E8C-47B0-862D-636E7F542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06E731A8-F25E-4F5C-B367-D783ADEBF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3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3D81FC69-9113-41ED-9FA6-B6BA76775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F4126C2B-B5AF-40B5-9C3D-B0AFC5858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6C069FF5-1A06-4768-BB43-56FD6AE5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8CFD8595-AABC-4654-8652-5A47033B6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7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D5E6-06E2-403D-9C56-3F351EADE482}" type="datetimeFigureOut">
              <a:rPr lang="en-US" smtClean="0"/>
              <a:t>03/09/21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F67A-ECC8-42DA-820B-8F5F73DD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17" Type="http://schemas.openxmlformats.org/officeDocument/2006/relationships/image" Target="../media/image18.wmf"/><Relationship Id="rId25" Type="http://schemas.openxmlformats.org/officeDocument/2006/relationships/image" Target="../media/image7.jfif"/><Relationship Id="rId2" Type="http://schemas.openxmlformats.org/officeDocument/2006/relationships/tags" Target="../tags/tag1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image" Target="../media/image15.wmf"/><Relationship Id="rId19" Type="http://schemas.openxmlformats.org/officeDocument/2006/relationships/image" Target="../media/image19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f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f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f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jfif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8973" y="534572"/>
            <a:ext cx="9636370" cy="1541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4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9178" y="2335236"/>
            <a:ext cx="1925345" cy="750975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345556"/>
            <a:ext cx="11943471" cy="2326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 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cap="all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zh-CN" sz="4400" b="0" cap="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cap="all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DB7BEB-0D7D-4BE5-A707-DA5706D3B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46711"/>
            <a:ext cx="9072562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	</a:t>
            </a:r>
            <a:r>
              <a:rPr lang="en-US" altLang="en-US" sz="2800" b="1" dirty="0">
                <a:latin typeface="+mj-lt"/>
              </a:rPr>
              <a:t>b)  </a:t>
            </a:r>
            <a:r>
              <a:rPr lang="en-US" altLang="en-US" sz="2800" b="1" dirty="0" err="1">
                <a:latin typeface="+mj-lt"/>
              </a:rPr>
              <a:t>Khi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phân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tích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đa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thức</a:t>
            </a:r>
            <a:r>
              <a:rPr lang="en-US" altLang="en-US" sz="2800" b="1" dirty="0">
                <a:latin typeface="+mj-lt"/>
              </a:rPr>
              <a:t> x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+ 4x – 2xy – 4y + y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thành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nhân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tử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bạn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Việt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làm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như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sau</a:t>
            </a:r>
            <a:r>
              <a:rPr lang="en-US" altLang="en-US" sz="2800" b="1" dirty="0">
                <a:latin typeface="+mj-lt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   	    	</a:t>
            </a:r>
            <a:r>
              <a:rPr lang="en-US" altLang="en-US" sz="2800" b="1" dirty="0">
                <a:latin typeface="+mj-lt"/>
              </a:rPr>
              <a:t>   x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+ 4x – 2xy – 4y + y</a:t>
            </a:r>
            <a:r>
              <a:rPr lang="en-US" altLang="en-US" sz="2800" b="1" baseline="30000" dirty="0">
                <a:latin typeface="+mj-lt"/>
              </a:rPr>
              <a:t>2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baseline="30000" dirty="0">
                <a:latin typeface="+mj-lt"/>
              </a:rPr>
              <a:t>		</a:t>
            </a:r>
            <a:r>
              <a:rPr lang="en-US" altLang="en-US" sz="2800" b="1" dirty="0">
                <a:latin typeface="+mj-lt"/>
              </a:rPr>
              <a:t>= (x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– 2xy + y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) + (4x – 4y)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latin typeface="+mj-lt"/>
              </a:rPr>
              <a:t>		= (x – y)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+ 4(x – y)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latin typeface="+mj-lt"/>
              </a:rPr>
              <a:t>		= (x – y) (x – y + 4)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	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Em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hãy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chỉ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rõ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cách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làm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trên</a:t>
            </a:r>
            <a:r>
              <a:rPr lang="en-US" altLang="en-US" sz="2800" b="1" dirty="0">
                <a:solidFill>
                  <a:srgbClr val="990000"/>
                </a:solidFill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</a:rPr>
              <a:t>bạn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Việt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đã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sử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dụng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những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phương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pháp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để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phân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tích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đa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thức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thành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nhân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</a:rPr>
              <a:t> ?</a:t>
            </a:r>
            <a:endParaRPr lang="vi-VN" altLang="en-US" sz="2800" b="1" dirty="0">
              <a:solidFill>
                <a:srgbClr val="990000"/>
              </a:solidFill>
            </a:endParaRPr>
          </a:p>
        </p:txBody>
      </p:sp>
      <p:sp>
        <p:nvSpPr>
          <p:cNvPr id="37897" name="AutoShape 9">
            <a:extLst>
              <a:ext uri="{FF2B5EF4-FFF2-40B4-BE49-F238E27FC236}">
                <a16:creationId xmlns="" xmlns:a16="http://schemas.microsoft.com/office/drawing/2014/main" id="{DF376AE0-9DFC-4908-BED5-F17F39F5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1374123"/>
            <a:ext cx="2592387" cy="935038"/>
          </a:xfrm>
          <a:prstGeom prst="wedgeRoundRectCallout">
            <a:avLst>
              <a:gd name="adj1" fmla="val -54347"/>
              <a:gd name="adj2" fmla="val 7308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accent5"/>
                </a:solidFill>
                <a:latin typeface="+mj-lt"/>
              </a:rPr>
              <a:t>B1:Nhóm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hạng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tử</a:t>
            </a:r>
            <a:endParaRPr lang="en-US" altLang="en-US" sz="2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898" name="AutoShape 10">
            <a:extLst>
              <a:ext uri="{FF2B5EF4-FFF2-40B4-BE49-F238E27FC236}">
                <a16:creationId xmlns="" xmlns:a16="http://schemas.microsoft.com/office/drawing/2014/main" id="{FEDAFB7D-25EF-4D0C-A3A2-7F202BE3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429" y="1709134"/>
            <a:ext cx="1435661" cy="2223921"/>
          </a:xfrm>
          <a:prstGeom prst="wedgeRoundRectCallout">
            <a:avLst>
              <a:gd name="adj1" fmla="val 77694"/>
              <a:gd name="adj2" fmla="val 105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accent5"/>
                </a:solidFill>
                <a:latin typeface="+mj-lt"/>
              </a:rPr>
              <a:t>B2:</a:t>
            </a:r>
          </a:p>
          <a:p>
            <a:pPr algn="ctr" eaLnBrk="1" hangingPunct="1"/>
            <a:r>
              <a:rPr lang="en-US" altLang="en-US" sz="2800" b="1" dirty="0" err="1" smtClean="0">
                <a:solidFill>
                  <a:schemeClr val="accent5"/>
                </a:solidFill>
                <a:latin typeface="+mj-lt"/>
              </a:rPr>
              <a:t>Dùng</a:t>
            </a:r>
            <a:r>
              <a:rPr lang="en-US" altLang="en-US" sz="2800" b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hằng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đẳng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thức</a:t>
            </a:r>
            <a:endParaRPr lang="en-US" altLang="en-US" sz="2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899" name="AutoShape 11">
            <a:extLst>
              <a:ext uri="{FF2B5EF4-FFF2-40B4-BE49-F238E27FC236}">
                <a16:creationId xmlns="" xmlns:a16="http://schemas.microsoft.com/office/drawing/2014/main" id="{70FFAC48-9730-46E5-97B5-43A08DBD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841" y="3392511"/>
            <a:ext cx="2592387" cy="1081087"/>
          </a:xfrm>
          <a:prstGeom prst="wedgeRoundRectCallout">
            <a:avLst>
              <a:gd name="adj1" fmla="val -98560"/>
              <a:gd name="adj2" fmla="val -11676"/>
              <a:gd name="adj3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accent5"/>
                </a:solidFill>
                <a:latin typeface="+mj-lt"/>
              </a:rPr>
              <a:t>B3: </a:t>
            </a:r>
            <a:r>
              <a:rPr lang="en-US" altLang="en-US" sz="2800" b="1" dirty="0" err="1" smtClean="0">
                <a:solidFill>
                  <a:schemeClr val="accent5"/>
                </a:solidFill>
                <a:latin typeface="+mj-lt"/>
              </a:rPr>
              <a:t>Đặt</a:t>
            </a:r>
            <a:r>
              <a:rPr lang="en-US" altLang="en-US" sz="2800" b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nhân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tử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  <a:latin typeface="+mj-lt"/>
              </a:rPr>
              <a:t>chung</a:t>
            </a:r>
            <a:endParaRPr lang="en-US" altLang="en-US" sz="28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320" name="Picture 8" descr="question_pop_up_from_box_hg_clr">
            <a:extLst>
              <a:ext uri="{FF2B5EF4-FFF2-40B4-BE49-F238E27FC236}">
                <a16:creationId xmlns="" xmlns:a16="http://schemas.microsoft.com/office/drawing/2014/main" id="{36012C97-350A-47E3-803D-CC4653EB9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29" y="3558213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/>
      <p:bldP spid="37897" grpId="0" animBg="1"/>
      <p:bldP spid="37898" grpId="0" animBg="1"/>
      <p:bldP spid="378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Cover">
            <a:extLst>
              <a:ext uri="{FF2B5EF4-FFF2-40B4-BE49-F238E27FC236}">
                <a16:creationId xmlns="" xmlns:a16="http://schemas.microsoft.com/office/drawing/2014/main" id="{72E46689-FE9D-454B-B7AD-C45323EF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67" y="2791715"/>
            <a:ext cx="4743531" cy="44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Cover">
            <a:extLst>
              <a:ext uri="{FF2B5EF4-FFF2-40B4-BE49-F238E27FC236}">
                <a16:creationId xmlns="" xmlns:a16="http://schemas.microsoft.com/office/drawing/2014/main" id="{F170453F-8A62-4D21-B3A3-0C9A65BF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435225"/>
            <a:ext cx="507682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Cover">
            <a:extLst>
              <a:ext uri="{FF2B5EF4-FFF2-40B4-BE49-F238E27FC236}">
                <a16:creationId xmlns="" xmlns:a16="http://schemas.microsoft.com/office/drawing/2014/main" id="{B95E5602-8E7E-4814-AB35-0D4ECBE7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76" y="-171682"/>
            <a:ext cx="69659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9" descr="Cover">
            <a:extLst>
              <a:ext uri="{FF2B5EF4-FFF2-40B4-BE49-F238E27FC236}">
                <a16:creationId xmlns="" xmlns:a16="http://schemas.microsoft.com/office/drawing/2014/main" id="{F882A138-828C-40CA-9189-F513FC61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20714"/>
            <a:ext cx="6553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0" descr="Cover">
            <a:extLst>
              <a:ext uri="{FF2B5EF4-FFF2-40B4-BE49-F238E27FC236}">
                <a16:creationId xmlns="" xmlns:a16="http://schemas.microsoft.com/office/drawing/2014/main" id="{8140A626-71EC-4EBC-BEB8-09B77827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844676"/>
            <a:ext cx="25193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135">
            <a:extLst>
              <a:ext uri="{FF2B5EF4-FFF2-40B4-BE49-F238E27FC236}">
                <a16:creationId xmlns="" xmlns:a16="http://schemas.microsoft.com/office/drawing/2014/main" id="{BD85BD1A-8216-442E-BE44-504A9E2A3F5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14347" name="Picture 136" descr="n3">
              <a:extLst>
                <a:ext uri="{FF2B5EF4-FFF2-40B4-BE49-F238E27FC236}">
                  <a16:creationId xmlns="" xmlns:a16="http://schemas.microsoft.com/office/drawing/2014/main" id="{47934993-5866-4C31-8C27-10274709C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37" descr="n3">
              <a:extLst>
                <a:ext uri="{FF2B5EF4-FFF2-40B4-BE49-F238E27FC236}">
                  <a16:creationId xmlns="" xmlns:a16="http://schemas.microsoft.com/office/drawing/2014/main" id="{8D8D52A4-86D9-453B-B4FB-F894A92A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8" descr="n3">
              <a:extLst>
                <a:ext uri="{FF2B5EF4-FFF2-40B4-BE49-F238E27FC236}">
                  <a16:creationId xmlns="" xmlns:a16="http://schemas.microsoft.com/office/drawing/2014/main" id="{DF9CBBCE-8998-47B3-AD7D-97C99DA75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39" descr="n3">
              <a:extLst>
                <a:ext uri="{FF2B5EF4-FFF2-40B4-BE49-F238E27FC236}">
                  <a16:creationId xmlns="" xmlns:a16="http://schemas.microsoft.com/office/drawing/2014/main" id="{35932D3E-3A23-4A85-8728-FA9B8D932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7" name="Arc 13">
            <a:extLst>
              <a:ext uri="{FF2B5EF4-FFF2-40B4-BE49-F238E27FC236}">
                <a16:creationId xmlns="" xmlns:a16="http://schemas.microsoft.com/office/drawing/2014/main" id="{2BC855BE-34F0-44A6-9C11-F1DC38AE0043}"/>
              </a:ext>
            </a:extLst>
          </p:cNvPr>
          <p:cNvSpPr>
            <a:spLocks/>
          </p:cNvSpPr>
          <p:nvPr/>
        </p:nvSpPr>
        <p:spPr bwMode="auto">
          <a:xfrm rot="10800000">
            <a:off x="2495054" y="1628775"/>
            <a:ext cx="2736850" cy="3638550"/>
          </a:xfrm>
          <a:custGeom>
            <a:avLst/>
            <a:gdLst>
              <a:gd name="T0" fmla="*/ 2147483647 w 21600"/>
              <a:gd name="T1" fmla="*/ 0 h 23315"/>
              <a:gd name="T2" fmla="*/ 2147483647 w 21600"/>
              <a:gd name="T3" fmla="*/ 2147483647 h 23315"/>
              <a:gd name="T4" fmla="*/ 0 w 21600"/>
              <a:gd name="T5" fmla="*/ 2147483647 h 23315"/>
              <a:gd name="T6" fmla="*/ 0 60000 65536"/>
              <a:gd name="T7" fmla="*/ 0 60000 65536"/>
              <a:gd name="T8" fmla="*/ 0 60000 65536"/>
              <a:gd name="T9" fmla="*/ 0 w 21600"/>
              <a:gd name="T10" fmla="*/ 0 h 23315"/>
              <a:gd name="T11" fmla="*/ 21600 w 21600"/>
              <a:gd name="T12" fmla="*/ 23315 h 23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15" fill="none" extrusionOk="0">
                <a:moveTo>
                  <a:pt x="10910" y="-1"/>
                </a:moveTo>
                <a:cubicBezTo>
                  <a:pt x="17531" y="3874"/>
                  <a:pt x="21600" y="10970"/>
                  <a:pt x="21600" y="18642"/>
                </a:cubicBezTo>
                <a:cubicBezTo>
                  <a:pt x="21600" y="20213"/>
                  <a:pt x="21428" y="21780"/>
                  <a:pt x="21088" y="23315"/>
                </a:cubicBezTo>
              </a:path>
              <a:path w="21600" h="23315" stroke="0" extrusionOk="0">
                <a:moveTo>
                  <a:pt x="10910" y="-1"/>
                </a:moveTo>
                <a:cubicBezTo>
                  <a:pt x="17531" y="3874"/>
                  <a:pt x="21600" y="10970"/>
                  <a:pt x="21600" y="18642"/>
                </a:cubicBezTo>
                <a:cubicBezTo>
                  <a:pt x="21600" y="20213"/>
                  <a:pt x="21428" y="21780"/>
                  <a:pt x="21088" y="23315"/>
                </a:cubicBezTo>
                <a:lnTo>
                  <a:pt x="0" y="1864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Arc 14">
            <a:extLst>
              <a:ext uri="{FF2B5EF4-FFF2-40B4-BE49-F238E27FC236}">
                <a16:creationId xmlns="" xmlns:a16="http://schemas.microsoft.com/office/drawing/2014/main" id="{00DE43DF-454E-46C2-B797-DD861CBAE573}"/>
              </a:ext>
            </a:extLst>
          </p:cNvPr>
          <p:cNvSpPr>
            <a:spLocks/>
          </p:cNvSpPr>
          <p:nvPr/>
        </p:nvSpPr>
        <p:spPr bwMode="auto">
          <a:xfrm rot="3586124">
            <a:off x="5092812" y="-897355"/>
            <a:ext cx="3265488" cy="6843712"/>
          </a:xfrm>
          <a:custGeom>
            <a:avLst/>
            <a:gdLst>
              <a:gd name="T0" fmla="*/ 2147483647 w 21600"/>
              <a:gd name="T1" fmla="*/ 0 h 28900"/>
              <a:gd name="T2" fmla="*/ 2147483647 w 21600"/>
              <a:gd name="T3" fmla="*/ 2147483647 h 28900"/>
              <a:gd name="T4" fmla="*/ 0 w 21600"/>
              <a:gd name="T5" fmla="*/ 2147483647 h 28900"/>
              <a:gd name="T6" fmla="*/ 0 60000 65536"/>
              <a:gd name="T7" fmla="*/ 0 60000 65536"/>
              <a:gd name="T8" fmla="*/ 0 60000 65536"/>
              <a:gd name="T9" fmla="*/ 0 w 21600"/>
              <a:gd name="T10" fmla="*/ 0 h 28900"/>
              <a:gd name="T11" fmla="*/ 21600 w 21600"/>
              <a:gd name="T12" fmla="*/ 28900 h 28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00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550"/>
                  <a:pt x="20480" y="25485"/>
                  <a:pt x="18368" y="28900"/>
                </a:cubicBezTo>
              </a:path>
              <a:path w="21600" h="28900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550"/>
                  <a:pt x="20480" y="25485"/>
                  <a:pt x="18368" y="28900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Arc 15">
            <a:extLst>
              <a:ext uri="{FF2B5EF4-FFF2-40B4-BE49-F238E27FC236}">
                <a16:creationId xmlns="" xmlns:a16="http://schemas.microsoft.com/office/drawing/2014/main" id="{6145A6B5-1BA7-4153-88E0-92F9F69C36BE}"/>
              </a:ext>
            </a:extLst>
          </p:cNvPr>
          <p:cNvSpPr>
            <a:spLocks/>
          </p:cNvSpPr>
          <p:nvPr/>
        </p:nvSpPr>
        <p:spPr bwMode="auto">
          <a:xfrm rot="6657267">
            <a:off x="5048663" y="2735960"/>
            <a:ext cx="3429747" cy="4505054"/>
          </a:xfrm>
          <a:custGeom>
            <a:avLst/>
            <a:gdLst>
              <a:gd name="T0" fmla="*/ 2147483647 w 21600"/>
              <a:gd name="T1" fmla="*/ 0 h 27948"/>
              <a:gd name="T2" fmla="*/ 2147483647 w 21600"/>
              <a:gd name="T3" fmla="*/ 2147483647 h 27948"/>
              <a:gd name="T4" fmla="*/ 0 w 21600"/>
              <a:gd name="T5" fmla="*/ 2147483647 h 27948"/>
              <a:gd name="T6" fmla="*/ 0 60000 65536"/>
              <a:gd name="T7" fmla="*/ 0 60000 65536"/>
              <a:gd name="T8" fmla="*/ 0 60000 65536"/>
              <a:gd name="T9" fmla="*/ 0 w 21600"/>
              <a:gd name="T10" fmla="*/ 0 h 27948"/>
              <a:gd name="T11" fmla="*/ 21600 w 21600"/>
              <a:gd name="T12" fmla="*/ 27948 h 279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48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176"/>
                  <a:pt x="20679" y="24758"/>
                  <a:pt x="18924" y="27948"/>
                </a:cubicBezTo>
              </a:path>
              <a:path w="21600" h="27948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176"/>
                  <a:pt x="20679" y="24758"/>
                  <a:pt x="18924" y="27948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64">
            <a:extLst>
              <a:ext uri="{FF2B5EF4-FFF2-40B4-BE49-F238E27FC236}">
                <a16:creationId xmlns:a16="http://schemas.microsoft.com/office/drawing/2014/main" xmlns="" id="{2068C45E-2DB3-4782-8820-3A2A7658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373" y="345173"/>
            <a:ext cx="4175125" cy="528638"/>
          </a:xfrm>
          <a:prstGeom prst="rect">
            <a:avLst/>
          </a:prstGeom>
          <a:solidFill>
            <a:srgbClr val="FFC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9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08295" y="484145"/>
            <a:ext cx="8139234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x(x-1)</a:t>
            </a:r>
            <a:r>
              <a:rPr lang="en-US" sz="3200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x(x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x(x+1)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074" y="2091965"/>
            <a:ext cx="5055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(x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 +1)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( x – 1)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28" y="2045232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806196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2x</a:t>
            </a:r>
            <a:r>
              <a:rPr lang="en-US" sz="28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+ 4x + 2– 2y</a:t>
            </a:r>
            <a:r>
              <a:rPr lang="en-US" sz="28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là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37" y="484145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8004231" y="3448052"/>
            <a:ext cx="45390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2(x +1 – y ) (x+ 1 +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354" y="415159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767010" y="5798558"/>
            <a:ext cx="475230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2(x + 1 – y ) (x – 1 + y 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652" y="204073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1515453" y="3284848"/>
            <a:ext cx="4141377" cy="93424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2(x – 1 – y ) (x – 1 + y 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1" y="415159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959143" y="5798557"/>
            <a:ext cx="415270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2(x – 1 – y ) (x + 1 - y 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8982" y="1899853"/>
            <a:ext cx="4519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2(x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+ 2x + 1–y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)</a:t>
            </a:r>
          </a:p>
          <a:p>
            <a:r>
              <a:rPr lang="en-US" sz="2800" dirty="0">
                <a:latin typeface="+mj-lt"/>
              </a:rPr>
              <a:t>= 2[(x + 1)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-y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]</a:t>
            </a:r>
          </a:p>
          <a:p>
            <a:r>
              <a:rPr lang="en-US" sz="2800" dirty="0">
                <a:latin typeface="+mj-lt"/>
              </a:rPr>
              <a:t>=2(x + 1 – y ) (x + 1 + y )</a:t>
            </a:r>
          </a:p>
        </p:txBody>
      </p:sp>
    </p:spTree>
    <p:extLst>
      <p:ext uri="{BB962C8B-B14F-4D97-AF65-F5344CB8AC3E}">
        <p14:creationId xmlns:p14="http://schemas.microsoft.com/office/powerpoint/2010/main" val="7186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Text Box 16">
            <a:extLst>
              <a:ext uri="{FF2B5EF4-FFF2-40B4-BE49-F238E27FC236}">
                <a16:creationId xmlns:a16="http://schemas.microsoft.com/office/drawing/2014/main" xmlns="" id="{68DB634B-589A-4BBF-8033-C664D514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tích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thức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tư</a:t>
            </a:r>
            <a:r>
              <a:rPr lang="en-US" altLang="en-US" sz="3200" dirty="0">
                <a:latin typeface="Times New Roman" panose="02020603050405020304" pitchFamily="18" charset="0"/>
              </a:rPr>
              <a:t>̉: </a:t>
            </a: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xmlns="" id="{906C0A75-7B81-41BE-B621-E82CDE49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2" name="Rectangle 20">
            <a:extLst>
              <a:ext uri="{FF2B5EF4-FFF2-40B4-BE49-F238E27FC236}">
                <a16:creationId xmlns:a16="http://schemas.microsoft.com/office/drawing/2014/main" xmlns="" id="{F4C1F05C-8ECC-4E25-8DE6-265BBB29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xmlns="" id="{A1F0D7CF-0EC9-452C-B836-829688C9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53" name="Object 21">
            <a:extLst>
              <a:ext uri="{FF2B5EF4-FFF2-40B4-BE49-F238E27FC236}">
                <a16:creationId xmlns:a16="http://schemas.microsoft.com/office/drawing/2014/main" xmlns="" id="{72E275D7-33D7-4371-A603-3C13542CE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9" y="2276476"/>
          <a:ext cx="2232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685800" imgH="203200" progId="Equation.DSMT4">
                  <p:embed/>
                </p:oleObj>
              </mc:Choice>
              <mc:Fallback>
                <p:oleObj name="Equation" r:id="rId5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276476"/>
                        <a:ext cx="22320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Rectangle 25">
            <a:extLst>
              <a:ext uri="{FF2B5EF4-FFF2-40B4-BE49-F238E27FC236}">
                <a16:creationId xmlns:a16="http://schemas.microsoft.com/office/drawing/2014/main" xmlns="" id="{49EB8BA2-2378-47C9-89F7-B2CD9BFC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56" name="Object 24">
            <a:extLst>
              <a:ext uri="{FF2B5EF4-FFF2-40B4-BE49-F238E27FC236}">
                <a16:creationId xmlns:a16="http://schemas.microsoft.com/office/drawing/2014/main" xmlns="" id="{B729E6A5-153B-40F9-B213-21E14F7E6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3213101"/>
          <a:ext cx="2735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" imgW="1028254" imgH="203112" progId="Equation.DSMT4">
                  <p:embed/>
                </p:oleObj>
              </mc:Choice>
              <mc:Fallback>
                <p:oleObj name="Equation" r:id="rId7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213101"/>
                        <a:ext cx="273526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Rectangle 27">
            <a:extLst>
              <a:ext uri="{FF2B5EF4-FFF2-40B4-BE49-F238E27FC236}">
                <a16:creationId xmlns:a16="http://schemas.microsoft.com/office/drawing/2014/main" xmlns="" id="{A18B0D4F-4BF3-447A-9E11-D3710B048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58" name="Object 26">
            <a:extLst>
              <a:ext uri="{FF2B5EF4-FFF2-40B4-BE49-F238E27FC236}">
                <a16:creationId xmlns:a16="http://schemas.microsoft.com/office/drawing/2014/main" xmlns="" id="{9A6DE831-9A31-4C0B-BCF8-08CF048B5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5" y="3933825"/>
          <a:ext cx="34559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9" imgW="1244600" imgH="254000" progId="Equation.DSMT4">
                  <p:embed/>
                </p:oleObj>
              </mc:Choice>
              <mc:Fallback>
                <p:oleObj name="Equation" r:id="rId9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933825"/>
                        <a:ext cx="34559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Rectangle 29">
            <a:extLst>
              <a:ext uri="{FF2B5EF4-FFF2-40B4-BE49-F238E27FC236}">
                <a16:creationId xmlns:a16="http://schemas.microsoft.com/office/drawing/2014/main" xmlns="" id="{35225749-A39F-4070-953F-A88A43F65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60" name="Object 28">
            <a:extLst>
              <a:ext uri="{FF2B5EF4-FFF2-40B4-BE49-F238E27FC236}">
                <a16:creationId xmlns:a16="http://schemas.microsoft.com/office/drawing/2014/main" xmlns="" id="{6A38B0CF-9AA7-45D6-8BC2-F5D1E90EA1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4797425"/>
          <a:ext cx="24479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965200" imgH="254000" progId="Equation.DSMT4">
                  <p:embed/>
                </p:oleObj>
              </mc:Choice>
              <mc:Fallback>
                <p:oleObj name="Equation" r:id="rId11" imgW="965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4797425"/>
                        <a:ext cx="244792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3" name="Object 31">
            <a:extLst>
              <a:ext uri="{FF2B5EF4-FFF2-40B4-BE49-F238E27FC236}">
                <a16:creationId xmlns:a16="http://schemas.microsoft.com/office/drawing/2014/main" xmlns="" id="{8143A1C5-AE4A-4457-AA3B-174C8A9EC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8164" y="1412876"/>
          <a:ext cx="2232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3" imgW="685800" imgH="203200" progId="Equation.DSMT4">
                  <p:embed/>
                </p:oleObj>
              </mc:Choice>
              <mc:Fallback>
                <p:oleObj name="Equation" r:id="rId13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1412876"/>
                        <a:ext cx="22320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Rectangle 33">
            <a:extLst>
              <a:ext uri="{FF2B5EF4-FFF2-40B4-BE49-F238E27FC236}">
                <a16:creationId xmlns:a16="http://schemas.microsoft.com/office/drawing/2014/main" xmlns="" id="{F903A87F-45CF-4676-90F5-ACCC7EBB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64" name="Object 32">
            <a:extLst>
              <a:ext uri="{FF2B5EF4-FFF2-40B4-BE49-F238E27FC236}">
                <a16:creationId xmlns:a16="http://schemas.microsoft.com/office/drawing/2014/main" xmlns="" id="{6C1C86CA-635C-4409-BAAD-32697EC737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8" y="2924176"/>
          <a:ext cx="31670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14" imgW="1257300" imgH="279400" progId="Equation.DSMT4">
                  <p:embed/>
                </p:oleObj>
              </mc:Choice>
              <mc:Fallback>
                <p:oleObj name="Equation" r:id="rId14" imgW="1257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924176"/>
                        <a:ext cx="316706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7" name="Rectangle 35">
            <a:extLst>
              <a:ext uri="{FF2B5EF4-FFF2-40B4-BE49-F238E27FC236}">
                <a16:creationId xmlns:a16="http://schemas.microsoft.com/office/drawing/2014/main" xmlns="" id="{DA7EDD23-3FDF-462E-BD8F-1DF4CEFED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66" name="Object 34">
            <a:extLst>
              <a:ext uri="{FF2B5EF4-FFF2-40B4-BE49-F238E27FC236}">
                <a16:creationId xmlns:a16="http://schemas.microsoft.com/office/drawing/2014/main" xmlns="" id="{8C7C543F-1A64-4BA9-A3A5-883360EB8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3860800"/>
          <a:ext cx="41767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6" imgW="1612900" imgH="254000" progId="Equation.DSMT4">
                  <p:embed/>
                </p:oleObj>
              </mc:Choice>
              <mc:Fallback>
                <p:oleObj name="Equation" r:id="rId16" imgW="161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860800"/>
                        <a:ext cx="41767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Rectangle 37">
            <a:extLst>
              <a:ext uri="{FF2B5EF4-FFF2-40B4-BE49-F238E27FC236}">
                <a16:creationId xmlns:a16="http://schemas.microsoft.com/office/drawing/2014/main" xmlns="" id="{5414C239-DD36-467C-AE6E-EFBF45DE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68" name="Object 36">
            <a:extLst>
              <a:ext uri="{FF2B5EF4-FFF2-40B4-BE49-F238E27FC236}">
                <a16:creationId xmlns:a16="http://schemas.microsoft.com/office/drawing/2014/main" xmlns="" id="{82603A46-77A2-4C6D-94F9-87368538F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4" y="4724400"/>
          <a:ext cx="30956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8" imgW="1193800" imgH="254000" progId="Equation.DSMT4">
                  <p:embed/>
                </p:oleObj>
              </mc:Choice>
              <mc:Fallback>
                <p:oleObj name="Equation" r:id="rId18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724400"/>
                        <a:ext cx="309562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Rectangle 39">
            <a:extLst>
              <a:ext uri="{FF2B5EF4-FFF2-40B4-BE49-F238E27FC236}">
                <a16:creationId xmlns:a16="http://schemas.microsoft.com/office/drawing/2014/main" xmlns="" id="{73066904-44E6-45C1-B681-16F52F79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70" name="Object 38">
            <a:extLst>
              <a:ext uri="{FF2B5EF4-FFF2-40B4-BE49-F238E27FC236}">
                <a16:creationId xmlns:a16="http://schemas.microsoft.com/office/drawing/2014/main" xmlns="" id="{C29C02AA-56BF-48FC-BEB0-99329C6E0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1" y="5445125"/>
          <a:ext cx="2881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20" imgW="965200" imgH="254000" progId="Equation.DSMT4">
                  <p:embed/>
                </p:oleObj>
              </mc:Choice>
              <mc:Fallback>
                <p:oleObj name="Equation" r:id="rId20" imgW="965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5445125"/>
                        <a:ext cx="28813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3" name="Rectangle 41">
            <a:extLst>
              <a:ext uri="{FF2B5EF4-FFF2-40B4-BE49-F238E27FC236}">
                <a16:creationId xmlns:a16="http://schemas.microsoft.com/office/drawing/2014/main" xmlns="" id="{C16FEA41-9DC2-450A-9C85-E3F39A15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72" name="Object 40">
            <a:extLst>
              <a:ext uri="{FF2B5EF4-FFF2-40B4-BE49-F238E27FC236}">
                <a16:creationId xmlns:a16="http://schemas.microsoft.com/office/drawing/2014/main" xmlns="" id="{97721C8E-F594-4142-8062-D1E13B9A52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205038"/>
          <a:ext cx="295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22" imgW="1016000" imgH="203200" progId="Equation.DSMT4">
                  <p:embed/>
                </p:oleObj>
              </mc:Choice>
              <mc:Fallback>
                <p:oleObj name="Equation" r:id="rId22" imgW="1016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05038"/>
                        <a:ext cx="29527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4" name="Text Box 42">
            <a:extLst>
              <a:ext uri="{FF2B5EF4-FFF2-40B4-BE49-F238E27FC236}">
                <a16:creationId xmlns:a16="http://schemas.microsoft.com/office/drawing/2014/main" xmlns="" id="{68059CE9-809B-4159-B09F-79197E0D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2877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990000"/>
                </a:solidFill>
                <a:latin typeface="Times New Roman" panose="02020603050405020304" pitchFamily="18" charset="0"/>
              </a:rPr>
              <a:t>Cách 1</a:t>
            </a:r>
          </a:p>
        </p:txBody>
      </p:sp>
      <p:sp>
        <p:nvSpPr>
          <p:cNvPr id="44075" name="Text Box 43">
            <a:extLst>
              <a:ext uri="{FF2B5EF4-FFF2-40B4-BE49-F238E27FC236}">
                <a16:creationId xmlns:a16="http://schemas.microsoft.com/office/drawing/2014/main" xmlns="" id="{D159B1C4-B6B3-4B3D-AB83-2214C8C6F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1557339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990000"/>
                </a:solidFill>
                <a:latin typeface="Times New Roman" panose="02020603050405020304" pitchFamily="18" charset="0"/>
              </a:rPr>
              <a:t>Cách 2</a:t>
            </a:r>
          </a:p>
        </p:txBody>
      </p:sp>
      <p:graphicFrame>
        <p:nvGraphicFramePr>
          <p:cNvPr id="44076" name="Object 44">
            <a:extLst>
              <a:ext uri="{FF2B5EF4-FFF2-40B4-BE49-F238E27FC236}">
                <a16:creationId xmlns:a16="http://schemas.microsoft.com/office/drawing/2014/main" xmlns="" id="{57D9B847-59F6-41AE-9E83-ADD338B4F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4" y="404814"/>
          <a:ext cx="2232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24" imgW="685800" imgH="203200" progId="Equation.DSMT4">
                  <p:embed/>
                </p:oleObj>
              </mc:Choice>
              <mc:Fallback>
                <p:oleObj name="Equation" r:id="rId24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404814"/>
                        <a:ext cx="22320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904414" y="478083"/>
            <a:ext cx="559563" cy="511164"/>
          </a:xfrm>
          <a:prstGeom prst="rect">
            <a:avLst/>
          </a:prstGeom>
        </p:spPr>
      </p:pic>
      <p:sp>
        <p:nvSpPr>
          <p:cNvPr id="33" name="Text Box 64">
            <a:extLst>
              <a:ext uri="{FF2B5EF4-FFF2-40B4-BE49-F238E27FC236}">
                <a16:creationId xmlns:a16="http://schemas.microsoft.com/office/drawing/2014/main" xmlns="" id="{2068C45E-2DB3-4782-8820-3A2A7658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815" y="0"/>
            <a:ext cx="4175125" cy="528638"/>
          </a:xfrm>
          <a:prstGeom prst="rect">
            <a:avLst/>
          </a:prstGeom>
          <a:solidFill>
            <a:srgbClr val="FFC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946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4" grpId="0"/>
      <p:bldP spid="44075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j0318069">
            <a:extLst>
              <a:ext uri="{FF2B5EF4-FFF2-40B4-BE49-F238E27FC236}">
                <a16:creationId xmlns:a16="http://schemas.microsoft.com/office/drawing/2014/main" xmlns="" id="{5249EA97-8C36-44D4-964E-DFAF6AA2A3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85750"/>
            <a:ext cx="2343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BD21332_">
            <a:extLst>
              <a:ext uri="{FF2B5EF4-FFF2-40B4-BE49-F238E27FC236}">
                <a16:creationId xmlns:a16="http://schemas.microsoft.com/office/drawing/2014/main" xmlns="" id="{AD82882C-E365-4721-978B-8A7FE864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6"/>
            <a:ext cx="2743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36" name="AutoShape 60">
            <a:extLst>
              <a:ext uri="{FF2B5EF4-FFF2-40B4-BE49-F238E27FC236}">
                <a16:creationId xmlns:a16="http://schemas.microsoft.com/office/drawing/2014/main" xmlns="" id="{20D0E4F1-ED5C-4E8B-A7F2-849CECD434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95437" y="1932776"/>
            <a:ext cx="8800587" cy="363803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xmlns="" id="{42587417-C6DA-4A72-8C43-12D90ADA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4" y="2186861"/>
            <a:ext cx="6357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xmlns="" id="{126EFCD4-7F7F-4057-BB24-D26D626A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3501008"/>
            <a:ext cx="6526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54 (SGK/24-25)</a:t>
            </a:r>
          </a:p>
        </p:txBody>
      </p:sp>
      <p:sp>
        <p:nvSpPr>
          <p:cNvPr id="50240" name="Text Box 64">
            <a:extLst>
              <a:ext uri="{FF2B5EF4-FFF2-40B4-BE49-F238E27FC236}">
                <a16:creationId xmlns:a16="http://schemas.microsoft.com/office/drawing/2014/main" xmlns="" id="{2068C45E-2DB3-4782-8820-3A2A7658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1000125"/>
            <a:ext cx="4175125" cy="528638"/>
          </a:xfrm>
          <a:prstGeom prst="rect">
            <a:avLst/>
          </a:prstGeom>
          <a:solidFill>
            <a:srgbClr val="FFC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ECE9C186-9BCC-435D-82FE-D99FF839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059069"/>
            <a:ext cx="6215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xmlns="" id="{642F60E6-8450-4273-BD05-2A63F9FE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1" y="1"/>
            <a:ext cx="9109075" cy="5492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83" y="535311"/>
            <a:ext cx="2118473" cy="1324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6" grpId="0" animBg="1"/>
      <p:bldP spid="23565" grpId="0"/>
      <p:bldP spid="23563" grpId="0"/>
      <p:bldP spid="5024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>
            <a:extLst>
              <a:ext uri="{FF2B5EF4-FFF2-40B4-BE49-F238E27FC236}">
                <a16:creationId xmlns="" xmlns:a16="http://schemas.microsoft.com/office/drawing/2014/main" id="{4567B896-E75A-4983-B2F8-88ECCFE95C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50" y="238125"/>
            <a:ext cx="57150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133" name="Text Box 61">
            <a:extLst>
              <a:ext uri="{FF2B5EF4-FFF2-40B4-BE49-F238E27FC236}">
                <a16:creationId xmlns="" xmlns:a16="http://schemas.microsoft.com/office/drawing/2014/main" id="{D9710E41-BA58-4920-A7CB-A5CC8E1E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6975"/>
            <a:ext cx="914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="" xmlns:a16="http://schemas.microsoft.com/office/drawing/2014/main" id="{C13BFF88-6BFE-4F08-BD45-80788641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624264"/>
            <a:ext cx="4886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5x + 5y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="" xmlns:a16="http://schemas.microsoft.com/office/drawing/2014/main" id="{807DD8C9-6C23-4FCA-A2A5-B8ED3AC0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4195764"/>
            <a:ext cx="5175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(5x – 5y)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BEF493E7-B31E-4D4A-9231-8195CB383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2" y="4781550"/>
            <a:ext cx="4896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(x – y)  – 5 (x – y)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="" xmlns:a16="http://schemas.microsoft.com/office/drawing/2014/main" id="{7F17B91E-9B28-4AD5-831A-5C715879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49" y="5445126"/>
            <a:ext cx="345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 (x – 5)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="" xmlns:a16="http://schemas.microsoft.com/office/drawing/2014/main" id="{099A68E5-E2E0-4BE0-B6FF-46C916B0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565400"/>
            <a:ext cx="867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15" descr="question_pop_up_from_box_hg_clr">
            <a:extLst>
              <a:ext uri="{FF2B5EF4-FFF2-40B4-BE49-F238E27FC236}">
                <a16:creationId xmlns="" xmlns:a16="http://schemas.microsoft.com/office/drawing/2014/main" id="{C472DBE5-AD84-4CF6-A16B-7B6565743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8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" grpId="0"/>
      <p:bldP spid="3084" grpId="0"/>
      <p:bldP spid="3085" grpId="0"/>
      <p:bldP spid="3086" grpId="0"/>
      <p:bldP spid="308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AutoShape 28">
            <a:extLst>
              <a:ext uri="{FF2B5EF4-FFF2-40B4-BE49-F238E27FC236}">
                <a16:creationId xmlns="" xmlns:a16="http://schemas.microsoft.com/office/drawing/2014/main" id="{C01EE56E-0AB2-49FA-A0F2-9DCBF970B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3860801"/>
            <a:ext cx="3168650" cy="2735263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accent5"/>
                </a:solidFill>
              </a:rPr>
              <a:t>Phối</a:t>
            </a:r>
            <a:r>
              <a:rPr lang="en-US" altLang="en-US" sz="2000" b="1" dirty="0">
                <a:solidFill>
                  <a:schemeClr val="accent5"/>
                </a:solidFill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</a:rPr>
              <a:t>hợp</a:t>
            </a:r>
            <a:r>
              <a:rPr lang="en-US" altLang="en-US" sz="2000" b="1" dirty="0">
                <a:solidFill>
                  <a:schemeClr val="accent5"/>
                </a:solidFill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</a:rPr>
              <a:t>cả</a:t>
            </a:r>
            <a:r>
              <a:rPr lang="en-US" altLang="en-US" sz="2000" b="1" dirty="0">
                <a:solidFill>
                  <a:schemeClr val="accent5"/>
                </a:solidFill>
              </a:rPr>
              <a:t> 3 </a:t>
            </a:r>
            <a:r>
              <a:rPr lang="en-US" altLang="en-US" sz="2000" b="1" dirty="0" err="1">
                <a:solidFill>
                  <a:schemeClr val="accent5"/>
                </a:solidFill>
              </a:rPr>
              <a:t>phương</a:t>
            </a:r>
            <a:r>
              <a:rPr lang="en-US" altLang="en-US" sz="2000" b="1" dirty="0">
                <a:solidFill>
                  <a:schemeClr val="accent5"/>
                </a:solidFill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</a:rPr>
              <a:t>pháp</a:t>
            </a:r>
            <a:endParaRPr lang="en-US" altLang="en-US" sz="2000" b="1" dirty="0">
              <a:solidFill>
                <a:schemeClr val="accent5"/>
              </a:solidFill>
            </a:endParaRPr>
          </a:p>
        </p:txBody>
      </p:sp>
      <p:pic>
        <p:nvPicPr>
          <p:cNvPr id="4111" name="Picture 15" descr="Cover">
            <a:extLst>
              <a:ext uri="{FF2B5EF4-FFF2-40B4-BE49-F238E27FC236}">
                <a16:creationId xmlns="" xmlns:a16="http://schemas.microsoft.com/office/drawing/2014/main" id="{9A1C181B-CDB8-498F-B969-3FD4184D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07" y="2846934"/>
            <a:ext cx="35528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Cover">
            <a:extLst>
              <a:ext uri="{FF2B5EF4-FFF2-40B4-BE49-F238E27FC236}">
                <a16:creationId xmlns="" xmlns:a16="http://schemas.microsoft.com/office/drawing/2014/main" id="{CE189CE4-B4B0-4207-A712-8D5DAE1A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16" y="602283"/>
            <a:ext cx="51292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Cover">
            <a:extLst>
              <a:ext uri="{FF2B5EF4-FFF2-40B4-BE49-F238E27FC236}">
                <a16:creationId xmlns="" xmlns:a16="http://schemas.microsoft.com/office/drawing/2014/main" id="{4E8E483B-678E-46F6-A38C-B5D58851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3" y="826782"/>
            <a:ext cx="48783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Cover">
            <a:extLst>
              <a:ext uri="{FF2B5EF4-FFF2-40B4-BE49-F238E27FC236}">
                <a16:creationId xmlns="" xmlns:a16="http://schemas.microsoft.com/office/drawing/2014/main" id="{BA581C00-3D3A-4260-99D3-FBDFA497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060575"/>
            <a:ext cx="26828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Arc 24">
            <a:extLst>
              <a:ext uri="{FF2B5EF4-FFF2-40B4-BE49-F238E27FC236}">
                <a16:creationId xmlns="" xmlns:a16="http://schemas.microsoft.com/office/drawing/2014/main" id="{1A4D8A05-D075-4361-8EB8-3108229B3C4B}"/>
              </a:ext>
            </a:extLst>
          </p:cNvPr>
          <p:cNvSpPr>
            <a:spLocks/>
          </p:cNvSpPr>
          <p:nvPr/>
        </p:nvSpPr>
        <p:spPr bwMode="auto">
          <a:xfrm rot="10800000">
            <a:off x="1484473" y="1351450"/>
            <a:ext cx="2736850" cy="3589718"/>
          </a:xfrm>
          <a:custGeom>
            <a:avLst/>
            <a:gdLst>
              <a:gd name="T0" fmla="*/ 2147483647 w 21600"/>
              <a:gd name="T1" fmla="*/ 0 h 22208"/>
              <a:gd name="T2" fmla="*/ 2147483647 w 21600"/>
              <a:gd name="T3" fmla="*/ 2147483647 h 22208"/>
              <a:gd name="T4" fmla="*/ 0 w 21600"/>
              <a:gd name="T5" fmla="*/ 2147483647 h 22208"/>
              <a:gd name="T6" fmla="*/ 0 60000 65536"/>
              <a:gd name="T7" fmla="*/ 0 60000 65536"/>
              <a:gd name="T8" fmla="*/ 0 60000 65536"/>
              <a:gd name="T9" fmla="*/ 0 w 21600"/>
              <a:gd name="T10" fmla="*/ 0 h 22208"/>
              <a:gd name="T11" fmla="*/ 21600 w 21600"/>
              <a:gd name="T12" fmla="*/ 22208 h 2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08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06"/>
                  <a:pt x="21428" y="20673"/>
                  <a:pt x="21088" y="22208"/>
                </a:cubicBezTo>
              </a:path>
              <a:path w="21600" h="22208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06"/>
                  <a:pt x="21428" y="20673"/>
                  <a:pt x="21088" y="22208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1" name="Arc 25">
            <a:extLst>
              <a:ext uri="{FF2B5EF4-FFF2-40B4-BE49-F238E27FC236}">
                <a16:creationId xmlns="" xmlns:a16="http://schemas.microsoft.com/office/drawing/2014/main" id="{25E56881-66B0-439A-B565-EA29BE6FA552}"/>
              </a:ext>
            </a:extLst>
          </p:cNvPr>
          <p:cNvSpPr>
            <a:spLocks/>
          </p:cNvSpPr>
          <p:nvPr/>
        </p:nvSpPr>
        <p:spPr bwMode="auto">
          <a:xfrm rot="4027788">
            <a:off x="5825813" y="-1102662"/>
            <a:ext cx="3138485" cy="6414791"/>
          </a:xfrm>
          <a:custGeom>
            <a:avLst/>
            <a:gdLst>
              <a:gd name="T0" fmla="*/ 2147483647 w 21600"/>
              <a:gd name="T1" fmla="*/ 0 h 22208"/>
              <a:gd name="T2" fmla="*/ 2147483647 w 21600"/>
              <a:gd name="T3" fmla="*/ 2147483647 h 22208"/>
              <a:gd name="T4" fmla="*/ 0 w 21600"/>
              <a:gd name="T5" fmla="*/ 2147483647 h 22208"/>
              <a:gd name="T6" fmla="*/ 0 60000 65536"/>
              <a:gd name="T7" fmla="*/ 0 60000 65536"/>
              <a:gd name="T8" fmla="*/ 0 60000 65536"/>
              <a:gd name="T9" fmla="*/ 0 w 21600"/>
              <a:gd name="T10" fmla="*/ 0 h 22208"/>
              <a:gd name="T11" fmla="*/ 21600 w 21600"/>
              <a:gd name="T12" fmla="*/ 22208 h 2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08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06"/>
                  <a:pt x="21428" y="20673"/>
                  <a:pt x="21088" y="22208"/>
                </a:cubicBezTo>
              </a:path>
              <a:path w="21600" h="22208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06"/>
                  <a:pt x="21428" y="20673"/>
                  <a:pt x="21088" y="22208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2" name="Arc 26">
            <a:extLst>
              <a:ext uri="{FF2B5EF4-FFF2-40B4-BE49-F238E27FC236}">
                <a16:creationId xmlns="" xmlns:a16="http://schemas.microsoft.com/office/drawing/2014/main" id="{B8ACA11A-B67E-425F-811F-505AD3A4B817}"/>
              </a:ext>
            </a:extLst>
          </p:cNvPr>
          <p:cNvSpPr>
            <a:spLocks/>
          </p:cNvSpPr>
          <p:nvPr/>
        </p:nvSpPr>
        <p:spPr bwMode="auto">
          <a:xfrm rot="5961788">
            <a:off x="5194501" y="2645731"/>
            <a:ext cx="3125526" cy="3743632"/>
          </a:xfrm>
          <a:custGeom>
            <a:avLst/>
            <a:gdLst>
              <a:gd name="T0" fmla="*/ 2147483647 w 21600"/>
              <a:gd name="T1" fmla="*/ 0 h 22224"/>
              <a:gd name="T2" fmla="*/ 2147483647 w 21600"/>
              <a:gd name="T3" fmla="*/ 2147483647 h 22224"/>
              <a:gd name="T4" fmla="*/ 0 w 21600"/>
              <a:gd name="T5" fmla="*/ 2147483647 h 22224"/>
              <a:gd name="T6" fmla="*/ 0 60000 65536"/>
              <a:gd name="T7" fmla="*/ 0 60000 65536"/>
              <a:gd name="T8" fmla="*/ 0 60000 65536"/>
              <a:gd name="T9" fmla="*/ 0 w 21600"/>
              <a:gd name="T10" fmla="*/ 0 h 22224"/>
              <a:gd name="T11" fmla="*/ 21600 w 21600"/>
              <a:gd name="T12" fmla="*/ 22224 h 22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4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12"/>
                  <a:pt x="21427" y="20684"/>
                  <a:pt x="21084" y="22223"/>
                </a:cubicBezTo>
              </a:path>
              <a:path w="21600" h="22224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19112"/>
                  <a:pt x="21427" y="20684"/>
                  <a:pt x="21084" y="22223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  <p:bldP spid="4120" grpId="0" animBg="1"/>
      <p:bldP spid="4121" grpId="0" animBg="1"/>
      <p:bldP spid="4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17CAFF3A-CC40-4215-BE93-FD0E603FD9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6631" y="980728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9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TÍCH ĐA THỨC THÀNH NHÂN TỬ BẰNG  CÁCH PHỐI HỢP NHIỀU PHƯƠNG PHÁP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125" name="Group 135">
            <a:extLst>
              <a:ext uri="{FF2B5EF4-FFF2-40B4-BE49-F238E27FC236}">
                <a16:creationId xmlns="" xmlns:a16="http://schemas.microsoft.com/office/drawing/2014/main" id="{D57C5402-C1EB-4A8E-8E06-C2CA1EB1B9F8}"/>
              </a:ext>
            </a:extLst>
          </p:cNvPr>
          <p:cNvGrpSpPr>
            <a:grpSpLocks/>
          </p:cNvGrpSpPr>
          <p:nvPr/>
        </p:nvGrpSpPr>
        <p:grpSpPr bwMode="auto">
          <a:xfrm>
            <a:off x="-96688" y="-155575"/>
            <a:ext cx="12288688" cy="7169150"/>
            <a:chOff x="-104" y="-98"/>
            <a:chExt cx="5968" cy="4516"/>
          </a:xfrm>
        </p:grpSpPr>
        <p:pic>
          <p:nvPicPr>
            <p:cNvPr id="5126" name="Picture 136" descr="n3">
              <a:extLst>
                <a:ext uri="{FF2B5EF4-FFF2-40B4-BE49-F238E27FC236}">
                  <a16:creationId xmlns="" xmlns:a16="http://schemas.microsoft.com/office/drawing/2014/main" id="{CC2EC61B-F60F-4C97-B3D6-6F95FF9F6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37" descr="n3">
              <a:extLst>
                <a:ext uri="{FF2B5EF4-FFF2-40B4-BE49-F238E27FC236}">
                  <a16:creationId xmlns="" xmlns:a16="http://schemas.microsoft.com/office/drawing/2014/main" id="{86CC185C-B30B-4E5F-B51E-2689B9A59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38" descr="n3">
              <a:extLst>
                <a:ext uri="{FF2B5EF4-FFF2-40B4-BE49-F238E27FC236}">
                  <a16:creationId xmlns="" xmlns:a16="http://schemas.microsoft.com/office/drawing/2014/main" id="{808F5F21-4F31-45CC-8994-900CC6E51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39" descr="n3">
              <a:extLst>
                <a:ext uri="{FF2B5EF4-FFF2-40B4-BE49-F238E27FC236}">
                  <a16:creationId xmlns="" xmlns:a16="http://schemas.microsoft.com/office/drawing/2014/main" id="{12F3A47F-AB74-4E51-86B5-ED2116CA0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4042" y="618753"/>
            <a:ext cx="886265" cy="947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9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Box 14">
            <a:extLst>
              <a:ext uri="{FF2B5EF4-FFF2-40B4-BE49-F238E27FC236}">
                <a16:creationId xmlns="" xmlns:a16="http://schemas.microsoft.com/office/drawing/2014/main" id="{653C8EDD-12DF-4B27-BEF4-45A8B034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748" y="1484481"/>
            <a:ext cx="8497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+ 5xy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=""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449" y="2501772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="" xmlns:a16="http://schemas.microsoft.com/office/drawing/2014/main" id="{27C008C4-92CC-4B54-BA6E-E52C2D57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818" y="2546351"/>
            <a:ext cx="331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+ 10x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+ 5xy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="" xmlns:a16="http://schemas.microsoft.com/office/drawing/2014/main" id="{6FF7D7F9-7537-4EC3-93D5-D38E0C00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896" y="3376437"/>
            <a:ext cx="3449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5x (x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y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="" xmlns:a16="http://schemas.microsoft.com/office/drawing/2014/main" id="{5670B822-5AAE-487F-8428-D28BBABE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88" y="4137137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5x (x + y)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1" name="AutoShape 37">
            <a:extLst>
              <a:ext uri="{FF2B5EF4-FFF2-40B4-BE49-F238E27FC236}">
                <a16:creationId xmlns="" xmlns:a16="http://schemas.microsoft.com/office/drawing/2014/main" id="{9DA286FA-3258-4D66-B125-2DBBB1F5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748" y="3298937"/>
            <a:ext cx="2411413" cy="1152525"/>
          </a:xfrm>
          <a:prstGeom prst="wedgeRoundRectCallout">
            <a:avLst>
              <a:gd name="adj1" fmla="val 60995"/>
              <a:gd name="adj2" fmla="val 5234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2" name="AutoShape 38">
            <a:extLst>
              <a:ext uri="{FF2B5EF4-FFF2-40B4-BE49-F238E27FC236}">
                <a16:creationId xmlns="" xmlns:a16="http://schemas.microsoft.com/office/drawing/2014/main" id="{C07A5628-604B-41E6-BE65-35FD3BF1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633" y="2466236"/>
            <a:ext cx="2520950" cy="1800225"/>
          </a:xfrm>
          <a:prstGeom prst="wedgeRoundRectCallout">
            <a:avLst>
              <a:gd name="adj1" fmla="val -77519"/>
              <a:gd name="adj2" fmla="val 19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="" xmlns:a16="http://schemas.microsoft.com/office/drawing/2014/main" id="{99E93E06-10D4-4C19-9827-B6A68A51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352" y="4949938"/>
            <a:ext cx="86239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162" name="Picture 18" descr="question_pop_up_from_box_hg_clr">
            <a:extLst>
              <a:ext uri="{FF2B5EF4-FFF2-40B4-BE49-F238E27FC236}">
                <a16:creationId xmlns="" xmlns:a16="http://schemas.microsoft.com/office/drawing/2014/main" id="{BE3715E7-58BE-4422-822B-23DE73FD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8" y="3789364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803" y="0"/>
            <a:ext cx="11465487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9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 : PHÂN TÍCH ĐA THỨC THÀNH NHÂN TỬ BẰNG  CÁCH PHỐI HỢP NHIỀU PHƯƠNG PHÁP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5803" y="8433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    1.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dụ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77216" y="1021810"/>
            <a:ext cx="559563" cy="51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9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76" grpId="0"/>
      <p:bldP spid="6177" grpId="0"/>
      <p:bldP spid="6178" grpId="0"/>
      <p:bldP spid="6179" grpId="0"/>
      <p:bldP spid="6181" grpId="0" animBg="1"/>
      <p:bldP spid="618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Box 14">
            <a:extLst>
              <a:ext uri="{FF2B5EF4-FFF2-40B4-BE49-F238E27FC236}">
                <a16:creationId xmlns="" xmlns:a16="http://schemas.microsoft.com/office/drawing/2014/main" id="{C4944558-8D07-4085-97BE-19F5CA2D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454" y="1436055"/>
            <a:ext cx="9072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latin typeface="+mj-lt"/>
              </a:rPr>
              <a:t>Ví</a:t>
            </a:r>
            <a:r>
              <a:rPr lang="en-US" altLang="en-US" sz="2800" b="1" u="sng" dirty="0">
                <a:latin typeface="+mj-lt"/>
              </a:rPr>
              <a:t> </a:t>
            </a:r>
            <a:r>
              <a:rPr lang="en-US" altLang="en-US" sz="2800" b="1" u="sng" dirty="0" err="1">
                <a:latin typeface="+mj-lt"/>
              </a:rPr>
              <a:t>dụ</a:t>
            </a:r>
            <a:r>
              <a:rPr lang="en-US" altLang="en-US" sz="2800" b="1" u="sng" dirty="0">
                <a:latin typeface="+mj-lt"/>
              </a:rPr>
              <a:t> 2</a:t>
            </a:r>
            <a:r>
              <a:rPr lang="en-US" altLang="en-US" sz="2800" b="1" dirty="0">
                <a:latin typeface="+mj-lt"/>
              </a:rPr>
              <a:t>: </a:t>
            </a:r>
            <a:r>
              <a:rPr lang="en-US" altLang="en-US" sz="2800" b="1" dirty="0" err="1">
                <a:latin typeface="+mj-lt"/>
              </a:rPr>
              <a:t>Phân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tích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đa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thức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sau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thành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nhân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tử</a:t>
            </a:r>
            <a:r>
              <a:rPr lang="en-US" altLang="en-US" sz="2800" b="1" dirty="0">
                <a:latin typeface="+mj-lt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+mj-lt"/>
              </a:rPr>
              <a:t>x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– 2xy + y</a:t>
            </a:r>
            <a:r>
              <a:rPr lang="en-US" altLang="en-US" sz="2800" b="1" baseline="30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- 25</a:t>
            </a:r>
            <a:endParaRPr lang="vi-VN" altLang="en-US" sz="2800" b="1" dirty="0">
              <a:latin typeface="+mj-lt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="" xmlns:a16="http://schemas.microsoft.com/office/drawing/2014/main" id="{8BA76CD4-357A-4EDE-8D8E-0AE344AF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220" y="2830060"/>
            <a:ext cx="2941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2xy + 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25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="" xmlns:a16="http://schemas.microsoft.com/office/drawing/2014/main" id="{FFB64631-D054-4C79-BD21-DC28383C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845" y="2373407"/>
            <a:ext cx="1116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="" xmlns:a16="http://schemas.microsoft.com/office/drawing/2014/main" id="{93DD037A-7670-4A88-A07A-0C94EFDE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1" y="3377630"/>
            <a:ext cx="350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(x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2xy + 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) – 25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="" xmlns:a16="http://schemas.microsoft.com/office/drawing/2014/main" id="{62B5998D-F757-43A9-8B89-5D788698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1" y="3999106"/>
            <a:ext cx="2516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(x  –  y)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–</a:t>
            </a:r>
            <a:r>
              <a:rPr lang="en-US" altLang="en-US" sz="3000" b="1" dirty="0">
                <a:latin typeface="Times New Roman" panose="02020603050405020304" pitchFamily="18" charset="0"/>
              </a:rPr>
              <a:t> 5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="" xmlns:a16="http://schemas.microsoft.com/office/drawing/2014/main" id="{362BD4D9-27F8-4FB0-93C6-B4569D23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1" y="4530482"/>
            <a:ext cx="3838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(x – y – 5) (x </a:t>
            </a:r>
            <a:r>
              <a:rPr lang="en-US" altLang="en-US" sz="2800" b="1" dirty="0">
                <a:latin typeface="Times New Roman" panose="02020603050405020304" pitchFamily="18" charset="0"/>
              </a:rPr>
              <a:t>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</a:rPr>
              <a:t>y + 5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198" name="AutoShape 30">
            <a:extLst>
              <a:ext uri="{FF2B5EF4-FFF2-40B4-BE49-F238E27FC236}">
                <a16:creationId xmlns="" xmlns:a16="http://schemas.microsoft.com/office/drawing/2014/main" id="{B2BADCC0-412C-4550-8930-7FF7640F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9" y="2841840"/>
            <a:ext cx="2051050" cy="1871663"/>
          </a:xfrm>
          <a:prstGeom prst="wedgeRoundRectCallout">
            <a:avLst>
              <a:gd name="adj1" fmla="val 62153"/>
              <a:gd name="adj2" fmla="val 283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chemeClr val="accent5"/>
                </a:solidFill>
              </a:rPr>
              <a:t>Dùng</a:t>
            </a:r>
            <a:r>
              <a:rPr lang="en-US" altLang="en-US" sz="3000" b="1" dirty="0">
                <a:solidFill>
                  <a:schemeClr val="accent5"/>
                </a:solidFill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</a:rPr>
              <a:t>hằng</a:t>
            </a:r>
            <a:r>
              <a:rPr lang="en-US" altLang="en-US" sz="3000" b="1" dirty="0">
                <a:solidFill>
                  <a:schemeClr val="accent5"/>
                </a:solidFill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</a:rPr>
              <a:t>đẳng</a:t>
            </a:r>
            <a:r>
              <a:rPr lang="en-US" altLang="en-US" sz="3000" b="1" dirty="0">
                <a:solidFill>
                  <a:schemeClr val="accent5"/>
                </a:solidFill>
              </a:rPr>
              <a:t> </a:t>
            </a:r>
            <a:r>
              <a:rPr lang="en-US" altLang="en-US" sz="3000" b="1" dirty="0" err="1">
                <a:solidFill>
                  <a:schemeClr val="accent5"/>
                </a:solidFill>
              </a:rPr>
              <a:t>thức</a:t>
            </a:r>
            <a:endParaRPr lang="en-US" altLang="en-US" sz="3000" b="1" dirty="0">
              <a:solidFill>
                <a:schemeClr val="accent5"/>
              </a:solidFill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="" xmlns:a16="http://schemas.microsoft.com/office/drawing/2014/main" id="{19C6E22A-02D2-41B4-84A9-D0944C37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816" y="4178058"/>
            <a:ext cx="2592388" cy="1152525"/>
          </a:xfrm>
          <a:prstGeom prst="wedgeRoundRectCallout">
            <a:avLst>
              <a:gd name="adj1" fmla="val -63106"/>
              <a:gd name="adj2" fmla="val 60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</a:rPr>
              <a:t>Dùng</a:t>
            </a:r>
            <a:r>
              <a:rPr lang="en-US" altLang="en-US" sz="2800" b="1" dirty="0">
                <a:solidFill>
                  <a:schemeClr val="accent5"/>
                </a:solidFill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</a:rPr>
              <a:t>hằng</a:t>
            </a:r>
            <a:r>
              <a:rPr lang="en-US" altLang="en-US" sz="2800" b="1" dirty="0">
                <a:solidFill>
                  <a:schemeClr val="accent5"/>
                </a:solidFill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</a:rPr>
              <a:t>hẳng</a:t>
            </a:r>
            <a:r>
              <a:rPr lang="en-US" altLang="en-US" sz="2800" b="1" dirty="0">
                <a:solidFill>
                  <a:schemeClr val="accent5"/>
                </a:solidFill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</a:rPr>
              <a:t>thức</a:t>
            </a:r>
            <a:endParaRPr lang="en-US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7200" name="AutoShape 32">
            <a:extLst>
              <a:ext uri="{FF2B5EF4-FFF2-40B4-BE49-F238E27FC236}">
                <a16:creationId xmlns="" xmlns:a16="http://schemas.microsoft.com/office/drawing/2014/main" id="{3D41D237-C16F-40CB-A16D-3A768138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6" y="2938844"/>
            <a:ext cx="2879725" cy="503237"/>
          </a:xfrm>
          <a:prstGeom prst="wedgeRoundRectCallout">
            <a:avLst>
              <a:gd name="adj1" fmla="val -54907"/>
              <a:gd name="adj2" fmla="val 96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</a:rPr>
              <a:t>Nhóm</a:t>
            </a:r>
            <a:r>
              <a:rPr lang="en-US" altLang="en-US" sz="2800" b="1" dirty="0">
                <a:solidFill>
                  <a:schemeClr val="accent5"/>
                </a:solidFill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</a:rPr>
              <a:t>hạng</a:t>
            </a:r>
            <a:r>
              <a:rPr lang="en-US" altLang="en-US" sz="2800" b="1" dirty="0">
                <a:solidFill>
                  <a:schemeClr val="accent5"/>
                </a:solidFill>
              </a:rPr>
              <a:t> </a:t>
            </a:r>
            <a:r>
              <a:rPr lang="en-US" altLang="en-US" sz="2800" b="1" dirty="0" err="1">
                <a:solidFill>
                  <a:schemeClr val="accent5"/>
                </a:solidFill>
              </a:rPr>
              <a:t>tử</a:t>
            </a:r>
            <a:endParaRPr lang="en-US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7188" name="Rectangle 20">
            <a:extLst>
              <a:ext uri="{FF2B5EF4-FFF2-40B4-BE49-F238E27FC236}">
                <a16:creationId xmlns=""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454" y="5330583"/>
            <a:ext cx="8921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</a:rPr>
              <a:t> ta </a:t>
            </a:r>
            <a:r>
              <a:rPr lang="en-US" altLang="en-US" sz="3200" b="1" dirty="0" err="1">
                <a:solidFill>
                  <a:srgbClr val="990000"/>
                </a:solidFill>
              </a:rPr>
              <a:t>đã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</a:rPr>
              <a:t> ?</a:t>
            </a:r>
          </a:p>
        </p:txBody>
      </p:sp>
      <p:pic>
        <p:nvPicPr>
          <p:cNvPr id="7189" name="Picture 21" descr="question_pop_up_from_box_hg_clr">
            <a:extLst>
              <a:ext uri="{FF2B5EF4-FFF2-40B4-BE49-F238E27FC236}">
                <a16:creationId xmlns="" xmlns:a16="http://schemas.microsoft.com/office/drawing/2014/main" id="{8034389E-34DD-417D-8E34-A4CD1EFFA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" y="4421392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5803" y="0"/>
            <a:ext cx="11465487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9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 : PHÂN TÍCH ĐA THỨC THÀNH NHÂN TỬ BẰNG  CÁCH PHỐI HỢP NHIỀU PHƯƠNG PHÁP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6436" y="870350"/>
            <a:ext cx="1728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dụ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780869" y="1490917"/>
            <a:ext cx="559563" cy="51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8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5" grpId="0"/>
      <p:bldP spid="7196" grpId="0"/>
      <p:bldP spid="7198" grpId="0" animBg="1"/>
      <p:bldP spid="7199" grpId="0" animBg="1"/>
      <p:bldP spid="72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Text Box 41">
            <a:extLst>
              <a:ext uri="{FF2B5EF4-FFF2-40B4-BE49-F238E27FC236}">
                <a16:creationId xmlns="" xmlns:a16="http://schemas.microsoft.com/office/drawing/2014/main" id="{0D74D56D-775D-4940-8CAB-4FB06FB1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37" y="1298691"/>
            <a:ext cx="1119174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	</a:t>
            </a:r>
            <a:endParaRPr lang="en-US" altLang="en-US" sz="28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+mj-lt"/>
              </a:rPr>
              <a:t>Khi</a:t>
            </a:r>
            <a:r>
              <a:rPr lang="en-US" altLang="en-US" sz="3200" b="1" dirty="0" smtClean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phân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tích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một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đa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thức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thành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nhân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nên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thực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hiện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theo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các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bước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sau</a:t>
            </a:r>
            <a:r>
              <a:rPr lang="en-US" altLang="en-US" sz="3200" b="1" dirty="0">
                <a:latin typeface="+mj-lt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+mj-lt"/>
              </a:rPr>
              <a:t>- </a:t>
            </a:r>
            <a:r>
              <a:rPr lang="en-US" altLang="en-US" sz="3200" b="1" dirty="0" err="1">
                <a:latin typeface="+mj-lt"/>
              </a:rPr>
              <a:t>Đặt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nhân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chung</a:t>
            </a:r>
            <a:r>
              <a:rPr lang="en-US" altLang="en-US" sz="3200" b="1" dirty="0">
                <a:latin typeface="+mj-lt"/>
              </a:rPr>
              <a:t> (</a:t>
            </a:r>
            <a:r>
              <a:rPr lang="en-US" altLang="en-US" sz="3200" b="1" dirty="0" err="1">
                <a:latin typeface="+mj-lt"/>
              </a:rPr>
              <a:t>nếu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tất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cả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các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hạng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có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nhân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 smtClean="0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 smtClean="0">
                <a:latin typeface="+mj-lt"/>
              </a:rPr>
              <a:t>chung</a:t>
            </a:r>
            <a:r>
              <a:rPr lang="en-US" altLang="en-US" sz="3200" b="1" dirty="0">
                <a:latin typeface="+mj-lt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	</a:t>
            </a:r>
          </a:p>
        </p:txBody>
      </p:sp>
      <p:sp>
        <p:nvSpPr>
          <p:cNvPr id="8234" name="Text Box 42">
            <a:extLst>
              <a:ext uri="{FF2B5EF4-FFF2-40B4-BE49-F238E27FC236}">
                <a16:creationId xmlns="" xmlns:a16="http://schemas.microsoft.com/office/drawing/2014/main" id="{2AFDABAF-D315-492F-B59D-E8C949EE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37" y="3720306"/>
            <a:ext cx="8929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+mj-lt"/>
              </a:rPr>
              <a:t>- </a:t>
            </a:r>
            <a:r>
              <a:rPr lang="en-US" altLang="en-US" sz="3200" b="1" dirty="0" err="1">
                <a:latin typeface="+mj-lt"/>
              </a:rPr>
              <a:t>Dùng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hằng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đẳng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thức</a:t>
            </a:r>
            <a:r>
              <a:rPr lang="en-US" altLang="en-US" sz="3200" b="1" dirty="0">
                <a:latin typeface="+mj-lt"/>
              </a:rPr>
              <a:t> (</a:t>
            </a:r>
            <a:r>
              <a:rPr lang="en-US" altLang="en-US" sz="3200" b="1" dirty="0" err="1">
                <a:latin typeface="+mj-lt"/>
              </a:rPr>
              <a:t>nếu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có</a:t>
            </a:r>
            <a:r>
              <a:rPr lang="en-US" altLang="en-US" sz="3200" b="1" dirty="0">
                <a:latin typeface="+mj-lt"/>
              </a:rPr>
              <a:t>).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="" xmlns:a16="http://schemas.microsoft.com/office/drawing/2014/main" id="{773C59B3-0F96-4446-9C9B-D48B8081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39" y="4382245"/>
            <a:ext cx="110758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+mj-lt"/>
              </a:rPr>
              <a:t>- </a:t>
            </a:r>
            <a:r>
              <a:rPr lang="en-US" altLang="en-US" sz="3200" b="1" dirty="0" err="1">
                <a:latin typeface="+mj-lt"/>
              </a:rPr>
              <a:t>Nhóm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các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hạng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(</a:t>
            </a:r>
            <a:r>
              <a:rPr lang="en-US" altLang="en-US" sz="3200" b="1" dirty="0" err="1">
                <a:latin typeface="+mj-lt"/>
              </a:rPr>
              <a:t>thường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mỗi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nhóm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có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nhân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tử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chung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hoặc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hđt</a:t>
            </a:r>
            <a:r>
              <a:rPr lang="en-US" altLang="en-US" sz="3200" b="1" dirty="0">
                <a:latin typeface="+mj-lt"/>
              </a:rPr>
              <a:t>) </a:t>
            </a:r>
            <a:r>
              <a:rPr lang="en-US" altLang="en-US" sz="3200" b="1" dirty="0" err="1">
                <a:latin typeface="+mj-lt"/>
              </a:rPr>
              <a:t>nếu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cần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thiết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phải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đặt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dấu</a:t>
            </a:r>
            <a:r>
              <a:rPr lang="en-US" altLang="en-US" sz="3200" b="1" dirty="0">
                <a:latin typeface="+mj-lt"/>
              </a:rPr>
              <a:t> “-” </a:t>
            </a:r>
            <a:r>
              <a:rPr lang="en-US" altLang="en-US" sz="3200" b="1" dirty="0" err="1">
                <a:latin typeface="+mj-lt"/>
              </a:rPr>
              <a:t>trước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ngoặc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và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đổi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dấu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các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hạng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 smtClean="0">
                <a:latin typeface="+mj-lt"/>
              </a:rPr>
              <a:t>tử</a:t>
            </a:r>
            <a:r>
              <a:rPr lang="en-US" altLang="en-US" sz="3200" b="1" dirty="0" smtClean="0">
                <a:latin typeface="+mj-lt"/>
              </a:rPr>
              <a:t>.</a:t>
            </a:r>
            <a:endParaRPr lang="en-US" altLang="en-US" sz="3200" b="1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+mj-lt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839" y="188560"/>
            <a:ext cx="11685431" cy="954107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9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 : PHÂN TÍCH ĐA THỨC THÀNH NHÂN TỬ BẰNG  CÁCH PHỐI HỢP NHIỀU PHƯƠNG PHÁP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3639" y="1216595"/>
            <a:ext cx="1728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dụ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4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Box 14">
            <a:extLst>
              <a:ext uri="{FF2B5EF4-FFF2-40B4-BE49-F238E27FC236}">
                <a16:creationId xmlns="" xmlns:a16="http://schemas.microsoft.com/office/drawing/2014/main" id="{501F3237-2D6C-48FE-94A5-D03DB820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39" y="1463179"/>
            <a:ext cx="90725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2x</a:t>
            </a:r>
            <a:r>
              <a:rPr lang="en-US" altLang="en-US" sz="32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</a:rPr>
              <a:t>y – 2xy</a:t>
            </a:r>
            <a:r>
              <a:rPr lang="en-US" altLang="en-US" sz="32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</a:rPr>
              <a:t> – 4xy</a:t>
            </a:r>
            <a:r>
              <a:rPr lang="en-US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</a:rPr>
              <a:t> – 2xy </a:t>
            </a:r>
            <a:endParaRPr lang="vi-V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7662" name="Text Box 14">
            <a:extLst>
              <a:ext uri="{FF2B5EF4-FFF2-40B4-BE49-F238E27FC236}">
                <a16:creationId xmlns="" xmlns:a16="http://schemas.microsoft.com/office/drawing/2014/main" id="{BCAEE5F5-CDC1-4C2F-9D3E-D91DD4AF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2652217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="" xmlns:a16="http://schemas.microsoft.com/office/drawing/2014/main" id="{6CAA2A6C-2E79-400B-833E-D7A526DC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7" y="2652217"/>
            <a:ext cx="408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2x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3000" b="1" dirty="0">
                <a:latin typeface="Times New Roman" panose="02020603050405020304" pitchFamily="18" charset="0"/>
              </a:rPr>
              <a:t>y – 2xy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4xy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2xy 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="" xmlns:a16="http://schemas.microsoft.com/office/drawing/2014/main" id="{F23306A9-4EA0-404B-AEBB-E98321B7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23" y="3338788"/>
            <a:ext cx="3608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2xy (x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2y -1)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="" xmlns:a16="http://schemas.microsoft.com/office/drawing/2014/main" id="{F83D4BC6-6DA3-45EF-9B71-3E253030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23" y="3994722"/>
            <a:ext cx="39798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2xy [x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(y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+ 2y +1)]</a:t>
            </a:r>
          </a:p>
        </p:txBody>
      </p:sp>
      <p:sp>
        <p:nvSpPr>
          <p:cNvPr id="27666" name="Text Box 18">
            <a:extLst>
              <a:ext uri="{FF2B5EF4-FFF2-40B4-BE49-F238E27FC236}">
                <a16:creationId xmlns="" xmlns:a16="http://schemas.microsoft.com/office/drawing/2014/main" id="{FF2DBE03-CE5D-4495-A996-5EA703B8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4717830"/>
            <a:ext cx="328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2xy [x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 – (y + 1)</a:t>
            </a:r>
            <a:r>
              <a:rPr lang="en-US" alt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7667" name="Text Box 19">
            <a:extLst>
              <a:ext uri="{FF2B5EF4-FFF2-40B4-BE49-F238E27FC236}">
                <a16:creationId xmlns="" xmlns:a16="http://schemas.microsoft.com/office/drawing/2014/main" id="{BFBB3097-2950-417D-9B53-AD156C7F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856" y="5289106"/>
            <a:ext cx="5118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2xy [x  – (y+ 1)] [ x + (y + 1)]</a:t>
            </a:r>
          </a:p>
        </p:txBody>
      </p:sp>
      <p:sp>
        <p:nvSpPr>
          <p:cNvPr id="27668" name="Text Box 20">
            <a:extLst>
              <a:ext uri="{FF2B5EF4-FFF2-40B4-BE49-F238E27FC236}">
                <a16:creationId xmlns="" xmlns:a16="http://schemas.microsoft.com/office/drawing/2014/main" id="{91079FCA-1A8B-477A-BFC4-1E7450D6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856" y="5882383"/>
            <a:ext cx="4678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= 2xy ( x – y – 1) (x + y + 1) 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="" xmlns:a16="http://schemas.microsoft.com/office/drawing/2014/main" id="{3515907E-5208-42CE-805C-E23E5182F21D}"/>
              </a:ext>
            </a:extLst>
          </p:cNvPr>
          <p:cNvGrpSpPr>
            <a:grpSpLocks/>
          </p:cNvGrpSpPr>
          <p:nvPr/>
        </p:nvGrpSpPr>
        <p:grpSpPr bwMode="auto">
          <a:xfrm>
            <a:off x="936626" y="1613696"/>
            <a:ext cx="6286500" cy="617537"/>
            <a:chOff x="336" y="412"/>
            <a:chExt cx="3552" cy="308"/>
          </a:xfrm>
        </p:grpSpPr>
        <p:sp>
          <p:nvSpPr>
            <p:cNvPr id="10253" name="Rectangle 22">
              <a:extLst>
                <a:ext uri="{FF2B5EF4-FFF2-40B4-BE49-F238E27FC236}">
                  <a16:creationId xmlns="" xmlns:a16="http://schemas.microsoft.com/office/drawing/2014/main" id="{44881647-F44E-43F7-8161-BA7C2F86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.VnArial Narrow" panose="020B7200000000000000" pitchFamily="34" charset="0"/>
                </a:rPr>
                <a:t>?1</a:t>
              </a:r>
            </a:p>
          </p:txBody>
        </p:sp>
        <p:sp>
          <p:nvSpPr>
            <p:cNvPr id="10254" name="Text Box 23">
              <a:extLst>
                <a:ext uri="{FF2B5EF4-FFF2-40B4-BE49-F238E27FC236}">
                  <a16:creationId xmlns="" xmlns:a16="http://schemas.microsoft.com/office/drawing/2014/main" id="{2958DD2A-6935-4390-A99F-EAB5C0EA2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8839" y="188560"/>
            <a:ext cx="11685431" cy="954107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9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 : PHÂN TÍCH ĐA THỨC THÀNH NHÂN TỬ BẰNG  CÁCH PHỐI HỢP NHIỀU PHƯƠNG PHÁP</a:t>
            </a:r>
            <a:endParaRPr lang="en-US" sz="2800" dirty="0"/>
          </a:p>
        </p:txBody>
      </p:sp>
      <p:pic>
        <p:nvPicPr>
          <p:cNvPr id="21" name="Picture 21" descr="question_pop_up_from_box_hg_clr">
            <a:extLst>
              <a:ext uri="{FF2B5EF4-FFF2-40B4-BE49-F238E27FC236}">
                <a16:creationId xmlns="" xmlns:a16="http://schemas.microsoft.com/office/drawing/2014/main" id="{8034389E-34DD-417D-8E34-A4CD1EFFA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" y="2647397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58839" y="1104521"/>
            <a:ext cx="1728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dụ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=""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942" y="3170442"/>
            <a:ext cx="8921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ta </a:t>
            </a:r>
            <a:r>
              <a:rPr lang="en-US" altLang="en-US" sz="3200" b="1" dirty="0" err="1">
                <a:solidFill>
                  <a:srgbClr val="990000"/>
                </a:solidFill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</a:rPr>
              <a:t> ?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=""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4017072"/>
            <a:ext cx="89217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Đặt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nhân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tử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chung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2xy</a:t>
            </a:r>
          </a:p>
          <a:p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Nhóm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hạng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tử</a:t>
            </a:r>
            <a:endParaRPr lang="en-US" altLang="en-US" sz="3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Dùng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hằng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đẳng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+mj-lt"/>
              </a:rPr>
              <a:t>thức</a:t>
            </a:r>
            <a:r>
              <a:rPr lang="en-US" alt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alt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264675" y="1639450"/>
            <a:ext cx="559563" cy="51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2" grpId="0"/>
      <p:bldP spid="27663" grpId="0"/>
      <p:bldP spid="27664" grpId="0"/>
      <p:bldP spid="27665" grpId="0"/>
      <p:bldP spid="27666" grpId="0"/>
      <p:bldP spid="27667" grpId="0"/>
      <p:bldP spid="27668" grpId="0"/>
      <p:bldP spid="23" grpId="0"/>
      <p:bldP spid="23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TextBox 14">
            <a:extLst>
              <a:ext uri="{FF2B5EF4-FFF2-40B4-BE49-F238E27FC236}">
                <a16:creationId xmlns="" xmlns:a16="http://schemas.microsoft.com/office/drawing/2014/main" id="{BFCE6FCE-ABCC-4667-ADF2-7E3BC3DBC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391" y="1591290"/>
            <a:ext cx="9072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94,5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4,5.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Text Box 14">
            <a:extLst>
              <a:ext uri="{FF2B5EF4-FFF2-40B4-BE49-F238E27FC236}">
                <a16:creationId xmlns="" xmlns:a16="http://schemas.microsoft.com/office/drawing/2014/main" id="{151E349E-AF81-4203-87E8-255CFD24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435447"/>
            <a:ext cx="3060700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="" xmlns:a16="http://schemas.microsoft.com/office/drawing/2014/main" id="{0DD6CE09-BA48-468E-B9BE-B2AC6A8A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066" y="3522131"/>
            <a:ext cx="3154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 + 1) – y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7">
            <a:extLst>
              <a:ext uri="{FF2B5EF4-FFF2-40B4-BE49-F238E27FC236}">
                <a16:creationId xmlns="" xmlns:a16="http://schemas.microsoft.com/office/drawing/2014/main" id="{69DC975D-6A6D-4F37-B850-DD9BC40F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43" y="4105322"/>
            <a:ext cx="2365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+ 1)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="" xmlns:a16="http://schemas.microsoft.com/office/drawing/2014/main" id="{CA55F070-EC8F-45A3-AF73-3BC6F8761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887" y="4625762"/>
            <a:ext cx="3879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+ 1 - y) (x + 1 +  y)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="" xmlns:a16="http://schemas.microsoft.com/office/drawing/2014/main" id="{A71406DA-CB16-4C87-96A9-C5475116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5127671"/>
            <a:ext cx="8208962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94,5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4,5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2" name="Text Box 20">
            <a:extLst>
              <a:ext uri="{FF2B5EF4-FFF2-40B4-BE49-F238E27FC236}">
                <a16:creationId xmlns="" xmlns:a16="http://schemas.microsoft.com/office/drawing/2014/main" id="{40C1F98B-38D6-476B-9A71-28430FDD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7" y="5644019"/>
            <a:ext cx="77755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(94,5 + 1 – 4,5) (94,5 + 1 + 4,5)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91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100 = 9100</a:t>
            </a:r>
          </a:p>
        </p:txBody>
      </p:sp>
      <p:sp>
        <p:nvSpPr>
          <p:cNvPr id="28693" name="Text Box 21">
            <a:extLst>
              <a:ext uri="{FF2B5EF4-FFF2-40B4-BE49-F238E27FC236}">
                <a16:creationId xmlns="" xmlns:a16="http://schemas.microsoft.com/office/drawing/2014/main" id="{484243C9-0F0B-4E23-82FA-91937021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952768"/>
            <a:ext cx="1090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1F91D5B9-1859-4DCB-BF87-021B5D158C04}"/>
              </a:ext>
            </a:extLst>
          </p:cNvPr>
          <p:cNvGrpSpPr>
            <a:grpSpLocks/>
          </p:cNvGrpSpPr>
          <p:nvPr/>
        </p:nvGrpSpPr>
        <p:grpSpPr bwMode="auto">
          <a:xfrm>
            <a:off x="1316831" y="1819077"/>
            <a:ext cx="5703887" cy="512763"/>
            <a:chOff x="336" y="412"/>
            <a:chExt cx="3552" cy="308"/>
          </a:xfrm>
        </p:grpSpPr>
        <p:sp>
          <p:nvSpPr>
            <p:cNvPr id="12300" name="Rectangle 23">
              <a:extLst>
                <a:ext uri="{FF2B5EF4-FFF2-40B4-BE49-F238E27FC236}">
                  <a16:creationId xmlns="" xmlns:a16="http://schemas.microsoft.com/office/drawing/2014/main" id="{68847E57-7329-4955-81D0-E09F231A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12301" name="Text Box 24">
              <a:extLst>
                <a:ext uri="{FF2B5EF4-FFF2-40B4-BE49-F238E27FC236}">
                  <a16:creationId xmlns="" xmlns:a16="http://schemas.microsoft.com/office/drawing/2014/main" id="{D3DD7166-12CF-4185-A329-33229DB47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97" name="Text Box 25">
            <a:extLst>
              <a:ext uri="{FF2B5EF4-FFF2-40B4-BE49-F238E27FC236}">
                <a16:creationId xmlns="" xmlns:a16="http://schemas.microsoft.com/office/drawing/2014/main" id="{5EB11164-B788-42B1-9A05-931D54B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" y="1123335"/>
            <a:ext cx="3024187" cy="6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008" y="160654"/>
            <a:ext cx="11685431" cy="954107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9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13 : PHÂN TÍCH ĐA THỨC THÀNH NHÂN TỬ BẰNG  CÁCH PHỐI HỢP NHIỀU PHƯƠNG PHÁP</a:t>
            </a:r>
            <a:endParaRPr lang="en-US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575" flipH="1">
            <a:off x="60022" y="1196521"/>
            <a:ext cx="559563" cy="51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6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6" grpId="0"/>
      <p:bldP spid="12302" grpId="0"/>
      <p:bldP spid="12303" grpId="0"/>
      <p:bldP spid="12304" grpId="0"/>
      <p:bldP spid="28691" grpId="0"/>
      <p:bldP spid="28692" grpId="0"/>
      <p:bldP spid="28693" grpId="0"/>
      <p:bldP spid="286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44"/>
  <p:tag name="ISPRING_SLIDE_INDENT_LEVEL" val="0"/>
  <p:tag name="ISPRING_CUSTOM_TIMING_USED" val="0"/>
  <p:tag name="ISPRING_RESOURCE_AUDIO" val="20374744.wav"/>
  <p:tag name="ISPRING_AUDIO_FULL_PATH" val="D:\HO SO TRUONG\HO SO CA NHAN\GIAO AN\GIAO AN BICH\gio an dien tu\THAO GIANG\phan tich da thuc thanh nhan tu bang cach ph nhieu phuong phap\audio\20374744.wav"/>
  <p:tag name="ISPRING_AUDIO_RELATIVE_PATH" val="phan tich da thuc thanh nhan tu bang cach ph nhieu phuong phap\audio\20374744.wav"/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846</Words>
  <Application>Microsoft Office PowerPoint</Application>
  <PresentationFormat>Widescreen</PresentationFormat>
  <Paragraphs>111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 Narrow</vt:lpstr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BÀI 9 – Tiết 13 PHÂN TÍCH ĐA THỨC THÀNH NHÂN TỬ BẰNG  CÁCH PHỐI HỢP NHIỀU PHƯƠNG PHÁP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2021-09-02T08:05:13Z</dcterms:created>
  <dcterms:modified xsi:type="dcterms:W3CDTF">2021-09-03T03:30:39Z</dcterms:modified>
</cp:coreProperties>
</file>