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63" r:id="rId4"/>
    <p:sldId id="264" r:id="rId5"/>
    <p:sldId id="262" r:id="rId6"/>
    <p:sldId id="265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76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5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778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1AE09-1436-4F45-B17A-D5DF1E2C8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970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29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32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35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51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69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13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384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281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05B64-A807-4218-A08C-7F86823E8896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4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4267200" y="1314450"/>
            <a:ext cx="3505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800" b="0" i="0">
              <a:latin typeface=".VnArial Narrow" pitchFamily="34" charset="0"/>
              <a:cs typeface="Arial" charset="0"/>
            </a:endParaRPr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381000" y="457200"/>
            <a:ext cx="2209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800" b="0" i="0">
              <a:latin typeface=".VnArial Narrow" pitchFamily="34" charset="0"/>
              <a:cs typeface="Arial" charset="0"/>
            </a:endParaRPr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7391400" y="514350"/>
            <a:ext cx="1371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800" b="0" i="0">
              <a:latin typeface=".VnArial Narrow" pitchFamily="34" charset="0"/>
              <a:cs typeface="Arial" charset="0"/>
            </a:endParaRPr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7467600" y="4572000"/>
            <a:ext cx="1371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800" b="0" i="0">
              <a:latin typeface=".VnArial Narrow" pitchFamily="34" charset="0"/>
              <a:cs typeface="Arial" charset="0"/>
            </a:endParaRP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457200" y="4629150"/>
            <a:ext cx="6705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800" b="0" i="0">
              <a:latin typeface=".VnArial Narrow" pitchFamily="34" charset="0"/>
              <a:cs typeface="Arial" charset="0"/>
            </a:endParaRPr>
          </a:p>
        </p:txBody>
      </p:sp>
      <p:sp>
        <p:nvSpPr>
          <p:cNvPr id="2063" name="WordArt 15"/>
          <p:cNvSpPr>
            <a:spLocks noChangeArrowheads="1" noChangeShapeType="1" noTextEdit="1"/>
          </p:cNvSpPr>
          <p:nvPr/>
        </p:nvSpPr>
        <p:spPr bwMode="auto">
          <a:xfrm>
            <a:off x="0" y="133350"/>
            <a:ext cx="9067800" cy="496186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>
              <a:defRPr/>
            </a:pPr>
            <a:r>
              <a:rPr lang="vi-VN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0033CC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vi-VN" sz="3600" i="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0033CC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Bài 10:  Thực hành : VẼ VÀ PHÂN TÍCH BIỂU ĐỒ </a:t>
            </a:r>
          </a:p>
          <a:p>
            <a:pPr algn="ctr">
              <a:defRPr/>
            </a:pPr>
            <a:r>
              <a:rPr lang="vi-VN" sz="3600" i="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0033CC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VỀ SỰ THAY ĐỔI CƠ CẤU DIỆN TÍCH GIEO TRỒNG PHÂN THEO CÁC LOẠI CÂY,           </a:t>
            </a:r>
          </a:p>
          <a:p>
            <a:pPr algn="ctr">
              <a:defRPr/>
            </a:pPr>
            <a:r>
              <a:rPr lang="vi-VN" sz="3600" i="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0033CC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SỰ TĂNG TRƯỞNG ĐÀN GIA SÚC,</a:t>
            </a:r>
            <a:r>
              <a:rPr lang="en-US" sz="3600" i="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0033CC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vi-VN" sz="3600" i="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0033CC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GIA CẦM </a:t>
            </a:r>
            <a:r>
              <a:rPr lang="vi-VN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0033CC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.</a:t>
            </a:r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66"/>
                  </a:gs>
                  <a:gs pos="100000">
                    <a:srgbClr val="0033CC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85630670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228600" y="57150"/>
            <a:ext cx="8763000" cy="523220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 –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 TẬP 1: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97" name="Rectangle 33"/>
          <p:cNvSpPr>
            <a:spLocks noChangeArrowheads="1"/>
          </p:cNvSpPr>
          <p:nvPr/>
        </p:nvSpPr>
        <p:spPr bwMode="auto">
          <a:xfrm>
            <a:off x="0" y="577155"/>
            <a:ext cx="8991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a)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1847850"/>
            <a:ext cx="8915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3200" i="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Bước1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liệu</a:t>
            </a:r>
            <a:endParaRPr lang="en-US" sz="3200" i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200" b="0" i="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-76200" y="2362200"/>
            <a:ext cx="8991600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3200" i="0" u="sng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i="0" u="sng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i="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i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3257550"/>
            <a:ext cx="8686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qui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8317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571500"/>
            <a:ext cx="8915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3200" i="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Bước1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liệu</a:t>
            </a:r>
            <a:endParaRPr lang="en-US" sz="3200" i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200" b="0" i="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5476" name="Rectangle 4"/>
          <p:cNvSpPr>
            <a:spLocks noChangeArrowheads="1"/>
          </p:cNvSpPr>
          <p:nvPr/>
        </p:nvSpPr>
        <p:spPr bwMode="auto">
          <a:xfrm>
            <a:off x="228600" y="1066800"/>
            <a:ext cx="8686800" cy="371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800" i="0" dirty="0" err="1">
                <a:solidFill>
                  <a:srgbClr val="006600"/>
                </a:solidFill>
                <a:latin typeface="Times New Roman" pitchFamily="18" charset="0"/>
              </a:rPr>
              <a:t>Cách</a:t>
            </a:r>
            <a:r>
              <a:rPr lang="en-US" sz="2800" i="0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2800" i="0" dirty="0" err="1">
                <a:solidFill>
                  <a:srgbClr val="006600"/>
                </a:solidFill>
                <a:latin typeface="Times New Roman" pitchFamily="18" charset="0"/>
              </a:rPr>
              <a:t>tính</a:t>
            </a:r>
            <a:r>
              <a:rPr lang="en-US" sz="2800" i="0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2800" i="0" dirty="0" err="1">
                <a:solidFill>
                  <a:srgbClr val="006600"/>
                </a:solidFill>
                <a:latin typeface="Times New Roman" pitchFamily="18" charset="0"/>
              </a:rPr>
              <a:t>phần</a:t>
            </a:r>
            <a:r>
              <a:rPr lang="en-US" sz="2800" i="0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2800" i="0" dirty="0" err="1">
                <a:solidFill>
                  <a:srgbClr val="006600"/>
                </a:solidFill>
                <a:latin typeface="Times New Roman" pitchFamily="18" charset="0"/>
              </a:rPr>
              <a:t>trăm</a:t>
            </a:r>
            <a:r>
              <a:rPr lang="en-US" sz="2800" i="0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2800" i="0" dirty="0" err="1">
                <a:solidFill>
                  <a:srgbClr val="006600"/>
                </a:solidFill>
                <a:latin typeface="Times New Roman" pitchFamily="18" charset="0"/>
              </a:rPr>
              <a:t>và</a:t>
            </a:r>
            <a:r>
              <a:rPr lang="en-US" sz="2800" i="0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2800" i="0" dirty="0" err="1">
                <a:solidFill>
                  <a:srgbClr val="006600"/>
                </a:solidFill>
                <a:latin typeface="Times New Roman" pitchFamily="18" charset="0"/>
              </a:rPr>
              <a:t>góc</a:t>
            </a:r>
            <a:r>
              <a:rPr lang="en-US" sz="2800" i="0" dirty="0">
                <a:solidFill>
                  <a:srgbClr val="006600"/>
                </a:solidFill>
                <a:latin typeface="Times New Roman" pitchFamily="18" charset="0"/>
              </a:rPr>
              <a:t> ở </a:t>
            </a:r>
            <a:r>
              <a:rPr lang="en-US" sz="2800" i="0" dirty="0" err="1">
                <a:solidFill>
                  <a:srgbClr val="006600"/>
                </a:solidFill>
                <a:latin typeface="Times New Roman" pitchFamily="18" charset="0"/>
              </a:rPr>
              <a:t>tâm</a:t>
            </a:r>
            <a:endParaRPr lang="en-US" sz="2800" b="0" i="0" dirty="0">
              <a:solidFill>
                <a:srgbClr val="006600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0" i="0" dirty="0" err="1">
                <a:latin typeface="Times New Roman" pitchFamily="18" charset="0"/>
              </a:rPr>
              <a:t>Tổng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diện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tích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gieo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trồng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là</a:t>
            </a:r>
            <a:r>
              <a:rPr lang="en-US" sz="2800" b="0" i="0" dirty="0">
                <a:latin typeface="Times New Roman" pitchFamily="18" charset="0"/>
              </a:rPr>
              <a:t> 100 %  . </a:t>
            </a:r>
            <a:r>
              <a:rPr lang="en-US" sz="2800" b="0" i="0" dirty="0" err="1">
                <a:latin typeface="Times New Roman" pitchFamily="18" charset="0"/>
              </a:rPr>
              <a:t>Từ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đó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có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thể</a:t>
            </a:r>
            <a:r>
              <a:rPr lang="en-US" sz="2800" b="0" i="0" dirty="0">
                <a:latin typeface="Times New Roman" pitchFamily="18" charset="0"/>
              </a:rPr>
              <a:t>    </a:t>
            </a:r>
            <a:r>
              <a:rPr lang="en-US" sz="2800" b="0" i="0" dirty="0" err="1">
                <a:latin typeface="Times New Roman" pitchFamily="18" charset="0"/>
              </a:rPr>
              <a:t>xác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định</a:t>
            </a:r>
            <a:r>
              <a:rPr lang="en-US" sz="2800" b="0" i="0" dirty="0">
                <a:latin typeface="Times New Roman" pitchFamily="18" charset="0"/>
              </a:rPr>
              <a:t> % </a:t>
            </a:r>
            <a:r>
              <a:rPr lang="en-US" sz="2800" b="0" i="0" dirty="0" err="1">
                <a:latin typeface="Times New Roman" pitchFamily="18" charset="0"/>
              </a:rPr>
              <a:t>của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các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nhóm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cây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trồng</a:t>
            </a:r>
            <a:r>
              <a:rPr lang="en-US" sz="2800" b="0" i="0" dirty="0">
                <a:latin typeface="Times New Roman" pitchFamily="18" charset="0"/>
              </a:rPr>
              <a:t>: </a:t>
            </a:r>
            <a:endParaRPr lang="en-US" sz="2800" i="0" u="sng" dirty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800" b="0" i="0" dirty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800" b="0" i="0" dirty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800" dirty="0" err="1">
                <a:solidFill>
                  <a:srgbClr val="006600"/>
                </a:solidFill>
                <a:latin typeface="Times New Roman" pitchFamily="18" charset="0"/>
              </a:rPr>
              <a:t>Cách</a:t>
            </a:r>
            <a:r>
              <a:rPr lang="en-US" sz="2800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Times New Roman" pitchFamily="18" charset="0"/>
              </a:rPr>
              <a:t>tính</a:t>
            </a:r>
            <a:r>
              <a:rPr lang="en-US" sz="2800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  <a:latin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Times New Roman" pitchFamily="18" charset="0"/>
              </a:rPr>
              <a:t>và</a:t>
            </a:r>
            <a:r>
              <a:rPr lang="en-US" sz="2800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6600"/>
                </a:solidFill>
                <a:latin typeface="Times New Roman" pitchFamily="18" charset="0"/>
              </a:rPr>
              <a:t>góc</a:t>
            </a:r>
            <a:r>
              <a:rPr lang="en-US" sz="2800" dirty="0">
                <a:solidFill>
                  <a:srgbClr val="006600"/>
                </a:solidFill>
                <a:latin typeface="Times New Roman" pitchFamily="18" charset="0"/>
              </a:rPr>
              <a:t> ở </a:t>
            </a:r>
            <a:r>
              <a:rPr lang="en-US" sz="2800" dirty="0" err="1" smtClean="0">
                <a:solidFill>
                  <a:srgbClr val="006600"/>
                </a:solidFill>
                <a:latin typeface="Times New Roman" pitchFamily="18" charset="0"/>
              </a:rPr>
              <a:t>tâm</a:t>
            </a:r>
            <a:endParaRPr lang="en-US" sz="2800" b="0" i="0" dirty="0">
              <a:latin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0" i="0" dirty="0" err="1">
                <a:latin typeface="Times New Roman" pitchFamily="18" charset="0"/>
              </a:rPr>
              <a:t>Biểu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đồ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hình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tròn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có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góc</a:t>
            </a:r>
            <a:r>
              <a:rPr lang="en-US" sz="2800" b="0" i="0" dirty="0">
                <a:latin typeface="Times New Roman" pitchFamily="18" charset="0"/>
              </a:rPr>
              <a:t> ở </a:t>
            </a:r>
            <a:r>
              <a:rPr lang="en-US" sz="2800" b="0" i="0" dirty="0" err="1">
                <a:latin typeface="Times New Roman" pitchFamily="18" charset="0"/>
              </a:rPr>
              <a:t>tâm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bằng</a:t>
            </a:r>
            <a:r>
              <a:rPr lang="en-US" sz="2800" b="0" i="0" dirty="0">
                <a:latin typeface="Times New Roman" pitchFamily="18" charset="0"/>
              </a:rPr>
              <a:t> 360 </a:t>
            </a:r>
            <a:r>
              <a:rPr lang="en-US" sz="2800" b="0" i="0" dirty="0" err="1">
                <a:latin typeface="Times New Roman" pitchFamily="18" charset="0"/>
              </a:rPr>
              <a:t>độ.Nghĩa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là</a:t>
            </a:r>
            <a:r>
              <a:rPr lang="en-US" sz="2800" b="0" i="0" dirty="0">
                <a:latin typeface="Times New Roman" pitchFamily="18" charset="0"/>
              </a:rPr>
              <a:t> 1% </a:t>
            </a:r>
            <a:r>
              <a:rPr lang="en-US" sz="2800" b="0" i="0" dirty="0" err="1">
                <a:latin typeface="Times New Roman" pitchFamily="18" charset="0"/>
              </a:rPr>
              <a:t>tương</a:t>
            </a:r>
            <a:r>
              <a:rPr lang="en-US" sz="2800" b="0" i="0" dirty="0">
                <a:latin typeface="Times New Roman" pitchFamily="18" charset="0"/>
              </a:rPr>
              <a:t> </a:t>
            </a:r>
            <a:r>
              <a:rPr lang="en-US" sz="2800" b="0" i="0" dirty="0" err="1">
                <a:latin typeface="Times New Roman" pitchFamily="18" charset="0"/>
              </a:rPr>
              <a:t>ứng</a:t>
            </a:r>
            <a:r>
              <a:rPr lang="en-US" sz="2800" b="0" i="0" dirty="0">
                <a:latin typeface="Times New Roman" pitchFamily="18" charset="0"/>
              </a:rPr>
              <a:t> 3,6 </a:t>
            </a:r>
            <a:r>
              <a:rPr lang="en-US" sz="2800" b="0" i="0" baseline="30000" dirty="0">
                <a:latin typeface="Times New Roman" pitchFamily="18" charset="0"/>
              </a:rPr>
              <a:t>0</a:t>
            </a:r>
            <a:r>
              <a:rPr lang="en-US" sz="2800" b="0" i="0" dirty="0">
                <a:latin typeface="Times New Roman" pitchFamily="18" charset="0"/>
              </a:rPr>
              <a:t> (</a:t>
            </a:r>
            <a:r>
              <a:rPr lang="en-US" sz="2800" b="0" i="0" dirty="0" err="1">
                <a:latin typeface="Times New Roman" pitchFamily="18" charset="0"/>
              </a:rPr>
              <a:t>độ</a:t>
            </a:r>
            <a:r>
              <a:rPr lang="en-US" sz="2800" b="0" i="0" dirty="0">
                <a:latin typeface="Times New Roman" pitchFamily="18" charset="0"/>
              </a:rPr>
              <a:t>)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800" b="0" i="0" dirty="0" smtClean="0">
                <a:latin typeface="Times New Roman" pitchFamily="18" charset="0"/>
              </a:rPr>
              <a:t>                          </a:t>
            </a:r>
            <a:endParaRPr lang="en-US" sz="2800" i="0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2006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6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Rectangle 4"/>
          <p:cNvSpPr>
            <a:spLocks noChangeArrowheads="1"/>
          </p:cNvSpPr>
          <p:nvPr/>
        </p:nvSpPr>
        <p:spPr bwMode="auto">
          <a:xfrm>
            <a:off x="7938" y="57150"/>
            <a:ext cx="899160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3200" i="0" u="sng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Bước2</a:t>
            </a:r>
            <a:r>
              <a:rPr lang="en-US" sz="3200" i="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qui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200" i="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200" i="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quạt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200" i="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quạt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ứng</a:t>
            </a:r>
            <a:endParaRPr lang="en-US" sz="3200" i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200" i="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i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200" i="0" dirty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200" b="0" i="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4453" name="Oval 5"/>
          <p:cNvSpPr>
            <a:spLocks noChangeArrowheads="1"/>
          </p:cNvSpPr>
          <p:nvPr/>
        </p:nvSpPr>
        <p:spPr bwMode="auto">
          <a:xfrm>
            <a:off x="3200400" y="3143250"/>
            <a:ext cx="2362200" cy="1828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vi-VN" b="0" i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454" name="Line 6"/>
          <p:cNvSpPr>
            <a:spLocks noChangeShapeType="1"/>
          </p:cNvSpPr>
          <p:nvPr/>
        </p:nvSpPr>
        <p:spPr bwMode="auto">
          <a:xfrm>
            <a:off x="4419600" y="3169444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55" name="Arc 7"/>
          <p:cNvSpPr>
            <a:spLocks/>
          </p:cNvSpPr>
          <p:nvPr/>
        </p:nvSpPr>
        <p:spPr bwMode="auto">
          <a:xfrm rot="991184">
            <a:off x="5181600" y="3257550"/>
            <a:ext cx="592138" cy="400050"/>
          </a:xfrm>
          <a:custGeom>
            <a:avLst/>
            <a:gdLst>
              <a:gd name="T0" fmla="*/ 0 w 20955"/>
              <a:gd name="T1" fmla="*/ 0 h 21600"/>
              <a:gd name="T2" fmla="*/ 2147483647 w 20955"/>
              <a:gd name="T3" fmla="*/ 2147483647 h 21600"/>
              <a:gd name="T4" fmla="*/ 0 w 20955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955" h="21600" fill="none" extrusionOk="0">
                <a:moveTo>
                  <a:pt x="-1" y="0"/>
                </a:moveTo>
                <a:cubicBezTo>
                  <a:pt x="9911" y="0"/>
                  <a:pt x="18551" y="6745"/>
                  <a:pt x="20955" y="16360"/>
                </a:cubicBezTo>
              </a:path>
              <a:path w="20955" h="21600" stroke="0" extrusionOk="0">
                <a:moveTo>
                  <a:pt x="-1" y="0"/>
                </a:moveTo>
                <a:cubicBezTo>
                  <a:pt x="9911" y="0"/>
                  <a:pt x="18551" y="6745"/>
                  <a:pt x="20955" y="1636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6" name="Line 8"/>
          <p:cNvSpPr>
            <a:spLocks noChangeShapeType="1"/>
          </p:cNvSpPr>
          <p:nvPr/>
        </p:nvSpPr>
        <p:spPr bwMode="auto">
          <a:xfrm>
            <a:off x="4419600" y="4099322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57" name="Arc 9"/>
          <p:cNvSpPr>
            <a:spLocks/>
          </p:cNvSpPr>
          <p:nvPr/>
        </p:nvSpPr>
        <p:spPr bwMode="auto">
          <a:xfrm rot="244536">
            <a:off x="4340226" y="3169444"/>
            <a:ext cx="1285875" cy="970360"/>
          </a:xfrm>
          <a:custGeom>
            <a:avLst/>
            <a:gdLst>
              <a:gd name="T0" fmla="*/ 0 w 23135"/>
              <a:gd name="T1" fmla="*/ 733695895 h 21600"/>
              <a:gd name="T2" fmla="*/ 2147483647 w 23135"/>
              <a:gd name="T3" fmla="*/ 2147483647 h 21600"/>
              <a:gd name="T4" fmla="*/ 2147483647 w 23135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3135" h="21600" fill="none" extrusionOk="0">
                <a:moveTo>
                  <a:pt x="-1" y="56"/>
                </a:moveTo>
                <a:cubicBezTo>
                  <a:pt x="520" y="18"/>
                  <a:pt x="1041" y="-1"/>
                  <a:pt x="1563" y="0"/>
                </a:cubicBezTo>
                <a:cubicBezTo>
                  <a:pt x="13061" y="0"/>
                  <a:pt x="22544" y="9007"/>
                  <a:pt x="23134" y="20491"/>
                </a:cubicBezTo>
              </a:path>
              <a:path w="23135" h="21600" stroke="0" extrusionOk="0">
                <a:moveTo>
                  <a:pt x="-1" y="56"/>
                </a:moveTo>
                <a:cubicBezTo>
                  <a:pt x="520" y="18"/>
                  <a:pt x="1041" y="-1"/>
                  <a:pt x="1563" y="0"/>
                </a:cubicBezTo>
                <a:cubicBezTo>
                  <a:pt x="13061" y="0"/>
                  <a:pt x="22544" y="9007"/>
                  <a:pt x="23134" y="20491"/>
                </a:cubicBezTo>
                <a:lnTo>
                  <a:pt x="1563" y="21600"/>
                </a:lnTo>
                <a:lnTo>
                  <a:pt x="-1" y="56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8" name="Text Box 10"/>
          <p:cNvSpPr txBox="1">
            <a:spLocks noChangeArrowheads="1"/>
          </p:cNvSpPr>
          <p:nvPr/>
        </p:nvSpPr>
        <p:spPr bwMode="auto">
          <a:xfrm>
            <a:off x="4648200" y="3600451"/>
            <a:ext cx="990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000" i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25 %</a:t>
            </a:r>
          </a:p>
        </p:txBody>
      </p:sp>
    </p:spTree>
    <p:extLst>
      <p:ext uri="{BB962C8B-B14F-4D97-AF65-F5344CB8AC3E}">
        <p14:creationId xmlns:p14="http://schemas.microsoft.com/office/powerpoint/2010/main" val="4687768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4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4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4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44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44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4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04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0"/>
                                        <p:tgtEl>
                                          <p:spTgt spid="10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04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3" grpId="0" animBg="1"/>
      <p:bldP spid="104454" grpId="0" animBg="1"/>
      <p:bldP spid="104455" grpId="0" animBg="1"/>
      <p:bldP spid="104456" grpId="0" animBg="1"/>
      <p:bldP spid="104457" grpId="0" animBg="1"/>
      <p:bldP spid="1044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9" name="Text Box 35"/>
          <p:cNvSpPr txBox="1">
            <a:spLocks noChangeArrowheads="1"/>
          </p:cNvSpPr>
          <p:nvPr/>
        </p:nvSpPr>
        <p:spPr bwMode="auto">
          <a:xfrm>
            <a:off x="228600" y="133350"/>
            <a:ext cx="8763000" cy="523220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II- BÀI TẬP 2: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228600" y="667733"/>
            <a:ext cx="8763000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FF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3200" i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i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200" i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i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200" i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10.2 :</a:t>
            </a:r>
          </a:p>
          <a:p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toạ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i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i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i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súc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1990, 1995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2000</a:t>
            </a:r>
            <a:r>
              <a:rPr lang="en-US" sz="32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i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b/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       </a:t>
            </a:r>
          </a:p>
          <a:p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lợn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? </a:t>
            </a:r>
          </a:p>
          <a:p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trâu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3200" i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9951319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2"/>
          <p:cNvSpPr txBox="1">
            <a:spLocks noChangeArrowheads="1"/>
          </p:cNvSpPr>
          <p:nvPr/>
        </p:nvSpPr>
        <p:spPr bwMode="auto">
          <a:xfrm>
            <a:off x="1143000" y="45244"/>
            <a:ext cx="5943600" cy="707886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000" b="0" i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0" i="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0" i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000" b="0" i="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0" i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b="0" i="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0" i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000" b="0" i="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0" i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b="0" i="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0" y="800100"/>
            <a:ext cx="7086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3200" i="0" u="sng">
                <a:solidFill>
                  <a:srgbClr val="FF00FF"/>
                </a:solidFill>
                <a:latin typeface="Times New Roman" pitchFamily="18" charset="0"/>
              </a:rPr>
              <a:t>Bước1</a:t>
            </a:r>
            <a:r>
              <a:rPr lang="en-US" sz="3200" i="0">
                <a:solidFill>
                  <a:srgbClr val="FF00FF"/>
                </a:solidFill>
                <a:latin typeface="Times New Roman" pitchFamily="18" charset="0"/>
              </a:rPr>
              <a:t>:</a:t>
            </a:r>
            <a:r>
              <a:rPr lang="en-US" sz="3200" i="0">
                <a:latin typeface="Times New Roman" pitchFamily="18" charset="0"/>
              </a:rPr>
              <a:t> </a:t>
            </a:r>
            <a:r>
              <a:rPr lang="en-US" sz="2800" i="0">
                <a:latin typeface="Times New Roman" pitchFamily="18" charset="0"/>
              </a:rPr>
              <a:t>Vẽ hệ trục tọa độ vuông góc</a:t>
            </a:r>
            <a:r>
              <a:rPr lang="en-US" sz="3200" i="0">
                <a:latin typeface="Times New Roman" pitchFamily="18" charset="0"/>
              </a:rPr>
              <a:t>                                   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200" i="0">
                <a:latin typeface="Times New Roman" pitchFamily="18" charset="0"/>
              </a:rPr>
              <a:t>   </a:t>
            </a:r>
            <a:r>
              <a:rPr lang="en-US" sz="2400" i="0">
                <a:latin typeface="Times New Roman" pitchFamily="18" charset="0"/>
              </a:rPr>
              <a:t>( trục tung, hoành )</a:t>
            </a:r>
            <a:r>
              <a:rPr lang="en-US" sz="3200" i="0">
                <a:latin typeface="Times New Roman" pitchFamily="18" charset="0"/>
              </a:rPr>
              <a:t> </a:t>
            </a:r>
            <a:r>
              <a:rPr lang="en-US" sz="2400" i="0">
                <a:latin typeface="Times New Roman" pitchFamily="18" charset="0"/>
              </a:rPr>
              <a:t>Ghi chú các đại lượng</a:t>
            </a:r>
            <a:endParaRPr lang="en-US" sz="2400" b="0" i="0">
              <a:latin typeface="Times New Roman" pitchFamily="18" charset="0"/>
            </a:endParaRPr>
          </a:p>
        </p:txBody>
      </p:sp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0" y="1828800"/>
            <a:ext cx="7391400" cy="177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3200" i="0" u="sng">
                <a:solidFill>
                  <a:srgbClr val="FF00FF"/>
                </a:solidFill>
                <a:latin typeface="Times New Roman" pitchFamily="18" charset="0"/>
              </a:rPr>
              <a:t>Bước2</a:t>
            </a:r>
            <a:r>
              <a:rPr lang="en-US" sz="3200" i="0">
                <a:solidFill>
                  <a:srgbClr val="FF00FF"/>
                </a:solidFill>
                <a:latin typeface="Times New Roman" pitchFamily="18" charset="0"/>
              </a:rPr>
              <a:t>:</a:t>
            </a:r>
            <a:r>
              <a:rPr lang="en-US" sz="3200" i="0">
                <a:latin typeface="Times New Roman" pitchFamily="18" charset="0"/>
              </a:rPr>
              <a:t> </a:t>
            </a:r>
            <a:r>
              <a:rPr lang="en-US" sz="2800" i="0">
                <a:latin typeface="Times New Roman" pitchFamily="18" charset="0"/>
              </a:rPr>
              <a:t>Lấy tỉ lệ chuẩn 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800" i="0">
                <a:latin typeface="Times New Roman" pitchFamily="18" charset="0"/>
              </a:rPr>
              <a:t>                Vẽ theo bảng số liệu 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400" i="0">
                <a:solidFill>
                  <a:srgbClr val="006600"/>
                </a:solidFill>
                <a:latin typeface="Times New Roman" pitchFamily="18" charset="0"/>
              </a:rPr>
              <a:t>1.</a:t>
            </a:r>
            <a:r>
              <a:rPr lang="en-US" sz="2400" i="0">
                <a:latin typeface="Times New Roman" pitchFamily="18" charset="0"/>
              </a:rPr>
              <a:t> Xác định tọa độ các điểm 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400" i="0">
                <a:solidFill>
                  <a:srgbClr val="006600"/>
                </a:solidFill>
                <a:latin typeface="Times New Roman" pitchFamily="18" charset="0"/>
              </a:rPr>
              <a:t>2.</a:t>
            </a:r>
            <a:r>
              <a:rPr lang="en-US" sz="2400" i="0">
                <a:latin typeface="Times New Roman" pitchFamily="18" charset="0"/>
              </a:rPr>
              <a:t> Nối các điểm thành đường biểu diễn.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400" i="0">
                <a:solidFill>
                  <a:srgbClr val="006600"/>
                </a:solidFill>
                <a:latin typeface="Times New Roman" pitchFamily="18" charset="0"/>
              </a:rPr>
              <a:t>3.</a:t>
            </a:r>
            <a:r>
              <a:rPr lang="en-US" sz="2400" i="0">
                <a:latin typeface="Times New Roman" pitchFamily="18" charset="0"/>
              </a:rPr>
              <a:t> Dùng kí hiệu ghi chú các đại lượng 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400" i="0">
                <a:solidFill>
                  <a:srgbClr val="006600"/>
                </a:solidFill>
                <a:latin typeface="Times New Roman" pitchFamily="18" charset="0"/>
              </a:rPr>
              <a:t>4.</a:t>
            </a:r>
            <a:r>
              <a:rPr lang="en-US" sz="2400" i="0">
                <a:latin typeface="Times New Roman" pitchFamily="18" charset="0"/>
              </a:rPr>
              <a:t> Đặt tên biểu đồ.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i="0">
                <a:latin typeface="Times New Roman" pitchFamily="18" charset="0"/>
              </a:rPr>
              <a:t>       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b="0" i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7517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5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57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57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57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57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157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0" y="1"/>
            <a:ext cx="9144000" cy="707886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000" b="0" i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4000" b="0" i="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0" i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4000" b="0" i="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16741" name="Line 5"/>
          <p:cNvSpPr>
            <a:spLocks noChangeShapeType="1"/>
          </p:cNvSpPr>
          <p:nvPr/>
        </p:nvSpPr>
        <p:spPr bwMode="auto">
          <a:xfrm>
            <a:off x="2133600" y="1028700"/>
            <a:ext cx="0" cy="3314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2" name="Line 6"/>
          <p:cNvSpPr>
            <a:spLocks noChangeShapeType="1"/>
          </p:cNvSpPr>
          <p:nvPr/>
        </p:nvSpPr>
        <p:spPr bwMode="auto">
          <a:xfrm>
            <a:off x="2133600" y="4343400"/>
            <a:ext cx="594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1600200" y="800100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i="0">
                <a:effectLst>
                  <a:outerShdw blurRad="38100" dist="38100" dir="2700000" algn="tl">
                    <a:srgbClr val="C0C0C0"/>
                  </a:outerShdw>
                </a:effectLst>
              </a:rPr>
              <a:t>%</a:t>
            </a:r>
          </a:p>
        </p:txBody>
      </p:sp>
      <p:sp>
        <p:nvSpPr>
          <p:cNvPr id="116744" name="Text Box 8"/>
          <p:cNvSpPr txBox="1">
            <a:spLocks noChangeArrowheads="1"/>
          </p:cNvSpPr>
          <p:nvPr/>
        </p:nvSpPr>
        <p:spPr bwMode="auto">
          <a:xfrm>
            <a:off x="7848600" y="4000500"/>
            <a:ext cx="990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i="0">
                <a:effectLst>
                  <a:outerShdw blurRad="38100" dist="38100" dir="2700000" algn="tl">
                    <a:srgbClr val="C0C0C0"/>
                  </a:outerShdw>
                </a:effectLst>
              </a:rPr>
              <a:t>Năm</a:t>
            </a:r>
          </a:p>
        </p:txBody>
      </p:sp>
      <p:sp>
        <p:nvSpPr>
          <p:cNvPr id="116745" name="Line 9"/>
          <p:cNvSpPr>
            <a:spLocks noChangeShapeType="1"/>
          </p:cNvSpPr>
          <p:nvPr/>
        </p:nvSpPr>
        <p:spPr bwMode="auto">
          <a:xfrm>
            <a:off x="2133600" y="3886200"/>
            <a:ext cx="5715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6" name="Line 10"/>
          <p:cNvSpPr>
            <a:spLocks noChangeShapeType="1"/>
          </p:cNvSpPr>
          <p:nvPr/>
        </p:nvSpPr>
        <p:spPr bwMode="auto">
          <a:xfrm>
            <a:off x="2133600" y="3486150"/>
            <a:ext cx="5715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7" name="Line 11"/>
          <p:cNvSpPr>
            <a:spLocks noChangeShapeType="1"/>
          </p:cNvSpPr>
          <p:nvPr/>
        </p:nvSpPr>
        <p:spPr bwMode="auto">
          <a:xfrm>
            <a:off x="2133600" y="3028950"/>
            <a:ext cx="5715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8" name="Line 12"/>
          <p:cNvSpPr>
            <a:spLocks noChangeShapeType="1"/>
          </p:cNvSpPr>
          <p:nvPr/>
        </p:nvSpPr>
        <p:spPr bwMode="auto">
          <a:xfrm>
            <a:off x="2133600" y="2628900"/>
            <a:ext cx="5715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9" name="Text Box 13"/>
          <p:cNvSpPr txBox="1">
            <a:spLocks noChangeArrowheads="1"/>
          </p:cNvSpPr>
          <p:nvPr/>
        </p:nvSpPr>
        <p:spPr bwMode="auto">
          <a:xfrm>
            <a:off x="1600200" y="4057650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i="0">
                <a:effectLst>
                  <a:outerShdw blurRad="38100" dist="38100" dir="2700000" algn="tl">
                    <a:srgbClr val="C0C0C0"/>
                  </a:outerShdw>
                </a:effectLst>
              </a:rPr>
              <a:t>60</a:t>
            </a:r>
          </a:p>
        </p:txBody>
      </p:sp>
      <p:sp>
        <p:nvSpPr>
          <p:cNvPr id="116750" name="Text Box 14"/>
          <p:cNvSpPr txBox="1">
            <a:spLocks noChangeArrowheads="1"/>
          </p:cNvSpPr>
          <p:nvPr/>
        </p:nvSpPr>
        <p:spPr bwMode="auto">
          <a:xfrm>
            <a:off x="1524000" y="3714750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i="0">
                <a:effectLst>
                  <a:outerShdw blurRad="38100" dist="38100" dir="2700000" algn="tl">
                    <a:srgbClr val="C0C0C0"/>
                  </a:outerShdw>
                </a:effectLst>
              </a:rPr>
              <a:t>80</a:t>
            </a:r>
          </a:p>
        </p:txBody>
      </p:sp>
      <p:sp>
        <p:nvSpPr>
          <p:cNvPr id="116751" name="Text Box 15"/>
          <p:cNvSpPr txBox="1">
            <a:spLocks noChangeArrowheads="1"/>
          </p:cNvSpPr>
          <p:nvPr/>
        </p:nvSpPr>
        <p:spPr bwMode="auto">
          <a:xfrm>
            <a:off x="1447800" y="3314700"/>
            <a:ext cx="914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i="0">
                <a:effectLst>
                  <a:outerShdw blurRad="38100" dist="38100" dir="2700000" algn="tl">
                    <a:srgbClr val="C0C0C0"/>
                  </a:outerShdw>
                </a:effectLst>
              </a:rPr>
              <a:t>100</a:t>
            </a:r>
          </a:p>
        </p:txBody>
      </p:sp>
      <p:sp>
        <p:nvSpPr>
          <p:cNvPr id="116752" name="Text Box 16"/>
          <p:cNvSpPr txBox="1">
            <a:spLocks noChangeArrowheads="1"/>
          </p:cNvSpPr>
          <p:nvPr/>
        </p:nvSpPr>
        <p:spPr bwMode="auto">
          <a:xfrm>
            <a:off x="1447800" y="2800350"/>
            <a:ext cx="914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i="0">
                <a:effectLst>
                  <a:outerShdw blurRad="38100" dist="38100" dir="2700000" algn="tl">
                    <a:srgbClr val="C0C0C0"/>
                  </a:outerShdw>
                </a:effectLst>
              </a:rPr>
              <a:t>120</a:t>
            </a:r>
          </a:p>
        </p:txBody>
      </p:sp>
      <p:sp>
        <p:nvSpPr>
          <p:cNvPr id="116753" name="Text Box 17"/>
          <p:cNvSpPr txBox="1">
            <a:spLocks noChangeArrowheads="1"/>
          </p:cNvSpPr>
          <p:nvPr/>
        </p:nvSpPr>
        <p:spPr bwMode="auto">
          <a:xfrm>
            <a:off x="1371600" y="2343150"/>
            <a:ext cx="914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i="0">
                <a:effectLst>
                  <a:outerShdw blurRad="38100" dist="38100" dir="2700000" algn="tl">
                    <a:srgbClr val="C0C0C0"/>
                  </a:outerShdw>
                </a:effectLst>
              </a:rPr>
              <a:t>140</a:t>
            </a:r>
          </a:p>
        </p:txBody>
      </p:sp>
      <p:sp>
        <p:nvSpPr>
          <p:cNvPr id="116754" name="Line 18"/>
          <p:cNvSpPr>
            <a:spLocks noChangeShapeType="1"/>
          </p:cNvSpPr>
          <p:nvPr/>
        </p:nvSpPr>
        <p:spPr bwMode="auto">
          <a:xfrm>
            <a:off x="2133600" y="2171700"/>
            <a:ext cx="5715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5" name="Text Box 19"/>
          <p:cNvSpPr txBox="1">
            <a:spLocks noChangeArrowheads="1"/>
          </p:cNvSpPr>
          <p:nvPr/>
        </p:nvSpPr>
        <p:spPr bwMode="auto">
          <a:xfrm>
            <a:off x="1371600" y="1885950"/>
            <a:ext cx="914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i="0">
                <a:effectLst>
                  <a:outerShdw blurRad="38100" dist="38100" dir="2700000" algn="tl">
                    <a:srgbClr val="C0C0C0"/>
                  </a:outerShdw>
                </a:effectLst>
              </a:rPr>
              <a:t>160</a:t>
            </a:r>
          </a:p>
        </p:txBody>
      </p:sp>
      <p:sp>
        <p:nvSpPr>
          <p:cNvPr id="116756" name="Line 20"/>
          <p:cNvSpPr>
            <a:spLocks noChangeShapeType="1"/>
          </p:cNvSpPr>
          <p:nvPr/>
        </p:nvSpPr>
        <p:spPr bwMode="auto">
          <a:xfrm>
            <a:off x="4343400" y="4286250"/>
            <a:ext cx="0" cy="57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7" name="Line 21"/>
          <p:cNvSpPr>
            <a:spLocks noChangeShapeType="1"/>
          </p:cNvSpPr>
          <p:nvPr/>
        </p:nvSpPr>
        <p:spPr bwMode="auto">
          <a:xfrm>
            <a:off x="6400800" y="4286250"/>
            <a:ext cx="0" cy="57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8" name="Line 22"/>
          <p:cNvSpPr>
            <a:spLocks noChangeShapeType="1"/>
          </p:cNvSpPr>
          <p:nvPr/>
        </p:nvSpPr>
        <p:spPr bwMode="auto">
          <a:xfrm>
            <a:off x="7620000" y="4286250"/>
            <a:ext cx="0" cy="57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59" name="Text Box 23"/>
          <p:cNvSpPr txBox="1">
            <a:spLocks noChangeArrowheads="1"/>
          </p:cNvSpPr>
          <p:nvPr/>
        </p:nvSpPr>
        <p:spPr bwMode="auto">
          <a:xfrm>
            <a:off x="3886200" y="4400550"/>
            <a:ext cx="990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i="0">
                <a:effectLst>
                  <a:outerShdw blurRad="38100" dist="38100" dir="2700000" algn="tl">
                    <a:srgbClr val="C0C0C0"/>
                  </a:outerShdw>
                </a:effectLst>
              </a:rPr>
              <a:t>1995</a:t>
            </a:r>
          </a:p>
        </p:txBody>
      </p:sp>
      <p:sp>
        <p:nvSpPr>
          <p:cNvPr id="116760" name="Text Box 24"/>
          <p:cNvSpPr txBox="1">
            <a:spLocks noChangeArrowheads="1"/>
          </p:cNvSpPr>
          <p:nvPr/>
        </p:nvSpPr>
        <p:spPr bwMode="auto">
          <a:xfrm>
            <a:off x="6096000" y="4400550"/>
            <a:ext cx="990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i="0">
                <a:effectLst>
                  <a:outerShdw blurRad="38100" dist="38100" dir="2700000" algn="tl">
                    <a:srgbClr val="C0C0C0"/>
                  </a:outerShdw>
                </a:effectLst>
              </a:rPr>
              <a:t>2000</a:t>
            </a:r>
          </a:p>
        </p:txBody>
      </p:sp>
      <p:sp>
        <p:nvSpPr>
          <p:cNvPr id="116761" name="Text Box 25"/>
          <p:cNvSpPr txBox="1">
            <a:spLocks noChangeArrowheads="1"/>
          </p:cNvSpPr>
          <p:nvPr/>
        </p:nvSpPr>
        <p:spPr bwMode="auto">
          <a:xfrm>
            <a:off x="7239000" y="4400550"/>
            <a:ext cx="990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i="0">
                <a:effectLst>
                  <a:outerShdw blurRad="38100" dist="38100" dir="2700000" algn="tl">
                    <a:srgbClr val="C0C0C0"/>
                  </a:outerShdw>
                </a:effectLst>
              </a:rPr>
              <a:t>2002</a:t>
            </a:r>
          </a:p>
        </p:txBody>
      </p:sp>
      <p:sp>
        <p:nvSpPr>
          <p:cNvPr id="116762" name="Text Box 26"/>
          <p:cNvSpPr txBox="1">
            <a:spLocks noChangeArrowheads="1"/>
          </p:cNvSpPr>
          <p:nvPr/>
        </p:nvSpPr>
        <p:spPr bwMode="auto">
          <a:xfrm>
            <a:off x="1752600" y="4400550"/>
            <a:ext cx="990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i="0">
                <a:effectLst>
                  <a:outerShdw blurRad="38100" dist="38100" dir="2700000" algn="tl">
                    <a:srgbClr val="C0C0C0"/>
                  </a:outerShdw>
                </a:effectLst>
              </a:rPr>
              <a:t>1990</a:t>
            </a:r>
          </a:p>
        </p:txBody>
      </p:sp>
      <p:sp>
        <p:nvSpPr>
          <p:cNvPr id="116765" name="Line 29"/>
          <p:cNvSpPr>
            <a:spLocks noChangeShapeType="1"/>
          </p:cNvSpPr>
          <p:nvPr/>
        </p:nvSpPr>
        <p:spPr bwMode="auto">
          <a:xfrm flipV="1">
            <a:off x="4343400" y="2800350"/>
            <a:ext cx="2057400" cy="3429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66" name="Line 30"/>
          <p:cNvSpPr>
            <a:spLocks noChangeShapeType="1"/>
          </p:cNvSpPr>
          <p:nvPr/>
        </p:nvSpPr>
        <p:spPr bwMode="auto">
          <a:xfrm>
            <a:off x="6477000" y="2800350"/>
            <a:ext cx="1143000" cy="571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67" name="AutoShape 31"/>
          <p:cNvSpPr>
            <a:spLocks noChangeArrowheads="1"/>
          </p:cNvSpPr>
          <p:nvPr/>
        </p:nvSpPr>
        <p:spPr bwMode="auto">
          <a:xfrm>
            <a:off x="6324600" y="2743200"/>
            <a:ext cx="228600" cy="1143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68" name="AutoShape 32"/>
          <p:cNvSpPr>
            <a:spLocks noChangeArrowheads="1"/>
          </p:cNvSpPr>
          <p:nvPr/>
        </p:nvSpPr>
        <p:spPr bwMode="auto">
          <a:xfrm>
            <a:off x="7467600" y="2800350"/>
            <a:ext cx="228600" cy="1143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69" name="Line 33"/>
          <p:cNvSpPr>
            <a:spLocks noChangeShapeType="1"/>
          </p:cNvSpPr>
          <p:nvPr/>
        </p:nvSpPr>
        <p:spPr bwMode="auto">
          <a:xfrm flipV="1">
            <a:off x="2133600" y="3143250"/>
            <a:ext cx="2209800" cy="3429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70" name="Oval 34"/>
          <p:cNvSpPr>
            <a:spLocks noChangeArrowheads="1"/>
          </p:cNvSpPr>
          <p:nvPr/>
        </p:nvSpPr>
        <p:spPr bwMode="auto">
          <a:xfrm>
            <a:off x="2057400" y="3429000"/>
            <a:ext cx="152400" cy="1143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71" name="Text Box 35"/>
          <p:cNvSpPr txBox="1">
            <a:spLocks noChangeArrowheads="1"/>
          </p:cNvSpPr>
          <p:nvPr/>
        </p:nvSpPr>
        <p:spPr bwMode="auto">
          <a:xfrm>
            <a:off x="1371600" y="1485900"/>
            <a:ext cx="914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i="0">
                <a:effectLst>
                  <a:outerShdw blurRad="38100" dist="38100" dir="2700000" algn="tl">
                    <a:srgbClr val="C0C0C0"/>
                  </a:outerShdw>
                </a:effectLst>
              </a:rPr>
              <a:t>180</a:t>
            </a:r>
          </a:p>
        </p:txBody>
      </p:sp>
      <p:sp>
        <p:nvSpPr>
          <p:cNvPr id="116772" name="Text Box 36"/>
          <p:cNvSpPr txBox="1">
            <a:spLocks noChangeArrowheads="1"/>
          </p:cNvSpPr>
          <p:nvPr/>
        </p:nvSpPr>
        <p:spPr bwMode="auto">
          <a:xfrm>
            <a:off x="0" y="1485900"/>
            <a:ext cx="1371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400" b="0" i="0" u="sng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Chó thÝch</a:t>
            </a:r>
          </a:p>
        </p:txBody>
      </p:sp>
      <p:sp>
        <p:nvSpPr>
          <p:cNvPr id="116775" name="Line 39"/>
          <p:cNvSpPr>
            <a:spLocks noChangeShapeType="1"/>
          </p:cNvSpPr>
          <p:nvPr/>
        </p:nvSpPr>
        <p:spPr bwMode="auto">
          <a:xfrm flipV="1">
            <a:off x="152400" y="2457450"/>
            <a:ext cx="457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76" name="AutoShape 40"/>
          <p:cNvSpPr>
            <a:spLocks noChangeArrowheads="1"/>
          </p:cNvSpPr>
          <p:nvPr/>
        </p:nvSpPr>
        <p:spPr bwMode="auto">
          <a:xfrm>
            <a:off x="304800" y="2400300"/>
            <a:ext cx="228600" cy="1143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77" name="Text Box 41"/>
          <p:cNvSpPr txBox="1">
            <a:spLocks noChangeArrowheads="1"/>
          </p:cNvSpPr>
          <p:nvPr/>
        </p:nvSpPr>
        <p:spPr bwMode="auto">
          <a:xfrm>
            <a:off x="609601" y="2286000"/>
            <a:ext cx="5492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400" i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Bß</a:t>
            </a:r>
          </a:p>
        </p:txBody>
      </p:sp>
      <p:sp>
        <p:nvSpPr>
          <p:cNvPr id="116778" name="AutoShape 42"/>
          <p:cNvSpPr>
            <a:spLocks noChangeArrowheads="1"/>
          </p:cNvSpPr>
          <p:nvPr/>
        </p:nvSpPr>
        <p:spPr bwMode="auto">
          <a:xfrm>
            <a:off x="4191000" y="3086100"/>
            <a:ext cx="228600" cy="1143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81" name="Line 45"/>
          <p:cNvSpPr>
            <a:spLocks noChangeShapeType="1"/>
          </p:cNvSpPr>
          <p:nvPr/>
        </p:nvSpPr>
        <p:spPr bwMode="auto">
          <a:xfrm>
            <a:off x="2133600" y="1257300"/>
            <a:ext cx="5715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82" name="Text Box 46"/>
          <p:cNvSpPr txBox="1">
            <a:spLocks noChangeArrowheads="1"/>
          </p:cNvSpPr>
          <p:nvPr/>
        </p:nvSpPr>
        <p:spPr bwMode="auto">
          <a:xfrm>
            <a:off x="1371600" y="1143000"/>
            <a:ext cx="914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i="0">
                <a:effectLst>
                  <a:outerShdw blurRad="38100" dist="38100" dir="2700000" algn="tl">
                    <a:srgbClr val="C0C0C0"/>
                  </a:outerShdw>
                </a:effectLst>
              </a:rPr>
              <a:t>200</a:t>
            </a:r>
          </a:p>
        </p:txBody>
      </p:sp>
      <p:sp>
        <p:nvSpPr>
          <p:cNvPr id="116783" name="Line 47"/>
          <p:cNvSpPr>
            <a:spLocks noChangeShapeType="1"/>
          </p:cNvSpPr>
          <p:nvPr/>
        </p:nvSpPr>
        <p:spPr bwMode="auto">
          <a:xfrm>
            <a:off x="2133600" y="1714500"/>
            <a:ext cx="5715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84" name="Line 48"/>
          <p:cNvSpPr>
            <a:spLocks noChangeShapeType="1"/>
          </p:cNvSpPr>
          <p:nvPr/>
        </p:nvSpPr>
        <p:spPr bwMode="auto">
          <a:xfrm flipV="1">
            <a:off x="4343400" y="1257300"/>
            <a:ext cx="0" cy="3028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97" name="Line 61"/>
          <p:cNvSpPr>
            <a:spLocks noChangeShapeType="1"/>
          </p:cNvSpPr>
          <p:nvPr/>
        </p:nvSpPr>
        <p:spPr bwMode="auto">
          <a:xfrm flipV="1">
            <a:off x="6400800" y="12573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98" name="Line 62"/>
          <p:cNvSpPr>
            <a:spLocks noChangeShapeType="1"/>
          </p:cNvSpPr>
          <p:nvPr/>
        </p:nvSpPr>
        <p:spPr bwMode="auto">
          <a:xfrm flipV="1">
            <a:off x="7620000" y="1257300"/>
            <a:ext cx="0" cy="30861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806" name="Text Box 70"/>
          <p:cNvSpPr txBox="1">
            <a:spLocks noChangeArrowheads="1"/>
          </p:cNvSpPr>
          <p:nvPr/>
        </p:nvSpPr>
        <p:spPr bwMode="auto">
          <a:xfrm>
            <a:off x="381001" y="4693444"/>
            <a:ext cx="79656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i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BiÓu ®å ®­êng thÓ hiÖn chØ sè t¨ng tr­ëng gia sóc, gia cÇm n¨m 1990 – 2002.</a:t>
            </a:r>
          </a:p>
        </p:txBody>
      </p:sp>
      <p:sp>
        <p:nvSpPr>
          <p:cNvPr id="116808" name="Line 72"/>
          <p:cNvSpPr>
            <a:spLocks noChangeShapeType="1"/>
          </p:cNvSpPr>
          <p:nvPr/>
        </p:nvSpPr>
        <p:spPr bwMode="auto">
          <a:xfrm>
            <a:off x="2133600" y="2857500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809" name="Line 73"/>
          <p:cNvSpPr>
            <a:spLocks noChangeShapeType="1"/>
          </p:cNvSpPr>
          <p:nvPr/>
        </p:nvSpPr>
        <p:spPr bwMode="auto">
          <a:xfrm>
            <a:off x="2133600" y="280035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810" name="Line 74"/>
          <p:cNvSpPr>
            <a:spLocks noChangeShapeType="1"/>
          </p:cNvSpPr>
          <p:nvPr/>
        </p:nvSpPr>
        <p:spPr bwMode="auto">
          <a:xfrm>
            <a:off x="2133600" y="314325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2768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6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6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6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6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6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6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16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16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16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16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16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16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16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16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16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1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16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1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1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1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116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16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167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16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16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116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16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11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9" dur="2000"/>
                                        <p:tgtEl>
                                          <p:spTgt spid="116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11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8" dur="500"/>
                                        <p:tgtEl>
                                          <p:spTgt spid="116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11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16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16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116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116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116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16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16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116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116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116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116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16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1" dur="80"/>
                                        <p:tgtEl>
                                          <p:spTgt spid="1168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2" dur="80"/>
                                        <p:tgtEl>
                                          <p:spTgt spid="1168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3" dur="80"/>
                                        <p:tgtEl>
                                          <p:spTgt spid="1168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1" grpId="0" animBg="1"/>
      <p:bldP spid="116742" grpId="0" animBg="1"/>
      <p:bldP spid="116743" grpId="0"/>
      <p:bldP spid="116744" grpId="0"/>
      <p:bldP spid="116745" grpId="0" animBg="1"/>
      <p:bldP spid="116746" grpId="0" animBg="1"/>
      <p:bldP spid="116747" grpId="0" animBg="1"/>
      <p:bldP spid="116748" grpId="0" animBg="1"/>
      <p:bldP spid="116749" grpId="0"/>
      <p:bldP spid="116750" grpId="0"/>
      <p:bldP spid="116751" grpId="0"/>
      <p:bldP spid="116752" grpId="0"/>
      <p:bldP spid="116753" grpId="0"/>
      <p:bldP spid="116754" grpId="0" animBg="1"/>
      <p:bldP spid="116755" grpId="0"/>
      <p:bldP spid="116756" grpId="0" animBg="1"/>
      <p:bldP spid="116757" grpId="0" animBg="1"/>
      <p:bldP spid="116758" grpId="0" animBg="1"/>
      <p:bldP spid="116759" grpId="0"/>
      <p:bldP spid="116760" grpId="0"/>
      <p:bldP spid="116761" grpId="0"/>
      <p:bldP spid="116762" grpId="0"/>
      <p:bldP spid="116765" grpId="0" animBg="1"/>
      <p:bldP spid="116766" grpId="0" animBg="1"/>
      <p:bldP spid="116767" grpId="0" animBg="1"/>
      <p:bldP spid="116768" grpId="0" animBg="1"/>
      <p:bldP spid="116769" grpId="0" animBg="1"/>
      <p:bldP spid="116770" grpId="0" animBg="1"/>
      <p:bldP spid="116771" grpId="0"/>
      <p:bldP spid="116772" grpId="0"/>
      <p:bldP spid="116775" grpId="0" animBg="1"/>
      <p:bldP spid="116776" grpId="0" animBg="1"/>
      <p:bldP spid="116777" grpId="0"/>
      <p:bldP spid="116778" grpId="0" animBg="1"/>
      <p:bldP spid="116781" grpId="0" animBg="1"/>
      <p:bldP spid="116782" grpId="0"/>
      <p:bldP spid="116783" grpId="0" animBg="1"/>
      <p:bldP spid="116784" grpId="0" animBg="1"/>
      <p:bldP spid="116797" grpId="0" animBg="1"/>
      <p:bldP spid="116798" grpId="0" animBg="1"/>
      <p:bldP spid="116806" grpId="0"/>
      <p:bldP spid="116808" grpId="0" animBg="1"/>
      <p:bldP spid="116809" grpId="0" animBg="1"/>
      <p:bldP spid="1168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455</Words>
  <Application>Microsoft Office PowerPoint</Application>
  <PresentationFormat>On-screen Show (16:9)</PresentationFormat>
  <Paragraphs>61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14</cp:revision>
  <dcterms:created xsi:type="dcterms:W3CDTF">2021-09-03T07:52:47Z</dcterms:created>
  <dcterms:modified xsi:type="dcterms:W3CDTF">2021-09-04T13:44:21Z</dcterms:modified>
</cp:coreProperties>
</file>