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5F7FC"/>
            </a:gs>
            <a:gs pos="45000">
              <a:srgbClr val="C4D2EC"/>
            </a:gs>
            <a:gs pos="62826">
              <a:srgbClr val="B6C8E8"/>
            </a:gs>
            <a:gs pos="74000">
              <a:srgbClr val="A9BEE4"/>
            </a:gs>
            <a:gs pos="83000">
              <a:srgbClr val="A9BEE4"/>
            </a:gs>
            <a:gs pos="100000">
              <a:srgbClr val="C5D3ED"/>
            </a:gs>
          </a:gsLst>
          <a:lin ang="540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85" name="Google Shape;8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86" name="Google Shape;86;p13" descr="Hình nền Power Point đẹp | Mầm non Gia Thượng"/>
          <p:cNvPicPr preferRelativeResize="0"/>
          <p:nvPr/>
        </p:nvPicPr>
        <p:blipFill rotWithShape="1">
          <a:blip r:embed="rId3">
            <a:alphaModFix/>
          </a:blip>
          <a:srcRect/>
          <a:stretch/>
        </p:blipFill>
        <p:spPr>
          <a:xfrm>
            <a:off x="-169944" y="-138500"/>
            <a:ext cx="12187333" cy="6858000"/>
          </a:xfrm>
          <a:prstGeom prst="rect">
            <a:avLst/>
          </a:prstGeom>
          <a:noFill/>
          <a:ln>
            <a:noFill/>
          </a:ln>
        </p:spPr>
      </p:pic>
      <p:sp>
        <p:nvSpPr>
          <p:cNvPr id="87" name="Google Shape;87;p13"/>
          <p:cNvSpPr txBox="1"/>
          <p:nvPr/>
        </p:nvSpPr>
        <p:spPr>
          <a:xfrm>
            <a:off x="1828800" y="575202"/>
            <a:ext cx="85343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rgbClr val="00B050"/>
                </a:solidFill>
                <a:latin typeface="Times New Roman"/>
                <a:ea typeface="Times New Roman"/>
                <a:cs typeface="Times New Roman"/>
                <a:sym typeface="Times New Roman"/>
              </a:rPr>
              <a:t>MÔN GDCD LỚP 7 – HS CHUẨN BỊ</a:t>
            </a:r>
            <a:endParaRPr/>
          </a:p>
        </p:txBody>
      </p:sp>
      <p:sp>
        <p:nvSpPr>
          <p:cNvPr id="88" name="Google Shape;88;p13"/>
          <p:cNvSpPr/>
          <p:nvPr/>
        </p:nvSpPr>
        <p:spPr>
          <a:xfrm>
            <a:off x="351908" y="1465443"/>
            <a:ext cx="11143628" cy="280076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cap="none">
                <a:solidFill>
                  <a:srgbClr val="D8E2F3"/>
                </a:solidFill>
                <a:latin typeface="Calibri"/>
                <a:ea typeface="Calibri"/>
                <a:cs typeface="Calibri"/>
                <a:sym typeface="Calibri"/>
              </a:rPr>
              <a:t>CHỦ ĐỀ: </a:t>
            </a:r>
            <a:endParaRPr/>
          </a:p>
          <a:p>
            <a:pPr marL="0" marR="0" lvl="0" indent="0" algn="ctr" rtl="0">
              <a:spcBef>
                <a:spcPts val="0"/>
              </a:spcBef>
              <a:spcAft>
                <a:spcPts val="0"/>
              </a:spcAft>
              <a:buNone/>
            </a:pPr>
            <a:r>
              <a:rPr lang="en-US" sz="4000" b="1" cap="none">
                <a:solidFill>
                  <a:srgbClr val="D8E2F3"/>
                </a:solidFill>
                <a:latin typeface="Calibri"/>
                <a:ea typeface="Calibri"/>
                <a:cs typeface="Calibri"/>
                <a:sym typeface="Calibri"/>
              </a:rPr>
              <a:t>THỂ HIỆN MỐI QUAN HỆ VỚI MỌI NGƯỜI - TIẾT  7</a:t>
            </a:r>
            <a:endParaRPr/>
          </a:p>
          <a:p>
            <a:pPr marL="0" marR="0" lvl="0" indent="0" algn="ctr" rtl="0">
              <a:spcBef>
                <a:spcPts val="0"/>
              </a:spcBef>
              <a:spcAft>
                <a:spcPts val="0"/>
              </a:spcAft>
              <a:buNone/>
            </a:pPr>
            <a:r>
              <a:rPr lang="en-US" sz="4800" b="1">
                <a:solidFill>
                  <a:srgbClr val="FF0000"/>
                </a:solidFill>
                <a:latin typeface="Calibri"/>
                <a:ea typeface="Calibri"/>
                <a:cs typeface="Calibri"/>
                <a:sym typeface="Calibri"/>
              </a:rPr>
              <a:t>BÀI 5: YÊU THƯƠNG CON NGƯỜI</a:t>
            </a:r>
            <a:endParaRPr/>
          </a:p>
          <a:p>
            <a:pPr marL="0" marR="0" lvl="0" indent="0" algn="l" rtl="0">
              <a:spcBef>
                <a:spcPts val="0"/>
              </a:spcBef>
              <a:spcAft>
                <a:spcPts val="0"/>
              </a:spcAft>
              <a:buNone/>
            </a:pPr>
            <a:r>
              <a:rPr lang="en-US" sz="4800" b="1" cap="none">
                <a:solidFill>
                  <a:srgbClr val="FF0000"/>
                </a:solidFill>
                <a:latin typeface="Calibri"/>
                <a:ea typeface="Calibri"/>
                <a:cs typeface="Calibri"/>
                <a:sym typeface="Calibri"/>
              </a:rPr>
              <a:t>          BÀI 7: ĐOÀN KẾT TƯƠNG TRỢ</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838199" y="0"/>
            <a:ext cx="10515600" cy="6287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2800"/>
              <a:buFont typeface="Times New Roman"/>
              <a:buNone/>
            </a:pPr>
            <a:r>
              <a:rPr lang="en-US" sz="2800" b="1">
                <a:solidFill>
                  <a:srgbClr val="FF0000"/>
                </a:solidFill>
                <a:latin typeface="Times New Roman"/>
                <a:ea typeface="Times New Roman"/>
                <a:cs typeface="Times New Roman"/>
                <a:sym typeface="Times New Roman"/>
              </a:rPr>
              <a:t>III. LUYỆN TẬP</a:t>
            </a:r>
            <a:endParaRPr sz="2800"/>
          </a:p>
        </p:txBody>
      </p:sp>
      <p:sp>
        <p:nvSpPr>
          <p:cNvPr id="146" name="Google Shape;146;p22"/>
          <p:cNvSpPr txBox="1">
            <a:spLocks noGrp="1"/>
          </p:cNvSpPr>
          <p:nvPr>
            <p:ph type="body" idx="1"/>
          </p:nvPr>
        </p:nvSpPr>
        <p:spPr>
          <a:xfrm>
            <a:off x="185530" y="346832"/>
            <a:ext cx="11807688" cy="6755696"/>
          </a:xfrm>
          <a:prstGeom prst="rect">
            <a:avLst/>
          </a:prstGeom>
          <a:noFill/>
          <a:ln>
            <a:noFill/>
          </a:ln>
        </p:spPr>
        <p:txBody>
          <a:bodyPr spcFirstLastPara="1" wrap="square" lIns="91425" tIns="45700" rIns="91425" bIns="45700" anchor="t" anchorCtr="0">
            <a:spAutoFit/>
          </a:bodyPr>
          <a:lstStyle/>
          <a:p>
            <a:pPr marL="342900" lvl="0" indent="-342900" algn="just" rtl="0">
              <a:lnSpc>
                <a:spcPct val="115000"/>
              </a:lnSpc>
              <a:spcBef>
                <a:spcPts val="0"/>
              </a:spcBef>
              <a:spcAft>
                <a:spcPts val="0"/>
              </a:spcAft>
              <a:buClr>
                <a:srgbClr val="0000FF"/>
              </a:buClr>
              <a:buSzPts val="2800"/>
              <a:buAutoNum type="arabicPeriod"/>
            </a:pPr>
            <a:r>
              <a:rPr lang="en-US" b="1">
                <a:solidFill>
                  <a:srgbClr val="0000FF"/>
                </a:solidFill>
                <a:latin typeface="Times New Roman"/>
                <a:ea typeface="Times New Roman"/>
                <a:cs typeface="Times New Roman"/>
                <a:sym typeface="Times New Roman"/>
              </a:rPr>
              <a:t>Tìm ca dao, tục ngữ,  về yêu thương con người và đoàn kết tương trợ .</a:t>
            </a:r>
            <a:endParaRPr/>
          </a:p>
          <a:p>
            <a:pPr marL="0" lvl="0" indent="0" algn="just" rtl="0">
              <a:lnSpc>
                <a:spcPct val="90000"/>
              </a:lnSpc>
              <a:spcBef>
                <a:spcPts val="1000"/>
              </a:spcBef>
              <a:spcAft>
                <a:spcPts val="0"/>
              </a:spcAft>
              <a:buClr>
                <a:srgbClr val="0000FF"/>
              </a:buClr>
              <a:buSzPts val="2800"/>
              <a:buNone/>
            </a:pPr>
            <a:r>
              <a:rPr lang="en-US" b="1">
                <a:solidFill>
                  <a:srgbClr val="0000FF"/>
                </a:solidFill>
                <a:latin typeface="Times New Roman"/>
                <a:ea typeface="Times New Roman"/>
                <a:cs typeface="Times New Roman"/>
                <a:sym typeface="Times New Roman"/>
              </a:rPr>
              <a:t>2.</a:t>
            </a:r>
            <a:r>
              <a:rPr lang="en-US" b="1">
                <a:latin typeface="Times New Roman"/>
                <a:ea typeface="Times New Roman"/>
                <a:cs typeface="Times New Roman"/>
                <a:sym typeface="Times New Roman"/>
              </a:rPr>
              <a:t> </a:t>
            </a:r>
            <a:r>
              <a:rPr lang="en-US" b="1">
                <a:solidFill>
                  <a:srgbClr val="0000FF"/>
                </a:solidFill>
                <a:latin typeface="Times New Roman"/>
                <a:ea typeface="Times New Roman"/>
                <a:cs typeface="Times New Roman"/>
                <a:sym typeface="Times New Roman"/>
              </a:rPr>
              <a:t>Xác định các hành vi sau là đúng hay sai? Giải thích vì sao?</a:t>
            </a:r>
            <a:endParaRPr/>
          </a:p>
          <a:p>
            <a:pPr marL="228600" lvl="0" indent="-228600" algn="just" rtl="0">
              <a:lnSpc>
                <a:spcPct val="90000"/>
              </a:lnSpc>
              <a:spcBef>
                <a:spcPts val="1000"/>
              </a:spcBef>
              <a:spcAft>
                <a:spcPts val="0"/>
              </a:spcAft>
              <a:buClr>
                <a:srgbClr val="7030A0"/>
              </a:buClr>
              <a:buSzPts val="2800"/>
              <a:buChar char="•"/>
            </a:pPr>
            <a:r>
              <a:rPr lang="en-US" b="1" i="1">
                <a:solidFill>
                  <a:srgbClr val="7030A0"/>
                </a:solidFill>
                <a:latin typeface="Times New Roman"/>
                <a:ea typeface="Times New Roman"/>
                <a:cs typeface="Times New Roman"/>
                <a:sym typeface="Times New Roman"/>
              </a:rPr>
              <a:t>Công thức: Hành vi trên là đúng (hoặc sai). Vì thể hiện (hoặc không thể hiện) … nêu tựa bài …, tác dụng (hoặc tác hại) …</a:t>
            </a:r>
            <a:endParaRPr b="1">
              <a:solidFill>
                <a:srgbClr val="7030A0"/>
              </a:solidFill>
              <a:latin typeface="Times New Roman"/>
              <a:ea typeface="Times New Roman"/>
              <a:cs typeface="Times New Roman"/>
              <a:sym typeface="Times New Roman"/>
            </a:endParaRPr>
          </a:p>
          <a:p>
            <a:pPr marL="0" lvl="0" indent="0" algn="just" rtl="0">
              <a:lnSpc>
                <a:spcPct val="90000"/>
              </a:lnSpc>
              <a:spcBef>
                <a:spcPts val="1000"/>
              </a:spcBef>
              <a:spcAft>
                <a:spcPts val="0"/>
              </a:spcAft>
              <a:buClr>
                <a:schemeClr val="dk1"/>
              </a:buClr>
              <a:buSzPts val="2800"/>
              <a:buNone/>
            </a:pPr>
            <a:r>
              <a:rPr lang="en-US" b="1">
                <a:latin typeface="Times New Roman"/>
                <a:ea typeface="Times New Roman"/>
                <a:cs typeface="Times New Roman"/>
                <a:sym typeface="Times New Roman"/>
              </a:rPr>
              <a:t>a. Nam tích cực tham gia các hoạt động tình nguyện giúp đỡ mọi người trong thời gian giãn cách xã hội.</a:t>
            </a:r>
            <a:endParaRPr/>
          </a:p>
          <a:p>
            <a:pPr marL="0" lvl="0" indent="0" algn="just" rtl="0">
              <a:lnSpc>
                <a:spcPct val="90000"/>
              </a:lnSpc>
              <a:spcBef>
                <a:spcPts val="1000"/>
              </a:spcBef>
              <a:spcAft>
                <a:spcPts val="0"/>
              </a:spcAft>
              <a:buClr>
                <a:schemeClr val="dk1"/>
              </a:buClr>
              <a:buSzPts val="2800"/>
              <a:buNone/>
            </a:pPr>
            <a:r>
              <a:rPr lang="en-US" b="1">
                <a:latin typeface="Times New Roman"/>
                <a:ea typeface="Times New Roman"/>
                <a:cs typeface="Times New Roman"/>
                <a:sym typeface="Times New Roman"/>
              </a:rPr>
              <a:t>b.Ông B chủ nhà trọ, miễn tiền thuê nhà 2 tháng và còn thường xuyên mua rau củ quả ….cho các phòng trọ của mình.</a:t>
            </a:r>
            <a:endParaRPr/>
          </a:p>
          <a:p>
            <a:pPr marL="0" lvl="0" indent="0" algn="just" rtl="0">
              <a:lnSpc>
                <a:spcPct val="90000"/>
              </a:lnSpc>
              <a:spcBef>
                <a:spcPts val="1000"/>
              </a:spcBef>
              <a:spcAft>
                <a:spcPts val="0"/>
              </a:spcAft>
              <a:buClr>
                <a:srgbClr val="0000FF"/>
              </a:buClr>
              <a:buSzPts val="2800"/>
              <a:buNone/>
            </a:pPr>
            <a:r>
              <a:rPr lang="en-US" b="1">
                <a:solidFill>
                  <a:srgbClr val="0000FF"/>
                </a:solidFill>
                <a:latin typeface="Times New Roman"/>
                <a:ea typeface="Times New Roman"/>
                <a:cs typeface="Times New Roman"/>
                <a:sym typeface="Times New Roman"/>
              </a:rPr>
              <a:t>3. Tú và Bảo học cùng lớp, nhà ở gần nhau. Tú học giỏi, còn Bảo học kém toán. Mỗi khi có bài tập về nhà là Tú lại làm giúp Bảo để Bảo khỏi bị điểm kém và không bị giáo viên phê bình.</a:t>
            </a:r>
            <a:endParaRPr/>
          </a:p>
          <a:p>
            <a:pPr marL="0" lvl="0" indent="0" algn="just" rtl="0">
              <a:lnSpc>
                <a:spcPct val="90000"/>
              </a:lnSpc>
              <a:spcBef>
                <a:spcPts val="1000"/>
              </a:spcBef>
              <a:spcAft>
                <a:spcPts val="0"/>
              </a:spcAft>
              <a:buClr>
                <a:schemeClr val="dk1"/>
              </a:buClr>
              <a:buSzPts val="2800"/>
              <a:buNone/>
            </a:pPr>
            <a:r>
              <a:rPr lang="en-US" b="1">
                <a:latin typeface="Times New Roman"/>
                <a:ea typeface="Times New Roman"/>
                <a:cs typeface="Times New Roman"/>
                <a:sym typeface="Times New Roman"/>
              </a:rPr>
              <a:t>a. Em có đồng ý với hành vi của Tú không? Hãy giải thích vì sao?</a:t>
            </a:r>
            <a:endParaRPr/>
          </a:p>
          <a:p>
            <a:pPr marL="0" lvl="0" indent="0" algn="just" rtl="0">
              <a:lnSpc>
                <a:spcPct val="90000"/>
              </a:lnSpc>
              <a:spcBef>
                <a:spcPts val="1000"/>
              </a:spcBef>
              <a:spcAft>
                <a:spcPts val="0"/>
              </a:spcAft>
              <a:buClr>
                <a:schemeClr val="dk1"/>
              </a:buClr>
              <a:buSzPts val="2800"/>
              <a:buNone/>
            </a:pPr>
            <a:r>
              <a:rPr lang="en-US" b="1">
                <a:latin typeface="Times New Roman"/>
                <a:ea typeface="Times New Roman"/>
                <a:cs typeface="Times New Roman"/>
                <a:sym typeface="Times New Roman"/>
              </a:rPr>
              <a:t>b. Nếu em là Tú, em sẽ làm gì?</a:t>
            </a:r>
            <a:endParaRPr/>
          </a:p>
          <a:p>
            <a:pPr marL="342900" lvl="0" indent="-152400" algn="just" rtl="0">
              <a:lnSpc>
                <a:spcPct val="115000"/>
              </a:lnSpc>
              <a:spcBef>
                <a:spcPts val="1000"/>
              </a:spcBef>
              <a:spcAft>
                <a:spcPts val="0"/>
              </a:spcAft>
              <a:buClr>
                <a:schemeClr val="dk1"/>
              </a:buClr>
              <a:buSzPts val="3000"/>
              <a:buNone/>
            </a:pPr>
            <a:endParaRPr sz="3000" b="1">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23"/>
          <p:cNvGrpSpPr/>
          <p:nvPr/>
        </p:nvGrpSpPr>
        <p:grpSpPr>
          <a:xfrm rot="-6219819">
            <a:off x="3105063" y="-1214719"/>
            <a:ext cx="6013524" cy="8925071"/>
            <a:chOff x="1100490" y="0"/>
            <a:chExt cx="7448764" cy="6858000"/>
          </a:xfrm>
        </p:grpSpPr>
        <p:pic>
          <p:nvPicPr>
            <p:cNvPr id="152" name="Google Shape;152;p23"/>
            <p:cNvPicPr preferRelativeResize="0"/>
            <p:nvPr/>
          </p:nvPicPr>
          <p:blipFill rotWithShape="1">
            <a:blip r:embed="rId3">
              <a:alphaModFix/>
            </a:blip>
            <a:srcRect/>
            <a:stretch/>
          </p:blipFill>
          <p:spPr>
            <a:xfrm>
              <a:off x="1100490" y="0"/>
              <a:ext cx="7448764" cy="6858000"/>
            </a:xfrm>
            <a:prstGeom prst="rect">
              <a:avLst/>
            </a:prstGeom>
            <a:noFill/>
            <a:ln>
              <a:noFill/>
            </a:ln>
          </p:spPr>
        </p:pic>
        <p:pic>
          <p:nvPicPr>
            <p:cNvPr id="153" name="Google Shape;153;p23"/>
            <p:cNvPicPr preferRelativeResize="0"/>
            <p:nvPr/>
          </p:nvPicPr>
          <p:blipFill rotWithShape="1">
            <a:blip r:embed="rId4">
              <a:alphaModFix/>
            </a:blip>
            <a:srcRect/>
            <a:stretch/>
          </p:blipFill>
          <p:spPr>
            <a:xfrm>
              <a:off x="1641678" y="320674"/>
              <a:ext cx="6548644" cy="6299199"/>
            </a:xfrm>
            <a:prstGeom prst="rect">
              <a:avLst/>
            </a:prstGeom>
            <a:noFill/>
            <a:ln>
              <a:noFill/>
            </a:ln>
          </p:spPr>
        </p:pic>
      </p:grpSp>
      <p:sp>
        <p:nvSpPr>
          <p:cNvPr id="154" name="Google Shape;154;p23"/>
          <p:cNvSpPr txBox="1"/>
          <p:nvPr/>
        </p:nvSpPr>
        <p:spPr>
          <a:xfrm>
            <a:off x="3887585" y="1549929"/>
            <a:ext cx="5255015"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HƯỚNG DẪN Ở NHÀ</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55" name="Google Shape;155;p23"/>
          <p:cNvPicPr preferRelativeResize="0"/>
          <p:nvPr/>
        </p:nvPicPr>
        <p:blipFill rotWithShape="1">
          <a:blip r:embed="rId5">
            <a:alphaModFix/>
          </a:blip>
          <a:srcRect/>
          <a:stretch/>
        </p:blipFill>
        <p:spPr>
          <a:xfrm rot="3338781">
            <a:off x="8035074" y="143886"/>
            <a:ext cx="1063853" cy="1355319"/>
          </a:xfrm>
          <a:prstGeom prst="rect">
            <a:avLst/>
          </a:prstGeom>
          <a:noFill/>
          <a:ln>
            <a:noFill/>
          </a:ln>
        </p:spPr>
      </p:pic>
      <p:pic>
        <p:nvPicPr>
          <p:cNvPr id="156" name="Google Shape;156;p23"/>
          <p:cNvPicPr preferRelativeResize="0"/>
          <p:nvPr/>
        </p:nvPicPr>
        <p:blipFill rotWithShape="1">
          <a:blip r:embed="rId6">
            <a:alphaModFix/>
          </a:blip>
          <a:srcRect/>
          <a:stretch/>
        </p:blipFill>
        <p:spPr>
          <a:xfrm>
            <a:off x="8745051" y="1775835"/>
            <a:ext cx="3853006" cy="4359018"/>
          </a:xfrm>
          <a:prstGeom prst="rect">
            <a:avLst/>
          </a:prstGeom>
          <a:noFill/>
          <a:ln>
            <a:noFill/>
          </a:ln>
        </p:spPr>
      </p:pic>
      <p:pic>
        <p:nvPicPr>
          <p:cNvPr id="157" name="Google Shape;157;p23" descr="6fc417983c9675ce1b60e983870aeb8a"/>
          <p:cNvPicPr preferRelativeResize="0"/>
          <p:nvPr/>
        </p:nvPicPr>
        <p:blipFill rotWithShape="1">
          <a:blip r:embed="rId7">
            <a:alphaModFix/>
          </a:blip>
          <a:srcRect/>
          <a:stretch/>
        </p:blipFill>
        <p:spPr>
          <a:xfrm>
            <a:off x="1154915" y="4436379"/>
            <a:ext cx="3010466" cy="2090720"/>
          </a:xfrm>
          <a:prstGeom prst="rect">
            <a:avLst/>
          </a:prstGeom>
          <a:noFill/>
          <a:ln>
            <a:noFill/>
          </a:ln>
        </p:spPr>
      </p:pic>
      <p:pic>
        <p:nvPicPr>
          <p:cNvPr id="158" name="Google Shape;158;p23"/>
          <p:cNvPicPr preferRelativeResize="0"/>
          <p:nvPr/>
        </p:nvPicPr>
        <p:blipFill rotWithShape="1">
          <a:blip r:embed="rId8">
            <a:alphaModFix/>
          </a:blip>
          <a:srcRect l="32759" r="8347"/>
          <a:stretch/>
        </p:blipFill>
        <p:spPr>
          <a:xfrm flipH="1">
            <a:off x="726324" y="886760"/>
            <a:ext cx="2687293" cy="1548203"/>
          </a:xfrm>
          <a:prstGeom prst="rect">
            <a:avLst/>
          </a:prstGeom>
          <a:noFill/>
          <a:ln>
            <a:noFill/>
          </a:ln>
        </p:spPr>
      </p:pic>
      <p:sp>
        <p:nvSpPr>
          <p:cNvPr id="159" name="Google Shape;159;p23"/>
          <p:cNvSpPr txBox="1"/>
          <p:nvPr/>
        </p:nvSpPr>
        <p:spPr>
          <a:xfrm>
            <a:off x="3243369" y="2204879"/>
            <a:ext cx="5671931" cy="26776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Ôn bài</a:t>
            </a:r>
            <a:endParaRPr sz="280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Tìm những câu ca dao , tục ngữ, danh ngôn về yêu thương con người và đoàn kết tương trợ</a:t>
            </a:r>
            <a:endParaRPr sz="280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Chuẩn bị bài số 6: Tôn sư trọng đạo</a:t>
            </a:r>
            <a:endParaRPr sz="280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Đọc trước sgk, tìm hiều truyện đọc.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fade">
                                      <p:cBhvr>
                                        <p:cTn id="11" dur="1000"/>
                                        <p:tgtEl>
                                          <p:spTgt spid="15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750"/>
                                        <p:tgtEl>
                                          <p:spTgt spid="155"/>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fade">
                                      <p:cBhvr>
                                        <p:cTn id="19" dur="75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p:nvPr/>
        </p:nvSpPr>
        <p:spPr>
          <a:xfrm>
            <a:off x="172278" y="371061"/>
            <a:ext cx="11184835"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cap="none">
                <a:solidFill>
                  <a:srgbClr val="D8E2F3"/>
                </a:solidFill>
                <a:latin typeface="Calibri"/>
                <a:ea typeface="Calibri"/>
                <a:cs typeface="Calibri"/>
                <a:sym typeface="Calibri"/>
              </a:rPr>
              <a:t>CHỦ ĐỀ: </a:t>
            </a:r>
            <a:endParaRPr/>
          </a:p>
          <a:p>
            <a:pPr marL="0" marR="0" lvl="0" indent="0" algn="ctr" rtl="0">
              <a:spcBef>
                <a:spcPts val="0"/>
              </a:spcBef>
              <a:spcAft>
                <a:spcPts val="0"/>
              </a:spcAft>
              <a:buNone/>
            </a:pPr>
            <a:r>
              <a:rPr lang="en-US" sz="3600" b="1" cap="none">
                <a:solidFill>
                  <a:srgbClr val="D8E2F3"/>
                </a:solidFill>
                <a:latin typeface="Calibri"/>
                <a:ea typeface="Calibri"/>
                <a:cs typeface="Calibri"/>
                <a:sym typeface="Calibri"/>
              </a:rPr>
              <a:t>THỂ HIỆN MỐI QUAN HỆ VỚI MỌI NGƯỜI - TIẾT  7</a:t>
            </a:r>
            <a:endParaRPr/>
          </a:p>
          <a:p>
            <a:pPr marL="0" marR="0" lvl="0" indent="0" algn="ctr" rtl="0">
              <a:spcBef>
                <a:spcPts val="0"/>
              </a:spcBef>
              <a:spcAft>
                <a:spcPts val="0"/>
              </a:spcAft>
              <a:buNone/>
            </a:pPr>
            <a:r>
              <a:rPr lang="en-US" sz="3600" b="1">
                <a:solidFill>
                  <a:srgbClr val="FF0000"/>
                </a:solidFill>
                <a:latin typeface="Calibri"/>
                <a:ea typeface="Calibri"/>
                <a:cs typeface="Calibri"/>
                <a:sym typeface="Calibri"/>
              </a:rPr>
              <a:t>BÀI 5: YÊU THƯƠNG CON NGƯỜI</a:t>
            </a:r>
            <a:endParaRPr/>
          </a:p>
          <a:p>
            <a:pPr marL="0" marR="0" lvl="0" indent="0" algn="l" rtl="0">
              <a:spcBef>
                <a:spcPts val="0"/>
              </a:spcBef>
              <a:spcAft>
                <a:spcPts val="0"/>
              </a:spcAft>
              <a:buNone/>
            </a:pPr>
            <a:r>
              <a:rPr lang="en-US" sz="3600" b="1" cap="none">
                <a:solidFill>
                  <a:srgbClr val="FF0000"/>
                </a:solidFill>
                <a:latin typeface="Calibri"/>
                <a:ea typeface="Calibri"/>
                <a:cs typeface="Calibri"/>
                <a:sym typeface="Calibri"/>
              </a:rPr>
              <a:t>                       BÀI 7: ĐOÀN KẾT TƯƠNG TRỢ</a:t>
            </a:r>
            <a:endParaRPr/>
          </a:p>
        </p:txBody>
      </p:sp>
      <p:sp>
        <p:nvSpPr>
          <p:cNvPr id="94" name="Google Shape;94;p14"/>
          <p:cNvSpPr txBox="1"/>
          <p:nvPr/>
        </p:nvSpPr>
        <p:spPr>
          <a:xfrm>
            <a:off x="954156" y="2912959"/>
            <a:ext cx="10283687" cy="3046988"/>
          </a:xfrm>
          <a:prstGeom prst="rect">
            <a:avLst/>
          </a:prstGeom>
          <a:noFill/>
          <a:ln>
            <a:noFill/>
          </a:ln>
        </p:spPr>
        <p:txBody>
          <a:bodyPr spcFirstLastPara="1" wrap="square" lIns="91425" tIns="45700" rIns="91425" bIns="45700" anchor="t" anchorCtr="0">
            <a:spAutoFit/>
          </a:bodyPr>
          <a:lstStyle/>
          <a:p>
            <a:pPr marL="1028700" marR="0" lvl="0" indent="-1028700" algn="l" rtl="0">
              <a:spcBef>
                <a:spcPts val="0"/>
              </a:spcBef>
              <a:spcAft>
                <a:spcPts val="0"/>
              </a:spcAft>
              <a:buClr>
                <a:srgbClr val="0000FF"/>
              </a:buClr>
              <a:buSzPts val="3200"/>
              <a:buFont typeface="Times New Roman"/>
              <a:buAutoNum type="romanUcPeriod"/>
            </a:pPr>
            <a:r>
              <a:rPr lang="en-US" sz="3200" b="1">
                <a:solidFill>
                  <a:srgbClr val="0000FF"/>
                </a:solidFill>
                <a:latin typeface="Times New Roman"/>
                <a:ea typeface="Times New Roman"/>
                <a:cs typeface="Times New Roman"/>
                <a:sym typeface="Times New Roman"/>
              </a:rPr>
              <a:t>ĐẶT VẤN ĐỀ (đọc và trả lời câu hỏi gợi ý)</a:t>
            </a:r>
            <a:endParaRPr/>
          </a:p>
          <a:p>
            <a:pPr marL="1028700" marR="0" lvl="0" indent="-1028700" algn="l" rtl="0">
              <a:spcBef>
                <a:spcPts val="0"/>
              </a:spcBef>
              <a:spcAft>
                <a:spcPts val="0"/>
              </a:spcAft>
              <a:buClr>
                <a:srgbClr val="0000FF"/>
              </a:buClr>
              <a:buSzPts val="3200"/>
              <a:buFont typeface="Times New Roman"/>
              <a:buAutoNum type="romanUcPeriod"/>
            </a:pPr>
            <a:r>
              <a:rPr lang="en-US" sz="3200" b="1">
                <a:solidFill>
                  <a:srgbClr val="0000FF"/>
                </a:solidFill>
                <a:latin typeface="Times New Roman"/>
                <a:ea typeface="Times New Roman"/>
                <a:cs typeface="Times New Roman"/>
                <a:sym typeface="Times New Roman"/>
              </a:rPr>
              <a:t>NỘI DUNG BÀI HỌC</a:t>
            </a:r>
            <a:endParaRPr/>
          </a:p>
          <a:p>
            <a:pPr marL="914400" marR="0" lvl="0" indent="-914400" algn="l" rtl="0">
              <a:spcBef>
                <a:spcPts val="0"/>
              </a:spcBef>
              <a:spcAft>
                <a:spcPts val="0"/>
              </a:spcAft>
              <a:buClr>
                <a:schemeClr val="dk1"/>
              </a:buClr>
              <a:buSzPts val="3200"/>
              <a:buFont typeface="Times New Roman"/>
              <a:buAutoNum type="arabicPeriod"/>
            </a:pPr>
            <a:r>
              <a:rPr lang="en-US" sz="3200" b="1">
                <a:solidFill>
                  <a:schemeClr val="dk1"/>
                </a:solidFill>
                <a:latin typeface="Times New Roman"/>
                <a:ea typeface="Times New Roman"/>
                <a:cs typeface="Times New Roman"/>
                <a:sym typeface="Times New Roman"/>
              </a:rPr>
              <a:t>Khái niệm</a:t>
            </a:r>
            <a:endParaRPr sz="3200" b="1">
              <a:solidFill>
                <a:schemeClr val="dk1"/>
              </a:solidFill>
              <a:latin typeface="Times New Roman"/>
              <a:ea typeface="Times New Roman"/>
              <a:cs typeface="Times New Roman"/>
              <a:sym typeface="Times New Roman"/>
            </a:endParaRPr>
          </a:p>
          <a:p>
            <a:pPr marL="914400" marR="0" lvl="0" indent="-914400" algn="l" rtl="0">
              <a:spcBef>
                <a:spcPts val="0"/>
              </a:spcBef>
              <a:spcAft>
                <a:spcPts val="0"/>
              </a:spcAft>
              <a:buClr>
                <a:schemeClr val="dk1"/>
              </a:buClr>
              <a:buSzPts val="3200"/>
              <a:buFont typeface="Times New Roman"/>
              <a:buAutoNum type="arabicPeriod"/>
            </a:pPr>
            <a:r>
              <a:rPr lang="en-US" sz="3200" b="1">
                <a:solidFill>
                  <a:schemeClr val="dk1"/>
                </a:solidFill>
                <a:latin typeface="Times New Roman"/>
                <a:ea typeface="Times New Roman"/>
                <a:cs typeface="Times New Roman"/>
                <a:sym typeface="Times New Roman"/>
              </a:rPr>
              <a:t>Ý nghĩa</a:t>
            </a:r>
            <a:endParaRPr sz="3200" b="1">
              <a:solidFill>
                <a:schemeClr val="dk1"/>
              </a:solidFill>
              <a:latin typeface="Times New Roman"/>
              <a:ea typeface="Times New Roman"/>
              <a:cs typeface="Times New Roman"/>
              <a:sym typeface="Times New Roman"/>
            </a:endParaRPr>
          </a:p>
          <a:p>
            <a:pPr marL="914400" marR="0" lvl="0" indent="-914400" algn="l" rtl="0">
              <a:spcBef>
                <a:spcPts val="0"/>
              </a:spcBef>
              <a:spcAft>
                <a:spcPts val="0"/>
              </a:spcAft>
              <a:buClr>
                <a:schemeClr val="dk1"/>
              </a:buClr>
              <a:buSzPts val="3200"/>
              <a:buFont typeface="Times New Roman"/>
              <a:buAutoNum type="arabicPeriod"/>
            </a:pPr>
            <a:r>
              <a:rPr lang="en-US" sz="3200" b="1">
                <a:solidFill>
                  <a:schemeClr val="dk1"/>
                </a:solidFill>
                <a:latin typeface="Times New Roman"/>
                <a:ea typeface="Times New Roman"/>
                <a:cs typeface="Times New Roman"/>
                <a:sym typeface="Times New Roman"/>
              </a:rPr>
              <a:t>Rèn luyện</a:t>
            </a:r>
            <a:endParaRPr sz="32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b="1">
                <a:solidFill>
                  <a:srgbClr val="0000FF"/>
                </a:solidFill>
                <a:latin typeface="Times New Roman"/>
                <a:ea typeface="Times New Roman"/>
                <a:cs typeface="Times New Roman"/>
                <a:sym typeface="Times New Roman"/>
              </a:rPr>
              <a:t>III. LUYỆN TẬP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p:nvPr/>
        </p:nvSpPr>
        <p:spPr>
          <a:xfrm>
            <a:off x="933337" y="2321004"/>
            <a:ext cx="10325327" cy="22159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800" b="1" cap="none">
                <a:solidFill>
                  <a:srgbClr val="FF0000"/>
                </a:solidFill>
                <a:latin typeface="Times New Roman"/>
                <a:ea typeface="Times New Roman"/>
                <a:cs typeface="Times New Roman"/>
                <a:sym typeface="Times New Roman"/>
              </a:rPr>
              <a:t>LUYỆN TẬP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6" descr="Bài luyện thêm toán cuối tháng 4 lớp 5 - Tri Thức - Tài Nguyên"/>
          <p:cNvPicPr preferRelativeResize="0">
            <a:picLocks noGrp="1"/>
          </p:cNvPicPr>
          <p:nvPr>
            <p:ph type="body" idx="1"/>
          </p:nvPr>
        </p:nvPicPr>
        <p:blipFill rotWithShape="1">
          <a:blip r:embed="rId3">
            <a:alphaModFix/>
          </a:blip>
          <a:srcRect/>
          <a:stretch/>
        </p:blipFill>
        <p:spPr>
          <a:xfrm>
            <a:off x="41945" y="0"/>
            <a:ext cx="12150055" cy="6858000"/>
          </a:xfrm>
          <a:prstGeom prst="rect">
            <a:avLst/>
          </a:prstGeom>
          <a:noFill/>
          <a:ln>
            <a:noFill/>
          </a:ln>
        </p:spPr>
      </p:pic>
      <p:sp>
        <p:nvSpPr>
          <p:cNvPr id="105" name="Google Shape;105;p16"/>
          <p:cNvSpPr/>
          <p:nvPr/>
        </p:nvSpPr>
        <p:spPr>
          <a:xfrm>
            <a:off x="2474558" y="1004106"/>
            <a:ext cx="724288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b="1" cap="none">
                <a:solidFill>
                  <a:srgbClr val="FF0000"/>
                </a:solidFill>
                <a:latin typeface="Times New Roman"/>
                <a:ea typeface="Times New Roman"/>
                <a:cs typeface="Times New Roman"/>
                <a:sym typeface="Times New Roman"/>
              </a:rPr>
              <a:t>LUYỆN TẬP</a:t>
            </a:r>
            <a:endParaRPr/>
          </a:p>
        </p:txBody>
      </p:sp>
      <p:sp>
        <p:nvSpPr>
          <p:cNvPr id="106" name="Google Shape;106;p16"/>
          <p:cNvSpPr/>
          <p:nvPr/>
        </p:nvSpPr>
        <p:spPr>
          <a:xfrm>
            <a:off x="760409" y="3013501"/>
            <a:ext cx="10713125"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cap="none">
                <a:solidFill>
                  <a:srgbClr val="FFC000"/>
                </a:solidFill>
                <a:latin typeface="Times New Roman"/>
                <a:ea typeface="Times New Roman"/>
                <a:cs typeface="Times New Roman"/>
                <a:sym typeface="Times New Roman"/>
              </a:rPr>
              <a:t>BÀI TẬP TRONG SÁCH GIÁO KHOA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p:nvPr/>
        </p:nvSpPr>
        <p:spPr>
          <a:xfrm>
            <a:off x="437760" y="198844"/>
            <a:ext cx="10515600" cy="530421"/>
          </a:xfrm>
          <a:prstGeom prst="rect">
            <a:avLst/>
          </a:prstGeom>
          <a:noFill/>
          <a:ln>
            <a:noFill/>
          </a:ln>
        </p:spPr>
        <p:txBody>
          <a:bodyPr spcFirstLastPara="1" wrap="square" lIns="91425" tIns="45700" rIns="91425" bIns="45700" anchor="ctr" anchorCtr="0">
            <a:normAutofit fontScale="97500" lnSpcReduction="10000"/>
          </a:bodyPr>
          <a:lstStyle/>
          <a:p>
            <a:pPr marL="0" marR="0" lvl="0" indent="0" algn="l" rtl="0">
              <a:lnSpc>
                <a:spcPct val="90000"/>
              </a:lnSpc>
              <a:spcBef>
                <a:spcPts val="0"/>
              </a:spcBef>
              <a:spcAft>
                <a:spcPts val="0"/>
              </a:spcAft>
              <a:buClr>
                <a:srgbClr val="FF0000"/>
              </a:buClr>
              <a:buSzPct val="100000"/>
              <a:buFont typeface="Times New Roman"/>
              <a:buNone/>
            </a:pPr>
            <a:r>
              <a:rPr lang="en-US" sz="3600" b="1">
                <a:solidFill>
                  <a:srgbClr val="FF0000"/>
                </a:solidFill>
                <a:latin typeface="Times New Roman"/>
                <a:ea typeface="Times New Roman"/>
                <a:cs typeface="Times New Roman"/>
                <a:sym typeface="Times New Roman"/>
              </a:rPr>
              <a:t>III. LUYỆN TẬP</a:t>
            </a:r>
            <a:endParaRPr/>
          </a:p>
        </p:txBody>
      </p:sp>
      <p:sp>
        <p:nvSpPr>
          <p:cNvPr id="112" name="Google Shape;112;p17"/>
          <p:cNvSpPr txBox="1">
            <a:spLocks noGrp="1"/>
          </p:cNvSpPr>
          <p:nvPr>
            <p:ph type="body" idx="1"/>
          </p:nvPr>
        </p:nvSpPr>
        <p:spPr>
          <a:xfrm>
            <a:off x="212255" y="567047"/>
            <a:ext cx="11767489" cy="6290953"/>
          </a:xfrm>
          <a:prstGeom prst="rect">
            <a:avLst/>
          </a:prstGeom>
          <a:noFill/>
          <a:ln>
            <a:noFill/>
          </a:ln>
        </p:spPr>
        <p:txBody>
          <a:bodyPr spcFirstLastPara="1" wrap="square" lIns="91425" tIns="45700" rIns="91425" bIns="45700" anchor="t" anchorCtr="0">
            <a:spAutoFit/>
          </a:bodyPr>
          <a:lstStyle/>
          <a:p>
            <a:pPr marL="0" lvl="0" indent="0" algn="just" rtl="0">
              <a:lnSpc>
                <a:spcPct val="90000"/>
              </a:lnSpc>
              <a:spcBef>
                <a:spcPts val="0"/>
              </a:spcBef>
              <a:spcAft>
                <a:spcPts val="0"/>
              </a:spcAft>
              <a:buClr>
                <a:srgbClr val="0000FF"/>
              </a:buClr>
              <a:buSzPts val="2800"/>
              <a:buNone/>
            </a:pPr>
            <a:r>
              <a:rPr lang="en-US" b="1" i="1" dirty="0" err="1">
                <a:solidFill>
                  <a:srgbClr val="0000FF"/>
                </a:solidFill>
                <a:latin typeface="Times New Roman"/>
                <a:ea typeface="Times New Roman"/>
                <a:cs typeface="Times New Roman"/>
                <a:sym typeface="Times New Roman"/>
              </a:rPr>
              <a:t>Câu</a:t>
            </a:r>
            <a:r>
              <a:rPr lang="en-US" b="1" i="1" dirty="0">
                <a:solidFill>
                  <a:srgbClr val="0000FF"/>
                </a:solidFill>
                <a:latin typeface="Times New Roman"/>
                <a:ea typeface="Times New Roman"/>
                <a:cs typeface="Times New Roman"/>
                <a:sym typeface="Times New Roman"/>
              </a:rPr>
              <a:t> 1: </a:t>
            </a:r>
            <a:r>
              <a:rPr lang="en-US" b="1" i="1" dirty="0" err="1">
                <a:solidFill>
                  <a:srgbClr val="0000FF"/>
                </a:solidFill>
                <a:latin typeface="Times New Roman"/>
                <a:ea typeface="Times New Roman"/>
                <a:cs typeface="Times New Roman"/>
                <a:sym typeface="Times New Roman"/>
              </a:rPr>
              <a:t>Trong</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những</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hành</a:t>
            </a:r>
            <a:r>
              <a:rPr lang="en-US" b="1" i="1" dirty="0">
                <a:solidFill>
                  <a:srgbClr val="0000FF"/>
                </a:solidFill>
                <a:latin typeface="Times New Roman"/>
                <a:ea typeface="Times New Roman"/>
                <a:cs typeface="Times New Roman"/>
                <a:sym typeface="Times New Roman"/>
              </a:rPr>
              <a:t> vi </a:t>
            </a:r>
            <a:r>
              <a:rPr lang="en-US" b="1" i="1" dirty="0" err="1">
                <a:solidFill>
                  <a:srgbClr val="0000FF"/>
                </a:solidFill>
                <a:latin typeface="Times New Roman"/>
                <a:ea typeface="Times New Roman"/>
                <a:cs typeface="Times New Roman"/>
                <a:sym typeface="Times New Roman"/>
              </a:rPr>
              <a:t>sau</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đây</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theo</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em</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hành</a:t>
            </a:r>
            <a:r>
              <a:rPr lang="en-US" b="1" i="1" dirty="0">
                <a:solidFill>
                  <a:srgbClr val="0000FF"/>
                </a:solidFill>
                <a:latin typeface="Times New Roman"/>
                <a:ea typeface="Times New Roman"/>
                <a:cs typeface="Times New Roman"/>
                <a:sym typeface="Times New Roman"/>
              </a:rPr>
              <a:t> vi </a:t>
            </a:r>
            <a:r>
              <a:rPr lang="en-US" b="1" i="1" dirty="0" err="1">
                <a:solidFill>
                  <a:srgbClr val="0000FF"/>
                </a:solidFill>
                <a:latin typeface="Times New Roman"/>
                <a:ea typeface="Times New Roman"/>
                <a:cs typeface="Times New Roman"/>
                <a:sym typeface="Times New Roman"/>
              </a:rPr>
              <a:t>nào</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thể</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hiện</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phẩm</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chất</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yêu</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thương</a:t>
            </a:r>
            <a:r>
              <a:rPr lang="en-US" b="1" i="1" dirty="0">
                <a:solidFill>
                  <a:srgbClr val="0000FF"/>
                </a:solidFill>
                <a:latin typeface="Times New Roman"/>
                <a:ea typeface="Times New Roman"/>
                <a:cs typeface="Times New Roman"/>
                <a:sym typeface="Times New Roman"/>
              </a:rPr>
              <a:t> con </a:t>
            </a:r>
            <a:r>
              <a:rPr lang="en-US" b="1" i="1" dirty="0" err="1">
                <a:solidFill>
                  <a:srgbClr val="0000FF"/>
                </a:solidFill>
                <a:latin typeface="Times New Roman"/>
                <a:ea typeface="Times New Roman"/>
                <a:cs typeface="Times New Roman"/>
                <a:sym typeface="Times New Roman"/>
              </a:rPr>
              <a:t>người</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đoàn</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kết</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tương</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trợ</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hoặc</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không</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yêu</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thương</a:t>
            </a:r>
            <a:r>
              <a:rPr lang="en-US" b="1" i="1" dirty="0">
                <a:solidFill>
                  <a:srgbClr val="0000FF"/>
                </a:solidFill>
                <a:latin typeface="Times New Roman"/>
                <a:ea typeface="Times New Roman"/>
                <a:cs typeface="Times New Roman"/>
                <a:sym typeface="Times New Roman"/>
              </a:rPr>
              <a:t> con </a:t>
            </a:r>
            <a:r>
              <a:rPr lang="en-US" b="1" i="1" dirty="0" err="1">
                <a:solidFill>
                  <a:srgbClr val="0000FF"/>
                </a:solidFill>
                <a:latin typeface="Times New Roman"/>
                <a:ea typeface="Times New Roman"/>
                <a:cs typeface="Times New Roman"/>
                <a:sym typeface="Times New Roman"/>
              </a:rPr>
              <a:t>người</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không</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đoàn</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kết</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tương</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trợ</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Vì</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sao</a:t>
            </a:r>
            <a:r>
              <a:rPr lang="en-US" b="1" i="1" dirty="0">
                <a:solidFill>
                  <a:srgbClr val="0000FF"/>
                </a:solidFill>
                <a:latin typeface="Times New Roman"/>
                <a:ea typeface="Times New Roman"/>
                <a:cs typeface="Times New Roman"/>
                <a:sym typeface="Times New Roman"/>
              </a:rPr>
              <a:t>?</a:t>
            </a:r>
            <a:endParaRPr dirty="0"/>
          </a:p>
          <a:p>
            <a:pPr marL="0" lvl="0" indent="0" algn="just" rtl="0">
              <a:lnSpc>
                <a:spcPct val="90000"/>
              </a:lnSpc>
              <a:spcBef>
                <a:spcPts val="1000"/>
              </a:spcBef>
              <a:spcAft>
                <a:spcPts val="0"/>
              </a:spcAft>
              <a:buClr>
                <a:schemeClr val="dk1"/>
              </a:buClr>
              <a:buSzPts val="2800"/>
              <a:buNone/>
            </a:pPr>
            <a:r>
              <a:rPr lang="en-US" b="1" i="0" dirty="0">
                <a:latin typeface="Times New Roman"/>
                <a:ea typeface="Times New Roman"/>
                <a:cs typeface="Times New Roman"/>
                <a:sym typeface="Times New Roman"/>
              </a:rPr>
              <a:t>a) </a:t>
            </a:r>
            <a:r>
              <a:rPr lang="en-US" b="1" i="0" dirty="0" err="1">
                <a:latin typeface="Times New Roman"/>
                <a:ea typeface="Times New Roman"/>
                <a:cs typeface="Times New Roman"/>
                <a:sym typeface="Times New Roman"/>
              </a:rPr>
              <a:t>Tích</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cực</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tha</a:t>
            </a:r>
            <a:r>
              <a:rPr lang="en-US" b="1" dirty="0" err="1">
                <a:latin typeface="Times New Roman"/>
                <a:ea typeface="Times New Roman"/>
                <a:cs typeface="Times New Roman"/>
                <a:sym typeface="Times New Roman"/>
              </a:rPr>
              <a:t>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gia</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các</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hoạt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động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từ</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thiện</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nhân</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đạo</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của</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trường,lớp</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địa</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phương</a:t>
            </a:r>
            <a:r>
              <a:rPr lang="en-US" b="1" i="0" dirty="0">
                <a:latin typeface="Times New Roman"/>
                <a:ea typeface="Times New Roman"/>
                <a:cs typeface="Times New Roman"/>
                <a:sym typeface="Times New Roman"/>
              </a:rPr>
              <a:t>.</a:t>
            </a:r>
            <a:endParaRPr dirty="0"/>
          </a:p>
          <a:p>
            <a:pPr marL="0" lvl="0" indent="0" algn="just" rtl="0">
              <a:lnSpc>
                <a:spcPct val="90000"/>
              </a:lnSpc>
              <a:spcBef>
                <a:spcPts val="1000"/>
              </a:spcBef>
              <a:spcAft>
                <a:spcPts val="0"/>
              </a:spcAft>
              <a:buClr>
                <a:schemeClr val="dk1"/>
              </a:buClr>
              <a:buSzPts val="2800"/>
              <a:buNone/>
            </a:pPr>
            <a:r>
              <a:rPr lang="en-US" b="1" i="0" dirty="0">
                <a:latin typeface="Times New Roman"/>
                <a:ea typeface="Times New Roman"/>
                <a:cs typeface="Times New Roman"/>
                <a:sym typeface="Times New Roman"/>
              </a:rPr>
              <a:t>b) </a:t>
            </a:r>
            <a:r>
              <a:rPr lang="en-US" b="1" dirty="0" err="1">
                <a:latin typeface="Times New Roman"/>
                <a:ea typeface="Times New Roman"/>
                <a:cs typeface="Times New Roman"/>
                <a:sym typeface="Times New Roman"/>
              </a:rPr>
              <a:t>Đánh</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nhau</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bắt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nạt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bạn</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bè</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em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nhỏ</a:t>
            </a:r>
            <a:r>
              <a:rPr lang="en-US" b="1" i="0" dirty="0">
                <a:latin typeface="Times New Roman"/>
                <a:ea typeface="Times New Roman"/>
                <a:cs typeface="Times New Roman"/>
                <a:sym typeface="Times New Roman"/>
              </a:rPr>
              <a:t>.</a:t>
            </a:r>
            <a:endParaRPr dirty="0"/>
          </a:p>
          <a:p>
            <a:pPr marL="0" lvl="0" indent="0" algn="just" rtl="0">
              <a:lnSpc>
                <a:spcPct val="90000"/>
              </a:lnSpc>
              <a:spcBef>
                <a:spcPts val="1000"/>
              </a:spcBef>
              <a:spcAft>
                <a:spcPts val="0"/>
              </a:spcAft>
              <a:buClr>
                <a:schemeClr val="dk1"/>
              </a:buClr>
              <a:buSzPts val="2800"/>
              <a:buNone/>
            </a:pPr>
            <a:r>
              <a:rPr lang="en-US" b="1" i="0" dirty="0">
                <a:latin typeface="Times New Roman"/>
                <a:ea typeface="Times New Roman"/>
                <a:cs typeface="Times New Roman"/>
                <a:sym typeface="Times New Roman"/>
              </a:rPr>
              <a:t>c) </a:t>
            </a:r>
            <a:r>
              <a:rPr lang="en-US" b="1" i="0" dirty="0" err="1">
                <a:latin typeface="Times New Roman"/>
                <a:ea typeface="Times New Roman"/>
                <a:cs typeface="Times New Roman"/>
                <a:sym typeface="Times New Roman"/>
              </a:rPr>
              <a:t>Nhắc</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bạn</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khi</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bạn</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không</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thuộc</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bài</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không</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làm</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được</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bài</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kiểm</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tra</a:t>
            </a:r>
            <a:r>
              <a:rPr lang="en-US" b="1" dirty="0">
                <a:latin typeface="Times New Roman"/>
                <a:ea typeface="Times New Roman"/>
                <a:cs typeface="Times New Roman"/>
                <a:sym typeface="Times New Roman"/>
              </a:rPr>
              <a:t>.</a:t>
            </a:r>
            <a:endParaRPr b="1" i="0" dirty="0">
              <a:latin typeface="Times New Roman"/>
              <a:ea typeface="Times New Roman"/>
              <a:cs typeface="Times New Roman"/>
              <a:sym typeface="Times New Roman"/>
            </a:endParaRPr>
          </a:p>
          <a:p>
            <a:pPr marL="0" lvl="0" indent="0" algn="just" rtl="0">
              <a:lnSpc>
                <a:spcPct val="90000"/>
              </a:lnSpc>
              <a:spcBef>
                <a:spcPts val="1000"/>
              </a:spcBef>
              <a:spcAft>
                <a:spcPts val="0"/>
              </a:spcAft>
              <a:buClr>
                <a:schemeClr val="dk1"/>
              </a:buClr>
              <a:buSzPts val="2800"/>
              <a:buNone/>
            </a:pPr>
            <a:r>
              <a:rPr lang="en-US" b="1" i="0" dirty="0">
                <a:latin typeface="Times New Roman"/>
                <a:ea typeface="Times New Roman"/>
                <a:cs typeface="Times New Roman"/>
                <a:sym typeface="Times New Roman"/>
              </a:rPr>
              <a:t>d) </a:t>
            </a:r>
            <a:r>
              <a:rPr lang="en-US" b="1" dirty="0" err="1">
                <a:latin typeface="Times New Roman"/>
                <a:ea typeface="Times New Roman"/>
                <a:cs typeface="Times New Roman"/>
                <a:sym typeface="Times New Roman"/>
              </a:rPr>
              <a:t>Bạn</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ngồi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cùng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bàn</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chưa</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hiểu</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kiến</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thức</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bài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trong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tiết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toán</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vừa</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học</a:t>
            </a:r>
            <a:r>
              <a:rPr lang="en-US" b="1" dirty="0">
                <a:latin typeface="Times New Roman"/>
                <a:ea typeface="Times New Roman"/>
                <a:cs typeface="Times New Roman"/>
                <a:sym typeface="Times New Roman"/>
              </a:rPr>
              <a:t>, An </a:t>
            </a:r>
            <a:r>
              <a:rPr lang="en-US" b="1" dirty="0" err="1">
                <a:latin typeface="Times New Roman"/>
                <a:ea typeface="Times New Roman"/>
                <a:cs typeface="Times New Roman"/>
                <a:sym typeface="Times New Roman"/>
              </a:rPr>
              <a:t>đã</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giảng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lại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cho</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bạn</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hiểu</a:t>
            </a:r>
            <a:r>
              <a:rPr lang="en-US" b="1" dirty="0">
                <a:latin typeface="Times New Roman"/>
                <a:ea typeface="Times New Roman"/>
                <a:cs typeface="Times New Roman"/>
                <a:sym typeface="Times New Roman"/>
              </a:rPr>
              <a:t>.</a:t>
            </a:r>
            <a:endParaRPr b="1" dirty="0">
              <a:latin typeface="Times New Roman"/>
              <a:ea typeface="Times New Roman"/>
              <a:cs typeface="Times New Roman"/>
              <a:sym typeface="Times New Roman"/>
            </a:endParaRPr>
          </a:p>
          <a:p>
            <a:pPr marL="0" lvl="0" indent="0" algn="just" rtl="0">
              <a:lnSpc>
                <a:spcPct val="90000"/>
              </a:lnSpc>
              <a:spcBef>
                <a:spcPts val="1000"/>
              </a:spcBef>
              <a:spcAft>
                <a:spcPts val="0"/>
              </a:spcAft>
              <a:buClr>
                <a:schemeClr val="dk1"/>
              </a:buClr>
              <a:buSzPts val="2800"/>
              <a:buNone/>
            </a:pPr>
            <a:r>
              <a:rPr lang="en-US" b="1" dirty="0">
                <a:latin typeface="Times New Roman"/>
                <a:ea typeface="Times New Roman"/>
                <a:cs typeface="Times New Roman"/>
                <a:sym typeface="Times New Roman"/>
              </a:rPr>
              <a:t>e) </a:t>
            </a:r>
            <a:r>
              <a:rPr lang="en-US" b="1" i="0" dirty="0" err="1">
                <a:latin typeface="Times New Roman"/>
                <a:ea typeface="Times New Roman"/>
                <a:cs typeface="Times New Roman"/>
                <a:sym typeface="Times New Roman"/>
              </a:rPr>
              <a:t>Người</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dân</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khắp</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cả</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nước</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đã</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quyên</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góp</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ủng</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hộ</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lương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thực</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rau</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củ</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quả</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cho</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người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dân</a:t>
            </a:r>
            <a:r>
              <a:rPr lang="en-US" b="1" dirty="0">
                <a:latin typeface="Times New Roman"/>
                <a:ea typeface="Times New Roman"/>
                <a:cs typeface="Times New Roman"/>
                <a:sym typeface="Times New Roman"/>
              </a:rPr>
              <a:t> TP HCM </a:t>
            </a:r>
            <a:r>
              <a:rPr lang="en-US" b="1" dirty="0" err="1">
                <a:latin typeface="Times New Roman"/>
                <a:ea typeface="Times New Roman"/>
                <a:cs typeface="Times New Roman"/>
                <a:sym typeface="Times New Roman"/>
              </a:rPr>
              <a:t>trong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những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ngày</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phải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thực</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hiện</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giản</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cách</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xã</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hội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để</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chống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dịch</a:t>
            </a:r>
            <a:r>
              <a:rPr lang="en-US" b="1" i="0" dirty="0">
                <a:latin typeface="Times New Roman"/>
                <a:ea typeface="Times New Roman"/>
                <a:cs typeface="Times New Roman"/>
                <a:sym typeface="Times New Roman"/>
              </a:rPr>
              <a:t>.</a:t>
            </a:r>
            <a:endParaRPr dirty="0"/>
          </a:p>
          <a:p>
            <a:pPr marL="0" lvl="0" indent="0" algn="just" rtl="0">
              <a:lnSpc>
                <a:spcPct val="90000"/>
              </a:lnSpc>
              <a:spcBef>
                <a:spcPts val="1000"/>
              </a:spcBef>
              <a:spcAft>
                <a:spcPts val="0"/>
              </a:spcAft>
              <a:buClr>
                <a:schemeClr val="dk1"/>
              </a:buClr>
              <a:buSzPts val="2800"/>
              <a:buNone/>
            </a:pPr>
            <a:r>
              <a:rPr lang="en-US" b="1" dirty="0">
                <a:latin typeface="Times New Roman"/>
                <a:ea typeface="Times New Roman"/>
                <a:cs typeface="Times New Roman"/>
                <a:sym typeface="Times New Roman"/>
              </a:rPr>
              <a:t>f</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Thấy</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bạn</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cùng</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lớp</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bị</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một</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số</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bạn</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lớp</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khác</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gây</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sự</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bắt</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nạt</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nhưng</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Bình</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yên</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lặng</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bỏ</a:t>
            </a:r>
            <a:r>
              <a:rPr lang="en-US" b="1" i="0" dirty="0">
                <a:latin typeface="Times New Roman"/>
                <a:ea typeface="Times New Roman"/>
                <a:cs typeface="Times New Roman"/>
                <a:sym typeface="Times New Roman"/>
              </a:rPr>
              <a:t> </a:t>
            </a:r>
            <a:r>
              <a:rPr lang="en-US" b="1" i="0" dirty="0" err="1">
                <a:latin typeface="Times New Roman"/>
                <a:ea typeface="Times New Roman"/>
                <a:cs typeface="Times New Roman"/>
                <a:sym typeface="Times New Roman"/>
              </a:rPr>
              <a:t>đi</a:t>
            </a:r>
            <a:r>
              <a:rPr lang="en-US" b="1" i="0" dirty="0">
                <a:latin typeface="Times New Roman"/>
                <a:ea typeface="Times New Roman"/>
                <a:cs typeface="Times New Roman"/>
                <a:sym typeface="Times New Roman"/>
              </a:rPr>
              <a:t>.</a:t>
            </a:r>
            <a:endParaRP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p:nvPr/>
        </p:nvSpPr>
        <p:spPr>
          <a:xfrm>
            <a:off x="615460" y="371008"/>
            <a:ext cx="609834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F0000"/>
                </a:solidFill>
                <a:latin typeface="Times New Roman"/>
                <a:ea typeface="Times New Roman"/>
                <a:cs typeface="Times New Roman"/>
                <a:sym typeface="Times New Roman"/>
              </a:rPr>
              <a:t>III. LUYỆN TẬP</a:t>
            </a:r>
            <a:endParaRPr sz="3200">
              <a:solidFill>
                <a:schemeClr val="dk1"/>
              </a:solidFill>
              <a:latin typeface="Calibri"/>
              <a:ea typeface="Calibri"/>
              <a:cs typeface="Calibri"/>
              <a:sym typeface="Calibri"/>
            </a:endParaRPr>
          </a:p>
        </p:txBody>
      </p:sp>
      <p:sp>
        <p:nvSpPr>
          <p:cNvPr id="118" name="Google Shape;118;p18"/>
          <p:cNvSpPr txBox="1">
            <a:spLocks noGrp="1"/>
          </p:cNvSpPr>
          <p:nvPr>
            <p:ph type="body" idx="1"/>
          </p:nvPr>
        </p:nvSpPr>
        <p:spPr>
          <a:xfrm>
            <a:off x="180535" y="1069684"/>
            <a:ext cx="11830929" cy="541730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FF"/>
              </a:buClr>
              <a:buSzPts val="3200"/>
              <a:buNone/>
            </a:pPr>
            <a:r>
              <a:rPr lang="en-US" sz="3200" b="1" i="1" dirty="0" err="1">
                <a:solidFill>
                  <a:srgbClr val="0000FF"/>
                </a:solidFill>
                <a:latin typeface="Times New Roman"/>
                <a:ea typeface="Times New Roman"/>
                <a:cs typeface="Times New Roman"/>
                <a:sym typeface="Times New Roman"/>
              </a:rPr>
              <a:t>Bài</a:t>
            </a:r>
            <a:r>
              <a:rPr lang="en-US" sz="3200" b="1" i="1" dirty="0">
                <a:solidFill>
                  <a:srgbClr val="0000FF"/>
                </a:solidFill>
                <a:latin typeface="Times New Roman"/>
                <a:ea typeface="Times New Roman"/>
                <a:cs typeface="Times New Roman"/>
                <a:sym typeface="Times New Roman"/>
              </a:rPr>
              <a:t> 3/a (</a:t>
            </a:r>
            <a:r>
              <a:rPr lang="en-US" sz="3200" b="1" i="1" dirty="0" err="1">
                <a:solidFill>
                  <a:srgbClr val="0000FF"/>
                </a:solidFill>
                <a:latin typeface="Times New Roman"/>
                <a:ea typeface="Times New Roman"/>
                <a:cs typeface="Times New Roman"/>
                <a:sym typeface="Times New Roman"/>
              </a:rPr>
              <a:t>trang</a:t>
            </a:r>
            <a:r>
              <a:rPr lang="en-US" sz="3200" b="1" i="1" dirty="0">
                <a:solidFill>
                  <a:srgbClr val="0000FF"/>
                </a:solidFill>
                <a:latin typeface="Times New Roman"/>
                <a:ea typeface="Times New Roman"/>
                <a:cs typeface="Times New Roman"/>
                <a:sym typeface="Times New Roman"/>
              </a:rPr>
              <a:t> 16, 22 </a:t>
            </a:r>
            <a:r>
              <a:rPr lang="en-US" sz="3200" b="1" i="1" dirty="0" err="1">
                <a:solidFill>
                  <a:srgbClr val="0000FF"/>
                </a:solidFill>
                <a:latin typeface="Times New Roman"/>
                <a:ea typeface="Times New Roman"/>
                <a:cs typeface="Times New Roman"/>
                <a:sym typeface="Times New Roman"/>
              </a:rPr>
              <a:t>sgk</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Giáo</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dục</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công</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dân</a:t>
            </a:r>
            <a:r>
              <a:rPr lang="en-US" sz="3200" b="1" i="1" dirty="0">
                <a:solidFill>
                  <a:srgbClr val="0000FF"/>
                </a:solidFill>
                <a:latin typeface="Times New Roman"/>
                <a:ea typeface="Times New Roman"/>
                <a:cs typeface="Times New Roman"/>
                <a:sym typeface="Times New Roman"/>
              </a:rPr>
              <a:t> 7 ): </a:t>
            </a:r>
            <a:r>
              <a:rPr lang="en-US" sz="3200" b="1" i="1" dirty="0" err="1">
                <a:solidFill>
                  <a:srgbClr val="0000FF"/>
                </a:solidFill>
                <a:latin typeface="Times New Roman"/>
                <a:ea typeface="Times New Roman"/>
                <a:cs typeface="Times New Roman"/>
                <a:sym typeface="Times New Roman"/>
              </a:rPr>
              <a:t>Em</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tán</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thành</a:t>
            </a:r>
            <a:r>
              <a:rPr lang="en-US" sz="3200" b="1" i="1" dirty="0">
                <a:solidFill>
                  <a:srgbClr val="0000FF"/>
                </a:solidFill>
                <a:latin typeface="Times New Roman"/>
                <a:ea typeface="Times New Roman"/>
                <a:cs typeface="Times New Roman"/>
                <a:sym typeface="Times New Roman"/>
              </a:rPr>
              <a:t> hay </a:t>
            </a:r>
            <a:r>
              <a:rPr lang="en-US" sz="3200" b="1" i="1" dirty="0" err="1">
                <a:solidFill>
                  <a:srgbClr val="0000FF"/>
                </a:solidFill>
                <a:latin typeface="Times New Roman"/>
                <a:ea typeface="Times New Roman"/>
                <a:cs typeface="Times New Roman"/>
                <a:sym typeface="Times New Roman"/>
              </a:rPr>
              <a:t>không</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tán</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thành</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với</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những</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việc</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làm</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quan</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điểm</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sau</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đây</a:t>
            </a:r>
            <a:r>
              <a:rPr lang="en-US" sz="3200" b="1" i="1" dirty="0">
                <a:solidFill>
                  <a:srgbClr val="0000FF"/>
                </a:solidFill>
                <a:latin typeface="Times New Roman"/>
                <a:ea typeface="Times New Roman"/>
                <a:cs typeface="Times New Roman"/>
                <a:sym typeface="Times New Roman"/>
              </a:rPr>
              <a:t> ? </a:t>
            </a:r>
            <a:r>
              <a:rPr lang="en-US" sz="3200" b="1" i="1" dirty="0" err="1">
                <a:solidFill>
                  <a:srgbClr val="0000FF"/>
                </a:solidFill>
                <a:latin typeface="Times New Roman"/>
                <a:ea typeface="Times New Roman"/>
                <a:cs typeface="Times New Roman"/>
                <a:sym typeface="Times New Roman"/>
              </a:rPr>
              <a:t>Vì</a:t>
            </a:r>
            <a:r>
              <a:rPr lang="en-US" sz="3200" b="1" i="1" dirty="0">
                <a:solidFill>
                  <a:srgbClr val="0000FF"/>
                </a:solidFill>
                <a:latin typeface="Times New Roman"/>
                <a:ea typeface="Times New Roman"/>
                <a:cs typeface="Times New Roman"/>
                <a:sym typeface="Times New Roman"/>
              </a:rPr>
              <a:t> </a:t>
            </a:r>
            <a:r>
              <a:rPr lang="en-US" sz="3200" b="1" i="1" dirty="0" err="1">
                <a:solidFill>
                  <a:srgbClr val="0000FF"/>
                </a:solidFill>
                <a:latin typeface="Times New Roman"/>
                <a:ea typeface="Times New Roman"/>
                <a:cs typeface="Times New Roman"/>
                <a:sym typeface="Times New Roman"/>
              </a:rPr>
              <a:t>sao</a:t>
            </a:r>
            <a:r>
              <a:rPr lang="en-US" sz="3200" b="1" i="1" dirty="0">
                <a:solidFill>
                  <a:srgbClr val="0000FF"/>
                </a:solidFill>
                <a:latin typeface="Times New Roman"/>
                <a:ea typeface="Times New Roman"/>
                <a:cs typeface="Times New Roman"/>
                <a:sym typeface="Times New Roman"/>
              </a:rPr>
              <a:t> ?</a:t>
            </a:r>
            <a:endParaRPr dirty="0"/>
          </a:p>
          <a:p>
            <a:pPr marL="0" lvl="0" indent="0" algn="just" rtl="0">
              <a:lnSpc>
                <a:spcPct val="90000"/>
              </a:lnSpc>
              <a:spcBef>
                <a:spcPts val="1000"/>
              </a:spcBef>
              <a:spcAft>
                <a:spcPts val="0"/>
              </a:spcAft>
              <a:buClr>
                <a:srgbClr val="000000"/>
              </a:buClr>
              <a:buSzPts val="3200"/>
              <a:buNone/>
            </a:pPr>
            <a:r>
              <a:rPr lang="en-US" sz="3200" b="1" i="0" dirty="0">
                <a:solidFill>
                  <a:srgbClr val="000000"/>
                </a:solidFill>
                <a:latin typeface="Times New Roman"/>
                <a:ea typeface="Times New Roman"/>
                <a:cs typeface="Times New Roman"/>
                <a:sym typeface="Times New Roman"/>
              </a:rPr>
              <a:t>a) </a:t>
            </a:r>
            <a:r>
              <a:rPr lang="en-US" sz="3200" b="1" i="0" dirty="0" err="1">
                <a:solidFill>
                  <a:srgbClr val="000000"/>
                </a:solidFill>
                <a:latin typeface="Times New Roman"/>
                <a:ea typeface="Times New Roman"/>
                <a:cs typeface="Times New Roman"/>
                <a:sym typeface="Times New Roman"/>
              </a:rPr>
              <a:t>Bạn</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Hải</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bị</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ốm</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phải</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nghỉ</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học</a:t>
            </a:r>
            <a:r>
              <a:rPr lang="en-US" sz="3200" b="1" dirty="0">
                <a:solidFill>
                  <a:srgbClr val="000000"/>
                </a:solidFill>
                <a:latin typeface="Times New Roman"/>
                <a:ea typeface="Times New Roman"/>
                <a:cs typeface="Times New Roman"/>
                <a:sym typeface="Times New Roman"/>
              </a:rPr>
              <a:t>, Nam </a:t>
            </a:r>
            <a:r>
              <a:rPr lang="en-US" sz="3200" b="1" dirty="0" err="1">
                <a:solidFill>
                  <a:srgbClr val="000000"/>
                </a:solidFill>
                <a:latin typeface="Times New Roman"/>
                <a:ea typeface="Times New Roman"/>
                <a:cs typeface="Times New Roman"/>
                <a:sym typeface="Times New Roman"/>
              </a:rPr>
              <a:t>đã</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rủ</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một</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số</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bạn</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cùng</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lớp</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đến</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thăm</a:t>
            </a:r>
            <a:r>
              <a:rPr lang="en-US" sz="3200" b="1" dirty="0">
                <a:solidFill>
                  <a:srgbClr val="000000"/>
                </a:solidFill>
                <a:latin typeface="Times New Roman"/>
                <a:ea typeface="Times New Roman"/>
                <a:cs typeface="Times New Roman"/>
                <a:sym typeface="Times New Roman"/>
              </a:rPr>
              <a:t> </a:t>
            </a:r>
            <a:r>
              <a:rPr lang="en-US" sz="3200" b="1" dirty="0" err="1">
                <a:solidFill>
                  <a:srgbClr val="000000"/>
                </a:solidFill>
                <a:latin typeface="Times New Roman"/>
                <a:ea typeface="Times New Roman"/>
                <a:cs typeface="Times New Roman"/>
                <a:sym typeface="Times New Roman"/>
              </a:rPr>
              <a:t>hỏi</a:t>
            </a:r>
            <a:r>
              <a:rPr lang="en-US" sz="3200" b="1" dirty="0">
                <a:solidFill>
                  <a:srgbClr val="000000"/>
                </a:solidFill>
                <a:latin typeface="Times New Roman"/>
                <a:ea typeface="Times New Roman"/>
                <a:cs typeface="Times New Roman"/>
                <a:sym typeface="Times New Roman"/>
              </a:rPr>
              <a:t>.</a:t>
            </a:r>
            <a:endParaRPr sz="3200" b="1" i="0" dirty="0">
              <a:solidFill>
                <a:srgbClr val="000000"/>
              </a:solidFill>
              <a:latin typeface="Times New Roman"/>
              <a:ea typeface="Times New Roman"/>
              <a:cs typeface="Times New Roman"/>
              <a:sym typeface="Times New Roman"/>
            </a:endParaRPr>
          </a:p>
          <a:p>
            <a:pPr marL="0" lvl="0" indent="0" algn="just" rtl="0">
              <a:lnSpc>
                <a:spcPct val="90000"/>
              </a:lnSpc>
              <a:spcBef>
                <a:spcPts val="1000"/>
              </a:spcBef>
              <a:spcAft>
                <a:spcPts val="0"/>
              </a:spcAft>
              <a:buClr>
                <a:srgbClr val="000000"/>
              </a:buClr>
              <a:buSzPts val="3200"/>
              <a:buNone/>
            </a:pPr>
            <a:r>
              <a:rPr lang="en-US" sz="3200" b="1" i="0" dirty="0">
                <a:solidFill>
                  <a:srgbClr val="000000"/>
                </a:solidFill>
                <a:latin typeface="Times New Roman"/>
                <a:ea typeface="Times New Roman"/>
                <a:cs typeface="Times New Roman"/>
                <a:sym typeface="Times New Roman"/>
              </a:rPr>
              <a:t>b) </a:t>
            </a:r>
            <a:r>
              <a:rPr lang="en-US" sz="3200" b="1" i="0" dirty="0" err="1">
                <a:solidFill>
                  <a:srgbClr val="000000"/>
                </a:solidFill>
                <a:latin typeface="Times New Roman"/>
                <a:ea typeface="Times New Roman"/>
                <a:cs typeface="Times New Roman"/>
                <a:sym typeface="Times New Roman"/>
              </a:rPr>
              <a:t>Trung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hỏi</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vay</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tiền</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của</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Hồng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để</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mua</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thuốc</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lá</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hút</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Hồng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không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cho</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Trung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vay</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mà</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còn</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khuyên</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Trung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không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nên</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hút</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thuốc</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lá</a:t>
            </a:r>
            <a:r>
              <a:rPr lang="en-US" sz="3200" b="1" i="0" dirty="0">
                <a:solidFill>
                  <a:srgbClr val="000000"/>
                </a:solidFill>
                <a:latin typeface="Times New Roman"/>
                <a:ea typeface="Times New Roman"/>
                <a:cs typeface="Times New Roman"/>
                <a:sym typeface="Times New Roman"/>
              </a:rPr>
              <a:t>.</a:t>
            </a:r>
            <a:endParaRPr sz="3200" b="1" i="0" dirty="0">
              <a:solidFill>
                <a:srgbClr val="000000"/>
              </a:solidFill>
              <a:latin typeface="Times New Roman"/>
              <a:ea typeface="Times New Roman"/>
              <a:cs typeface="Times New Roman"/>
              <a:sym typeface="Times New Roman"/>
            </a:endParaRPr>
          </a:p>
          <a:p>
            <a:pPr marL="0" lvl="0" indent="0" algn="just" rtl="0">
              <a:lnSpc>
                <a:spcPct val="90000"/>
              </a:lnSpc>
              <a:spcBef>
                <a:spcPts val="1000"/>
              </a:spcBef>
              <a:spcAft>
                <a:spcPts val="0"/>
              </a:spcAft>
              <a:buClr>
                <a:srgbClr val="000000"/>
              </a:buClr>
              <a:buSzPts val="3200"/>
              <a:buNone/>
            </a:pPr>
            <a:r>
              <a:rPr lang="en-US" sz="3200" b="1" i="0" dirty="0">
                <a:solidFill>
                  <a:srgbClr val="000000"/>
                </a:solidFill>
                <a:latin typeface="Times New Roman"/>
                <a:ea typeface="Times New Roman"/>
                <a:cs typeface="Times New Roman"/>
                <a:sym typeface="Times New Roman"/>
              </a:rPr>
              <a:t>c)  </a:t>
            </a:r>
            <a:r>
              <a:rPr lang="en-US" sz="3200" b="1" i="0" dirty="0" err="1">
                <a:solidFill>
                  <a:srgbClr val="000000"/>
                </a:solidFill>
                <a:latin typeface="Times New Roman"/>
                <a:ea typeface="Times New Roman"/>
                <a:cs typeface="Times New Roman"/>
                <a:sym typeface="Times New Roman"/>
              </a:rPr>
              <a:t>Lòng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yêu</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thương</a:t>
            </a:r>
            <a:r>
              <a:rPr lang="en-US" sz="3200" b="1" i="0" dirty="0">
                <a:solidFill>
                  <a:srgbClr val="000000"/>
                </a:solidFill>
                <a:latin typeface="Times New Roman"/>
                <a:ea typeface="Times New Roman"/>
                <a:cs typeface="Times New Roman"/>
                <a:sym typeface="Times New Roman"/>
              </a:rPr>
              <a:t> con </a:t>
            </a:r>
            <a:r>
              <a:rPr lang="en-US" sz="3200" b="1" i="0" dirty="0" err="1">
                <a:solidFill>
                  <a:srgbClr val="000000"/>
                </a:solidFill>
                <a:latin typeface="Times New Roman"/>
                <a:ea typeface="Times New Roman"/>
                <a:cs typeface="Times New Roman"/>
                <a:sym typeface="Times New Roman"/>
              </a:rPr>
              <a:t>người</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và</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đoàn</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kết</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tương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trợ</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làm</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cho</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xã</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hội</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tốt</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đẹp</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hơn</a:t>
            </a:r>
            <a:r>
              <a:rPr lang="en-US" sz="3200" b="1" i="0" dirty="0">
                <a:solidFill>
                  <a:srgbClr val="000000"/>
                </a:solidFill>
                <a:latin typeface="Times New Roman"/>
                <a:ea typeface="Times New Roman"/>
                <a:cs typeface="Times New Roman"/>
                <a:sym typeface="Times New Roman"/>
              </a:rPr>
              <a:t>.</a:t>
            </a:r>
            <a:endParaRPr dirty="0"/>
          </a:p>
          <a:p>
            <a:pPr marL="0" lvl="0" indent="0" algn="just" rtl="0">
              <a:lnSpc>
                <a:spcPct val="90000"/>
              </a:lnSpc>
              <a:spcBef>
                <a:spcPts val="1000"/>
              </a:spcBef>
              <a:spcAft>
                <a:spcPts val="0"/>
              </a:spcAft>
              <a:buClr>
                <a:srgbClr val="000000"/>
              </a:buClr>
              <a:buSzPts val="3200"/>
              <a:buNone/>
            </a:pPr>
            <a:r>
              <a:rPr lang="en-US" sz="3200" b="1" dirty="0">
                <a:solidFill>
                  <a:srgbClr val="000000"/>
                </a:solidFill>
                <a:latin typeface="Times New Roman"/>
                <a:ea typeface="Times New Roman"/>
                <a:cs typeface="Times New Roman"/>
                <a:sym typeface="Times New Roman"/>
              </a:rPr>
              <a:t>d</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Đoàn</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kết</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tương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trợ</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chỉ</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thể</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hiện</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trong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chiến</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tranh</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còn</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trong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cuộc</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sống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đời</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thường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thì</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không</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cần</a:t>
            </a:r>
            <a:r>
              <a:rPr lang="en-US" sz="3200" b="1" i="0" dirty="0">
                <a:solidFill>
                  <a:srgbClr val="000000"/>
                </a:solidFill>
                <a:latin typeface="Times New Roman"/>
                <a:ea typeface="Times New Roman"/>
                <a:cs typeface="Times New Roman"/>
                <a:sym typeface="Times New Roman"/>
              </a:rPr>
              <a:t> </a:t>
            </a:r>
            <a:r>
              <a:rPr lang="en-US" sz="3200" b="1" i="0" dirty="0" err="1">
                <a:solidFill>
                  <a:srgbClr val="000000"/>
                </a:solidFill>
                <a:latin typeface="Times New Roman"/>
                <a:ea typeface="Times New Roman"/>
                <a:cs typeface="Times New Roman"/>
                <a:sym typeface="Times New Roman"/>
              </a:rPr>
              <a:t>thiết</a:t>
            </a:r>
            <a:r>
              <a:rPr lang="en-US" sz="3200" b="1" i="0" dirty="0">
                <a:solidFill>
                  <a:srgbClr val="000000"/>
                </a:solidFill>
                <a:latin typeface="Times New Roman"/>
                <a:ea typeface="Times New Roman"/>
                <a:cs typeface="Times New Roman"/>
                <a:sym typeface="Times New Roman"/>
              </a:rPr>
              <a:t>.</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838200" y="256857"/>
            <a:ext cx="10515600" cy="5780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Times New Roman"/>
              <a:buNone/>
            </a:pPr>
            <a:r>
              <a:rPr lang="en-US" sz="4400" b="1">
                <a:solidFill>
                  <a:srgbClr val="FF0000"/>
                </a:solidFill>
                <a:latin typeface="Times New Roman"/>
                <a:ea typeface="Times New Roman"/>
                <a:cs typeface="Times New Roman"/>
                <a:sym typeface="Times New Roman"/>
              </a:rPr>
              <a:t>III. LUYỆN TẬP</a:t>
            </a:r>
            <a:endParaRPr>
              <a:solidFill>
                <a:srgbClr val="FF0000"/>
              </a:solidFill>
            </a:endParaRPr>
          </a:p>
        </p:txBody>
      </p:sp>
      <p:sp>
        <p:nvSpPr>
          <p:cNvPr id="124" name="Google Shape;124;p19"/>
          <p:cNvSpPr txBox="1">
            <a:spLocks noGrp="1"/>
          </p:cNvSpPr>
          <p:nvPr>
            <p:ph type="body" idx="1"/>
          </p:nvPr>
        </p:nvSpPr>
        <p:spPr>
          <a:xfrm>
            <a:off x="483704" y="995813"/>
            <a:ext cx="11224591" cy="5605329"/>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0000FF"/>
              </a:buClr>
              <a:buSzPts val="2800"/>
              <a:buNone/>
            </a:pPr>
            <a:r>
              <a:rPr lang="en-US" b="1" i="1" dirty="0" err="1">
                <a:solidFill>
                  <a:srgbClr val="0000FF"/>
                </a:solidFill>
                <a:latin typeface="Times New Roman"/>
                <a:ea typeface="Times New Roman"/>
                <a:cs typeface="Times New Roman"/>
                <a:sym typeface="Times New Roman"/>
              </a:rPr>
              <a:t>Bài</a:t>
            </a:r>
            <a:r>
              <a:rPr lang="en-US" b="1" i="1" dirty="0">
                <a:solidFill>
                  <a:srgbClr val="0000FF"/>
                </a:solidFill>
                <a:latin typeface="Times New Roman"/>
                <a:ea typeface="Times New Roman"/>
                <a:cs typeface="Times New Roman"/>
                <a:sym typeface="Times New Roman"/>
              </a:rPr>
              <a:t> 3/ 16,17,22 ( </a:t>
            </a:r>
            <a:r>
              <a:rPr lang="en-US" b="1" i="1" dirty="0" err="1">
                <a:solidFill>
                  <a:srgbClr val="0000FF"/>
                </a:solidFill>
                <a:latin typeface="Times New Roman"/>
                <a:ea typeface="Times New Roman"/>
                <a:cs typeface="Times New Roman"/>
                <a:sym typeface="Times New Roman"/>
              </a:rPr>
              <a:t>sgk</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Giáo</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dục</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công</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dân</a:t>
            </a:r>
            <a:r>
              <a:rPr lang="en-US" b="1" i="1" dirty="0">
                <a:solidFill>
                  <a:srgbClr val="0000FF"/>
                </a:solidFill>
                <a:latin typeface="Times New Roman"/>
                <a:ea typeface="Times New Roman"/>
                <a:cs typeface="Times New Roman"/>
                <a:sym typeface="Times New Roman"/>
              </a:rPr>
              <a:t> 7): </a:t>
            </a:r>
            <a:r>
              <a:rPr lang="en-US" b="1" i="1" dirty="0" err="1">
                <a:solidFill>
                  <a:srgbClr val="0000FF"/>
                </a:solidFill>
                <a:latin typeface="Times New Roman"/>
                <a:ea typeface="Times New Roman"/>
                <a:cs typeface="Times New Roman"/>
                <a:sym typeface="Times New Roman"/>
              </a:rPr>
              <a:t>Em</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sẽ</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làm</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gì</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trong</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mỗi</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trường</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hợp</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sau</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đây</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im</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lặng</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phản</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đối</a:t>
            </a:r>
            <a:r>
              <a:rPr lang="en-US" b="1" i="1" dirty="0">
                <a:solidFill>
                  <a:srgbClr val="0000FF"/>
                </a:solidFill>
                <a:latin typeface="Times New Roman"/>
                <a:ea typeface="Times New Roman"/>
                <a:cs typeface="Times New Roman"/>
                <a:sym typeface="Times New Roman"/>
              </a:rPr>
              <a:t> hay </a:t>
            </a:r>
            <a:r>
              <a:rPr lang="en-US" b="1" i="1" dirty="0" err="1">
                <a:solidFill>
                  <a:srgbClr val="0000FF"/>
                </a:solidFill>
                <a:latin typeface="Times New Roman"/>
                <a:ea typeface="Times New Roman"/>
                <a:cs typeface="Times New Roman"/>
                <a:sym typeface="Times New Roman"/>
              </a:rPr>
              <a:t>đồng</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tình</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và</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giải</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thích</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vì</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sao</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em</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lại</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làm</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như</a:t>
            </a:r>
            <a:r>
              <a:rPr lang="en-US" b="1" i="1" dirty="0">
                <a:solidFill>
                  <a:srgbClr val="0000FF"/>
                </a:solidFill>
                <a:latin typeface="Times New Roman"/>
                <a:ea typeface="Times New Roman"/>
                <a:cs typeface="Times New Roman"/>
                <a:sym typeface="Times New Roman"/>
              </a:rPr>
              <a:t> </a:t>
            </a:r>
            <a:r>
              <a:rPr lang="en-US" b="1" i="1" dirty="0" err="1">
                <a:solidFill>
                  <a:srgbClr val="0000FF"/>
                </a:solidFill>
                <a:latin typeface="Times New Roman"/>
                <a:ea typeface="Times New Roman"/>
                <a:cs typeface="Times New Roman"/>
                <a:sym typeface="Times New Roman"/>
              </a:rPr>
              <a:t>vậy</a:t>
            </a:r>
            <a:r>
              <a:rPr lang="en-US" b="1" i="1" dirty="0">
                <a:solidFill>
                  <a:srgbClr val="0000FF"/>
                </a:solidFill>
                <a:latin typeface="Times New Roman"/>
                <a:ea typeface="Times New Roman"/>
                <a:cs typeface="Times New Roman"/>
                <a:sym typeface="Times New Roman"/>
              </a:rPr>
              <a:t> ?</a:t>
            </a:r>
            <a:endParaRPr dirty="0"/>
          </a:p>
          <a:p>
            <a:pPr marL="514350" lvl="0" indent="-514350" algn="just" rtl="0">
              <a:lnSpc>
                <a:spcPct val="90000"/>
              </a:lnSpc>
              <a:spcBef>
                <a:spcPts val="1000"/>
              </a:spcBef>
              <a:spcAft>
                <a:spcPts val="0"/>
              </a:spcAft>
              <a:buClr>
                <a:srgbClr val="000000"/>
              </a:buClr>
              <a:buSzPts val="2800"/>
              <a:buAutoNum type="alphaLcParenR"/>
            </a:pPr>
            <a:r>
              <a:rPr lang="en-US" b="1" i="0" dirty="0" err="1">
                <a:solidFill>
                  <a:srgbClr val="000000"/>
                </a:solidFill>
                <a:latin typeface="Times New Roman"/>
                <a:ea typeface="Times New Roman"/>
                <a:cs typeface="Times New Roman"/>
                <a:sym typeface="Times New Roman"/>
              </a:rPr>
              <a:t>Vân</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bị</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ốm</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phải</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nghỉ</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học</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lớp</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giao</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Toàn</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chép</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và</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giảng</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bài</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cho</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Vân</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nhưng</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Toàn</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không</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đồng</a:t>
            </a:r>
            <a:r>
              <a:rPr lang="en-US" b="1" i="0" dirty="0">
                <a:solidFill>
                  <a:srgbClr val="000000"/>
                </a:solidFill>
                <a:latin typeface="Times New Roman"/>
                <a:ea typeface="Times New Roman"/>
                <a:cs typeface="Times New Roman"/>
                <a:sym typeface="Times New Roman"/>
              </a:rPr>
              <a:t> ý </a:t>
            </a:r>
            <a:r>
              <a:rPr lang="en-US" b="1" i="0" dirty="0" err="1">
                <a:solidFill>
                  <a:srgbClr val="000000"/>
                </a:solidFill>
                <a:latin typeface="Times New Roman"/>
                <a:ea typeface="Times New Roman"/>
                <a:cs typeface="Times New Roman"/>
                <a:sym typeface="Times New Roman"/>
              </a:rPr>
              <a:t>vì</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Vân</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không</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phải</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là</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bạn</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thân</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của</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Toàn</a:t>
            </a:r>
            <a:r>
              <a:rPr lang="en-US" b="1" i="0" dirty="0">
                <a:solidFill>
                  <a:srgbClr val="000000"/>
                </a:solidFill>
                <a:latin typeface="Times New Roman"/>
                <a:ea typeface="Times New Roman"/>
                <a:cs typeface="Times New Roman"/>
                <a:sym typeface="Times New Roman"/>
              </a:rPr>
              <a:t>.</a:t>
            </a:r>
            <a:endParaRPr dirty="0"/>
          </a:p>
          <a:p>
            <a:pPr marL="0" lvl="0" indent="0" algn="just" rtl="0">
              <a:lnSpc>
                <a:spcPct val="90000"/>
              </a:lnSpc>
              <a:spcBef>
                <a:spcPts val="1000"/>
              </a:spcBef>
              <a:spcAft>
                <a:spcPts val="0"/>
              </a:spcAft>
              <a:buClr>
                <a:srgbClr val="000000"/>
              </a:buClr>
              <a:buSzPts val="2800"/>
              <a:buNone/>
            </a:pPr>
            <a:r>
              <a:rPr lang="en-US" b="1" i="0" dirty="0">
                <a:solidFill>
                  <a:srgbClr val="000000"/>
                </a:solidFill>
                <a:latin typeface="Times New Roman"/>
                <a:ea typeface="Times New Roman"/>
                <a:cs typeface="Times New Roman"/>
                <a:sym typeface="Times New Roman"/>
              </a:rPr>
              <a:t>b) </a:t>
            </a:r>
            <a:r>
              <a:rPr lang="en-US" sz="2800" b="1" i="0" dirty="0" err="1">
                <a:solidFill>
                  <a:srgbClr val="000000"/>
                </a:solidFill>
                <a:latin typeface="Times New Roman"/>
                <a:ea typeface="Times New Roman"/>
                <a:cs typeface="Times New Roman"/>
                <a:sym typeface="Times New Roman"/>
              </a:rPr>
              <a:t>Trong</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giờ</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kiểm</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tra</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toán</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có</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một</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bài</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khó</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hai</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bạn</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ngồi</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cạnh</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nhau</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đã</a:t>
            </a:r>
            <a:endParaRPr sz="2800" b="1" i="0" dirty="0">
              <a:solidFill>
                <a:srgbClr val="000000"/>
              </a:solidFill>
              <a:latin typeface="Times New Roman"/>
              <a:ea typeface="Times New Roman"/>
              <a:cs typeface="Times New Roman"/>
              <a:sym typeface="Times New Roman"/>
            </a:endParaRPr>
          </a:p>
          <a:p>
            <a:pPr marL="0" lvl="0" indent="0" algn="just" rtl="0">
              <a:lnSpc>
                <a:spcPct val="90000"/>
              </a:lnSpc>
              <a:spcBef>
                <a:spcPts val="1000"/>
              </a:spcBef>
              <a:spcAft>
                <a:spcPts val="0"/>
              </a:spcAft>
              <a:buClr>
                <a:srgbClr val="000000"/>
              </a:buClr>
              <a:buSzPts val="2800"/>
              <a:buNone/>
            </a:pPr>
            <a:r>
              <a:rPr lang="en-US" sz="2800" b="1" i="0" dirty="0">
                <a:solidFill>
                  <a:srgbClr val="000000"/>
                </a:solidFill>
                <a:latin typeface="Times New Roman"/>
                <a:ea typeface="Times New Roman"/>
                <a:cs typeface="Times New Roman"/>
                <a:sym typeface="Times New Roman"/>
              </a:rPr>
              <a:t> “ </a:t>
            </a:r>
            <a:r>
              <a:rPr lang="en-US" sz="2800" b="1" i="0" dirty="0" err="1">
                <a:solidFill>
                  <a:srgbClr val="000000"/>
                </a:solidFill>
                <a:latin typeface="Times New Roman"/>
                <a:ea typeface="Times New Roman"/>
                <a:cs typeface="Times New Roman"/>
                <a:sym typeface="Times New Roman"/>
              </a:rPr>
              <a:t>góp</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sức</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để</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cùng</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làm</a:t>
            </a:r>
            <a:r>
              <a:rPr lang="en-US" sz="2800" b="1" i="0" dirty="0">
                <a:solidFill>
                  <a:srgbClr val="000000"/>
                </a:solidFill>
                <a:latin typeface="Times New Roman"/>
                <a:ea typeface="Times New Roman"/>
                <a:cs typeface="Times New Roman"/>
                <a:sym typeface="Times New Roman"/>
              </a:rPr>
              <a:t> </a:t>
            </a:r>
            <a:r>
              <a:rPr lang="en-US" sz="2800" b="1" i="0" dirty="0" err="1">
                <a:solidFill>
                  <a:srgbClr val="000000"/>
                </a:solidFill>
                <a:latin typeface="Times New Roman"/>
                <a:ea typeface="Times New Roman"/>
                <a:cs typeface="Times New Roman"/>
                <a:sym typeface="Times New Roman"/>
              </a:rPr>
              <a:t>bài</a:t>
            </a:r>
            <a:r>
              <a:rPr lang="en-US" sz="2800" b="1" i="0" dirty="0">
                <a:solidFill>
                  <a:srgbClr val="000000"/>
                </a:solidFill>
                <a:latin typeface="Times New Roman"/>
                <a:ea typeface="Times New Roman"/>
                <a:cs typeface="Times New Roman"/>
                <a:sym typeface="Times New Roman"/>
              </a:rPr>
              <a:t>. </a:t>
            </a:r>
            <a:endParaRPr b="1" i="0" dirty="0">
              <a:solidFill>
                <a:srgbClr val="000000"/>
              </a:solidFill>
              <a:latin typeface="Times New Roman"/>
              <a:ea typeface="Times New Roman"/>
              <a:cs typeface="Times New Roman"/>
              <a:sym typeface="Times New Roman"/>
            </a:endParaRPr>
          </a:p>
          <a:p>
            <a:pPr marL="0" lvl="0" indent="0" algn="just" rtl="0">
              <a:lnSpc>
                <a:spcPct val="90000"/>
              </a:lnSpc>
              <a:spcBef>
                <a:spcPts val="1000"/>
              </a:spcBef>
              <a:spcAft>
                <a:spcPts val="0"/>
              </a:spcAft>
              <a:buClr>
                <a:srgbClr val="000000"/>
              </a:buClr>
              <a:buSzPts val="2800"/>
              <a:buNone/>
            </a:pPr>
            <a:r>
              <a:rPr lang="en-US" b="1" i="0" dirty="0">
                <a:solidFill>
                  <a:srgbClr val="000000"/>
                </a:solidFill>
                <a:latin typeface="Times New Roman"/>
                <a:ea typeface="Times New Roman"/>
                <a:cs typeface="Times New Roman"/>
                <a:sym typeface="Times New Roman"/>
              </a:rPr>
              <a:t>c) </a:t>
            </a:r>
            <a:r>
              <a:rPr lang="en-US" b="1" i="0" dirty="0" err="1">
                <a:solidFill>
                  <a:srgbClr val="000000"/>
                </a:solidFill>
                <a:latin typeface="Times New Roman"/>
                <a:ea typeface="Times New Roman"/>
                <a:cs typeface="Times New Roman"/>
                <a:sym typeface="Times New Roman"/>
              </a:rPr>
              <a:t>Bé</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Thúy</a:t>
            </a:r>
            <a:r>
              <a:rPr lang="en-US" b="1" i="0" dirty="0">
                <a:solidFill>
                  <a:srgbClr val="000000"/>
                </a:solidFill>
                <a:latin typeface="Times New Roman"/>
                <a:ea typeface="Times New Roman"/>
                <a:cs typeface="Times New Roman"/>
                <a:sym typeface="Times New Roman"/>
              </a:rPr>
              <a:t> ở </a:t>
            </a:r>
            <a:r>
              <a:rPr lang="en-US" b="1" i="0" dirty="0" err="1">
                <a:solidFill>
                  <a:srgbClr val="000000"/>
                </a:solidFill>
                <a:latin typeface="Times New Roman"/>
                <a:ea typeface="Times New Roman"/>
                <a:cs typeface="Times New Roman"/>
                <a:sym typeface="Times New Roman"/>
              </a:rPr>
              <a:t>nhà</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một</a:t>
            </a:r>
            <a:r>
              <a:rPr lang="en-US" b="1" i="0" dirty="0">
                <a:solidFill>
                  <a:srgbClr val="000000"/>
                </a:solidFill>
                <a:latin typeface="Times New Roman"/>
                <a:ea typeface="Times New Roman"/>
                <a:cs typeface="Times New Roman"/>
                <a:sym typeface="Times New Roman"/>
              </a:rPr>
              <a:t> </a:t>
            </a:r>
            <a:r>
              <a:rPr lang="en-US" b="1" i="0" dirty="0" err="1">
                <a:solidFill>
                  <a:srgbClr val="000000"/>
                </a:solidFill>
                <a:latin typeface="Times New Roman"/>
                <a:ea typeface="Times New Roman"/>
                <a:cs typeface="Times New Roman"/>
                <a:sym typeface="Times New Roman"/>
              </a:rPr>
              <a:t>mình</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chẳng</a:t>
            </a:r>
            <a:r>
              <a:rPr lang="en-US" b="1" dirty="0">
                <a:solidFill>
                  <a:srgbClr val="000000"/>
                </a:solidFill>
                <a:latin typeface="Times New Roman"/>
                <a:ea typeface="Times New Roman"/>
                <a:cs typeface="Times New Roman"/>
                <a:sym typeface="Times New Roman"/>
              </a:rPr>
              <a:t> may </a:t>
            </a:r>
            <a:r>
              <a:rPr lang="en-US" b="1" dirty="0" err="1">
                <a:solidFill>
                  <a:srgbClr val="000000"/>
                </a:solidFill>
                <a:latin typeface="Times New Roman"/>
                <a:ea typeface="Times New Roman"/>
                <a:cs typeface="Times New Roman"/>
                <a:sym typeface="Times New Roman"/>
              </a:rPr>
              <a:t>bị</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ngã</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bị</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chảy</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máu</a:t>
            </a:r>
            <a:r>
              <a:rPr lang="en-US" b="1" dirty="0">
                <a:solidFill>
                  <a:srgbClr val="000000"/>
                </a:solidFill>
                <a:latin typeface="Times New Roman"/>
                <a:ea typeface="Times New Roman"/>
                <a:cs typeface="Times New Roman"/>
                <a:sym typeface="Times New Roman"/>
              </a:rPr>
              <a:t>, Long </a:t>
            </a:r>
            <a:r>
              <a:rPr lang="en-US" b="1" dirty="0" err="1">
                <a:solidFill>
                  <a:srgbClr val="000000"/>
                </a:solidFill>
                <a:latin typeface="Times New Roman"/>
                <a:ea typeface="Times New Roman"/>
                <a:cs typeface="Times New Roman"/>
                <a:sym typeface="Times New Roman"/>
              </a:rPr>
              <a:t>thấy</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vậy</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đã</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băng</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bó</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cho</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Thúy</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và</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đưa</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đi</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bác</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sĩ</a:t>
            </a:r>
            <a:r>
              <a:rPr lang="en-US" b="1" dirty="0">
                <a:solidFill>
                  <a:srgbClr val="000000"/>
                </a:solidFill>
                <a:latin typeface="Times New Roman"/>
                <a:ea typeface="Times New Roman"/>
                <a:cs typeface="Times New Roman"/>
                <a:sym typeface="Times New Roman"/>
              </a:rPr>
              <a:t> </a:t>
            </a:r>
            <a:r>
              <a:rPr lang="en-US" b="1" dirty="0" err="1">
                <a:solidFill>
                  <a:srgbClr val="000000"/>
                </a:solidFill>
                <a:latin typeface="Times New Roman"/>
                <a:ea typeface="Times New Roman"/>
                <a:cs typeface="Times New Roman"/>
                <a:sym typeface="Times New Roman"/>
              </a:rPr>
              <a:t>khám</a:t>
            </a:r>
            <a:r>
              <a:rPr lang="en-US" b="1" dirty="0">
                <a:solidFill>
                  <a:srgbClr val="000000"/>
                </a:solidFill>
                <a:latin typeface="Times New Roman"/>
                <a:ea typeface="Times New Roman"/>
                <a:cs typeface="Times New Roman"/>
                <a:sym typeface="Times New Roman"/>
              </a:rPr>
              <a:t>.</a:t>
            </a:r>
            <a:endParaRPr dirty="0"/>
          </a:p>
          <a:p>
            <a:pPr marL="0" lvl="0" indent="0" algn="just"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0" name="Google Shape;130;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31" name="Google Shape;131;p20" descr="Trọn bộ hình nền powerpoint chuyên nghiệp đẹp miễn chê - GIÚP BẠN"/>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2" name="Google Shape;132;p20"/>
          <p:cNvSpPr txBox="1"/>
          <p:nvPr/>
        </p:nvSpPr>
        <p:spPr>
          <a:xfrm>
            <a:off x="838200" y="365125"/>
            <a:ext cx="10515600" cy="71895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200"/>
              <a:buFont typeface="Times New Roman"/>
              <a:buNone/>
            </a:pPr>
            <a:r>
              <a:rPr lang="en-US" sz="3200" b="1">
                <a:solidFill>
                  <a:srgbClr val="FF0000"/>
                </a:solidFill>
                <a:latin typeface="Times New Roman"/>
                <a:ea typeface="Times New Roman"/>
                <a:cs typeface="Times New Roman"/>
                <a:sym typeface="Times New Roman"/>
              </a:rPr>
              <a:t>III. LUYỆN TẬP</a:t>
            </a:r>
            <a:endParaRPr sz="3200">
              <a:solidFill>
                <a:srgbClr val="FF0000"/>
              </a:solidFill>
              <a:latin typeface="Calibri"/>
              <a:ea typeface="Calibri"/>
              <a:cs typeface="Calibri"/>
              <a:sym typeface="Calibri"/>
            </a:endParaRPr>
          </a:p>
        </p:txBody>
      </p:sp>
      <p:sp>
        <p:nvSpPr>
          <p:cNvPr id="133" name="Google Shape;133;p20"/>
          <p:cNvSpPr txBox="1"/>
          <p:nvPr/>
        </p:nvSpPr>
        <p:spPr>
          <a:xfrm>
            <a:off x="838200" y="1449207"/>
            <a:ext cx="10515600"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0000FF"/>
              </a:buClr>
              <a:buSzPts val="3200"/>
              <a:buFont typeface="Arial"/>
              <a:buNone/>
            </a:pPr>
            <a:r>
              <a:rPr lang="en-US" sz="3200" b="1" i="1">
                <a:solidFill>
                  <a:srgbClr val="0000FF"/>
                </a:solidFill>
                <a:latin typeface="Times New Roman"/>
                <a:ea typeface="Times New Roman"/>
                <a:cs typeface="Times New Roman"/>
                <a:sym typeface="Times New Roman"/>
              </a:rPr>
              <a:t>Bài 3d (trang 17 sgk Giáo dục công dân 7): </a:t>
            </a:r>
            <a:endParaRPr sz="3200" b="1" i="1">
              <a:solidFill>
                <a:srgbClr val="0000FF"/>
              </a:solidFill>
              <a:latin typeface="Times New Roman"/>
              <a:ea typeface="Times New Roman"/>
              <a:cs typeface="Times New Roman"/>
              <a:sym typeface="Times New Roman"/>
            </a:endParaRPr>
          </a:p>
          <a:p>
            <a:pPr marL="0" marR="0" lvl="0" indent="0" algn="just" rtl="0">
              <a:lnSpc>
                <a:spcPct val="90000"/>
              </a:lnSpc>
              <a:spcBef>
                <a:spcPts val="1000"/>
              </a:spcBef>
              <a:spcAft>
                <a:spcPts val="0"/>
              </a:spcAft>
              <a:buClr>
                <a:schemeClr val="dk1"/>
              </a:buClr>
              <a:buSzPts val="3200"/>
              <a:buFont typeface="Arial"/>
              <a:buNone/>
            </a:pPr>
            <a:r>
              <a:rPr lang="en-US" sz="3200" b="1" i="1">
                <a:solidFill>
                  <a:schemeClr val="dk1"/>
                </a:solidFill>
                <a:latin typeface="Times New Roman"/>
                <a:ea typeface="Times New Roman"/>
                <a:cs typeface="Times New Roman"/>
                <a:sym typeface="Times New Roman"/>
              </a:rPr>
              <a:t>Hãy kể về những tấm gương (trong lớp, trong trường hoặc nơi em ở) đã giúp người khác trong đời sống , trong học tập thể hiện truyền thống  “ lá lành đùm lá rách” của dân tộc ta .</a:t>
            </a:r>
            <a:endParaRPr sz="3200" b="1" i="1">
              <a:solidFill>
                <a:schemeClr val="dk1"/>
              </a:solidFill>
              <a:latin typeface="Times New Roman"/>
              <a:ea typeface="Times New Roman"/>
              <a:cs typeface="Times New Roman"/>
              <a:sym typeface="Times New Roman"/>
            </a:endParaRPr>
          </a:p>
          <a:p>
            <a:pPr marL="0" marR="0" lvl="0" indent="0" algn="just" rtl="0">
              <a:lnSpc>
                <a:spcPct val="90000"/>
              </a:lnSpc>
              <a:spcBef>
                <a:spcPts val="1000"/>
              </a:spcBef>
              <a:spcAft>
                <a:spcPts val="0"/>
              </a:spcAft>
              <a:buClr>
                <a:schemeClr val="dk1"/>
              </a:buClr>
              <a:buSzPts val="3200"/>
              <a:buFont typeface="Arial"/>
              <a:buNone/>
            </a:pPr>
            <a:endParaRPr sz="3200" b="1" i="1">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1" descr="Bài luyện thêm toán cuối tháng 4 lớp 5 - Tri Thức - Tài Nguyên"/>
          <p:cNvPicPr preferRelativeResize="0">
            <a:picLocks noGrp="1"/>
          </p:cNvPicPr>
          <p:nvPr>
            <p:ph type="body" idx="1"/>
          </p:nvPr>
        </p:nvPicPr>
        <p:blipFill rotWithShape="1">
          <a:blip r:embed="rId3">
            <a:alphaModFix/>
          </a:blip>
          <a:srcRect/>
          <a:stretch/>
        </p:blipFill>
        <p:spPr>
          <a:xfrm>
            <a:off x="41945" y="0"/>
            <a:ext cx="12150055" cy="6858000"/>
          </a:xfrm>
          <a:prstGeom prst="rect">
            <a:avLst/>
          </a:prstGeom>
          <a:noFill/>
          <a:ln>
            <a:noFill/>
          </a:ln>
        </p:spPr>
      </p:pic>
      <p:sp>
        <p:nvSpPr>
          <p:cNvPr id="139" name="Google Shape;139;p21"/>
          <p:cNvSpPr/>
          <p:nvPr/>
        </p:nvSpPr>
        <p:spPr>
          <a:xfrm>
            <a:off x="2474558" y="1004106"/>
            <a:ext cx="724288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b="1" cap="none">
                <a:solidFill>
                  <a:srgbClr val="FF0000"/>
                </a:solidFill>
                <a:latin typeface="Times New Roman"/>
                <a:ea typeface="Times New Roman"/>
                <a:cs typeface="Times New Roman"/>
                <a:sym typeface="Times New Roman"/>
              </a:rPr>
              <a:t>LUYỆN TẬP</a:t>
            </a:r>
            <a:endParaRPr/>
          </a:p>
        </p:txBody>
      </p:sp>
      <p:sp>
        <p:nvSpPr>
          <p:cNvPr id="140" name="Google Shape;140;p21"/>
          <p:cNvSpPr/>
          <p:nvPr/>
        </p:nvSpPr>
        <p:spPr>
          <a:xfrm>
            <a:off x="2747329" y="3013501"/>
            <a:ext cx="673928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cap="none">
                <a:solidFill>
                  <a:srgbClr val="FFC000"/>
                </a:solidFill>
                <a:latin typeface="Times New Roman"/>
                <a:ea typeface="Times New Roman"/>
                <a:cs typeface="Times New Roman"/>
                <a:sym typeface="Times New Roman"/>
              </a:rPr>
              <a:t>BÀI TẬP </a:t>
            </a:r>
            <a:r>
              <a:rPr lang="en-US" sz="4800" b="1">
                <a:solidFill>
                  <a:srgbClr val="FFC000"/>
                </a:solidFill>
                <a:latin typeface="Times New Roman"/>
                <a:ea typeface="Times New Roman"/>
                <a:cs typeface="Times New Roman"/>
                <a:sym typeface="Times New Roman"/>
              </a:rPr>
              <a:t>THỰC HÀNH </a:t>
            </a:r>
            <a:endParaRPr sz="4800" b="1" cap="none">
              <a:solidFill>
                <a:srgbClr val="FFC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Widescreen</PresentationFormat>
  <Paragraphs>57</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III. LUYỆN TẬP</vt:lpstr>
      <vt:lpstr>PowerPoint Presentation</vt:lpstr>
      <vt:lpstr>PowerPoint Presentation</vt:lpstr>
      <vt:lpstr>III. LUYỆN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Van Tran</cp:lastModifiedBy>
  <cp:revision>1</cp:revision>
  <dcterms:modified xsi:type="dcterms:W3CDTF">2021-09-28T08:27:16Z</dcterms:modified>
</cp:coreProperties>
</file>