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91" r:id="rId23"/>
    <p:sldId id="28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Media Clip" type="txAndMedia">
  <p:cSld name="TEXT_AND_MEDIA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>
            <a:spLocks noGrp="1"/>
          </p:cNvSpPr>
          <p:nvPr>
            <p:ph type="media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/>
          <p:nvPr/>
        </p:nvSpPr>
        <p:spPr>
          <a:xfrm>
            <a:off x="421882" y="1799717"/>
            <a:ext cx="1134823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Times New Roman"/>
              <a:buNone/>
            </a:pPr>
            <a:r>
              <a:rPr lang="en-US" sz="54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</a:t>
            </a:r>
            <a:r>
              <a:rPr lang="en-US" sz="5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YÊU THƯƠNG CON NGƯỜI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Times New Roman"/>
              <a:buNone/>
            </a:pPr>
            <a:r>
              <a:rPr lang="en-US" sz="54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7</a:t>
            </a:r>
            <a:r>
              <a:rPr lang="en-US" sz="5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ĐOÀN KẾT TƯƠNG TRỢ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Times New Roman"/>
              <a:buNone/>
            </a:pPr>
            <a:r>
              <a:rPr lang="en-US" sz="54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(TIẾT 1)</a:t>
            </a:r>
          </a:p>
          <a:p>
            <a:pPr algn="ctr">
              <a:buClr>
                <a:srgbClr val="0070C0"/>
              </a:buClr>
              <a:buSzPts val="5400"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(HƯỚNG DẪN HỌC SINH CHUẨN BỊ BÀI)</a:t>
            </a:r>
            <a:endParaRPr lang="en-US" sz="3600"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Times New Roman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950740" y="2106978"/>
            <a:ext cx="10515600" cy="33231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ct val="100000"/>
              <a:buNone/>
            </a:pP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bé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đồng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chở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chỉ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nơi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vắng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vẻ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dừng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xe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đàn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mới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ra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nghĩa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gái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ấy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ngôi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mộ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sạch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D"/>
              </a:buClr>
              <a:buSzPct val="100000"/>
              <a:buNone/>
            </a:pP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đàn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trở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tiệm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hủy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gói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giao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mua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hẳn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bó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to,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lái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xe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thẳng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ngôi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nơi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đấy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trăm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dặm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đường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nhưng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cuộc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gặp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gỡ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gái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hiểu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rằng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nếu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hôm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nay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mai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chẳng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còn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cơ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hội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nữa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dirty="0">
              <a:solidFill>
                <a:srgbClr val="3D3D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D"/>
              </a:buClr>
              <a:buSzPct val="100000"/>
              <a:buNone/>
            </a:pPr>
            <a:r>
              <a:rPr lang="en-US" sz="2600" b="0" i="1" dirty="0" err="1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Nguồn</a:t>
            </a:r>
            <a:r>
              <a:rPr lang="en-US" sz="2600" b="0" i="1" dirty="0">
                <a:solidFill>
                  <a:srgbClr val="3D3D3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https://tinhyeuvacuocsong.com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33" name="Google Shape;233;p37"/>
          <p:cNvSpPr txBox="1"/>
          <p:nvPr/>
        </p:nvSpPr>
        <p:spPr>
          <a:xfrm>
            <a:off x="950740" y="717452"/>
            <a:ext cx="10515600" cy="112573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 ĐỌC:</a:t>
            </a:r>
            <a:br>
              <a:rPr lang="en-US" sz="36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4472C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 Làm Điều Gì Đó Trước Khi Quá Muộn Màng</a:t>
            </a:r>
            <a:endParaRPr sz="3600" b="0" i="0" u="none" strike="noStrike" cap="none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A5B1A85-AB59-4C3B-969A-A114AA04B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6801"/>
            <a:ext cx="9144000" cy="4810442"/>
          </a:xfrm>
        </p:spPr>
        <p:txBody>
          <a:bodyPr>
            <a:no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1697501" y="497094"/>
            <a:ext cx="8796997" cy="114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 </a:t>
            </a:r>
            <a:endParaRPr/>
          </a:p>
        </p:txBody>
      </p:sp>
      <p:sp>
        <p:nvSpPr>
          <p:cNvPr id="185" name="Google Shape;185;p29"/>
          <p:cNvSpPr txBox="1"/>
          <p:nvPr/>
        </p:nvSpPr>
        <p:spPr>
          <a:xfrm>
            <a:off x="1697501" y="1941343"/>
            <a:ext cx="8796997" cy="3693319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 TÌM HIỂU TRUYỆN ĐỌC: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II- NỘI DUNG BÀI HỌC: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AutoNum type="arabicPeriod"/>
            </a:pP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AutoNum type="arabicPeriod"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III- DẶN DÒ VỀ NHÀ: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2785403" y="0"/>
            <a:ext cx="5838092" cy="181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None/>
            </a:pPr>
            <a:b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 TÌM HIỂU TRUYỆN ĐỌC:</a:t>
            </a:r>
            <a:b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Một buổi lao động”</a:t>
            </a:r>
            <a:b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b="1" i="0" u="none" strike="noStrike" cap="none">
                <a:solidFill>
                  <a:srgbClr val="00B0F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91" name="Google Shape;191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41342" y="1351315"/>
            <a:ext cx="8343460" cy="550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344" y="1"/>
            <a:ext cx="63843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5206" y="1"/>
            <a:ext cx="5472332" cy="6881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 descr="Hill sce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773" y="6175717"/>
            <a:ext cx="1423182" cy="68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1" descr="Hill sce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18808" y="6358597"/>
            <a:ext cx="1423182" cy="522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1209821" y="2152357"/>
            <a:ext cx="10044333" cy="38769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en-US" sz="3200" b="1" i="0" u="sng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2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2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2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en-US" sz="32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32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SGK </a:t>
            </a:r>
            <a:r>
              <a:rPr lang="en-US" sz="3200" b="1" i="0" u="sng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200" b="1" i="0" u="sng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22</a:t>
            </a:r>
            <a:r>
              <a:rPr lang="en-US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 Khi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sân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bóng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gặp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khăn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 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7A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quyết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khăn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7B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1209821" y="309491"/>
            <a:ext cx="5838092" cy="181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None/>
            </a:pPr>
            <a:b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 TÌM HIỂU TRUYỆN ĐỌC:</a:t>
            </a:r>
            <a:b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buổi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br>
              <a:rPr lang="en-US" sz="36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b="1" i="0" u="none" strike="noStrike" cap="none" dirty="0">
                <a:solidFill>
                  <a:srgbClr val="00B0F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/>
        </p:nvSpPr>
        <p:spPr>
          <a:xfrm>
            <a:off x="152400" y="1778318"/>
            <a:ext cx="11887199" cy="479129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tục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thê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̉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b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việc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thân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sống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trợ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2023402" y="220969"/>
            <a:ext cx="814519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II- NỘI DUNG BÀI HỌC: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AutoNum type="arabicPeriod"/>
            </a:pPr>
            <a:r>
              <a:rPr lang="en-US" sz="32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Times New Roman"/>
              <a:buAutoNum type="arabicPeriod"/>
            </a:pPr>
            <a:r>
              <a:rPr lang="en-US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</a:t>
            </a:r>
            <a:r>
              <a:rPr lang="en-US" sz="32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2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2057400" y="457201"/>
            <a:ext cx="8229600" cy="79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chuyện bó đũa</a:t>
            </a:r>
            <a:endParaRPr/>
          </a:p>
        </p:txBody>
      </p:sp>
      <p:pic>
        <p:nvPicPr>
          <p:cNvPr id="217" name="Google Shape;217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143001"/>
            <a:ext cx="7405688" cy="498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3113063" y="646477"/>
            <a:ext cx="5965874" cy="13255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lang="en-US" b="1" i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chuyện bó đũa</a:t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964809" y="2135114"/>
            <a:ext cx="10515600" cy="38155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xưa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ở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làng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nọ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rất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giàu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sinh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con.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Vì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giàu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ta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đời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sống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sung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sướng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thừa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thãi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vật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chất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Dù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rất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sung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sướng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nhưng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vẫn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sinh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thói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tham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lam,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ích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kỉ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tranh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giành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lẫn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đều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nhờ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tiền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cha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rất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giàu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cơ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ngơi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riêng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nhưng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vẫn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còn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giữ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thói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ganh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ghét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tị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nạnh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cãi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cọ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cải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mà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họ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3200" b="0" i="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>
            <a:spLocks noGrp="1"/>
          </p:cNvSpPr>
          <p:nvPr>
            <p:ph type="body" idx="1"/>
          </p:nvPr>
        </p:nvSpPr>
        <p:spPr>
          <a:xfrm>
            <a:off x="838200" y="1448972"/>
            <a:ext cx="10515600" cy="489555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cha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cảnh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hòa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thuận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buồn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lắm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ra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sức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cố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gắng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khuyên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bảo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nhưng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dù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thế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còn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vẫn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bỏ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thói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đố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ăn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sâu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thịt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Vì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đau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buồn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ngã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bệnh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Sau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gian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chống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chọi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rằng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còn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sống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bao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nhiêu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ngày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nữa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giường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bảo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nhân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đưa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chiếc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đũa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bảo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từng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chiếc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đũa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xem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vừa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dứt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gãy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chiếc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đũa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dễ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dàng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chiếc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đũa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gãy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trầm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ngâm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im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lặng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hồi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lâu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4013396" y="344659"/>
            <a:ext cx="3766038" cy="9853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chuyện bó đũa</a:t>
            </a:r>
            <a:endParaRPr sz="3200" b="0" i="0" u="none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1697501" y="497094"/>
            <a:ext cx="8796997" cy="1143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 </a:t>
            </a:r>
            <a:endParaRPr/>
          </a:p>
        </p:txBody>
      </p:sp>
      <p:sp>
        <p:nvSpPr>
          <p:cNvPr id="185" name="Google Shape;185;p29"/>
          <p:cNvSpPr txBox="1"/>
          <p:nvPr/>
        </p:nvSpPr>
        <p:spPr>
          <a:xfrm>
            <a:off x="1697501" y="1941343"/>
            <a:ext cx="8796997" cy="3693319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 TÌM HIỂU TRUYỆN ĐỌC: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“Bác Hồ đến thăm người nghèo”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II- NỘI DUNG BÀI HỌC: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AutoNum type="arabicPeriod"/>
            </a:pP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 niệm: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AutoNum type="arabicPeriod"/>
            </a:pP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nghĩa: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III- DẶN DÒ VỀ NHÀ: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body" idx="1"/>
          </p:nvPr>
        </p:nvSpPr>
        <p:spPr>
          <a:xfrm>
            <a:off x="407962" y="1252025"/>
            <a:ext cx="11648050" cy="533165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None/>
            </a:pP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Sau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đưa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bó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đũa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bảo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rằng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nếu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dễ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dàng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gãy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chiếc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đũa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thử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bó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đũa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xem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Lần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lượt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từng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vận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sức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mạnh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nỗi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mặt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mũi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đỏ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nhưng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vẫn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thể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anh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đành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chịu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thua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thứ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anh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chịu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thua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cứ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lần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lượt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vậy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thứ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chịu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thua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None/>
            </a:pP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mới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ôn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tồn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bảo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rằng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tị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nạnh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, chia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rẽ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lẻ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loi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khác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chiếc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đũa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dễ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gãy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kia.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Nếu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đoàn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bó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đũa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sức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mạnh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bẻ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gãy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 Sau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cha qua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đời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anh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cha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dạy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quý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thay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đổi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đoàn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thương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mến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lẫn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nhau</a:t>
            </a:r>
            <a:r>
              <a:rPr lang="en-US" b="0" i="0" dirty="0">
                <a:solidFill>
                  <a:srgbClr val="11111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dirty="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i="1" dirty="0">
                <a:latin typeface="Times New Roman"/>
                <a:ea typeface="Times New Roman"/>
                <a:cs typeface="Times New Roman"/>
                <a:sym typeface="Times New Roman"/>
              </a:rPr>
              <a:t>Theo NGỤ NGÔN VIỆT NAM</a:t>
            </a:r>
            <a:endParaRPr sz="24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>
            <a:off x="4041531" y="133324"/>
            <a:ext cx="3766038" cy="9853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imes New Roman"/>
              <a:buNone/>
            </a:pPr>
            <a:r>
              <a:rPr lang="en-US" sz="3200" b="1" i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chuyện bó đũa</a:t>
            </a:r>
            <a:endParaRPr sz="32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A5B1A85-AB59-4C3B-969A-A114AA04B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6801"/>
            <a:ext cx="9144000" cy="4810442"/>
          </a:xfrm>
        </p:spPr>
        <p:txBody>
          <a:bodyPr>
            <a:no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03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8A21EF-E994-4C09-A188-DBA0EFA59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3717"/>
            <a:ext cx="9144000" cy="4515729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buNone/>
            </a:pPr>
            <a:r>
              <a:rPr lang="en-US" sz="1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Câu</a:t>
            </a:r>
            <a:r>
              <a:rPr lang="en-US" sz="1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hỏi</a:t>
            </a:r>
            <a:r>
              <a:rPr lang="en-US" sz="1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3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gợi</a:t>
            </a:r>
            <a:r>
              <a:rPr lang="en-US" sz="1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ý :</a:t>
            </a:r>
          </a:p>
          <a:p>
            <a:pPr marL="114300" indent="0" algn="just">
              <a:buNone/>
            </a:pP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Em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hãy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nhận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xét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việc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thực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đoàn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kết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tương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trợ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của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bản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thân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bạn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114300" indent="0" algn="just">
              <a:buNone/>
            </a:pP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học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cuộc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sống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học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sinh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đoàn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kết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tương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trợ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bằng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cách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nào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?</a:t>
            </a:r>
          </a:p>
          <a:p>
            <a:pPr marL="114300" indent="0" algn="just">
              <a:buNone/>
            </a:pP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Rèn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tinh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thần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đoàn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kết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tương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trợ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thế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7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nào</a:t>
            </a:r>
            <a:r>
              <a:rPr lang="en-US" sz="17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?</a:t>
            </a:r>
            <a:endParaRPr lang="en-US" sz="1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0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2855742" y="745588"/>
            <a:ext cx="6400800" cy="120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None/>
            </a:pP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 TÌM HIỂU TRUYỆN ĐỌC: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“Bác Hồ đến thăm người nghèo”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600" b="1" i="0" u="none" strike="noStrike" cap="none">
                <a:solidFill>
                  <a:srgbClr val="00B0F0"/>
                </a:solidFill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1021080" y="1952233"/>
            <a:ext cx="10515600" cy="43513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Tối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30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Tết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Nhâm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Dần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(1962),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đường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phố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mịt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mù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làn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mưa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bụi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rét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ngọt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xe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ô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tô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đưa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tới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phố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Lý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Tổ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dừng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tới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khăn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Tết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Chồng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mất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sớm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đứa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nhật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gặp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tiền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nuôi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bước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sửng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sốt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reo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: “A !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Hồ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Hồ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!”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chạy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quanh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Lúc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mới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chợt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tỉnh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chạy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tới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chầm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bỗng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nhiên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khóc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nức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nở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đứng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lặng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nhẹ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vuốt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tóc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Chờ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bớt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xúc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ủi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body" idx="1"/>
          </p:nvPr>
        </p:nvSpPr>
        <p:spPr>
          <a:xfrm>
            <a:off x="936674" y="1699016"/>
            <a:ext cx="10515600" cy="43513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Năm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mới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sắp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thím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sao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thím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khóc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Cố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nén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xúc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động,nhưng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vẫn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ngừng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thổn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thức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bao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bao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Chủ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tịch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tới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con…,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bây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giờ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chúng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thấy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ở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!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Mừng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quá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ra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khóc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ạ.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trìu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mến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tồn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tới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thím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còn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thăm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ai?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âu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yếm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xoa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trao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quà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Tết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quay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Thím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hiện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nay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229708" y="373453"/>
            <a:ext cx="64207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None/>
            </a:pP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 TÌM HIỂU TRUYỆN ĐỌC: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“Bác Hồ đến thăm người nghèo”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950742" y="1713083"/>
            <a:ext cx="10515600" cy="43513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Dạ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….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thưa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Thím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vẫn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chưa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ổn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định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à?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Dạ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ngoài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mươi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tuổi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kém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văn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hóa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ổn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định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ạ.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quay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nhìn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Chủ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tịch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Ủy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ban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hành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phố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rồi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tiếp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thím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đói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Dạ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cơm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bữa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tạm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đủ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ạ!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tới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rơm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rớm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mắt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chỉ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3229708" y="373453"/>
            <a:ext cx="64207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None/>
            </a:pP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 TÌM HIỂU TRUYỆN ĐỌC: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“Bác Hồ đến thăm người nghèo”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590843" y="1614609"/>
            <a:ext cx="11085342" cy="450483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Dạ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4 ạ.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vất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vả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lắm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sáng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chiều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kem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rang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đỡ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đần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….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Thưa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! 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Dù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khăn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cũng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cố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hành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ạ.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Nghe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tỏ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hài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lòng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ân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dặn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dò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ăn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hành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đường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Phủ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Chủ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tịch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mưa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xuân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rắc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bụi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càng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lạnh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xe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đăm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chiêu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suy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nghĩ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 Sau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Tết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Bác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Hồ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chỉ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Ủy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ban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hành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phố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Hà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Nội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phải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chú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tạo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công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ăn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việc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lao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gặp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nhiều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khó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khăn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chị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latin typeface="Calibri"/>
                <a:ea typeface="Calibri"/>
                <a:cs typeface="Calibri"/>
                <a:sym typeface="Calibri"/>
              </a:rPr>
              <a:t>Chín</a:t>
            </a:r>
            <a:r>
              <a:rPr lang="en-US" b="0" i="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</a:t>
            </a:r>
            <a:r>
              <a:rPr lang="en-US" sz="2600" i="1" dirty="0">
                <a:latin typeface="Times New Roman"/>
                <a:ea typeface="Times New Roman"/>
                <a:cs typeface="Times New Roman"/>
                <a:sym typeface="Times New Roman"/>
              </a:rPr>
              <a:t>Theo </a:t>
            </a:r>
            <a:r>
              <a:rPr lang="en-US" sz="2600" i="1" dirty="0" err="1">
                <a:latin typeface="Times New Roman"/>
                <a:ea typeface="Times New Roman"/>
                <a:cs typeface="Times New Roman"/>
                <a:sym typeface="Times New Roman"/>
              </a:rPr>
              <a:t>Vũ</a:t>
            </a:r>
            <a:r>
              <a:rPr lang="en-US" sz="2600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600" i="1" dirty="0" err="1">
                <a:latin typeface="Times New Roman"/>
                <a:ea typeface="Times New Roman"/>
                <a:cs typeface="Times New Roman"/>
                <a:sym typeface="Times New Roman"/>
              </a:rPr>
              <a:t>Kỳ</a:t>
            </a:r>
            <a:endParaRPr sz="2600" b="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3229708" y="373453"/>
            <a:ext cx="64207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None/>
            </a:pP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 TÌM HIỂU TRUYỆN ĐỌC: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“Bác Hồ đến thăm người nghèo”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575582" y="3021378"/>
            <a:ext cx="9326881" cy="250722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None/>
            </a:pP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SGK </a:t>
            </a:r>
            <a:r>
              <a:rPr lang="en-US" sz="36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16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chi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tâm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cảm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đỡ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Bác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Hồ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chị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0" dirty="0" err="1">
                <a:latin typeface="Times New Roman"/>
                <a:ea typeface="Times New Roman"/>
                <a:cs typeface="Times New Roman"/>
                <a:sym typeface="Times New Roman"/>
              </a:rPr>
              <a:t>Chín</a:t>
            </a:r>
            <a:r>
              <a:rPr lang="en-US" sz="3600" b="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3271911" y="1428530"/>
            <a:ext cx="64207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None/>
            </a:pP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I- TÌM HIỂU TRUYỆN ĐỌC: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“Bác Hồ đến thăm người nghèo”</a:t>
            </a:r>
            <a:b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>
            <a:off x="705142" y="2166425"/>
            <a:ext cx="10928839" cy="44031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1" i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ca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dao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tục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danh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ngôn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3000" i="0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000" i="0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thê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̉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lòng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b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trái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lòng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000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Lòng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xã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i="0" u="none" strike="noStrike" cap="none" dirty="0" err="1">
                <a:latin typeface="Times New Roman"/>
                <a:ea typeface="Times New Roman"/>
                <a:cs typeface="Times New Roman"/>
                <a:sym typeface="Times New Roman"/>
              </a:rPr>
              <a:t>hội</a:t>
            </a:r>
            <a:r>
              <a:rPr lang="en-US" sz="3000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br>
              <a:rPr lang="en-US" i="0" u="none" strike="noStrike" cap="none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i="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21" name="Google Shape;221;p35"/>
          <p:cNvSpPr txBox="1"/>
          <p:nvPr/>
        </p:nvSpPr>
        <p:spPr>
          <a:xfrm>
            <a:off x="3015176" y="288387"/>
            <a:ext cx="631170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II- NỘI DUNG BÀI HỌC: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AutoNum type="arabicPeriod"/>
            </a:pP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AutoNum type="arabicPeriod"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</a:t>
            </a:r>
            <a:r>
              <a:rPr lang="en-US" sz="36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600" b="1" i="0" u="none" strike="noStrike" cap="none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>
            <a:spLocks noGrp="1"/>
          </p:cNvSpPr>
          <p:nvPr>
            <p:ph type="title"/>
          </p:nvPr>
        </p:nvSpPr>
        <p:spPr>
          <a:xfrm>
            <a:off x="1007012" y="604276"/>
            <a:ext cx="10515600" cy="97130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 ĐỌC:</a:t>
            </a:r>
            <a:br>
              <a:rPr lang="en-US" sz="3600" b="1" i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dirty="0" err="1">
                <a:solidFill>
                  <a:schemeClr val="accent1"/>
                </a:solidFill>
              </a:rPr>
              <a:t>Hãy</a:t>
            </a:r>
            <a:r>
              <a:rPr lang="en-US" sz="3600" b="1" i="0" dirty="0">
                <a:solidFill>
                  <a:schemeClr val="accent1"/>
                </a:solidFill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</a:rPr>
              <a:t>Làm</a:t>
            </a:r>
            <a:r>
              <a:rPr lang="en-US" sz="3600" b="1" i="0" dirty="0">
                <a:solidFill>
                  <a:schemeClr val="accent1"/>
                </a:solidFill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</a:rPr>
              <a:t>Điều</a:t>
            </a:r>
            <a:r>
              <a:rPr lang="en-US" sz="3600" b="1" i="0" dirty="0">
                <a:solidFill>
                  <a:schemeClr val="accent1"/>
                </a:solidFill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</a:rPr>
              <a:t>Gì</a:t>
            </a:r>
            <a:r>
              <a:rPr lang="en-US" sz="3600" b="1" i="0" dirty="0">
                <a:solidFill>
                  <a:schemeClr val="accent1"/>
                </a:solidFill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</a:rPr>
              <a:t>Đó</a:t>
            </a:r>
            <a:r>
              <a:rPr lang="en-US" sz="3600" b="1" i="0" dirty="0">
                <a:solidFill>
                  <a:schemeClr val="accent1"/>
                </a:solidFill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</a:rPr>
              <a:t>Trước</a:t>
            </a:r>
            <a:r>
              <a:rPr lang="en-US" sz="3600" b="1" i="0" dirty="0">
                <a:solidFill>
                  <a:schemeClr val="accent1"/>
                </a:solidFill>
              </a:rPr>
              <a:t> Khi </a:t>
            </a:r>
            <a:r>
              <a:rPr lang="en-US" sz="3600" b="1" i="0" dirty="0" err="1">
                <a:solidFill>
                  <a:schemeClr val="accent1"/>
                </a:solidFill>
              </a:rPr>
              <a:t>Quá</a:t>
            </a:r>
            <a:r>
              <a:rPr lang="en-US" sz="3600" b="1" i="0" dirty="0">
                <a:solidFill>
                  <a:schemeClr val="accent1"/>
                </a:solidFill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</a:rPr>
              <a:t>Muộn</a:t>
            </a:r>
            <a:r>
              <a:rPr lang="en-US" sz="3600" b="1" i="0" dirty="0">
                <a:solidFill>
                  <a:schemeClr val="accent1"/>
                </a:solidFill>
              </a:rPr>
              <a:t> </a:t>
            </a:r>
            <a:r>
              <a:rPr lang="en-US" sz="3600" b="1" i="0" dirty="0" err="1">
                <a:solidFill>
                  <a:schemeClr val="accent1"/>
                </a:solidFill>
              </a:rPr>
              <a:t>Màng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1"/>
          </p:nvPr>
        </p:nvSpPr>
        <p:spPr>
          <a:xfrm>
            <a:off x="1007012" y="1755287"/>
            <a:ext cx="10515600" cy="39843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800"/>
              <a:buNone/>
            </a:pP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đàn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dừng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ở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tiệm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bán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tặng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ở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xa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hơn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200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dặm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nhờ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cửa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tiệm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giao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tận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 Khi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bước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ra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khỏi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xe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đột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nhiên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chú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gái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trẻ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khóc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thút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thít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bên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lề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đường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gái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sao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muốn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mua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hồng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tặng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Nhưng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chỉ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75 cent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nhưng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hồng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2 dollar.”</a:t>
            </a:r>
            <a:endParaRPr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D3D"/>
              </a:buClr>
              <a:buSzPts val="2800"/>
              <a:buNone/>
            </a:pP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Người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đàn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mỉm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cười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nói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với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chú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Chú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mua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cháu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hồng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mua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bé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hồng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như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hứa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giao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đến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tận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mẹ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 Khi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họ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rời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khỏi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ông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ngỏ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chở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cô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bé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dirty="0" err="1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nhà</a:t>
            </a:r>
            <a:r>
              <a:rPr lang="en-US" b="0" i="0" dirty="0">
                <a:solidFill>
                  <a:srgbClr val="3D3D3D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2063</Words>
  <Application>Microsoft Office PowerPoint</Application>
  <PresentationFormat>Widescreen</PresentationFormat>
  <Paragraphs>90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Open Sans</vt:lpstr>
      <vt:lpstr>Times New Roman</vt:lpstr>
      <vt:lpstr>Calibri</vt:lpstr>
      <vt:lpstr>Arial</vt:lpstr>
      <vt:lpstr>Office Theme</vt:lpstr>
      <vt:lpstr>Default Design</vt:lpstr>
      <vt:lpstr>PowerPoint Presentation</vt:lpstr>
      <vt:lpstr>NỘI DUNG  </vt:lpstr>
      <vt:lpstr> I- TÌM HIỂU TRUYỆN ĐỌC: “Bác Hồ đến thăm người nghèo”  </vt:lpstr>
      <vt:lpstr> I- TÌM HIỂU TRUYỆN ĐỌC: “Bác Hồ đến thăm người nghèo” </vt:lpstr>
      <vt:lpstr> I- TÌM HIỂU TRUYỆN ĐỌC: “Bác Hồ đến thăm người nghèo” </vt:lpstr>
      <vt:lpstr> I- TÌM HIỂU TRUYỆN ĐỌC: “Bác Hồ đến thăm người nghèo” </vt:lpstr>
      <vt:lpstr> I- TÌM HIỂU TRUYỆN ĐỌC: “Bác Hồ đến thăm người nghèo” </vt:lpstr>
      <vt:lpstr>PowerPoint Presentation</vt:lpstr>
      <vt:lpstr>TRUYỆN ĐỌC: Hãy Làm Điều Gì Đó Trước Khi Quá Muộn Màng</vt:lpstr>
      <vt:lpstr>PowerPoint Presentation</vt:lpstr>
      <vt:lpstr>PowerPoint Presentation</vt:lpstr>
      <vt:lpstr>NỘI DUNG  </vt:lpstr>
      <vt:lpstr>  I- TÌM HIỂU TRUYỆN ĐỌC: “ Một buổi lao động”  </vt:lpstr>
      <vt:lpstr>PowerPoint Presentation</vt:lpstr>
      <vt:lpstr>  I- TÌM HIỂU TRUYỆN ĐỌC: “ Một buổi lao động”  </vt:lpstr>
      <vt:lpstr>PowerPoint Presentation</vt:lpstr>
      <vt:lpstr>Câu chuyện bó đũa</vt:lpstr>
      <vt:lpstr>Câu chuyện bó đũa</vt:lpstr>
      <vt:lpstr>PowerPoint Presentation</vt:lpstr>
      <vt:lpstr>Câu chuyện bó đũa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3: THỂ HIỆN MỐI QUAN HỆ VỚI MỌI NGƯỜI</dc:title>
  <cp:lastModifiedBy>Van Tran</cp:lastModifiedBy>
  <cp:revision>11</cp:revision>
  <dcterms:modified xsi:type="dcterms:W3CDTF">2021-10-09T09:01:05Z</dcterms:modified>
</cp:coreProperties>
</file>