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0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889F-19E9-435B-A7DC-A9A39699DF9C}" type="datetime1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30BDB-EF27-4D94-9617-581A6DA17D5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wheel spokes="4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8C17-1B07-400F-8DDE-A0E4EB215F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BA70-F5EA-4E17-A59B-26FE14326E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microsoft.com/office/2007/relationships/media" Target="../media/media1.wma"/><Relationship Id="rId1" Type="http://schemas.openxmlformats.org/officeDocument/2006/relationships/audio" Target="../media/media1.wm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1.png"/><Relationship Id="rId2" Type="http://schemas.microsoft.com/office/2007/relationships/media" Target="file:///C:\Program%20Files\mtd2002\DATA\MEDIA\MM\T0000029.AVI" TargetMode="External"/><Relationship Id="rId1" Type="http://schemas.openxmlformats.org/officeDocument/2006/relationships/video" Target="file:///C:\Program%20Files\mtd2002\DATA\MEDIA\MM\T0000029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8" y="2021984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D97C5E-F809-458A-A868-2844BEEA901C}" type="datetime1">
              <a:rPr lang="en-US" altLang="en-US" smtClean="0"/>
            </a:fld>
            <a:endParaRPr lang="en-US" altLang="en-US" smtClean="0"/>
          </a:p>
        </p:txBody>
      </p:sp>
      <p:sp>
        <p:nvSpPr>
          <p:cNvPr id="4102" name="WordArt 9"/>
          <p:cNvSpPr>
            <a:spLocks noChangeArrowheads="1" noChangeShapeType="1" noTextEdit="1"/>
          </p:cNvSpPr>
          <p:nvPr/>
        </p:nvSpPr>
        <p:spPr bwMode="auto">
          <a:xfrm>
            <a:off x="2778761" y="485140"/>
            <a:ext cx="47339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51201"/>
                  </a:solidFill>
                  <a:round/>
                </a:ln>
                <a:solidFill>
                  <a:srgbClr val="CF1713"/>
                </a:solidFill>
                <a:latin typeface="Arial Black" panose="020B0A04020102020204" pitchFamily="34" charset="0"/>
              </a:rPr>
              <a:t>UNIT 2: CLOTHING</a:t>
            </a:r>
            <a:endParaRPr lang="en-US" sz="3600" kern="10">
              <a:ln w="9525">
                <a:solidFill>
                  <a:srgbClr val="F51201"/>
                </a:solidFill>
                <a:round/>
              </a:ln>
              <a:solidFill>
                <a:srgbClr val="CF1713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kern="10">
                <a:ln w="9525">
                  <a:solidFill>
                    <a:srgbClr val="F51201"/>
                  </a:solidFill>
                  <a:round/>
                </a:ln>
                <a:solidFill>
                  <a:srgbClr val="CF1713"/>
                </a:solidFill>
                <a:latin typeface="Arial Black" panose="020B0A04020102020204" pitchFamily="34" charset="0"/>
              </a:rPr>
              <a:t>5 - READ</a:t>
            </a:r>
            <a:endParaRPr lang="en-US" sz="3600" kern="10">
              <a:ln w="9525">
                <a:solidFill>
                  <a:srgbClr val="F51201"/>
                </a:solidFill>
                <a:round/>
              </a:ln>
              <a:solidFill>
                <a:srgbClr val="CF1713"/>
              </a:solidFill>
              <a:latin typeface="Arial Black" panose="020B0A04020102020204" pitchFamily="34" charset="0"/>
            </a:endParaRPr>
          </a:p>
        </p:txBody>
      </p:sp>
      <p:pic>
        <p:nvPicPr>
          <p:cNvPr id="4105" name="Picture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5943600" cy="3733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340354" y="3121025"/>
            <a:ext cx="274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- wear out (v):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331685" y="35544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- embroider (v):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1338897" y="2287588"/>
            <a:ext cx="297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- be made from (v):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1335998" y="2703513"/>
            <a:ext cx="2286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- cotton (n):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1337179" y="3959225"/>
            <a:ext cx="22098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- style (n):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1318990" y="43561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- label (n):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358537" y="474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- sale (n):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37" name="Text Box 69"/>
          <p:cNvSpPr txBox="1">
            <a:spLocks noChangeArrowheads="1"/>
          </p:cNvSpPr>
          <p:nvPr/>
        </p:nvSpPr>
        <p:spPr bwMode="auto">
          <a:xfrm>
            <a:off x="1330959" y="5159375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- economic (a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):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4353922" y="228758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</a:rPr>
              <a:t>được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làm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từ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41" name="Text Box 73"/>
          <p:cNvSpPr txBox="1">
            <a:spLocks noChangeArrowheads="1"/>
          </p:cNvSpPr>
          <p:nvPr/>
        </p:nvSpPr>
        <p:spPr bwMode="auto">
          <a:xfrm>
            <a:off x="4387667" y="2730500"/>
            <a:ext cx="246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</a:rPr>
              <a:t>bông</a:t>
            </a:r>
            <a:r>
              <a:rPr lang="en-US" altLang="en-US" sz="2400" b="1" dirty="0">
                <a:solidFill>
                  <a:srgbClr val="000099"/>
                </a:solidFill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</a:rPr>
              <a:t>sợi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bông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42" name="Text Box 74"/>
          <p:cNvSpPr txBox="1">
            <a:spLocks noChangeArrowheads="1"/>
          </p:cNvSpPr>
          <p:nvPr/>
        </p:nvSpPr>
        <p:spPr bwMode="auto">
          <a:xfrm>
            <a:off x="4381865" y="3125425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</a:rPr>
              <a:t>rách</a:t>
            </a:r>
            <a:r>
              <a:rPr lang="en-US" altLang="en-US" sz="2400" b="1" dirty="0">
                <a:solidFill>
                  <a:srgbClr val="000099"/>
                </a:solidFill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</a:rPr>
              <a:t>sờn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4372062" y="3554911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thêu</a:t>
            </a:r>
            <a:endParaRPr lang="en-US" altLang="en-US" sz="2400" b="1">
              <a:solidFill>
                <a:srgbClr val="000099"/>
              </a:solidFill>
            </a:endParaRP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4362266" y="3936637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</a:rPr>
              <a:t>kiểu</a:t>
            </a:r>
            <a:r>
              <a:rPr lang="en-US" altLang="en-US" sz="2400" b="1" dirty="0">
                <a:solidFill>
                  <a:srgbClr val="000099"/>
                </a:solidFill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</a:rPr>
              <a:t>kiểu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dáng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360093" y="4330338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0099"/>
                </a:solidFill>
              </a:rPr>
              <a:t>nhãn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hiệu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4347751" y="4736374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</a:rPr>
              <a:t>doanh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thu</a:t>
            </a:r>
            <a:r>
              <a:rPr lang="en-US" altLang="en-US" sz="2400" b="1" dirty="0">
                <a:solidFill>
                  <a:srgbClr val="000099"/>
                </a:solidFill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lượng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bán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ra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4263207" y="5029563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thuộc</a:t>
            </a:r>
            <a:r>
              <a:rPr lang="en-US" altLang="en-US" sz="36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kinh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tế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1346201" y="1473200"/>
            <a:ext cx="259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- name after (v):</a:t>
            </a:r>
            <a:endParaRPr lang="en-US" altLang="en-US" sz="2400" b="1">
              <a:solidFill>
                <a:srgbClr val="000099"/>
              </a:solidFill>
            </a:endParaRP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364807" y="14605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</a:rPr>
              <a:t>đặt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tên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theo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604976" y="241300"/>
            <a:ext cx="8385175" cy="546101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50800"/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UNIT 2: CLOTHING – READ</a:t>
            </a:r>
            <a:endParaRPr lang="en-US" sz="3600" b="1" dirty="0">
              <a:ln w="50800"/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24000" y="1066800"/>
            <a:ext cx="2590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1334226" y="187960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</a:rPr>
              <a:t>- sailor </a:t>
            </a:r>
            <a:r>
              <a:rPr lang="en-US" altLang="en-US" sz="2400" b="1" dirty="0" smtClean="0">
                <a:solidFill>
                  <a:srgbClr val="000099"/>
                </a:solidFill>
              </a:rPr>
              <a:t>(n):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4362271" y="190500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</a:rPr>
              <a:t>thủy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thủ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824444" y="1918063"/>
            <a:ext cx="46038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841545" y="2743200"/>
            <a:ext cx="46037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407556" y="3620589"/>
            <a:ext cx="63500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1734818" y="4437064"/>
            <a:ext cx="63500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2368003" y="5207000"/>
            <a:ext cx="63500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62" y="1066800"/>
            <a:ext cx="3667944" cy="3090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62" y="1066799"/>
            <a:ext cx="3667944" cy="3090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6" y="1024728"/>
            <a:ext cx="3933327" cy="3299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36" y="1024727"/>
            <a:ext cx="4138432" cy="32996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581806" y="1810034"/>
            <a:ext cx="1071563" cy="111385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5" grpId="0"/>
      <p:bldP spid="7232" grpId="0"/>
      <p:bldP spid="7233" grpId="0"/>
      <p:bldP spid="7234" grpId="0"/>
      <p:bldP spid="7235" grpId="0"/>
      <p:bldP spid="7236" grpId="0"/>
      <p:bldP spid="7237" grpId="0"/>
      <p:bldP spid="7240" grpId="0"/>
      <p:bldP spid="7241" grpId="0"/>
      <p:bldP spid="7242" grpId="0"/>
      <p:bldP spid="7243" grpId="0"/>
      <p:bldP spid="7244" grpId="0"/>
      <p:bldP spid="7245" grpId="0"/>
      <p:bldP spid="7246" grpId="0"/>
      <p:bldP spid="7247" grpId="0"/>
      <p:bldP spid="7263" grpId="0"/>
      <p:bldP spid="7264" grpId="0"/>
      <p:bldP spid="36" grpId="0"/>
      <p:bldP spid="40" grpId="0"/>
      <p:bldP spid="41" grpId="0"/>
      <p:bldP spid="37" grpId="0" animBg="1"/>
      <p:bldP spid="38" grpId="0" animBg="1"/>
      <p:bldP spid="39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10408" y="113756"/>
            <a:ext cx="8385175" cy="546101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UNIT 2: CLOTHING – READ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11300" y="1074309"/>
            <a:ext cx="9144000" cy="5791200"/>
          </a:xfrm>
          <a:prstGeom prst="rect">
            <a:avLst/>
          </a:prstGeom>
          <a:ln w="38100" cmpd="dbl">
            <a:solidFill>
              <a:srgbClr val="0000FF"/>
            </a:solidFill>
          </a:ln>
        </p:spPr>
        <p:txBody>
          <a:bodyPr/>
          <a:lstStyle/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en-US" sz="2400" b="1" i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comes from a kind of material that was made in Europe.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material called jean, was named after sailors from Genoa in Italy,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wore clothes made from it.                               jean cloth 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made completely from cotton and workers at that time loved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wearing it because the material was very strong and did not wear out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Easily.                    , many university and college students wore jeans.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Designers made different styles of jeans to match the 1960s’ fashions: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Embroidered jeans, painted jeans and so on.                     more and more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started wearing jeans because they became cheaper. 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jeans finally became high fashion clothing, when famous designers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making their own styles of jeans, with their own labels on them.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of jeans went up and up. But                     the worldwide economic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got worse  and the sales of jeans stopped growing. However,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jeans have never been out of fashion, and today young generation is still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 wearing them.</a:t>
            </a:r>
            <a:endParaRPr lang="en-US" sz="2400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438900" y="1709309"/>
            <a:ext cx="26670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18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438900" y="1709309"/>
            <a:ext cx="2590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18</a:t>
            </a:r>
            <a:r>
              <a:rPr lang="en-US" altLang="en-US" sz="2400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362200" y="2801509"/>
            <a:ext cx="1828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1960s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362200" y="2801509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1960s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870700" y="3538109"/>
            <a:ext cx="1828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1970s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870700" y="3538109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1970s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8750300" y="3906409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1980s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8750300" y="3906409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1980s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740400" y="4985909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1990s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740400" y="4985909"/>
            <a:ext cx="17526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1990s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5800" y="540909"/>
            <a:ext cx="2590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READ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7 Track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20191" y="4647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4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16112" y="241299"/>
            <a:ext cx="8385175" cy="546101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UNIT 2: CLOTHING – READ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524000" y="1460501"/>
            <a:ext cx="5181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 Fill in the missing dates and words: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0" y="977900"/>
            <a:ext cx="2590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READ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524000" y="2057400"/>
            <a:ext cx="9144000" cy="327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Workers liked to wear ………… because the material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made from cotton was very strong and could hardly wear out.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…….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lot of university and college ………. wore jeans.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……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Jeans became …........  so many, many people began wearing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jeans.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 …….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Jeans became high ……… clothing.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5. …… 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The …... of jeans stopped going up.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752600" y="2032000"/>
            <a:ext cx="18034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108700" y="2032000"/>
            <a:ext cx="15240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 cloth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1778000" y="2908300"/>
            <a:ext cx="9779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502400" y="2908300"/>
            <a:ext cx="15240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1727200" y="3352800"/>
            <a:ext cx="9779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406900" y="3365500"/>
            <a:ext cx="15240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765300" y="4267200"/>
            <a:ext cx="9779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92700" y="4267200"/>
            <a:ext cx="15240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1765300" y="4826000"/>
            <a:ext cx="9779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1990s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3302000" y="4826000"/>
            <a:ext cx="15240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998663" y="252613"/>
            <a:ext cx="8385175" cy="546101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UNIT 2: CLOTHING – READ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0" y="977900"/>
            <a:ext cx="2590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READ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71600"/>
            <a:ext cx="8229600" cy="304800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Answer the following questions.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17638" y="2641601"/>
            <a:ext cx="456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</a:t>
            </a: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were the 1960s’ fashions ? 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524000" y="1752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Where does the word </a:t>
            </a:r>
            <a:r>
              <a:rPr lang="en-US" altLang="en-US" sz="2400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from ?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460500" y="3746501"/>
            <a:ext cx="929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Why did more and more people begin wearing jeans in the 1970s  ?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447800" y="46736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When did jeans at last become high fashion clothing?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447800" y="5626101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the sale of jeans stop growing?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676400" y="2133601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It comes from  a kind of material that was made in Europe.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524000" y="309880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1960’s fashions were embroidered jeans, painted jeans and so on. 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752600" y="4203701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 became cheaper.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854200" y="5054601"/>
            <a:ext cx="852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Jeans at last became high fashion clothing in the 1980s.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701801" y="6032501"/>
            <a:ext cx="866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the worldwide economic situation got worse in the 1990s.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05"/>
          <p:cNvGrpSpPr/>
          <p:nvPr/>
        </p:nvGrpSpPr>
        <p:grpSpPr bwMode="auto">
          <a:xfrm>
            <a:off x="9296401" y="1282777"/>
            <a:ext cx="1076283" cy="874242"/>
            <a:chOff x="2789" y="1735"/>
            <a:chExt cx="847" cy="688"/>
          </a:xfrm>
        </p:grpSpPr>
        <p:sp>
          <p:nvSpPr>
            <p:cNvPr id="10262" name="Oval 106"/>
            <p:cNvSpPr>
              <a:spLocks noChangeArrowheads="1"/>
            </p:cNvSpPr>
            <p:nvPr/>
          </p:nvSpPr>
          <p:spPr bwMode="gray">
            <a:xfrm>
              <a:off x="2789" y="1874"/>
              <a:ext cx="204" cy="4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3" name="Oval 107"/>
            <p:cNvSpPr>
              <a:spLocks noChangeArrowheads="1"/>
            </p:cNvSpPr>
            <p:nvPr/>
          </p:nvSpPr>
          <p:spPr bwMode="gray">
            <a:xfrm>
              <a:off x="2789" y="1874"/>
              <a:ext cx="204" cy="409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4" name="Oval 108"/>
            <p:cNvSpPr>
              <a:spLocks noChangeArrowheads="1"/>
            </p:cNvSpPr>
            <p:nvPr/>
          </p:nvSpPr>
          <p:spPr bwMode="gray">
            <a:xfrm>
              <a:off x="2849" y="1874"/>
              <a:ext cx="787" cy="409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5" name="Oval 109"/>
            <p:cNvSpPr>
              <a:spLocks noChangeArrowheads="1"/>
            </p:cNvSpPr>
            <p:nvPr/>
          </p:nvSpPr>
          <p:spPr bwMode="gray">
            <a:xfrm>
              <a:off x="2849" y="1876"/>
              <a:ext cx="787" cy="409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6" name="Oval 110"/>
            <p:cNvSpPr>
              <a:spLocks noChangeArrowheads="1"/>
            </p:cNvSpPr>
            <p:nvPr/>
          </p:nvSpPr>
          <p:spPr bwMode="gray">
            <a:xfrm>
              <a:off x="2888" y="1874"/>
              <a:ext cx="709" cy="4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0267" name="Group 111"/>
            <p:cNvGrpSpPr/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268" name="Oval 11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69" name="Oval 11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70" name="Oval 11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271" name="Oval 11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" name="Group 147"/>
          <p:cNvGrpSpPr/>
          <p:nvPr/>
        </p:nvGrpSpPr>
        <p:grpSpPr bwMode="auto">
          <a:xfrm>
            <a:off x="9363075" y="1533526"/>
            <a:ext cx="838200" cy="447675"/>
            <a:chOff x="3504" y="2064"/>
            <a:chExt cx="570" cy="336"/>
          </a:xfrm>
        </p:grpSpPr>
        <p:grpSp>
          <p:nvGrpSpPr>
            <p:cNvPr id="10258" name="Group 148"/>
            <p:cNvGrpSpPr/>
            <p:nvPr/>
          </p:nvGrpSpPr>
          <p:grpSpPr bwMode="auto">
            <a:xfrm>
              <a:off x="3705" y="2064"/>
              <a:ext cx="369" cy="336"/>
              <a:chOff x="3936" y="954"/>
              <a:chExt cx="510" cy="390"/>
            </a:xfrm>
          </p:grpSpPr>
          <p:pic>
            <p:nvPicPr>
              <p:cNvPr id="10260" name="Picture 149" descr="10s"/>
              <p:cNvPicPr>
                <a:picLocks noChangeAspect="1" noChangeArrowheads="1" noCrop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4128" y="954"/>
                <a:ext cx="318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1" name="Picture 150" descr="14s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36" y="954"/>
                <a:ext cx="318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9" name="Picture 151" descr="2phu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2064"/>
              <a:ext cx="2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4" presetClass="exit" presetSubtype="0" fill="hold" nodeType="afterEffect">
                                  <p:stCondLst>
                                    <p:cond delay="115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4" presetClass="exit" presetSubtype="0" fill="hold" nodeType="withEffect">
                                  <p:stCondLst>
                                    <p:cond delay="115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8" dur="1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8913" y="5026025"/>
            <a:ext cx="0" cy="0"/>
          </a:xfrm>
        </p:spPr>
      </p:pic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3124200" y="1219200"/>
            <a:ext cx="914400" cy="914400"/>
          </a:xfrm>
          <a:prstGeom prst="star32">
            <a:avLst>
              <a:gd name="adj" fmla="val 37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724400" y="2590801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VNI-Revue" pitchFamily="2" charset="0"/>
              </a:rPr>
              <a:t>+</a:t>
            </a:r>
            <a:endParaRPr lang="en-US" altLang="en-US" sz="2000">
              <a:solidFill>
                <a:srgbClr val="FF0000"/>
              </a:solidFill>
              <a:latin typeface="VNI-Revue" pitchFamily="2" charset="0"/>
            </a:endParaRPr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7696200" y="0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49" name="WordArt 9"/>
          <p:cNvSpPr>
            <a:spLocks noChangeArrowheads="1" noChangeShapeType="1" noTextEdit="1"/>
          </p:cNvSpPr>
          <p:nvPr/>
        </p:nvSpPr>
        <p:spPr bwMode="auto">
          <a:xfrm>
            <a:off x="3657600" y="3810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  <a:cs typeface="Arial" panose="020B0604020202020204" pitchFamily="34" charset="0"/>
              </a:rPr>
              <a:t> </a:t>
            </a:r>
            <a:r>
              <a:rPr lang="en-US" sz="3600" kern="10" dirty="0">
                <a:ln w="9525">
                  <a:noFill/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  <a:cs typeface="Arial" panose="020B0604020202020204" pitchFamily="34" charset="0"/>
              </a:rPr>
              <a:t>Homework</a:t>
            </a:r>
            <a:r>
              <a:rPr lang="en-US" sz="3600" kern="1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  <a:cs typeface="Arial" panose="020B0604020202020204" pitchFamily="34" charset="0"/>
              </a:rPr>
              <a:t> </a:t>
            </a:r>
            <a:endParaRPr lang="en-US" sz="3600" kern="10" dirty="0">
              <a:ln w="9525">
                <a:noFill/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/>
              <a:cs typeface="Arial" panose="020B0604020202020204" pitchFamily="34" charset="0"/>
            </a:endParaRP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1752600" y="1828800"/>
            <a:ext cx="8610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new words by heart.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and translate the text.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Unit 2: Write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video>
          </p:childTnLst>
        </p:cTn>
      </p:par>
    </p:tnLst>
    <p:bldLst>
      <p:bldP spid="138248" grpId="0" animBg="1"/>
      <p:bldP spid="138248" grpId="1" animBg="1"/>
      <p:bldP spid="138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1981200"/>
            <a:ext cx="91440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Thank you for 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Handwriting" pitchFamily="66" charset="0"/>
            </a:endParaRPr>
          </a:p>
          <a:p>
            <a:pPr algn="ctr">
              <a:defRPr/>
            </a:pPr>
            <a:r>
              <a:rPr lang="en-US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Handwriting" pitchFamily="66" charset="0"/>
              </a:rPr>
              <a:t>your attention! 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2703</Words>
  <Application>WPS Presentation</Application>
  <PresentationFormat>Widescreen</PresentationFormat>
  <Paragraphs>160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SimSun</vt:lpstr>
      <vt:lpstr>Wingdings</vt:lpstr>
      <vt:lpstr>Wingdings 3</vt:lpstr>
      <vt:lpstr>Symbol</vt:lpstr>
      <vt:lpstr>Arial</vt:lpstr>
      <vt:lpstr>Arial Black</vt:lpstr>
      <vt:lpstr>Times New Roman</vt:lpstr>
      <vt:lpstr>Symbol</vt:lpstr>
      <vt:lpstr>VNI-Revue</vt:lpstr>
      <vt:lpstr>Impact</vt:lpstr>
      <vt:lpstr>Lucida Handwriting</vt:lpstr>
      <vt:lpstr>Segoe Print</vt:lpstr>
      <vt:lpstr>Microsoft YaHei</vt:lpstr>
      <vt:lpstr>Arial Unicode MS</vt:lpstr>
      <vt:lpstr>Trebuchet MS</vt:lpstr>
      <vt:lpstr>Calibri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b) Answer the following questions.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2021-08-30T06:51:00Z</dcterms:created>
  <dcterms:modified xsi:type="dcterms:W3CDTF">2021-09-02T05:57:42Z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415BB4A35C884BC8B9AA9406DBFEB4C2</vt:lpwstr>
  </property>
  <property fmtid="{D5CDD505-2E9C-101B-9397-08002B2CF9AE}" pid="3" name="KSOProductBuildVer">
    <vt:lpwstr>1033-11.2.0.10265</vt:lpwstr>
  </property>
</Properties>
</file>