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5" r:id="rId4"/>
    <p:sldMasterId id="2147483697" r:id="rId5"/>
  </p:sldMasterIdLst>
  <p:notesMasterIdLst>
    <p:notesMasterId r:id="rId24"/>
  </p:notesMasterIdLst>
  <p:sldIdLst>
    <p:sldId id="284" r:id="rId6"/>
    <p:sldId id="315" r:id="rId7"/>
    <p:sldId id="316" r:id="rId8"/>
    <p:sldId id="367" r:id="rId9"/>
    <p:sldId id="602" r:id="rId10"/>
    <p:sldId id="603" r:id="rId11"/>
    <p:sldId id="604" r:id="rId12"/>
    <p:sldId id="597" r:id="rId13"/>
    <p:sldId id="599" r:id="rId14"/>
    <p:sldId id="605" r:id="rId15"/>
    <p:sldId id="601" r:id="rId16"/>
    <p:sldId id="606" r:id="rId17"/>
    <p:sldId id="363" r:id="rId18"/>
    <p:sldId id="390" r:id="rId19"/>
    <p:sldId id="391" r:id="rId20"/>
    <p:sldId id="325" r:id="rId21"/>
    <p:sldId id="388" r:id="rId22"/>
    <p:sldId id="571"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5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7" autoAdjust="0"/>
    <p:restoredTop sz="86426" autoAdjust="0"/>
  </p:normalViewPr>
  <p:slideViewPr>
    <p:cSldViewPr>
      <p:cViewPr varScale="1">
        <p:scale>
          <a:sx n="63" d="100"/>
          <a:sy n="63" d="100"/>
        </p:scale>
        <p:origin x="1254" y="60"/>
      </p:cViewPr>
      <p:guideLst>
        <p:guide orient="horz" pos="215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C486B1CB-47C8-4550-91F6-2B9437409E75}" type="datetimeFigureOut">
              <a:rPr lang="en-US"/>
              <a:t>10/16/2021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pPr>
              <a:defRPr/>
            </a:pPr>
            <a:fld id="{9BBBCCF8-B461-48D3-B684-2B236B805BA5}"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grpSp>
      <p:sp>
        <p:nvSpPr>
          <p:cNvPr id="3585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zh-CN" altLang="en-US" noProof="0"/>
              <a:t>单击此处编辑母版标题样式</a:t>
            </a:r>
          </a:p>
        </p:txBody>
      </p:sp>
      <p:sp>
        <p:nvSpPr>
          <p:cNvPr id="35853"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zh-CN" altLang="en-US" noProof="0"/>
              <a:t>单击此处编辑母版副标题样式</a:t>
            </a:r>
          </a:p>
        </p:txBody>
      </p:sp>
      <p:sp>
        <p:nvSpPr>
          <p:cNvPr id="11" name="Rectangle 9"/>
          <p:cNvSpPr>
            <a:spLocks noGrp="1" noChangeArrowheads="1"/>
          </p:cNvSpPr>
          <p:nvPr>
            <p:ph type="dt" sz="half" idx="10"/>
          </p:nvPr>
        </p:nvSpPr>
        <p:spPr/>
        <p:txBody>
          <a:bodyPr/>
          <a:lstStyle>
            <a:lvl1pPr>
              <a:defRPr/>
            </a:lvl1pPr>
          </a:lstStyle>
          <a:p>
            <a:pPr>
              <a:defRPr/>
            </a:pPr>
            <a:endParaRPr lang="en-US" altLang="zh-CN"/>
          </a:p>
        </p:txBody>
      </p:sp>
      <p:sp>
        <p:nvSpPr>
          <p:cNvPr id="12" name="Rectangle 10"/>
          <p:cNvSpPr>
            <a:spLocks noGrp="1" noChangeArrowheads="1"/>
          </p:cNvSpPr>
          <p:nvPr>
            <p:ph type="ftr" sz="quarter" idx="11"/>
          </p:nvPr>
        </p:nvSpPr>
        <p:spPr/>
        <p:txBody>
          <a:bodyPr/>
          <a:lstStyle>
            <a:lvl1pPr>
              <a:defRPr/>
            </a:lvl1pPr>
          </a:lstStyle>
          <a:p>
            <a:pPr>
              <a:defRPr/>
            </a:pPr>
            <a:endParaRPr lang="en-US" altLang="zh-CN"/>
          </a:p>
        </p:txBody>
      </p:sp>
      <p:sp>
        <p:nvSpPr>
          <p:cNvPr id="13" name="Rectangle 11"/>
          <p:cNvSpPr>
            <a:spLocks noGrp="1" noChangeArrowheads="1"/>
          </p:cNvSpPr>
          <p:nvPr>
            <p:ph type="sldNum" sz="quarter" idx="12"/>
          </p:nvPr>
        </p:nvSpPr>
        <p:spPr/>
        <p:txBody>
          <a:bodyPr/>
          <a:lstStyle>
            <a:lvl1pPr>
              <a:defRPr/>
            </a:lvl1pPr>
          </a:lstStyle>
          <a:p>
            <a:pPr>
              <a:defRPr/>
            </a:pPr>
            <a:fld id="{20BC4A2D-1433-4761-BC71-98BC28790FDA}" type="slidenum">
              <a:rPr lang="zh-CN" altLang="en-US"/>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92766367-DC5A-4B78-8985-4D66B3789DC9}"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3A0F82CE-C4D1-4C89-B092-FD8F7EBF482D}" type="slidenum">
              <a:rPr lang="zh-CN" altLang="en-US"/>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4C4C31C-4F91-4E1B-B44F-EAFC3053EA9F}"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C4C31C-4F91-4E1B-B44F-EAFC3053EA9F}"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C4C31C-4F91-4E1B-B44F-EAFC3053EA9F}"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C4C31C-4F91-4E1B-B44F-EAFC3053EA9F}"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C4C31C-4F91-4E1B-B44F-EAFC3053EA9F}"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4C31C-4F91-4E1B-B44F-EAFC3053EA9F}"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DE30AF19-BA6D-4C9F-B10A-C6CB9800500A}" type="slidenum">
              <a:rPr lang="zh-CN" altLang="en-US"/>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7DD298B-6FCE-474F-B5C4-1DE124AC0847}"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DA32F08C-6C93-41F9-B28A-917701CC331D}"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2AB0C0DC-C768-4153-A7E1-322EAD8371AD}" type="slidenum">
              <a:rPr lang="en-US" altLang="en-US"/>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4A96F152-47F1-402D-9B9E-C893D1B622CC}" type="slidenum">
              <a:rPr lang="en-US" altLang="en-US"/>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29B0C27D-B9D5-4A8C-BBC0-70C5FCFFE9FE}" type="slidenum">
              <a:rPr lang="en-US" altLang="en-US"/>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288A6605-8438-4B64-BC06-B00F5A6F664E}"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2631C0F5-DE2A-4330-AB27-9639E7E52716}"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3DA4A51A-13A7-4D9C-8525-DF8DE3F29AC7}" type="slidenum">
              <a:rPr lang="zh-CN" altLang="en-US"/>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0F2A3016-ECCA-4D1F-885E-1699C5DB571B}"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6D7CDAF1-C849-4060-B47F-9D5F7EBD9CE8}"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CC0FC545-308C-476F-86EA-8BC4622A1708}"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91F17693-5F63-433F-AB2C-00237BA04E85}"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6EAC758E-154A-4683-BCAE-26A543C26B80}" type="slidenum">
              <a:rPr lang="en-US" altLang="en-US"/>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4D251A9-6011-47AD-9E65-53E6E0B7B83E}"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D251A9-6011-47AD-9E65-53E6E0B7B83E}"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D251A9-6011-47AD-9E65-53E6E0B7B83E}"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D251A9-6011-47AD-9E65-53E6E0B7B83E}"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17113A47-0184-466F-AC84-7870C7D70998}" type="slidenum">
              <a:rPr lang="zh-CN" altLang="en-US"/>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D251A9-6011-47AD-9E65-53E6E0B7B83E}"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51A9-6011-47AD-9E65-53E6E0B7B83E}"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A8FF61-775B-4FF6-9D0A-B5AE401753F2}" type="datetimeFigureOut">
              <a:rPr lang="en-US"/>
              <a:t>10/16/2021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4E87B1-0A70-461D-91A2-537180850FE6}" type="slidenum">
              <a:rPr lang="en-US" altLang="en-US"/>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F65357-CD41-4EB9-881D-7E4B7F382246}" type="datetimeFigureOut">
              <a:rPr lang="en-US"/>
              <a:t>10/16/2021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6B461-7CEE-4D10-93B8-78A95E02202D}" type="slidenum">
              <a:rPr lang="en-US" altLang="en-US"/>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1CAF56-D255-4B45-BC3B-DAFCCA94FBF1}" type="datetimeFigureOut">
              <a:rPr lang="en-US"/>
              <a:t>10/16/2021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3F524F-CC57-47C6-88E2-73B9A9A5B181}" type="slidenum">
              <a:rPr lang="en-US" altLang="en-US"/>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14DCF8-2F79-4EA0-87EA-DF2A5741928B}" type="datetimeFigureOut">
              <a:rPr lang="en-US"/>
              <a:t>10/16/2021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221FE2-FDF3-4F43-B4E6-A2DC9442F2BE}"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a:defRPr/>
            </a:lvl1pPr>
          </a:lstStyle>
          <a:p>
            <a:pPr>
              <a:defRPr/>
            </a:pPr>
            <a:endParaRPr lang="en-US" altLang="zh-CN"/>
          </a:p>
        </p:txBody>
      </p:sp>
      <p:sp>
        <p:nvSpPr>
          <p:cNvPr id="8" name="Rectangle 10"/>
          <p:cNvSpPr>
            <a:spLocks noGrp="1" noChangeArrowheads="1"/>
          </p:cNvSpPr>
          <p:nvPr>
            <p:ph type="ftr" sz="quarter" idx="11"/>
          </p:nvPr>
        </p:nvSpPr>
        <p:spPr/>
        <p:txBody>
          <a:bodyPr/>
          <a:lstStyle>
            <a:lvl1pPr>
              <a:defRPr/>
            </a:lvl1pPr>
          </a:lstStyle>
          <a:p>
            <a:pPr>
              <a:defRPr/>
            </a:pPr>
            <a:endParaRPr lang="en-US" altLang="zh-CN"/>
          </a:p>
        </p:txBody>
      </p:sp>
      <p:sp>
        <p:nvSpPr>
          <p:cNvPr id="9" name="Rectangle 11"/>
          <p:cNvSpPr>
            <a:spLocks noGrp="1" noChangeArrowheads="1"/>
          </p:cNvSpPr>
          <p:nvPr>
            <p:ph type="sldNum" sz="quarter" idx="12"/>
          </p:nvPr>
        </p:nvSpPr>
        <p:spPr/>
        <p:txBody>
          <a:bodyPr/>
          <a:lstStyle>
            <a:lvl1pPr>
              <a:defRPr/>
            </a:lvl1pPr>
          </a:lstStyle>
          <a:p>
            <a:pPr>
              <a:defRPr/>
            </a:pPr>
            <a:fld id="{ABD8CAE8-1372-447E-8887-65E6BBAE82BB}" type="slidenum">
              <a:rPr lang="zh-CN" altLang="en-US"/>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7C7FCF-760B-4FFA-9462-E21FEDE89F98}" type="datetimeFigureOut">
              <a:rPr lang="en-US"/>
              <a:t>10/16/2021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6DE1A3-8A79-416F-BE97-A44E992F87C5}" type="slidenum">
              <a:rPr lang="en-US" altLang="en-US"/>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F688CF-7AB0-4BC7-90BE-C3EDB1BCCE04}" type="datetimeFigureOut">
              <a:rPr lang="en-US"/>
              <a:t>10/16/2021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542367-68DD-4624-B3EB-0DC96CF1EC4C}" type="slidenum">
              <a:rPr lang="en-US" altLang="en-US"/>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21554E-2124-4C97-B07A-28342864CC55}" type="datetimeFigureOut">
              <a:rPr lang="en-US"/>
              <a:t>10/16/2021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89944E-6601-4F29-A239-313153476ACB}" type="slidenum">
              <a:rPr lang="en-US" altLang="en-US"/>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76CC69-0B03-4952-95E3-7982F5F9746B}" type="datetimeFigureOut">
              <a:rPr lang="en-US"/>
              <a:t>10/16/2021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9A2571-3CBA-45B5-AF0A-5B02E63D531C}" type="slidenum">
              <a:rPr lang="en-US" altLang="en-US"/>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C7585B-CE04-49C2-9168-2A210B872307}" type="datetimeFigureOut">
              <a:rPr lang="en-US"/>
              <a:t>10/16/2021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A1CE10-F6BF-4008-AB70-D52A23344AF3}" type="slidenum">
              <a:rPr lang="en-US" altLang="en-US"/>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BF22E-588D-4997-A4F6-E125ECABD686}" type="datetimeFigureOut">
              <a:rPr lang="en-US"/>
              <a:t>10/16/2021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F60D4-4927-4C0B-8421-9BA4C98CB8CD}" type="slidenum">
              <a:rPr lang="en-US" altLang="en-US"/>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B42F89-777D-4BE7-8607-35FC4C80A851}" type="datetimeFigureOut">
              <a:rPr lang="en-US"/>
              <a:t>10/16/2021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3FB47-9AA1-4628-BF94-29C3FED7A886}"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p:txBody>
          <a:bodyPr/>
          <a:lstStyle>
            <a:lvl1pPr>
              <a:defRPr/>
            </a:lvl1pPr>
          </a:lstStyle>
          <a:p>
            <a:pPr>
              <a:defRPr/>
            </a:pPr>
            <a:fld id="{6EB9181E-CC80-4518-ADAC-12134787BC18}"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endParaRPr lang="en-US" altLang="zh-CN"/>
          </a:p>
        </p:txBody>
      </p:sp>
      <p:sp>
        <p:nvSpPr>
          <p:cNvPr id="3" name="Rectangle 10"/>
          <p:cNvSpPr>
            <a:spLocks noGrp="1" noChangeArrowheads="1"/>
          </p:cNvSpPr>
          <p:nvPr>
            <p:ph type="ftr" sz="quarter" idx="11"/>
          </p:nvPr>
        </p:nvSpPr>
        <p:spPr/>
        <p:txBody>
          <a:bodyPr/>
          <a:lstStyle>
            <a:lvl1pPr>
              <a:defRPr/>
            </a:lvl1pPr>
          </a:lstStyle>
          <a:p>
            <a:pPr>
              <a:defRPr/>
            </a:pPr>
            <a:endParaRPr lang="en-US" altLang="zh-CN"/>
          </a:p>
        </p:txBody>
      </p:sp>
      <p:sp>
        <p:nvSpPr>
          <p:cNvPr id="4" name="Rectangle 11"/>
          <p:cNvSpPr>
            <a:spLocks noGrp="1" noChangeArrowheads="1"/>
          </p:cNvSpPr>
          <p:nvPr>
            <p:ph type="sldNum" sz="quarter" idx="12"/>
          </p:nvPr>
        </p:nvSpPr>
        <p:spPr/>
        <p:txBody>
          <a:bodyPr/>
          <a:lstStyle>
            <a:lvl1pPr>
              <a:defRPr/>
            </a:lvl1pPr>
          </a:lstStyle>
          <a:p>
            <a:pPr>
              <a:defRPr/>
            </a:pPr>
            <a:fld id="{FC1B44B2-7DEB-4F18-8EBE-97BC32A7B31E}"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171D0E38-F243-484D-99CB-062BEEF8D709}"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855A02DF-1154-40D4-81EE-7E471A8005A5}"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4825" name="Rectangle 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eaLnBrk="1" hangingPunct="1">
              <a:defRPr sz="1000">
                <a:latin typeface="Arial" panose="020B0604020202020204" pitchFamily="34" charset="0"/>
              </a:defRPr>
            </a:lvl1pPr>
          </a:lstStyle>
          <a:p>
            <a:pPr>
              <a:defRPr/>
            </a:pPr>
            <a:endParaRPr lang="en-US" altLang="zh-CN"/>
          </a:p>
        </p:txBody>
      </p:sp>
      <p:sp>
        <p:nvSpPr>
          <p:cNvPr id="34826" name="Rectangle 1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eaLnBrk="1" hangingPunct="1">
              <a:defRPr sz="1000">
                <a:latin typeface="Arial" panose="020B0604020202020204" pitchFamily="34" charset="0"/>
              </a:defRPr>
            </a:lvl1pPr>
          </a:lstStyle>
          <a:p>
            <a:pPr>
              <a:defRPr/>
            </a:pPr>
            <a:endParaRPr lang="en-US" altLang="zh-CN"/>
          </a:p>
        </p:txBody>
      </p:sp>
      <p:sp>
        <p:nvSpPr>
          <p:cNvPr id="34827" name="Rectangle 1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lstStyle>
            <a:lvl1pPr algn="r" eaLnBrk="1" hangingPunct="1">
              <a:defRPr sz="1000"/>
            </a:lvl1pPr>
          </a:lstStyle>
          <a:p>
            <a:pPr>
              <a:defRPr/>
            </a:pPr>
            <a:fld id="{87AAA7F5-3340-43A7-87D6-614B782A8C99}" type="slidenum">
              <a:rPr lang="zh-CN" altLang="en-US"/>
              <a:t>‹#›</a:t>
            </a:fld>
            <a:endParaRPr lang="en-US" altLang="zh-CN"/>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2pPr>
      <a:lvl3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3pPr>
      <a:lvl4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4pPr>
      <a:lvl5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10/16/2021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a:cs typeface="+mn-cs"/>
              </a:defRPr>
            </a:lvl1pPr>
          </a:lstStyle>
          <a:p>
            <a:pPr>
              <a:defRPr/>
            </a:pPr>
            <a:fld id="{3177C917-FF32-420F-8A1F-3E3FC0D1C1E3}"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D251A9-6011-47AD-9E65-53E6E0B7B83E}" type="datetimeFigureOut">
              <a:rPr lang="en-US" smtClean="0"/>
              <a:t>10/16/2021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987D0-339C-4000-B82D-242F057171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A082C97-0E0F-4CEA-AFF9-004379EA16CC}" type="datetimeFigureOut">
              <a:rPr lang="en-US"/>
              <a:t>10/16/2021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DCE16695-1EF6-4849-93E4-C2B06100AC94}"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43200" y="228600"/>
            <a:ext cx="4034726" cy="583565"/>
          </a:xfrm>
          <a:prstGeom prst="rect">
            <a:avLst/>
          </a:prstGeom>
          <a:noFill/>
        </p:spPr>
        <p:txBody>
          <a:bodyPr wrap="square" rtlCol="0">
            <a:spAutoFit/>
          </a:bodyPr>
          <a:lstStyle/>
          <a:p>
            <a:pPr defTabSz="685800" eaLnBrk="1" fontAlgn="auto" hangingPunct="1">
              <a:spcBef>
                <a:spcPts val="0"/>
              </a:spcBef>
              <a:spcAft>
                <a:spcPts val="0"/>
              </a:spcAft>
              <a:defRPr/>
            </a:pPr>
            <a:r>
              <a:rPr lang="en-US" sz="3200" b="1" dirty="0">
                <a:solidFill>
                  <a:srgbClr val="00B050"/>
                </a:solidFill>
                <a:latin typeface="Times New Roman" panose="02020603050405020304" pitchFamily="18" charset="0"/>
                <a:ea typeface="+mn-ea"/>
                <a:cs typeface="Times New Roman" panose="02020603050405020304" pitchFamily="18" charset="0"/>
              </a:rPr>
              <a:t>MÔN GDCD </a:t>
            </a:r>
            <a:r>
              <a:rPr lang="en-US" sz="3200" b="1">
                <a:solidFill>
                  <a:srgbClr val="00B050"/>
                </a:solidFill>
                <a:latin typeface="Times New Roman" panose="02020603050405020304" pitchFamily="18" charset="0"/>
                <a:ea typeface="+mn-ea"/>
                <a:cs typeface="Times New Roman" panose="02020603050405020304" pitchFamily="18" charset="0"/>
              </a:rPr>
              <a:t>LỚP 8</a:t>
            </a:r>
            <a:endParaRPr lang="en-US" sz="3200" b="1" dirty="0">
              <a:solidFill>
                <a:srgbClr val="00B050"/>
              </a:solidFill>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539750" y="987425"/>
            <a:ext cx="8018780" cy="1198880"/>
          </a:xfrm>
          <a:prstGeom prst="rect">
            <a:avLst/>
          </a:prstGeom>
          <a:solidFill>
            <a:schemeClr val="accent4">
              <a:lumMod val="20000"/>
              <a:lumOff val="80000"/>
            </a:schemeClr>
          </a:solid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BÀI 8: TÔN TRỌNG VÀ HỌC HỎI CÁC DÂN TỘC KHÁC</a:t>
            </a:r>
          </a:p>
        </p:txBody>
      </p:sp>
      <p:pic>
        <p:nvPicPr>
          <p:cNvPr id="4" name="Picture 3"/>
          <p:cNvPicPr/>
          <p:nvPr/>
        </p:nvPicPr>
        <p:blipFill>
          <a:blip r:embed="rId3"/>
          <a:stretch>
            <a:fillRect/>
          </a:stretch>
        </p:blipFill>
        <p:spPr>
          <a:xfrm>
            <a:off x="533400" y="2438400"/>
            <a:ext cx="8025130" cy="405574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6858000" y="6324600"/>
            <a:ext cx="2197100" cy="461665"/>
          </a:xfrm>
          <a:prstGeom prst="rect">
            <a:avLst/>
          </a:prstGeom>
          <a:noFill/>
        </p:spPr>
        <p:txBody>
          <a:bodyPr wrap="square" rtlCol="0">
            <a:spAutoFit/>
          </a:bodyPr>
          <a:lstStyle/>
          <a:p>
            <a:pPr lvl="0"/>
            <a:r>
              <a:rPr kumimoji="0" lang="en-US" sz="800" b="0"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Nguồn</a:t>
            </a:r>
            <a:r>
              <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800" b="0"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ảnh</a:t>
            </a:r>
            <a:r>
              <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lang="en-US" sz="800" dirty="0">
                <a:solidFill>
                  <a:prstClr val="black"/>
                </a:solidFill>
                <a:latin typeface="Times New Roman" panose="02020603050405020304" pitchFamily="18" charset="0"/>
                <a:cs typeface="Times New Roman" panose="02020603050405020304" pitchFamily="18" charset="0"/>
              </a:rPr>
              <a:t>https://laodong.vn/the-gioi/trung-quoc-than-toc-xay-duong-sat-cao-toc-lon-nhat-the-gioi-911754.ldo</a:t>
            </a: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Text Box 1"/>
          <p:cNvSpPr txBox="1"/>
          <p:nvPr/>
        </p:nvSpPr>
        <p:spPr>
          <a:xfrm>
            <a:off x="533400" y="5098078"/>
            <a:ext cx="8039099" cy="1815882"/>
          </a:xfrm>
          <a:prstGeom prst="rect">
            <a:avLst/>
          </a:prstGeom>
          <a:noFill/>
        </p:spPr>
        <p:txBody>
          <a:bodyPr wrap="square" rtlCol="0">
            <a:spAutoFit/>
          </a:bodyPr>
          <a:lstStyle/>
          <a:p>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Sự</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phát</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triển</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vượt</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bậc</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khoa</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học</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kỹ</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thuật</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tại</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Trung</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Quốc</a:t>
            </a:r>
            <a:r>
              <a:rPr kumimoji="0" lang="en-US" sz="28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rPr>
              <a:t> </a:t>
            </a:r>
            <a:r>
              <a:rPr lang="vi-VN" sz="2800" b="1" dirty="0">
                <a:solidFill>
                  <a:schemeClr val="accent1">
                    <a:lumMod val="50000"/>
                  </a:schemeClr>
                </a:solidFill>
                <a:latin typeface="Times New Roman" panose="02020603050405020304" pitchFamily="18" charset="0"/>
                <a:cs typeface="Times New Roman" panose="02020603050405020304" pitchFamily="18" charset="0"/>
              </a:rPr>
              <a:t>Trung Quốc "thần tốc" xây đường sắt cao tốc lớn nhất thế giới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Rectangles 3"/>
          <p:cNvSpPr/>
          <p:nvPr/>
        </p:nvSpPr>
        <p:spPr>
          <a:xfrm>
            <a:off x="228600" y="76200"/>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pic>
        <p:nvPicPr>
          <p:cNvPr id="3074" name="Picture 2" descr="Tàu cao tốc Trung Quốc. Ảnh: Xin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6798"/>
            <a:ext cx="8191499" cy="421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3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6858000" y="6324600"/>
            <a:ext cx="2197100" cy="338554"/>
          </a:xfrm>
          <a:prstGeom prst="rect">
            <a:avLst/>
          </a:prstGeom>
          <a:noFill/>
        </p:spPr>
        <p:txBody>
          <a:bodyPr wrap="square" rtlCol="0">
            <a:spAutoFit/>
          </a:bodyPr>
          <a:lstStyle/>
          <a:p>
            <a:r>
              <a:rPr lang="en-US" sz="800" dirty="0" err="1">
                <a:latin typeface="Times New Roman" panose="02020603050405020304" pitchFamily="18" charset="0"/>
                <a:cs typeface="Times New Roman" panose="02020603050405020304" pitchFamily="18" charset="0"/>
              </a:rPr>
              <a:t>Nguồn</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ảnh</a:t>
            </a:r>
            <a:r>
              <a:rPr lang="en-US" sz="800" dirty="0">
                <a:latin typeface="Times New Roman" panose="02020603050405020304" pitchFamily="18" charset="0"/>
                <a:cs typeface="Times New Roman" panose="02020603050405020304" pitchFamily="18" charset="0"/>
              </a:rPr>
              <a:t>: https://gody.vn/chau-a/campuchia/siem-reap/angkor-wat</a:t>
            </a:r>
          </a:p>
        </p:txBody>
      </p:sp>
      <p:sp>
        <p:nvSpPr>
          <p:cNvPr id="2" name="Text Box 1"/>
          <p:cNvSpPr txBox="1"/>
          <p:nvPr/>
        </p:nvSpPr>
        <p:spPr>
          <a:xfrm>
            <a:off x="358775" y="5638800"/>
            <a:ext cx="8425815" cy="521970"/>
          </a:xfrm>
          <a:prstGeom prst="rect">
            <a:avLst/>
          </a:prstGeom>
          <a:noFill/>
        </p:spPr>
        <p:txBody>
          <a:bodyPr wrap="square" rtlCol="0">
            <a:spAutoFit/>
          </a:bodyPr>
          <a:lstStyle/>
          <a:p>
            <a:pPr algn="ct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Kiến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trúc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cổ</a:t>
            </a:r>
            <a:r>
              <a:rPr lang="en-US" sz="2800" b="1" dirty="0">
                <a:solidFill>
                  <a:schemeClr val="accent1">
                    <a:lumMod val="50000"/>
                  </a:schemeClr>
                </a:solidFill>
                <a:latin typeface="Times New Roman" panose="02020603050405020304" pitchFamily="18" charset="0"/>
                <a:cs typeface="Times New Roman" panose="02020603050405020304" pitchFamily="18" charset="0"/>
              </a:rPr>
              <a:t> -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Đền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Angkor Wat ở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Campuchia</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Rectangles 3"/>
          <p:cNvSpPr/>
          <p:nvPr/>
        </p:nvSpPr>
        <p:spPr>
          <a:xfrm>
            <a:off x="228600" y="76200"/>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chemeClr val="accent1">
                    <a:lumMod val="50000"/>
                  </a:schemeClr>
                </a:solidFill>
                <a:latin typeface="Times New Roman" panose="02020603050405020304" pitchFamily="18" charset="0"/>
                <a:cs typeface="Times New Roman" panose="02020603050405020304" pitchFamily="18" charset="0"/>
              </a:rPr>
              <a:t>TƯ LIỆU THAM KHẢO</a:t>
            </a:r>
          </a:p>
        </p:txBody>
      </p:sp>
      <p:sp>
        <p:nvSpPr>
          <p:cNvPr id="5" name="AutoShape 2" descr="Khám phá bí ẩn đền Angkor W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Khám phá bí ẩn đền Angkor W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Angkor Wat, Siem Reap, Cambodia ( Campuch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658813"/>
            <a:ext cx="8458200" cy="4579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6858000" y="6324600"/>
            <a:ext cx="2197100" cy="338554"/>
          </a:xfrm>
          <a:prstGeom prst="rect">
            <a:avLst/>
          </a:prstGeom>
          <a:noFill/>
        </p:spPr>
        <p:txBody>
          <a:bodyPr wrap="square" rtlCol="0">
            <a:spAutoFit/>
          </a:bodyPr>
          <a:lstStyle/>
          <a:p>
            <a:pPr lvl="0"/>
            <a:r>
              <a:rPr kumimoji="0" lang="en-US" sz="800" b="0"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Nguồn</a:t>
            </a:r>
            <a:r>
              <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lang="en-US" sz="800" dirty="0" err="1">
                <a:solidFill>
                  <a:prstClr val="black"/>
                </a:solidFill>
                <a:latin typeface="Times New Roman" panose="02020603050405020304" pitchFamily="18" charset="0"/>
                <a:cs typeface="Times New Roman" panose="02020603050405020304" pitchFamily="18" charset="0"/>
              </a:rPr>
              <a:t>ảnh:https</a:t>
            </a:r>
            <a:r>
              <a:rPr lang="en-US" sz="800" dirty="0">
                <a:solidFill>
                  <a:prstClr val="black"/>
                </a:solidFill>
                <a:latin typeface="Times New Roman" panose="02020603050405020304" pitchFamily="18" charset="0"/>
                <a:cs typeface="Times New Roman" panose="02020603050405020304" pitchFamily="18" charset="0"/>
              </a:rPr>
              <a:t>://kinhtemoitruong.vn/top-10-thanh-pho-sach-nhat-the-gioi-13551.html</a:t>
            </a: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Text Box 1"/>
          <p:cNvSpPr txBox="1"/>
          <p:nvPr/>
        </p:nvSpPr>
        <p:spPr>
          <a:xfrm>
            <a:off x="317003" y="5229421"/>
            <a:ext cx="8425815"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Singapore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Thành</a:t>
            </a:r>
            <a:r>
              <a:rPr kumimoji="0" lang="en-US" sz="2800" b="1" i="0" u="none" strike="noStrike" kern="1200" cap="none" spc="0" normalizeH="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phố</a:t>
            </a:r>
            <a:r>
              <a:rPr kumimoji="0" lang="en-US" sz="2800" b="1" i="0" u="none" strike="noStrike" kern="1200" cap="none" spc="0" normalizeH="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hiện</a:t>
            </a:r>
            <a:r>
              <a:rPr kumimoji="0" lang="en-US" sz="2800" b="1" i="0" u="none" strike="noStrike" kern="1200" cap="none" spc="0" normalizeH="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đại</a:t>
            </a:r>
            <a:r>
              <a:rPr kumimoji="0" lang="en-US" sz="2800" b="1" i="0" u="none" strike="noStrike" kern="1200" cap="none" spc="0" normalizeH="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môi</a:t>
            </a:r>
            <a:r>
              <a:rPr kumimoji="0" lang="en-US" sz="2800" b="1" i="0" u="none" strike="noStrike" kern="1200" cap="none" spc="0" normalizeH="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trường</a:t>
            </a:r>
            <a:r>
              <a:rPr kumimoji="0" lang="en-US" sz="2800" b="1" i="0" u="none" strike="noStrike" kern="1200" cap="none" spc="0" normalizeH="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2800" b="1"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xanh</a:t>
            </a:r>
            <a:r>
              <a:rPr kumimoji="0" lang="en-US" sz="2800" b="1" i="0" u="none" strike="noStrike" kern="1200" cap="none" spc="0" normalizeH="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 – </a:t>
            </a:r>
            <a:r>
              <a:rPr kumimoji="0" lang="en-US" sz="2800" b="1"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sạch</a:t>
            </a:r>
            <a:r>
              <a:rPr kumimoji="0" lang="en-US" sz="2800" b="1" i="0" u="none" strike="noStrike" kern="1200" cap="none" spc="0" normalizeH="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 – </a:t>
            </a:r>
            <a:r>
              <a:rPr kumimoji="0" lang="en-US" sz="2800" b="1" i="0" u="none" strike="noStrike" kern="1200" cap="none" spc="0" normalizeH="0" noProof="0" dirty="0" err="1">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đẹp</a:t>
            </a:r>
            <a:endParaRPr kumimoji="0" lang="en-US" sz="28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Rectangles 3"/>
          <p:cNvSpPr/>
          <p:nvPr/>
        </p:nvSpPr>
        <p:spPr>
          <a:xfrm>
            <a:off x="228600" y="76200"/>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sp>
        <p:nvSpPr>
          <p:cNvPr id="5" name="AutoShape 2" descr="Khám phá bí ẩn đền Angkor W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6" name="AutoShape 4" descr="Khám phá bí ẩn đền Angkor Wa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pic>
        <p:nvPicPr>
          <p:cNvPr id="5122" name="Picture 2" descr="Top 10 thành phố sạch nhất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99" y="653702"/>
            <a:ext cx="7845425" cy="457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705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95935" y="2057400"/>
            <a:ext cx="8000365" cy="3138170"/>
          </a:xfrm>
          <a:prstGeom prst="rect">
            <a:avLst/>
          </a:prstGeom>
          <a:noFill/>
        </p:spPr>
        <p:txBody>
          <a:bodyPr wrap="square" rtlCol="0">
            <a:spAutoFit/>
          </a:bodyPr>
          <a:lstStyle/>
          <a:p>
            <a:pPr marL="571500" marR="0" lvl="0" indent="-571500" algn="l" defTabSz="914400" rtl="0" eaLnBrk="0" fontAlgn="base" latinLnBrk="0" hangingPunct="0">
              <a:lnSpc>
                <a:spcPct val="150000"/>
              </a:lnSpc>
              <a:spcBef>
                <a:spcPct val="0"/>
              </a:spcBef>
              <a:spcAft>
                <a:spcPct val="0"/>
              </a:spcAft>
              <a:buClrTx/>
              <a:buSzTx/>
              <a:buFontTx/>
              <a:buChar char="-"/>
              <a:defRPr/>
            </a:pPr>
            <a:r>
              <a:rPr lang="en-US" altLang="vi-VN" sz="4000">
                <a:solidFill>
                  <a:srgbClr val="FFFFFF"/>
                </a:solidFill>
                <a:latin typeface="Times New Roman" panose="02020603050405020304" pitchFamily="18" charset="0"/>
                <a:ea typeface="Yu Mincho" panose="02020400000000000000" pitchFamily="18" charset="-128"/>
                <a:cs typeface="Times New Roman" panose="02020603050405020304" pitchFamily="18" charset="0"/>
              </a:rPr>
              <a:t>Tìm hiểu văn hóa các dân tộc khác.  </a:t>
            </a:r>
          </a:p>
          <a:p>
            <a:pPr marL="571500" marR="0" lvl="0" indent="-571500" algn="l" defTabSz="914400" rtl="0" eaLnBrk="0" fontAlgn="base" latinLnBrk="0" hangingPunct="0">
              <a:lnSpc>
                <a:spcPct val="150000"/>
              </a:lnSpc>
              <a:spcBef>
                <a:spcPct val="0"/>
              </a:spcBef>
              <a:spcAft>
                <a:spcPct val="0"/>
              </a:spcAft>
              <a:buClrTx/>
              <a:buSzTx/>
              <a:buFontTx/>
              <a:buChar char="-"/>
              <a:defRPr/>
            </a:pPr>
            <a:r>
              <a:rPr lang="en-US" altLang="vi-VN" sz="4000">
                <a:solidFill>
                  <a:srgbClr val="FFFFFF"/>
                </a:solidFill>
                <a:latin typeface="Times New Roman" panose="02020603050405020304" pitchFamily="18" charset="0"/>
                <a:ea typeface="Yu Mincho" panose="02020400000000000000" pitchFamily="18" charset="-128"/>
                <a:cs typeface="Times New Roman" panose="02020603050405020304" pitchFamily="18" charset="0"/>
              </a:rPr>
              <a:t>Cần phải tôn trọng và học hỏi các dân tộc khác. </a:t>
            </a:r>
            <a:endParaRPr lang="vi-VN" sz="4000">
              <a:solidFill>
                <a:srgbClr val="FFFFFF"/>
              </a:solidFill>
              <a:latin typeface="Times New Roman" panose="02020603050405020304" pitchFamily="18" charset="0"/>
              <a:ea typeface="Yu Mincho"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allout: Down Arrow 3"/>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PHẦN BÀI GHI</a:t>
            </a:r>
            <a:endParaRPr lang="vi-VN"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II. NỘI DUNG BÀI HỌC</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30"/>
            <a:ext cx="6096000" cy="328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929640"/>
            <a:ext cx="8300085" cy="25844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R="0" lvl="0" algn="just" defTabSz="685800" rtl="0" eaLnBrk="1" fontAlgn="auto" latinLnBrk="0" hangingPunct="1">
              <a:lnSpc>
                <a:spcPct val="100000"/>
              </a:lnSpc>
              <a:spcBef>
                <a:spcPts val="0"/>
              </a:spcBef>
              <a:spcAft>
                <a:spcPts val="0"/>
              </a:spcAft>
              <a:buClrTx/>
              <a:buSzTx/>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Học </a:t>
            </a:r>
            <a:r>
              <a:rPr kumimoji="0" lang="en-US" sz="27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nhận biết </a:t>
            </a:r>
            <a:r>
              <a:rPr lang="en-US" sz="2700">
                <a:solidFill>
                  <a:prstClr val="black"/>
                </a:solidFill>
                <a:latin typeface="Times New Roman" panose="02020603050405020304" pitchFamily="18" charset="0"/>
                <a:cs typeface="Times New Roman" panose="02020603050405020304" pitchFamily="18" charset="0"/>
              </a:rPr>
              <a:t>được thế nào là tôn trọng và học hỏi các dân tộc khác; ý nghĩa của việc tôn trọng và học hỏi các dân tộc khác. </a:t>
            </a:r>
          </a:p>
          <a:p>
            <a:pPr marR="0" lvl="0" algn="just" defTabSz="685800" rtl="0" eaLnBrk="1" fontAlgn="auto" latinLnBrk="0" hangingPunct="1">
              <a:lnSpc>
                <a:spcPct val="100000"/>
              </a:lnSpc>
              <a:spcBef>
                <a:spcPts val="0"/>
              </a:spcBef>
              <a:spcAft>
                <a:spcPts val="0"/>
              </a:spcAft>
              <a:buClrTx/>
              <a:buSzTx/>
              <a:defRPr/>
            </a:pPr>
            <a:r>
              <a:rPr lang="en-US" sz="2700">
                <a:solidFill>
                  <a:prstClr val="black"/>
                </a:solidFill>
                <a:latin typeface="Times New Roman" panose="02020603050405020304" pitchFamily="18" charset="0"/>
                <a:cs typeface="Times New Roman" panose="02020603050405020304" pitchFamily="18" charset="0"/>
              </a:rPr>
              <a:t>- Nêu được những biểu hiện sai trái trong việc học hỏi các dân tộc khác.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2164080" y="330806"/>
            <a:ext cx="5036653" cy="598805"/>
          </a:xfrm>
          <a:prstGeom prst="rect">
            <a:avLst/>
          </a:prstGeom>
          <a:no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en-US" sz="33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II. </a:t>
            </a:r>
            <a:r>
              <a:rPr kumimoji="0" lang="en-US" sz="33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NỘI DUNG BÀI HỌC</a:t>
            </a:r>
          </a:p>
        </p:txBody>
      </p:sp>
      <p:sp>
        <p:nvSpPr>
          <p:cNvPr id="5" name="TextBox 4"/>
          <p:cNvSpPr txBox="1"/>
          <p:nvPr/>
        </p:nvSpPr>
        <p:spPr>
          <a:xfrm>
            <a:off x="457200" y="3810000"/>
            <a:ext cx="8300085" cy="17532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685800" rtl="0" eaLnBrk="1" fontAlgn="auto" latinLnBrk="0" hangingPunct="1">
              <a:spcBef>
                <a:spcPts val="0"/>
              </a:spcBef>
              <a:spcAft>
                <a:spcPts val="0"/>
              </a:spcAft>
              <a:buClrTx/>
              <a:buSzTx/>
              <a:buFontTx/>
              <a:buNone/>
              <a:defRPr/>
            </a:pP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Cách thức thực hiện: </a:t>
            </a:r>
          </a:p>
          <a:p>
            <a:pPr marL="0" marR="0" lvl="0" indent="0" algn="just" defTabSz="685800" rtl="0" eaLnBrk="1" fontAlgn="auto" latinLnBrk="0" hangingPunct="1">
              <a:spcBef>
                <a:spcPts val="0"/>
              </a:spcBef>
              <a:spcAft>
                <a:spcPts val="0"/>
              </a:spcAft>
              <a:buClrTx/>
              <a:buSzTx/>
              <a:buFontTx/>
              <a:buNone/>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Tham khảo kiến thức trong SGK, thông tin trên internet, v.v., suy nghĩ và trả lời các câu hỏi của Giáo viên vào tập bài soạn hoặc giấy nháp, v.v.</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457200"/>
            <a:ext cx="8115300" cy="5138420"/>
          </a:xfrm>
        </p:spPr>
        <p:txBody>
          <a:bodyPr/>
          <a:lstStyle/>
          <a:p>
            <a:pPr marL="0" indent="0" algn="l">
              <a:buNone/>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Hướng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sinh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tham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khảo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trong</a:t>
            </a:r>
            <a:r>
              <a:rPr lang="en-US" sz="2800" b="1" dirty="0">
                <a:solidFill>
                  <a:prstClr val="black"/>
                </a:solidFill>
                <a:latin typeface="Times New Roman" panose="02020603050405020304" pitchFamily="18" charset="0"/>
                <a:cs typeface="Times New Roman" panose="02020603050405020304" pitchFamily="18" charset="0"/>
              </a:rPr>
              <a:t> SGK, </a:t>
            </a:r>
            <a:r>
              <a:rPr lang="en-US" sz="2800" b="1" dirty="0" err="1">
                <a:solidFill>
                  <a:prstClr val="black"/>
                </a:solidFill>
                <a:latin typeface="Times New Roman" panose="02020603050405020304" pitchFamily="18" charset="0"/>
                <a:cs typeface="Times New Roman" panose="02020603050405020304" pitchFamily="18" charset="0"/>
              </a:rPr>
              <a:t>trên</a:t>
            </a:r>
            <a:r>
              <a:rPr lang="en-US" sz="2800" b="1" dirty="0">
                <a:solidFill>
                  <a:prstClr val="black"/>
                </a:solidFill>
                <a:latin typeface="Times New Roman" panose="02020603050405020304" pitchFamily="18" charset="0"/>
                <a:cs typeface="Times New Roman" panose="02020603050405020304" pitchFamily="18" charset="0"/>
              </a:rPr>
              <a:t> internet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t</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nháp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algn="l">
              <a:buNone/>
            </a:pPr>
            <a:r>
              <a:rPr lang="en-US" sz="2800"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hỏi</a:t>
            </a:r>
            <a:r>
              <a:rPr lang="en-US" sz="2800" dirty="0">
                <a:solidFill>
                  <a:schemeClr val="accent2">
                    <a:lumMod val="50000"/>
                  </a:schemeClr>
                </a:solidFill>
                <a:latin typeface="Times New Roman" panose="02020603050405020304" pitchFamily="18" charset="0"/>
                <a:cs typeface="Times New Roman" panose="02020603050405020304" pitchFamily="18" charset="0"/>
              </a:rPr>
              <a:t> 4: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Em</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hiểu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thế</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nào</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là</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tôn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trọng</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err="1">
                <a:solidFill>
                  <a:schemeClr val="accent2">
                    <a:lumMod val="50000"/>
                  </a:schemeClr>
                </a:solidFill>
                <a:latin typeface="Times New Roman" panose="02020603050405020304" pitchFamily="18" charset="0"/>
                <a:cs typeface="Times New Roman" panose="02020603050405020304" pitchFamily="18" charset="0"/>
              </a:rPr>
              <a:t>học</a:t>
            </a:r>
            <a:r>
              <a:rPr lang="en-US" sz="2800">
                <a:solidFill>
                  <a:schemeClr val="accent2">
                    <a:lumMod val="50000"/>
                  </a:schemeClr>
                </a:solidFill>
                <a:latin typeface="Times New Roman" panose="02020603050405020304" pitchFamily="18" charset="0"/>
                <a:cs typeface="Times New Roman" panose="02020603050405020304" pitchFamily="18" charset="0"/>
              </a:rPr>
              <a:t> hỏi các </a:t>
            </a:r>
            <a:r>
              <a:rPr lang="en-US" sz="2800" err="1">
                <a:solidFill>
                  <a:schemeClr val="accent2">
                    <a:lumMod val="50000"/>
                  </a:schemeClr>
                </a:solidFill>
                <a:latin typeface="Times New Roman" panose="02020603050405020304" pitchFamily="18" charset="0"/>
                <a:cs typeface="Times New Roman" panose="02020603050405020304" pitchFamily="18" charset="0"/>
              </a:rPr>
              <a:t>dân</a:t>
            </a:r>
            <a:r>
              <a:rPr lang="en-US" sz="2800">
                <a:solidFill>
                  <a:schemeClr val="accent2">
                    <a:lumMod val="50000"/>
                  </a:schemeClr>
                </a:solidFill>
                <a:latin typeface="Times New Roman" panose="02020603050405020304" pitchFamily="18" charset="0"/>
                <a:cs typeface="Times New Roman" panose="02020603050405020304" pitchFamily="18" charset="0"/>
              </a:rPr>
              <a:t> tộc khác? </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l">
              <a:buNone/>
            </a:pPr>
            <a:r>
              <a:rPr lang="en-US" sz="2800"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hỏi</a:t>
            </a:r>
            <a:r>
              <a:rPr lang="en-US" sz="2800" dirty="0">
                <a:solidFill>
                  <a:schemeClr val="accent2">
                    <a:lumMod val="50000"/>
                  </a:schemeClr>
                </a:solidFill>
                <a:latin typeface="Times New Roman" panose="02020603050405020304" pitchFamily="18" charset="0"/>
                <a:cs typeface="Times New Roman" panose="02020603050405020304" pitchFamily="18" charset="0"/>
              </a:rPr>
              <a:t> 5: Theo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em</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vì</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sao</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phải</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tôn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trọng</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học</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err="1">
                <a:solidFill>
                  <a:schemeClr val="accent2">
                    <a:lumMod val="50000"/>
                  </a:schemeClr>
                </a:solidFill>
                <a:latin typeface="Times New Roman" panose="02020603050405020304" pitchFamily="18" charset="0"/>
                <a:cs typeface="Times New Roman" panose="02020603050405020304" pitchFamily="18" charset="0"/>
              </a:rPr>
              <a:t>hỏi</a:t>
            </a:r>
            <a:r>
              <a:rPr lang="en-US" sz="2800">
                <a:solidFill>
                  <a:schemeClr val="accent2">
                    <a:lumMod val="50000"/>
                  </a:schemeClr>
                </a:solidFill>
                <a:latin typeface="Times New Roman" panose="02020603050405020304" pitchFamily="18" charset="0"/>
                <a:cs typeface="Times New Roman" panose="02020603050405020304" pitchFamily="18" charset="0"/>
              </a:rPr>
              <a:t> các </a:t>
            </a:r>
            <a:r>
              <a:rPr lang="en-US" sz="2800" err="1">
                <a:solidFill>
                  <a:schemeClr val="accent2">
                    <a:lumMod val="50000"/>
                  </a:schemeClr>
                </a:solidFill>
                <a:latin typeface="Times New Roman" panose="02020603050405020304" pitchFamily="18" charset="0"/>
                <a:cs typeface="Times New Roman" panose="02020603050405020304" pitchFamily="18" charset="0"/>
              </a:rPr>
              <a:t>dân</a:t>
            </a:r>
            <a:r>
              <a:rPr lang="en-US" sz="2800">
                <a:solidFill>
                  <a:schemeClr val="accent2">
                    <a:lumMod val="50000"/>
                  </a:schemeClr>
                </a:solidFill>
                <a:latin typeface="Times New Roman" panose="02020603050405020304" pitchFamily="18" charset="0"/>
                <a:cs typeface="Times New Roman" panose="02020603050405020304" pitchFamily="18" charset="0"/>
              </a:rPr>
              <a:t> tộc khác? </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l">
              <a:buNone/>
            </a:pPr>
            <a:r>
              <a:rPr lang="en-US" sz="2800"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hỏi</a:t>
            </a:r>
            <a:r>
              <a:rPr lang="en-US" sz="2800" dirty="0">
                <a:solidFill>
                  <a:schemeClr val="accent2">
                    <a:lumMod val="50000"/>
                  </a:schemeClr>
                </a:solidFill>
                <a:latin typeface="Times New Roman" panose="02020603050405020304" pitchFamily="18" charset="0"/>
                <a:cs typeface="Times New Roman" panose="02020603050405020304" pitchFamily="18" charset="0"/>
              </a:rPr>
              <a:t> 6: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Em</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hãy</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nêu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phê</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phán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những</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biểu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sai</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trái</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việc</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học</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err="1">
                <a:solidFill>
                  <a:schemeClr val="accent2">
                    <a:lumMod val="50000"/>
                  </a:schemeClr>
                </a:solidFill>
                <a:latin typeface="Times New Roman" panose="02020603050405020304" pitchFamily="18" charset="0"/>
                <a:cs typeface="Times New Roman" panose="02020603050405020304" pitchFamily="18" charset="0"/>
              </a:rPr>
              <a:t>hỏi</a:t>
            </a:r>
            <a:r>
              <a:rPr lang="en-US" sz="2800">
                <a:solidFill>
                  <a:schemeClr val="accent2">
                    <a:lumMod val="50000"/>
                  </a:schemeClr>
                </a:solidFill>
                <a:latin typeface="Times New Roman" panose="02020603050405020304" pitchFamily="18" charset="0"/>
                <a:cs typeface="Times New Roman" panose="02020603050405020304" pitchFamily="18" charset="0"/>
              </a:rPr>
              <a:t> các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dân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err="1">
                <a:solidFill>
                  <a:schemeClr val="accent2">
                    <a:lumMod val="50000"/>
                  </a:schemeClr>
                </a:solidFill>
                <a:latin typeface="Times New Roman" panose="02020603050405020304" pitchFamily="18" charset="0"/>
                <a:cs typeface="Times New Roman" panose="02020603050405020304" pitchFamily="18" charset="0"/>
              </a:rPr>
              <a:t>tộc</a:t>
            </a:r>
            <a:r>
              <a:rPr lang="en-US" sz="2800">
                <a:solidFill>
                  <a:schemeClr val="accent2">
                    <a:lumMod val="50000"/>
                  </a:schemeClr>
                </a:solidFill>
                <a:latin typeface="Times New Roman" panose="02020603050405020304" pitchFamily="18" charset="0"/>
                <a:cs typeface="Times New Roman" panose="02020603050405020304" pitchFamily="18" charset="0"/>
              </a:rPr>
              <a:t> khác mà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em</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p>
          <a:p>
            <a:pPr marL="0" indent="0" algn="l">
              <a:buNone/>
            </a:pPr>
            <a:r>
              <a:rPr lang="en-US" sz="2800" dirty="0" err="1">
                <a:solidFill>
                  <a:schemeClr val="accent2">
                    <a:lumMod val="50000"/>
                  </a:schemeClr>
                </a:solidFill>
                <a:latin typeface="Times New Roman" panose="02020603050405020304" pitchFamily="18" charset="0"/>
                <a:cs typeface="Times New Roman" panose="02020603050405020304" pitchFamily="18" charset="0"/>
              </a:rPr>
              <a:t>Câu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hỏi</a:t>
            </a:r>
            <a:r>
              <a:rPr lang="en-US" sz="2800" dirty="0">
                <a:solidFill>
                  <a:schemeClr val="accent2">
                    <a:lumMod val="50000"/>
                  </a:schemeClr>
                </a:solidFill>
                <a:latin typeface="Times New Roman" panose="02020603050405020304" pitchFamily="18" charset="0"/>
                <a:cs typeface="Times New Roman" panose="02020603050405020304" pitchFamily="18" charset="0"/>
              </a:rPr>
              <a:t> 7: Theo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em</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chúng</a:t>
            </a:r>
            <a:r>
              <a:rPr lang="en-US" sz="2800" dirty="0">
                <a:solidFill>
                  <a:schemeClr val="accent2">
                    <a:lumMod val="50000"/>
                  </a:schemeClr>
                </a:solidFill>
                <a:latin typeface="Times New Roman" panose="02020603050405020304" pitchFamily="18" charset="0"/>
                <a:cs typeface="Times New Roman" panose="02020603050405020304" pitchFamily="18" charset="0"/>
              </a:rPr>
              <a:t> ta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có</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thể</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tôn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trọng</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học</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err="1">
                <a:solidFill>
                  <a:schemeClr val="accent2">
                    <a:lumMod val="50000"/>
                  </a:schemeClr>
                </a:solidFill>
                <a:latin typeface="Times New Roman" panose="02020603050405020304" pitchFamily="18" charset="0"/>
                <a:cs typeface="Times New Roman" panose="02020603050405020304" pitchFamily="18" charset="0"/>
              </a:rPr>
              <a:t>hỏi</a:t>
            </a:r>
            <a:r>
              <a:rPr lang="en-US" sz="2800">
                <a:solidFill>
                  <a:schemeClr val="accent2">
                    <a:lumMod val="50000"/>
                  </a:schemeClr>
                </a:solidFill>
                <a:latin typeface="Times New Roman" panose="02020603050405020304" pitchFamily="18" charset="0"/>
                <a:cs typeface="Times New Roman" panose="02020603050405020304" pitchFamily="18" charset="0"/>
              </a:rPr>
              <a:t> các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dân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tộc</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khác</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bằng</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cách</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nào</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Khi</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học</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hỏi</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chúng</a:t>
            </a:r>
            <a:r>
              <a:rPr lang="en-US" sz="2800" dirty="0">
                <a:solidFill>
                  <a:schemeClr val="accent2">
                    <a:lumMod val="50000"/>
                  </a:schemeClr>
                </a:solidFill>
                <a:latin typeface="Times New Roman" panose="02020603050405020304" pitchFamily="18" charset="0"/>
                <a:cs typeface="Times New Roman" panose="02020603050405020304" pitchFamily="18" charset="0"/>
              </a:rPr>
              <a:t> ta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cần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lưu</a:t>
            </a:r>
            <a:r>
              <a:rPr lang="en-US" sz="2800" dirty="0">
                <a:solidFill>
                  <a:schemeClr val="accent2">
                    <a:lumMod val="50000"/>
                  </a:schemeClr>
                </a:solidFill>
                <a:latin typeface="Times New Roman" panose="02020603050405020304" pitchFamily="18" charset="0"/>
                <a:cs typeface="Times New Roman" panose="02020603050405020304" pitchFamily="18" charset="0"/>
              </a:rPr>
              <a:t> ý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điều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gì</a:t>
            </a:r>
            <a:r>
              <a:rPr lang="en-US" sz="2800" dirty="0">
                <a:solidFill>
                  <a:schemeClr val="accent2">
                    <a:lumMod val="50000"/>
                  </a:schemeClr>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b="1"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p:cNvSpPr txBox="1"/>
          <p:nvPr/>
        </p:nvSpPr>
        <p:spPr>
          <a:xfrm>
            <a:off x="533400" y="1676400"/>
            <a:ext cx="8115300" cy="409257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ts val="0"/>
              </a:spcAft>
              <a:buClrTx/>
              <a:buSzTx/>
              <a:buFontTx/>
              <a:buNone/>
              <a:defRPr/>
            </a:pPr>
            <a:r>
              <a:rPr kumimoji="0" lang="fr-FR" sz="30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 Khái niệm:</a:t>
            </a:r>
          </a:p>
          <a:p>
            <a:pPr marL="457200" marR="0" lvl="0" indent="-457200" algn="just" defTabSz="914400" rtl="0" eaLnBrk="0" fontAlgn="base" latinLnBrk="0" hangingPunct="0">
              <a:lnSpc>
                <a:spcPct val="100000"/>
              </a:lnSpc>
              <a:spcBef>
                <a:spcPct val="0"/>
              </a:spcBef>
              <a:spcAft>
                <a:spcPts val="800"/>
              </a:spcAft>
              <a:buClrTx/>
              <a:buSzTx/>
              <a:buFont typeface="Wingdings" panose="05000000000000000000" pitchFamily="2" charset="2"/>
              <a:buChar char="?"/>
              <a:defRPr/>
            </a:pPr>
            <a:r>
              <a:rPr kumimoji="0" lang="en-US" altLang="fr-FR" sz="300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Tôn trọng và học hỏi các dân tộc khác là:</a:t>
            </a:r>
          </a:p>
          <a:p>
            <a:pPr marL="0" marR="0" lvl="0" indent="0" algn="just" defTabSz="914400" rtl="0" eaLnBrk="0" fontAlgn="base" latinLnBrk="0" hangingPunct="0">
              <a:lnSpc>
                <a:spcPct val="100000"/>
              </a:lnSpc>
              <a:spcBef>
                <a:spcPct val="0"/>
              </a:spcBef>
              <a:spcAft>
                <a:spcPts val="800"/>
              </a:spcAft>
              <a:buClrTx/>
              <a:buSzTx/>
              <a:buFont typeface="Wingdings" panose="05000000000000000000" pitchFamily="2" charset="2"/>
              <a:buNone/>
              <a:defRPr/>
            </a:pPr>
            <a:r>
              <a:rPr kumimoji="0" lang="en-US" altLang="fr-FR" sz="300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Tôn trọng chủ quyền, lợi ích và nền văn hóa của các dân tộc. </a:t>
            </a:r>
          </a:p>
          <a:p>
            <a:pPr marL="0" marR="0" lvl="0" indent="0" algn="just" defTabSz="914400" rtl="0" eaLnBrk="0" fontAlgn="base" latinLnBrk="0" hangingPunct="0">
              <a:lnSpc>
                <a:spcPct val="100000"/>
              </a:lnSpc>
              <a:spcBef>
                <a:spcPct val="0"/>
              </a:spcBef>
              <a:spcAft>
                <a:spcPts val="800"/>
              </a:spcAft>
              <a:buClrTx/>
              <a:buSzTx/>
              <a:buFont typeface="Wingdings" panose="05000000000000000000" pitchFamily="2" charset="2"/>
              <a:buNone/>
              <a:defRPr/>
            </a:pPr>
            <a:r>
              <a:rPr kumimoji="0" lang="en-US" altLang="fr-FR" sz="300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Luôn tìm hiểu và tiếp thu những điều tốt đẹp trong nền kinh tế, văn hóa, xã hội của các dân tộc. </a:t>
            </a:r>
          </a:p>
          <a:p>
            <a:pPr marL="0" marR="0" lvl="0" indent="0" algn="just" defTabSz="914400" rtl="0" eaLnBrk="0" fontAlgn="base" latinLnBrk="0" hangingPunct="0">
              <a:lnSpc>
                <a:spcPct val="100000"/>
              </a:lnSpc>
              <a:spcBef>
                <a:spcPct val="0"/>
              </a:spcBef>
              <a:spcAft>
                <a:spcPts val="800"/>
              </a:spcAft>
              <a:buClrTx/>
              <a:buSzTx/>
              <a:buFont typeface="Wingdings" panose="05000000000000000000" pitchFamily="2" charset="2"/>
              <a:buNone/>
              <a:defRPr/>
            </a:pPr>
            <a:r>
              <a:rPr kumimoji="0" lang="en-US" altLang="fr-FR" sz="300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Đồng thời thể hiện lòng tự hào dân tộc chính đáng của mình. </a:t>
            </a:r>
          </a:p>
        </p:txBody>
      </p:sp>
      <p:sp>
        <p:nvSpPr>
          <p:cNvPr id="3" name="Callout: Down Arrow 2"/>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US" b="1"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p:cNvSpPr txBox="1"/>
          <p:nvPr/>
        </p:nvSpPr>
        <p:spPr>
          <a:xfrm>
            <a:off x="533400" y="1447800"/>
            <a:ext cx="8157845" cy="462597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ts val="0"/>
              </a:spcAft>
              <a:buClrTx/>
              <a:buSzTx/>
              <a:buFontTx/>
              <a:buNone/>
              <a:defRPr/>
            </a:pPr>
            <a:r>
              <a:rPr kumimoji="0" lang="en-US" altLang="fr-FR" sz="32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2/ Ý nghĩa</a:t>
            </a:r>
            <a:endParaRPr kumimoji="0" lang="fr-FR" sz="32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ts val="800"/>
              </a:spcAft>
              <a:buClrTx/>
              <a:buSzTx/>
              <a:buFont typeface="Wingdings" panose="05000000000000000000" pitchFamily="2" charset="2"/>
              <a:buChar char="?"/>
              <a:defRPr/>
            </a:pPr>
            <a:r>
              <a:rPr kumimoji="0" lang="en-US" altLang="fr-FR" sz="320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Mỗi dân tộc đều có những thành tựu nổi bật về kinh tế, khoa học, kĩ thuật, văn hóa, nghệ thuật, công trình đặc sắc, những truyền thống quý báu. Đó là vốn quý của loài người cần được tôn trọng, tiếp thu và phát triển. </a:t>
            </a:r>
          </a:p>
          <a:p>
            <a:pPr marL="457200" marR="0" lvl="0" indent="-457200" algn="just" defTabSz="914400" rtl="0" eaLnBrk="0" fontAlgn="base" latinLnBrk="0" hangingPunct="0">
              <a:lnSpc>
                <a:spcPct val="100000"/>
              </a:lnSpc>
              <a:spcBef>
                <a:spcPct val="0"/>
              </a:spcBef>
              <a:spcAft>
                <a:spcPts val="800"/>
              </a:spcAft>
              <a:buClrTx/>
              <a:buSzTx/>
              <a:buFont typeface="Wingdings" panose="05000000000000000000" pitchFamily="2" charset="2"/>
              <a:buChar char="?"/>
              <a:defRPr/>
            </a:pPr>
            <a:r>
              <a:rPr kumimoji="0" lang="en-US" altLang="fr-FR" sz="320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Tạo điều kiện cho nước ta tiến nhanh trên con đường xây dựng đất nước giàu mạnh và phát triển bản sắc dân tộc </a:t>
            </a:r>
          </a:p>
        </p:txBody>
      </p:sp>
      <p:sp>
        <p:nvSpPr>
          <p:cNvPr id="3" name="Callout: Down Arrow 2"/>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p:txBody>
          <a:bodyPr/>
          <a:lstStyle/>
          <a:p>
            <a:pPr eaLnBrk="1" hangingPunct="1"/>
            <a:endParaRPr lang="en-US" altLang="en-US"/>
          </a:p>
        </p:txBody>
      </p:sp>
      <p:sp>
        <p:nvSpPr>
          <p:cNvPr id="14339" name="Content Placeholder 2"/>
          <p:cNvSpPr>
            <a:spLocks noGrp="1" noChangeArrowheads="1"/>
          </p:cNvSpPr>
          <p:nvPr>
            <p:ph idx="1"/>
          </p:nvPr>
        </p:nvSpPr>
        <p:spPr/>
        <p:txBody>
          <a:bodyPr/>
          <a:lstStyle/>
          <a:p>
            <a:pPr eaLnBrk="1" hangingPunct="1"/>
            <a:endParaRPr lang="en-US" altLang="en-US"/>
          </a:p>
        </p:txBody>
      </p:sp>
      <p:pic>
        <p:nvPicPr>
          <p:cNvPr id="14340"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3"/>
          <p:cNvSpPr>
            <a:spLocks noChangeArrowheads="1"/>
          </p:cNvSpPr>
          <p:nvPr/>
        </p:nvSpPr>
        <p:spPr bwMode="auto">
          <a:xfrm>
            <a:off x="1600200" y="1209675"/>
            <a:ext cx="655574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accent1"/>
              </a:buClr>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9pPr>
          </a:lstStyle>
          <a:p>
            <a:pPr algn="ctr">
              <a:spcBef>
                <a:spcPct val="0"/>
              </a:spcBef>
              <a:buClrTx/>
              <a:buFontTx/>
              <a:buNone/>
            </a:pPr>
            <a:r>
              <a:rPr lang="en-US" altLang="en-US" b="1">
                <a:solidFill>
                  <a:srgbClr val="FF0000"/>
                </a:solidFill>
                <a:latin typeface="Times New Roman" panose="02020603050405020304" pitchFamily="18" charset="0"/>
                <a:cs typeface="Times New Roman" panose="02020603050405020304" pitchFamily="18" charset="0"/>
              </a:rPr>
              <a:t>BÀI 8: TÔN TRỌNG VÀ HỌC HỎI </a:t>
            </a:r>
          </a:p>
          <a:p>
            <a:pPr algn="ctr">
              <a:spcBef>
                <a:spcPct val="0"/>
              </a:spcBef>
              <a:buClrTx/>
              <a:buFontTx/>
              <a:buNone/>
            </a:pPr>
            <a:r>
              <a:rPr lang="en-US" altLang="en-US" b="1">
                <a:solidFill>
                  <a:srgbClr val="FF0000"/>
                </a:solidFill>
                <a:latin typeface="Times New Roman" panose="02020603050405020304" pitchFamily="18" charset="0"/>
                <a:cs typeface="Times New Roman" panose="02020603050405020304" pitchFamily="18" charset="0"/>
              </a:rPr>
              <a:t>CÁC DÂN TỘC KHÁC</a:t>
            </a:r>
          </a:p>
        </p:txBody>
      </p:sp>
      <p:sp>
        <p:nvSpPr>
          <p:cNvPr id="6" name="Rectangle 5"/>
          <p:cNvSpPr/>
          <p:nvPr/>
        </p:nvSpPr>
        <p:spPr>
          <a:xfrm>
            <a:off x="2590800" y="2286000"/>
            <a:ext cx="5330825" cy="3046095"/>
          </a:xfrm>
          <a:prstGeom prst="rect">
            <a:avLst/>
          </a:prstGeom>
        </p:spPr>
        <p:txBody>
          <a:bodyPr wrap="square">
            <a:spAutoFit/>
          </a:bodyPr>
          <a:lstStyle/>
          <a:p>
            <a:pPr marL="1028700" indent="-1028700">
              <a:buFontTx/>
              <a:buAutoNum type="romanUcPeriod"/>
              <a:defRPr/>
            </a:pPr>
            <a:r>
              <a:rPr lang="en-US" sz="3200" b="1" dirty="0">
                <a:solidFill>
                  <a:srgbClr val="0000FF"/>
                </a:solidFill>
                <a:latin typeface="Times New Roman" panose="02020603050405020304" pitchFamily="18" charset="0"/>
                <a:cs typeface="Times New Roman" panose="02020603050405020304" pitchFamily="18" charset="0"/>
              </a:rPr>
              <a:t>ĐẶT VẤN ĐỀ</a:t>
            </a:r>
          </a:p>
          <a:p>
            <a:pPr marL="1028700" indent="-1028700">
              <a:buFontTx/>
              <a:buAutoNum type="romanUcPeriod"/>
              <a:defRPr/>
            </a:pPr>
            <a:r>
              <a:rPr lang="en-US" sz="3200" b="1" dirty="0">
                <a:solidFill>
                  <a:srgbClr val="0000FF"/>
                </a:solidFill>
                <a:latin typeface="Times New Roman" panose="02020603050405020304" pitchFamily="18" charset="0"/>
                <a:cs typeface="Times New Roman" panose="02020603050405020304" pitchFamily="18" charset="0"/>
              </a:rPr>
              <a:t>NỘI DUNG BÀI HỌC</a:t>
            </a:r>
          </a:p>
          <a:p>
            <a:pPr marL="914400" indent="-914400">
              <a:buFontTx/>
              <a:buAutoNum type="arabicPeriod"/>
              <a:defRPr/>
            </a:pP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endParaRPr lang="en-US" sz="3200" b="1" dirty="0">
              <a:latin typeface="Times New Roman" panose="02020603050405020304" pitchFamily="18" charset="0"/>
              <a:cs typeface="Times New Roman" panose="02020603050405020304" pitchFamily="18" charset="0"/>
            </a:endParaRPr>
          </a:p>
          <a:p>
            <a:pPr>
              <a:defRPr/>
            </a:pPr>
            <a:r>
              <a:rPr lang="en-US" sz="3200" b="1">
                <a:latin typeface="Times New Roman" panose="02020603050405020304" pitchFamily="18" charset="0"/>
                <a:cs typeface="Times New Roman" panose="02020603050405020304" pitchFamily="18" charset="0"/>
              </a:rPr>
              <a:t>2.      Ý nghĩa</a:t>
            </a:r>
            <a:endParaRPr lang="en-US" sz="3200" b="1" dirty="0">
              <a:latin typeface="Times New Roman" panose="02020603050405020304" pitchFamily="18" charset="0"/>
              <a:cs typeface="Times New Roman" panose="02020603050405020304" pitchFamily="18" charset="0"/>
            </a:endParaRPr>
          </a:p>
          <a:p>
            <a:pPr>
              <a:defRPr/>
            </a:pPr>
            <a:r>
              <a:rPr lang="en-US" sz="3200" b="1">
                <a:latin typeface="Times New Roman" panose="02020603050405020304" pitchFamily="18" charset="0"/>
                <a:cs typeface="Times New Roman" panose="02020603050405020304" pitchFamily="18" charset="0"/>
              </a:rPr>
              <a:t>3.     </a:t>
            </a:r>
            <a:r>
              <a:rPr lang="en-US" sz="3200" b="1" dirty="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Rèn </a:t>
            </a:r>
            <a:r>
              <a:rPr lang="en-US" sz="3200" b="1" dirty="0" err="1">
                <a:latin typeface="Times New Roman" panose="02020603050405020304" pitchFamily="18" charset="0"/>
                <a:cs typeface="Times New Roman" panose="02020603050405020304" pitchFamily="18" charset="0"/>
              </a:rPr>
              <a:t>luyện</a:t>
            </a:r>
            <a:endParaRPr lang="en-US" sz="3200" b="1" dirty="0">
              <a:latin typeface="Times New Roman" panose="02020603050405020304" pitchFamily="18" charset="0"/>
              <a:cs typeface="Times New Roman" panose="02020603050405020304" pitchFamily="18" charset="0"/>
            </a:endParaRPr>
          </a:p>
          <a:p>
            <a:pPr>
              <a:defRPr/>
            </a:pPr>
            <a:r>
              <a:rPr lang="en-US" sz="3200" b="1" dirty="0">
                <a:solidFill>
                  <a:srgbClr val="0000FF"/>
                </a:solidFill>
                <a:latin typeface="Times New Roman" panose="02020603050405020304" pitchFamily="18" charset="0"/>
                <a:cs typeface="Times New Roman" panose="02020603050405020304" pitchFamily="18" charset="0"/>
              </a:rPr>
              <a:t>III</a:t>
            </a:r>
            <a:r>
              <a:rPr lang="en-US" sz="3200" b="1">
                <a:solidFill>
                  <a:srgbClr val="0000FF"/>
                </a:solidFill>
                <a:latin typeface="Times New Roman" panose="02020603050405020304" pitchFamily="18" charset="0"/>
                <a:cs typeface="Times New Roman" panose="02020603050405020304" pitchFamily="18" charset="0"/>
              </a:rPr>
              <a:t>.    LUYỆN </a:t>
            </a:r>
            <a:r>
              <a:rPr lang="en-US" sz="3200" b="1" dirty="0">
                <a:solidFill>
                  <a:srgbClr val="0000FF"/>
                </a:solidFill>
                <a:latin typeface="Times New Roman" panose="02020603050405020304" pitchFamily="18" charset="0"/>
                <a:cs typeface="Times New Roman" panose="02020603050405020304" pitchFamily="18" charset="0"/>
              </a:rPr>
              <a:t>TẬP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30"/>
            <a:ext cx="6096000" cy="328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5630" y="990600"/>
            <a:ext cx="8082280" cy="22453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85800" eaLnBrk="1" fontAlgn="auto" hangingPunct="1">
              <a:spcBef>
                <a:spcPts val="0"/>
              </a:spcBef>
              <a:spcAft>
                <a:spcPts val="0"/>
              </a:spcAft>
            </a:pP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p>
          <a:p>
            <a:pPr algn="just" defTabSz="685800" eaLnBrk="1" fontAlgn="auto" hangingPunct="1">
              <a:spcBef>
                <a:spcPts val="0"/>
              </a:spcBef>
              <a:spcAft>
                <a:spcPts val="0"/>
              </a:spcAft>
            </a:pPr>
            <a:r>
              <a:rPr lang="en-US" sz="2800">
                <a:solidFill>
                  <a:prstClr val="black"/>
                </a:solidFill>
                <a:latin typeface="Times New Roman" panose="02020603050405020304" pitchFamily="18" charset="0"/>
                <a:cs typeface="Times New Roman" panose="02020603050405020304" pitchFamily="18" charset="0"/>
              </a:rPr>
              <a:t>- Nêu được nét đặc trưng trong văn hóa của Việt Nam và một số dân tộc trên thế giới. </a:t>
            </a:r>
          </a:p>
          <a:p>
            <a:pPr algn="just" defTabSz="685800" eaLnBrk="1" fontAlgn="auto" hangingPunct="1">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 Nhận thức được sự quan trọng của việc tôn trọng và học hỏi các dân tộc khác. </a:t>
            </a:r>
          </a:p>
        </p:txBody>
      </p:sp>
      <p:sp>
        <p:nvSpPr>
          <p:cNvPr id="8" name="TextBox 7"/>
          <p:cNvSpPr txBox="1"/>
          <p:nvPr/>
        </p:nvSpPr>
        <p:spPr>
          <a:xfrm>
            <a:off x="2819400" y="337810"/>
            <a:ext cx="3923475" cy="645160"/>
          </a:xfrm>
          <a:prstGeom prst="rect">
            <a:avLst/>
          </a:prstGeom>
          <a:noFill/>
        </p:spPr>
        <p:txBody>
          <a:bodyPr wrap="square">
            <a:spAutoFit/>
          </a:bodyPr>
          <a:lstStyle/>
          <a:p>
            <a:pPr defTabSz="685800" eaLnBrk="1" fontAlgn="auto" hangingPunct="1">
              <a:spcBef>
                <a:spcPts val="0"/>
              </a:spcBef>
              <a:spcAft>
                <a:spcPts val="0"/>
              </a:spcAft>
              <a:defRPr/>
            </a:pPr>
            <a:r>
              <a:rPr lang="en-US" sz="3600" b="1">
                <a:solidFill>
                  <a:srgbClr val="FF0000"/>
                </a:solidFill>
                <a:latin typeface="Times New Roman" panose="02020603050405020304" pitchFamily="18" charset="0"/>
                <a:ea typeface="+mn-ea"/>
                <a:cs typeface="Times New Roman" panose="02020603050405020304" pitchFamily="18" charset="0"/>
              </a:rPr>
              <a:t>I. ĐẶT VẤN ĐỀ</a:t>
            </a:r>
            <a:endParaRPr lang="en-US" sz="3600" b="1" dirty="0">
              <a:solidFill>
                <a:srgbClr val="FF0000"/>
              </a:solidFill>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533400" y="3429000"/>
            <a:ext cx="8121015" cy="31076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685800" eaLnBrk="1" fontAlgn="auto" hangingPunct="1">
              <a:spcBef>
                <a:spcPts val="0"/>
              </a:spcBef>
              <a:spcAft>
                <a:spcPts val="0"/>
              </a:spcAft>
            </a:pPr>
            <a:r>
              <a:rPr lang="en-US" sz="2800" b="1" dirty="0">
                <a:solidFill>
                  <a:srgbClr val="FF0000"/>
                </a:solidFill>
                <a:latin typeface="Times New Roman" panose="02020603050405020304" pitchFamily="18" charset="0"/>
                <a:cs typeface="Times New Roman" panose="02020603050405020304" pitchFamily="18" charset="0"/>
              </a:rPr>
              <a:t>Cách thức thực hiện: </a:t>
            </a:r>
          </a:p>
          <a:p>
            <a:pPr algn="just" defTabSz="685800" eaLnBrk="1" fontAlgn="auto" hangingPunct="1">
              <a:spcBef>
                <a:spcPts val="0"/>
              </a:spcBef>
              <a:spcAft>
                <a:spcPts val="0"/>
              </a:spcAft>
            </a:pPr>
            <a:r>
              <a:rPr lang="en-US" sz="2800">
                <a:solidFill>
                  <a:prstClr val="black"/>
                </a:solidFill>
                <a:latin typeface="Times New Roman" panose="02020603050405020304" pitchFamily="18" charset="0"/>
                <a:cs typeface="Times New Roman" panose="02020603050405020304" pitchFamily="18" charset="0"/>
              </a:rPr>
              <a:t>- Đọc phần thông tin, tư liệu tham khảo về Việt Nam và một số dân tộc khác. </a:t>
            </a:r>
          </a:p>
          <a:p>
            <a:pPr algn="just" defTabSz="685800" eaLnBrk="1" fontAlgn="auto" hangingPunct="1">
              <a:spcBef>
                <a:spcPts val="0"/>
              </a:spcBef>
              <a:spcAft>
                <a:spcPts val="0"/>
              </a:spcAft>
            </a:pPr>
            <a:r>
              <a:rPr lang="en-US" sz="2800">
                <a:solidFill>
                  <a:prstClr val="black"/>
                </a:solidFill>
                <a:latin typeface="Times New Roman" panose="02020603050405020304" pitchFamily="18" charset="0"/>
                <a:cs typeface="Times New Roman" panose="02020603050405020304" pitchFamily="18" charset="0"/>
              </a:rPr>
              <a:t>- Tìm kiếm thêm thông tin về văn hóa của các dân tộc trên thế giới qua sách báo hoặc internet. </a:t>
            </a:r>
          </a:p>
          <a:p>
            <a:pPr algn="just" defTabSz="685800" eaLnBrk="1" fontAlgn="auto" hangingPunct="1">
              <a:spcBef>
                <a:spcPts val="0"/>
              </a:spcBef>
              <a:spcAft>
                <a:spcPts val="0"/>
              </a:spcAft>
            </a:pPr>
            <a:r>
              <a:rPr lang="en-US" sz="2800">
                <a:solidFill>
                  <a:prstClr val="black"/>
                </a:solidFill>
                <a:latin typeface="Times New Roman" panose="02020603050405020304" pitchFamily="18" charset="0"/>
                <a:cs typeface="Times New Roman" panose="02020603050405020304" pitchFamily="18" charset="0"/>
              </a:rPr>
              <a:t>- T</a:t>
            </a:r>
            <a:r>
              <a:rPr lang="en-US" sz="2800">
                <a:latin typeface="Times New Roman" panose="02020603050405020304" pitchFamily="18" charset="0"/>
                <a:cs typeface="Times New Roman" panose="02020603050405020304" pitchFamily="18" charset="0"/>
              </a:rPr>
              <a:t>rả lời các câu hỏi của Giáo viên vào tập bài soạn hoặc giấy nháp, v.v.</a:t>
            </a:r>
            <a:endParaRPr lang="en-US" sz="28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5000" r="-5000"/>
          </a:stretch>
        </a:blipFill>
        <a:effectLst/>
      </p:bgPr>
    </p:bg>
    <p:spTree>
      <p:nvGrpSpPr>
        <p:cNvPr id="1" name=""/>
        <p:cNvGrpSpPr/>
        <p:nvPr/>
      </p:nvGrpSpPr>
      <p:grpSpPr>
        <a:xfrm>
          <a:off x="0" y="0"/>
          <a:ext cx="0" cy="0"/>
          <a:chOff x="0" y="0"/>
          <a:chExt cx="0" cy="0"/>
        </a:xfrm>
      </p:grpSpPr>
      <p:sp>
        <p:nvSpPr>
          <p:cNvPr id="12" name="Rectangle 11"/>
          <p:cNvSpPr/>
          <p:nvPr/>
        </p:nvSpPr>
        <p:spPr>
          <a:xfrm>
            <a:off x="363220" y="1371600"/>
            <a:ext cx="8417560" cy="4965065"/>
          </a:xfrm>
          <a:prstGeom prst="rect">
            <a:avLst/>
          </a:prstGeom>
        </p:spPr>
        <p:txBody>
          <a:bodyPr wrap="square">
            <a:spAutoFit/>
          </a:bodyPr>
          <a:lstStyle/>
          <a:p>
            <a:pPr marL="0" indent="0" algn="just">
              <a:lnSpc>
                <a:spcPct val="120000"/>
              </a:lnSpc>
              <a:buNone/>
            </a:pPr>
            <a:r>
              <a:rPr kumimoji="0" lang="en-US" alt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 Sau 30 năm bôn ba ở nước ngoài học hỏi kinh nghiệm đấu tranh và tìm đường cứu nước, Bác Hồ đã lãnh đạo nhân dân ta làm cách mạng giải phóng dân tộc thành công. Bác Hồ là tấm gương sáng cho các dân tộc bị áp bức trên toàn thế giới noi theo. Năm 1990, UNESCO (Tổ chức Giáo dục, Khoa học và Văn hóa của Liên hợp quốc) đã ra Nghị quyết công nhận Chủ tịch Hồ Chí Minh là Danh nhân văn hóa thế giới. Nghị quyết có đoạn viết : “... Chủ tịch Hồ Chí Minh là một hiện tượng kiệt xuất về quyết tâm của cả một dân tộc, đã cống hiến trọn đời mình cho sự nghiệp giải phóng nhân dân Việt Nam, góp phần và cuộc đấu tranh chung của các dân tộc vì hòa bình, độc lập dân tộc, dân chủ và tiến bộ”. </a:t>
            </a:r>
          </a:p>
        </p:txBody>
      </p:sp>
      <p:sp>
        <p:nvSpPr>
          <p:cNvPr id="11" name="TextBox 10"/>
          <p:cNvSpPr txBox="1"/>
          <p:nvPr/>
        </p:nvSpPr>
        <p:spPr>
          <a:xfrm>
            <a:off x="304483" y="304800"/>
            <a:ext cx="8588374" cy="8915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Em hãy đọc 3 mục thông tin dưới đây </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5000" r="-5000"/>
          </a:stretch>
        </a:blipFill>
        <a:effectLst/>
      </p:bgPr>
    </p:bg>
    <p:spTree>
      <p:nvGrpSpPr>
        <p:cNvPr id="1" name=""/>
        <p:cNvGrpSpPr/>
        <p:nvPr/>
      </p:nvGrpSpPr>
      <p:grpSpPr>
        <a:xfrm>
          <a:off x="0" y="0"/>
          <a:ext cx="0" cy="0"/>
          <a:chOff x="0" y="0"/>
          <a:chExt cx="0" cy="0"/>
        </a:xfrm>
      </p:grpSpPr>
      <p:sp>
        <p:nvSpPr>
          <p:cNvPr id="2" name="Text Box 1"/>
          <p:cNvSpPr txBox="1"/>
          <p:nvPr/>
        </p:nvSpPr>
        <p:spPr>
          <a:xfrm>
            <a:off x="457200" y="533400"/>
            <a:ext cx="8291830" cy="489267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2. Việt Nam có những di sản được công nhận là di sản văn hóa thế giới như : Cố đô Huế, Phố cổ Hội An, Vịnh Hạ Long, Thánh địa Mỹ Sơn, Vườn Quốc gia Phong Nha - Kẻ Bàng, Nhã nhạc Cung Đình Huế...</a:t>
            </a: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3. Nền kinh tế Trung Quốc đang trỗi dậy mạnh mẽ. Những năm cuối thế kỉ XX - đầu thế kỉ XXI, Trung Quốc là nước có tốc độ phát triển kinh tế vào loại nhanh nhất thế giới và có sức cạnh tranh cao nhất khu vực. Trung Quốc đạt được những thành tựu đó một phần quan trọng là nhờ mở rộng quan hệ và học tập kinh nghiệm các nước khác, như cử người đi du học nước ngoài - cách làm từng được Nhật Bản áp dụng thành công ; phát triển các ngành công nghiệp mới có nhiều triển vọng như của Hàn Quốc...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199" y="304800"/>
            <a:ext cx="8267701" cy="56311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Sau khi đọc các thông tin trên, em hãy trả lời câu hỏi dưới đây vào tập bài soạn hoặc giấy nháp: </a:t>
            </a:r>
          </a:p>
          <a:p>
            <a:pPr marL="0" marR="0" lvl="0" indent="0" algn="l" defTabSz="6858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Câu hỏi 1: Em hãy giới thiệu những nét nổi bật về văn hóa một số dân tộc trên thế giới mà em biết. </a:t>
            </a:r>
            <a:r>
              <a:rPr kumimoji="0" lang="en-US" sz="2400" b="0"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(Em có thể tham khảo trong sách báo hoặc trên internet)</a:t>
            </a:r>
            <a:endPar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Câu hỏi 2: Việt Nam đã có những đóng góp gì vào nền văn hóa thế giới? </a:t>
            </a:r>
            <a:b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Câu hỏi 3: Theo em, chúng ta có cần phải tôn trọng, học hỏi và tiếp thu những thành tựu của các nước trong khu vực và trên thế giới không? Vì sao?</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59410" y="5638800"/>
            <a:ext cx="8425815" cy="521970"/>
          </a:xfrm>
          <a:prstGeom prst="rect">
            <a:avLst/>
          </a:prstGeom>
          <a:noFill/>
        </p:spPr>
        <p:txBody>
          <a:bodyPr wrap="square" rtlCol="0">
            <a:spAutoFit/>
          </a:bodyPr>
          <a:lstStyle/>
          <a:p>
            <a:pPr algn="ct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Văn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hóa</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xếp</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Nhật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Bản</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6858000" y="6324600"/>
            <a:ext cx="2197100" cy="338554"/>
          </a:xfrm>
          <a:prstGeom prst="rect">
            <a:avLst/>
          </a:prstGeom>
          <a:noFill/>
        </p:spPr>
        <p:txBody>
          <a:bodyPr wrap="square" rtlCol="0">
            <a:spAutoFit/>
          </a:bodyPr>
          <a:lstStyle/>
          <a:p>
            <a:r>
              <a:rPr lang="en-US" sz="800" dirty="0" err="1">
                <a:latin typeface="Times New Roman" panose="02020603050405020304" pitchFamily="18" charset="0"/>
                <a:cs typeface="Times New Roman" panose="02020603050405020304" pitchFamily="18" charset="0"/>
              </a:rPr>
              <a:t>Nguồn</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ảnh</a:t>
            </a:r>
            <a:r>
              <a:rPr lang="en-US" sz="800" dirty="0">
                <a:latin typeface="Times New Roman" panose="02020603050405020304" pitchFamily="18" charset="0"/>
                <a:cs typeface="Times New Roman" panose="02020603050405020304" pitchFamily="18" charset="0"/>
              </a:rPr>
              <a:t>: https://songhantourist.com/van-hoa/van-hoa-xep-hang-cua-nguoi-nhat-ban.html</a:t>
            </a:r>
          </a:p>
        </p:txBody>
      </p:sp>
      <p:sp>
        <p:nvSpPr>
          <p:cNvPr id="4" name="Rectangles 3"/>
          <p:cNvSpPr/>
          <p:nvPr/>
        </p:nvSpPr>
        <p:spPr>
          <a:xfrm>
            <a:off x="228600" y="76200"/>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chemeClr val="accent1">
                    <a:lumMod val="50000"/>
                  </a:schemeClr>
                </a:solidFill>
                <a:latin typeface="Times New Roman" panose="02020603050405020304" pitchFamily="18" charset="0"/>
                <a:cs typeface="Times New Roman" panose="02020603050405020304" pitchFamily="18" charset="0"/>
              </a:rPr>
              <a:t>TƯ LIỆU THAM KHẢO</a:t>
            </a:r>
          </a:p>
        </p:txBody>
      </p:sp>
      <p:pic>
        <p:nvPicPr>
          <p:cNvPr id="1026" name="Picture 2" descr="Văn Hóa xếp hàng của người Nhật Bản | SONGHANTOU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7924800" cy="4636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6858000" y="6324600"/>
            <a:ext cx="2197100" cy="461665"/>
          </a:xfrm>
          <a:prstGeom prst="rect">
            <a:avLst/>
          </a:prstGeom>
          <a:noFill/>
        </p:spPr>
        <p:txBody>
          <a:bodyPr wrap="square" rtlCol="0">
            <a:spAutoFit/>
          </a:bodyPr>
          <a:lstStyle/>
          <a:p>
            <a:r>
              <a:rPr lang="en-US" sz="800" dirty="0" err="1">
                <a:latin typeface="Times New Roman" panose="02020603050405020304" pitchFamily="18" charset="0"/>
                <a:cs typeface="Times New Roman" panose="02020603050405020304" pitchFamily="18" charset="0"/>
              </a:rPr>
              <a:t>Nguồn</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ảnh</a:t>
            </a:r>
            <a:r>
              <a:rPr lang="en-US" sz="800" dirty="0">
                <a:latin typeface="Times New Roman" panose="02020603050405020304" pitchFamily="18" charset="0"/>
                <a:cs typeface="Times New Roman" panose="02020603050405020304" pitchFamily="18" charset="0"/>
              </a:rPr>
              <a:t>: https://vnexpress.net/tau-vu-tru-trung-quoc-san-sang-bay-toi-sao-hoa-4134066.html</a:t>
            </a:r>
          </a:p>
        </p:txBody>
      </p:sp>
      <p:sp>
        <p:nvSpPr>
          <p:cNvPr id="2" name="Text Box 1"/>
          <p:cNvSpPr txBox="1"/>
          <p:nvPr/>
        </p:nvSpPr>
        <p:spPr>
          <a:xfrm>
            <a:off x="533400" y="5098078"/>
            <a:ext cx="8039099" cy="1815882"/>
          </a:xfrm>
          <a:prstGeom prst="rect">
            <a:avLst/>
          </a:prstGeom>
          <a:noFill/>
        </p:spPr>
        <p:txBody>
          <a:bodyPr wrap="square" rtlCol="0">
            <a:spAutoFit/>
          </a:body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Sự</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phát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triển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vượt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bậc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khoa</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học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kỹ</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thuật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tại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Trung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Quốc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Tàu</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vũ</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trụ</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Trung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Quốc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sẵn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sàng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bay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tới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sao</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Hỏa</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Rectangles 3"/>
          <p:cNvSpPr/>
          <p:nvPr/>
        </p:nvSpPr>
        <p:spPr>
          <a:xfrm>
            <a:off x="228600" y="76200"/>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solidFill>
                  <a:schemeClr val="accent1">
                    <a:lumMod val="50000"/>
                  </a:schemeClr>
                </a:solidFill>
                <a:latin typeface="Times New Roman" panose="02020603050405020304" pitchFamily="18" charset="0"/>
                <a:cs typeface="Times New Roman" panose="02020603050405020304" pitchFamily="18" charset="0"/>
              </a:rPr>
              <a:t>TƯ LIỆU THAM KHẢO</a:t>
            </a:r>
          </a:p>
        </p:txBody>
      </p:sp>
      <p:pic>
        <p:nvPicPr>
          <p:cNvPr id="2052" name="Picture 4" descr="Tàu vũ trụ Trung Quốc sẵn sàng bay tới sao Hỏ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18756"/>
            <a:ext cx="8153400" cy="45793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49</TotalTime>
  <Words>1263</Words>
  <Application>Microsoft Office PowerPoint</Application>
  <PresentationFormat>On-screen Show (4:3)</PresentationFormat>
  <Paragraphs>72</Paragraphs>
  <Slides>18</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Arial</vt:lpstr>
      <vt:lpstr>Calibri</vt:lpstr>
      <vt:lpstr>Calibri Light</vt:lpstr>
      <vt:lpstr>Times New Roman</vt:lpstr>
      <vt:lpstr>Wingdings</vt:lpstr>
      <vt:lpstr>Watermark</vt:lpstr>
      <vt:lpstr>4_Office Theme</vt:lpstr>
      <vt:lpstr>2_Default Design</vt:lpstr>
      <vt:lpstr>5_Office Theme</vt:lpstr>
      <vt:lpstr>1_Office Theme</vt:lpstr>
      <vt:lpstr>PowerPoint Presentation</vt:lpstr>
      <vt:lpstr>PowerPoint Presentation</vt:lpstr>
      <vt:lpstr>I. ĐẶT VẤN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ĐẶT VẤN ĐỀ</vt:lpstr>
      <vt:lpstr>II. NỘI DUNG BÀI HỌC</vt:lpstr>
      <vt:lpstr>PowerPoint Presentation</vt:lpstr>
      <vt:lpstr>PowerPoint Presentation</vt:lpstr>
      <vt:lpstr>II. NỘI DUNG BÀI HỌC</vt:lpstr>
      <vt:lpstr>II. NỘI DUNG BÀI HỌC</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NHI LE</cp:lastModifiedBy>
  <cp:revision>223</cp:revision>
  <dcterms:created xsi:type="dcterms:W3CDTF">2003-07-16T22:36:00Z</dcterms:created>
  <dcterms:modified xsi:type="dcterms:W3CDTF">2021-10-16T09:11:16Z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8EC72C4265654B20B2EB6D37CC665A44</vt:lpwstr>
  </property>
  <property fmtid="{D5CDD505-2E9C-101B-9397-08002B2CF9AE}" pid="3" name="KSOProductBuildVer">
    <vt:lpwstr>1033-11.2.0.10323</vt:lpwstr>
  </property>
</Properties>
</file>