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1" r:id="rId2"/>
  </p:sldMasterIdLst>
  <p:notesMasterIdLst>
    <p:notesMasterId r:id="rId21"/>
  </p:notesMasterIdLst>
  <p:sldIdLst>
    <p:sldId id="356" r:id="rId3"/>
    <p:sldId id="260" r:id="rId4"/>
    <p:sldId id="380" r:id="rId5"/>
    <p:sldId id="376" r:id="rId6"/>
    <p:sldId id="373" r:id="rId7"/>
    <p:sldId id="374" r:id="rId8"/>
    <p:sldId id="377" r:id="rId9"/>
    <p:sldId id="375" r:id="rId10"/>
    <p:sldId id="357" r:id="rId11"/>
    <p:sldId id="313" r:id="rId12"/>
    <p:sldId id="326" r:id="rId13"/>
    <p:sldId id="333" r:id="rId14"/>
    <p:sldId id="334" r:id="rId15"/>
    <p:sldId id="332" r:id="rId16"/>
    <p:sldId id="335" r:id="rId17"/>
    <p:sldId id="368" r:id="rId18"/>
    <p:sldId id="370" r:id="rId19"/>
    <p:sldId id="371" r:id="rId2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6B6"/>
    <a:srgbClr val="F1E5BB"/>
    <a:srgbClr val="F8FAEF"/>
    <a:srgbClr val="CCFFFF"/>
    <a:srgbClr val="FFCCCC"/>
    <a:srgbClr val="D0E1D1"/>
    <a:srgbClr val="FFCCFF"/>
    <a:srgbClr val="EFFB8F"/>
    <a:srgbClr val="A19A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74" autoAdjust="0"/>
    <p:restoredTop sz="94660" autoAdjust="0"/>
  </p:normalViewPr>
  <p:slideViewPr>
    <p:cSldViewPr>
      <p:cViewPr varScale="1">
        <p:scale>
          <a:sx n="68" d="100"/>
          <a:sy n="68" d="100"/>
        </p:scale>
        <p:origin x="1428" y="72"/>
      </p:cViewPr>
      <p:guideLst>
        <p:guide orient="horz" pos="2159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198" cy="7619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Header Placeholder 28673">
            <a:extLst>
              <a:ext uri="{FF2B5EF4-FFF2-40B4-BE49-F238E27FC236}">
                <a16:creationId xmlns:a16="http://schemas.microsoft.com/office/drawing/2014/main" id="{6182D117-CCC9-4D5C-B78A-E4820106DBF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buFont typeface="Arial" panose="020B0604020202020204" pitchFamily="34" charset="0"/>
              <a:buNone/>
              <a:defRPr sz="1200"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8675" name="Date Placeholder 28674">
            <a:extLst>
              <a:ext uri="{FF2B5EF4-FFF2-40B4-BE49-F238E27FC236}">
                <a16:creationId xmlns:a16="http://schemas.microsoft.com/office/drawing/2014/main" id="{2B3D22E7-3812-497E-8583-7F322B03399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buFont typeface="Arial" panose="020B0604020202020204" pitchFamily="34" charset="0"/>
              <a:buNone/>
              <a:defRPr sz="1200"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052" name="Slide Image Placeholder 28675">
            <a:extLst>
              <a:ext uri="{FF2B5EF4-FFF2-40B4-BE49-F238E27FC236}">
                <a16:creationId xmlns:a16="http://schemas.microsoft.com/office/drawing/2014/main" id="{76CE2EDB-A5AE-4B99-BB72-D4C2DB0211B0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Text Placeholder 28676">
            <a:extLst>
              <a:ext uri="{FF2B5EF4-FFF2-40B4-BE49-F238E27FC236}">
                <a16:creationId xmlns:a16="http://schemas.microsoft.com/office/drawing/2014/main" id="{8FEB4D32-03EB-40AE-89DC-98F1B9008F49}"/>
              </a:ext>
            </a:extLst>
          </p:cNvPr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noProof="0"/>
              <a:t>Click to edit Master text styles</a:t>
            </a:r>
          </a:p>
          <a:p>
            <a:pPr lvl="1"/>
            <a:r>
              <a:rPr lang="en-US" altLang="vi-VN" noProof="0"/>
              <a:t>Second level</a:t>
            </a:r>
          </a:p>
          <a:p>
            <a:pPr lvl="2"/>
            <a:r>
              <a:rPr lang="en-US" altLang="vi-VN" noProof="0"/>
              <a:t>Third level</a:t>
            </a:r>
          </a:p>
          <a:p>
            <a:pPr lvl="3"/>
            <a:r>
              <a:rPr lang="en-US" altLang="vi-VN" noProof="0"/>
              <a:t>Fourth level</a:t>
            </a:r>
          </a:p>
          <a:p>
            <a:pPr lvl="4"/>
            <a:r>
              <a:rPr lang="en-US" altLang="vi-VN" noProof="0"/>
              <a:t>Fifth level</a:t>
            </a:r>
          </a:p>
        </p:txBody>
      </p:sp>
      <p:sp>
        <p:nvSpPr>
          <p:cNvPr id="28678" name="Footer Placeholder 28677">
            <a:extLst>
              <a:ext uri="{FF2B5EF4-FFF2-40B4-BE49-F238E27FC236}">
                <a16:creationId xmlns:a16="http://schemas.microsoft.com/office/drawing/2014/main" id="{53117008-5B3F-48C3-8098-3D7EB689AB3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buFont typeface="Arial" panose="020B0604020202020204" pitchFamily="34" charset="0"/>
              <a:buNone/>
              <a:defRPr sz="1200"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8679" name="Slide Number Placeholder 28678">
            <a:extLst>
              <a:ext uri="{FF2B5EF4-FFF2-40B4-BE49-F238E27FC236}">
                <a16:creationId xmlns:a16="http://schemas.microsoft.com/office/drawing/2014/main" id="{DC6721BF-4CC3-49B0-9F45-B6DB8099C4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buFont typeface="Arial" panose="020B0604020202020204" pitchFamily="34" charset="0"/>
              <a:buNone/>
              <a:defRPr sz="1200">
                <a:cs typeface="+mn-cs"/>
              </a:defRPr>
            </a:lvl1pPr>
          </a:lstStyle>
          <a:p>
            <a:pPr>
              <a:defRPr/>
            </a:pPr>
            <a:fld id="{C3F154CF-427A-4872-A67A-733A695F6B7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buFont typeface="Arial" panose="020B0604020202020204" pitchFamily="34" charset="0"/>
      <a:defRPr sz="1200" kern="1200">
        <a:solidFill>
          <a:schemeClr val="tx1"/>
        </a:solidFill>
        <a:latin typeface="Calibri" panose="020F0502020204030204" pitchFamily="34" charset="0"/>
      </a:defRPr>
    </a:lvl1pPr>
    <a:lvl2pPr marL="457200" lvl="1" algn="l" rtl="0" eaLnBrk="0" fontAlgn="base" hangingPunct="0">
      <a:spcBef>
        <a:spcPct val="30000"/>
      </a:spcBef>
      <a:spcAft>
        <a:spcPct val="0"/>
      </a:spcAft>
      <a:buFont typeface="Arial" panose="020B0604020202020204" pitchFamily="34" charset="0"/>
      <a:defRPr sz="1200" kern="1200">
        <a:solidFill>
          <a:schemeClr val="tx1"/>
        </a:solidFill>
        <a:latin typeface="Calibri" panose="020F0502020204030204" pitchFamily="34" charset="0"/>
      </a:defRPr>
    </a:lvl2pPr>
    <a:lvl3pPr marL="914400" lvl="2" algn="l" rtl="0" eaLnBrk="0" fontAlgn="base" hangingPunct="0">
      <a:spcBef>
        <a:spcPct val="30000"/>
      </a:spcBef>
      <a:spcAft>
        <a:spcPct val="0"/>
      </a:spcAft>
      <a:buFont typeface="Arial" panose="020B0604020202020204" pitchFamily="34" charset="0"/>
      <a:defRPr sz="1200" kern="1200">
        <a:solidFill>
          <a:schemeClr val="tx1"/>
        </a:solidFill>
        <a:latin typeface="Calibri" panose="020F0502020204030204" pitchFamily="34" charset="0"/>
      </a:defRPr>
    </a:lvl3pPr>
    <a:lvl4pPr marL="1371600" lvl="3" algn="l" rtl="0" eaLnBrk="0" fontAlgn="base" hangingPunct="0">
      <a:spcBef>
        <a:spcPct val="30000"/>
      </a:spcBef>
      <a:spcAft>
        <a:spcPct val="0"/>
      </a:spcAft>
      <a:buFont typeface="Arial" panose="020B0604020202020204" pitchFamily="34" charset="0"/>
      <a:defRPr sz="1200" kern="1200">
        <a:solidFill>
          <a:schemeClr val="tx1"/>
        </a:solidFill>
        <a:latin typeface="Calibri" panose="020F0502020204030204" pitchFamily="34" charset="0"/>
      </a:defRPr>
    </a:lvl4pPr>
    <a:lvl5pPr marL="1828800" lvl="4" algn="l" rtl="0" eaLnBrk="0" fontAlgn="base" hangingPunct="0">
      <a:spcBef>
        <a:spcPct val="30000"/>
      </a:spcBef>
      <a:spcAft>
        <a:spcPct val="0"/>
      </a:spcAft>
      <a:buFont typeface="Arial" panose="020B0604020202020204" pitchFamily="34" charset="0"/>
      <a:defRPr sz="1200" kern="1200">
        <a:solidFill>
          <a:schemeClr val="tx1"/>
        </a:solidFill>
        <a:latin typeface="Calibri" panose="020F0502020204030204" pitchFamily="34" charset="0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34" charset="0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34" charset="0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34" charset="0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34" charset="0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1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FB0CE14-93AE-490D-9DE4-A360AB8195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AD56CC9-56D5-4E9A-8E92-DE31F362BA7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E12A993-7B69-4F93-8F62-AAE792B84B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DD298B-6FCE-474F-B5C4-1DE124AC08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682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4C14170-C522-47AE-B9C7-FDC03EEF41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7C2F358-3A00-4529-B3D6-56B6844B348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C6D67EF-38D9-4F57-A91E-974291B344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0FC545-308C-476F-86EA-8BC4622A17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974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B5E791D-B48A-407D-9225-C6A6E494A2E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565CA33-0613-497D-9830-949EDE8C12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04530DE-967C-42BD-98D5-49B2C40877A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F17693-5F63-433F-AB2C-00237BA04E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19421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A29019E-58F5-4DE0-8F55-1F807D2EAD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D285084-16D2-40DB-9D9F-CF77907126E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12C8318-C314-4E9F-8EC0-63F7B9CC78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AC758E-154A-4683-BCAE-26A543C26B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25854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6C885-0301-487B-BE34-6D2F9415CE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FB6FA6-98C0-4B64-93DC-75E9A79A0E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56E33F-DB0C-4BEB-BC3C-23DD511CC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4C31C-4F91-4E1B-B44F-EAFC3053EA9F}" type="datetimeFigureOut">
              <a:rPr lang="en-US" smtClean="0"/>
              <a:t>10/2/2021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8D4DCB-03E7-426E-BCF6-B490B008D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8B1FD8-7626-4C0F-877D-E5BB0FDFC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BE2A3-6FFE-40C9-878E-6AA22F763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4753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CEC93-B2AD-48FD-BE9C-496CBA94A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0738A-7C5F-4F24-9B70-9B3123A9EB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91DDE6-5ED9-486C-B644-EAA6A5232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4C31C-4F91-4E1B-B44F-EAFC3053EA9F}" type="datetimeFigureOut">
              <a:rPr lang="en-US" smtClean="0"/>
              <a:t>10/2/2021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71D8EA-C1F2-429D-9E17-C799A38E1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51C5AC-F985-433F-A782-06EAB44C8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BE2A3-6FFE-40C9-878E-6AA22F763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8509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129C2-AF08-4B85-B6AC-A73325D82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7595B1-FD83-4E70-9624-86D9540CE7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7227C0-D718-4FDF-A718-148632D83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4C31C-4F91-4E1B-B44F-EAFC3053EA9F}" type="datetimeFigureOut">
              <a:rPr lang="en-US" smtClean="0"/>
              <a:t>10/2/2021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798161-5FCD-4A77-9E87-58746AD60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5619CD-A4B9-4A1A-B985-E0AB4B232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BE2A3-6FFE-40C9-878E-6AA22F763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7652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001E8-0F51-4E46-8CD7-D24C0E1B7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739AF3-85B7-4D03-A7C9-9D8C4ECA1E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0A744E-8C63-4D56-AB02-0301684D62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C266FC-90C1-4C8F-B9F2-7B84C4C25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4C31C-4F91-4E1B-B44F-EAFC3053EA9F}" type="datetimeFigureOut">
              <a:rPr lang="en-US" smtClean="0"/>
              <a:t>10/2/2021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DEC6C6-965F-4AE7-944E-BE94F4174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CE7101-04D7-446E-BDD1-B763AD1CB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BE2A3-6FFE-40C9-878E-6AA22F763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1882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067A0-BB9E-4742-940B-29DC0587A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4A07F8-8B9C-4405-BBA7-8F373F6D43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D38D1B-977D-4347-A48B-CE8FBAB054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3CC37F-6B0B-473F-96B6-5FA574051F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11B962-A767-4F49-9106-2846FCB50B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F50272-0972-41F9-AB0F-85A380A2E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4C31C-4F91-4E1B-B44F-EAFC3053EA9F}" type="datetimeFigureOut">
              <a:rPr lang="en-US" smtClean="0"/>
              <a:t>10/2/2021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D7886AD-C97F-4AD0-9F9A-9E8522C5E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44368AE-4FE7-4FE8-86FF-F550F338F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BE2A3-6FFE-40C9-878E-6AA22F763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270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AB018-A7CF-43D8-9773-AB5A44793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80AF12-60BD-4025-BBA7-CE2C79241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4C31C-4F91-4E1B-B44F-EAFC3053EA9F}" type="datetimeFigureOut">
              <a:rPr lang="en-US" smtClean="0"/>
              <a:t>10/2/2021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3B907E-C533-4877-B9AF-CDC21E989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55F22F-AA13-4938-8B8D-0FF4051DD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BE2A3-6FFE-40C9-878E-6AA22F763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6906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812A90-DE27-497B-BF34-7B2681C9A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4C31C-4F91-4E1B-B44F-EAFC3053EA9F}" type="datetimeFigureOut">
              <a:rPr lang="en-US" smtClean="0"/>
              <a:t>10/2/2021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EEDD60-0F22-4DC5-AABC-7925C1CCE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A3E495-F1E1-4C27-9EB8-B5482B3F5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BE2A3-6FFE-40C9-878E-6AA22F763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905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389DA19-5B35-4A18-9700-2D47E609CB5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BAC3A18-0536-4ECA-BE4C-25DA542FF7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7A6027F-C49A-4963-BE64-D4479F8DC5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32F08C-6C93-41F9-B28A-917701CC33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1758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E12EE-C445-48BC-BBFA-8FBC04BC3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9ABFEC-FA78-4FF9-B878-BA00B1C8C2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9CA7CE-1951-4CD6-966D-88547A61AF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33CDB1-E13F-4B2C-A965-A8CA10C3F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4C31C-4F91-4E1B-B44F-EAFC3053EA9F}" type="datetimeFigureOut">
              <a:rPr lang="en-US" smtClean="0"/>
              <a:t>10/2/2021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A48D95-757A-49B6-A947-6D57EA62B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166149-7010-4CA4-9B1B-CEECD2576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BE2A3-6FFE-40C9-878E-6AA22F763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060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C1264-21A0-40B9-85E2-4CB9CD0C2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D5FD45-10F4-41A1-A853-F35221CC0D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6F36E9-8CA1-4DBD-94EF-F719D59A0C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0E231C-65CC-4B88-A131-AD39E1060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4C31C-4F91-4E1B-B44F-EAFC3053EA9F}" type="datetimeFigureOut">
              <a:rPr lang="en-US" smtClean="0"/>
              <a:t>10/2/2021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596D6B-1A60-4906-AA0C-11C790DB1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0FAF22-3776-4B14-A2AD-57ACEB21B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BE2A3-6FFE-40C9-878E-6AA22F763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5851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A297E5-966F-4FE9-900B-466AAF66C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921051-D0E9-4794-901B-C0DB889E17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1D697-B85A-4B0A-8E3E-7A288C4D9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4C31C-4F91-4E1B-B44F-EAFC3053EA9F}" type="datetimeFigureOut">
              <a:rPr lang="en-US" smtClean="0"/>
              <a:t>10/2/2021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7352A5-90D0-4F12-9CE7-E0796FF83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A79875-4B2D-4A07-A70B-AD0C93014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BE2A3-6FFE-40C9-878E-6AA22F763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5010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3D48782-2C59-44FC-92AC-32734E22E9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8C6320-BA91-40E0-AE59-3D58EAE0B1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0B1CD3-2312-4C53-92AD-D07F80C87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4C31C-4F91-4E1B-B44F-EAFC3053EA9F}" type="datetimeFigureOut">
              <a:rPr lang="en-US" smtClean="0"/>
              <a:t>10/2/2021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C1D46D-B4E7-4FD1-9C08-576BEE0BE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F3D32D-A578-4DCE-ABC3-1DE9099AF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BE2A3-6FFE-40C9-878E-6AA22F763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110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0C290BB-E16F-4676-BD88-2B4D5D8A44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D534A65-DA4E-4179-B635-AFD48FC961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242121B-C1E8-4D69-A720-E914A937711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B0C0DC-C768-4153-A7E1-322EAD8371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3518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CF6C8FA-8BB9-4F17-B78A-EC6DB7368A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A261BCD-47F5-4CC5-82A3-16EC4558A5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9B53C9D-AA28-4D7E-8481-094468EC8C3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96F152-47F1-402D-9B9E-C893D1B622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8641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85FCDB4-6573-434B-98CC-1701291859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AC1F7BD-73A2-48FC-B883-556B2795CB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F7F0CD4-A065-493D-A25F-6EFD325912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B0C27D-B9D5-4A8C-BBC0-70C5FCFFE9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1223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CE67073-E518-4F09-87BA-07B0F696E47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7A29E06-313D-439B-9606-2B15799C77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49B92BA-8E97-4C7B-844E-DF4BC196CD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8A6605-8438-4B64-BC06-B00F5A6F66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6985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F3C01A2-AC37-4481-9493-DBDEF8EE71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52E1BCD-3BE4-4AAF-AE3D-E1303BE7F6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A259CD2-C41F-4352-AB34-F3B8E905B7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31C0F5-DE2A-4330-AB27-9639E7E527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9486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9AE83F9-2121-469C-8F61-4BA08C2923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3AEF8D-43F5-469F-AEBC-19F389EEDCC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CC15FEA-14B3-442F-9C64-39A7243B9B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2A3016-ECCA-4D1F-885E-1699C5DB57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1139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EF236F-3633-4DA7-9CCA-42497D96E8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2E07697-D6AF-4E6A-8833-358C13F52D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2728223-C984-4841-BE5E-A8E0821D57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7CDAF1-C849-4060-B47F-9D5F7EBD9C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7845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EA200054-10D6-4C69-8645-CDBBC4E87BF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10AE00D-460E-4D54-8DEF-07997EB77B21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CC7A58B-9D1F-4105-8B0A-3CC54AAA1C5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400"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B378BBB-8F05-4AC0-AC24-3C91352EB55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buFont typeface="Arial" panose="020B0604020202020204" pitchFamily="34" charset="0"/>
              <a:buNone/>
              <a:defRPr sz="1400"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EC00161-E7D6-43F7-B32A-23EDF17EB75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400">
                <a:cs typeface="+mn-cs"/>
              </a:defRPr>
            </a:lvl1pPr>
          </a:lstStyle>
          <a:p>
            <a:pPr>
              <a:defRPr/>
            </a:pPr>
            <a:fld id="{3177C917-FF32-420F-8A1F-3E3FC0D1C1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70AB6F-03A5-4335-91BD-801BA7410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C4AD70-3C68-4F14-A64F-341763108E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4EFB8B-B3A4-4399-AAFE-515B0CD142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C4C31C-4F91-4E1B-B44F-EAFC3053EA9F}" type="datetimeFigureOut">
              <a:rPr lang="en-US" smtClean="0"/>
              <a:t>10/2/2021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896BD0-357B-4111-8A19-90B890A48F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7C66EF-F188-4A04-8924-FE0DF4CF5A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BE2A3-6FFE-40C9-878E-6AA22F763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23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3">
            <a:extLst>
              <a:ext uri="{FF2B5EF4-FFF2-40B4-BE49-F238E27FC236}">
                <a16:creationId xmlns:a16="http://schemas.microsoft.com/office/drawing/2014/main" id="{B8B67602-A2AC-4B9A-9C63-23EB37A7C2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2968625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099" name="TextBox 4">
            <a:extLst>
              <a:ext uri="{FF2B5EF4-FFF2-40B4-BE49-F238E27FC236}">
                <a16:creationId xmlns:a16="http://schemas.microsoft.com/office/drawing/2014/main" id="{5D31150E-FDD0-4AFF-AD3E-51806BC073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110" y="533476"/>
            <a:ext cx="8381779" cy="2175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vi-VN" sz="4800" b="1" i="1" u="sng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 </a:t>
            </a:r>
            <a:r>
              <a:rPr kumimoji="0" lang="en-US" altLang="vi-VN" sz="4800" b="1" i="1" u="sng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 </a:t>
            </a:r>
            <a:r>
              <a:rPr kumimoji="0" lang="en-US" altLang="vi-VN" sz="4800" b="1" i="1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– </a:t>
            </a:r>
            <a:r>
              <a:rPr kumimoji="0" lang="en-US" altLang="vi-VN" sz="4800" b="1" i="1" u="sng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</a:t>
            </a:r>
            <a:r>
              <a:rPr kumimoji="0" lang="vi-VN" altLang="vi-VN" sz="4800" b="1" i="1" u="sng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kumimoji="0" lang="vi-VN" altLang="vi-VN" sz="48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vi-VN" sz="4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TÔN TRỌNG NGƯỜI KHÁC</a:t>
            </a:r>
          </a:p>
        </p:txBody>
      </p:sp>
      <p:pic>
        <p:nvPicPr>
          <p:cNvPr id="4100" name="Picture 8">
            <a:extLst>
              <a:ext uri="{FF2B5EF4-FFF2-40B4-BE49-F238E27FC236}">
                <a16:creationId xmlns:a16="http://schemas.microsoft.com/office/drawing/2014/main" id="{103C26EB-0030-48B2-A8C4-5141ED9DF2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42" y="3883025"/>
            <a:ext cx="3000349" cy="1639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8872639"/>
      </p:ext>
    </p:extLst>
  </p:cSld>
  <p:clrMapOvr>
    <a:masterClrMapping/>
  </p:clrMapOvr>
  <p:transition spd="slow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3">
            <a:extLst>
              <a:ext uri="{FF2B5EF4-FFF2-40B4-BE49-F238E27FC236}">
                <a16:creationId xmlns:a16="http://schemas.microsoft.com/office/drawing/2014/main" id="{2EB7B625-E7E3-4AF5-817B-C18BDED4C1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80" y="685872"/>
            <a:ext cx="63690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vi-VN" altLang="vi-VN" sz="8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pic>
        <p:nvPicPr>
          <p:cNvPr id="5123" name="Picture 7">
            <a:extLst>
              <a:ext uri="{FF2B5EF4-FFF2-40B4-BE49-F238E27FC236}">
                <a16:creationId xmlns:a16="http://schemas.microsoft.com/office/drawing/2014/main" id="{4DD11E75-BB96-40B2-BE95-FF207A6B43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488" y="2438426"/>
            <a:ext cx="5055023" cy="3428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EA87EC-2D30-445D-A6AC-6B4929C449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81080"/>
            <a:ext cx="8229600" cy="6172038"/>
          </a:xfrm>
        </p:spPr>
        <p:txBody>
          <a:bodyPr/>
          <a:lstStyle/>
          <a:p>
            <a:pPr marL="0" indent="0">
              <a:spcAft>
                <a:spcPts val="800"/>
              </a:spcAft>
              <a:buNone/>
            </a:pPr>
            <a:r>
              <a:rPr lang="vi-VN" b="1" u="sng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Bài tập </a:t>
            </a:r>
            <a:r>
              <a:rPr lang="vi-VN" b="1" u="sng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1</a:t>
            </a:r>
            <a:r>
              <a:rPr lang="vi-VN" b="1" u="sng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trang 10 SGK GDCD 8</a:t>
            </a:r>
          </a:p>
          <a:p>
            <a:pPr marL="0" indent="0" algn="just">
              <a:buNone/>
            </a:pPr>
            <a:r>
              <a:rPr lang="en-US" sz="3200" b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hành vi nào sau đây thể hiện rõ sự tôn trọng người khác? Vì sao?</a:t>
            </a:r>
          </a:p>
          <a:p>
            <a:pPr marL="0" indent="0" algn="just">
              <a:buNone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Đi nhẹ, nói khẽ khi vào bệnh viện;</a:t>
            </a:r>
          </a:p>
          <a:p>
            <a:pPr marL="0" indent="0" algn="just">
              <a:buNone/>
            </a:pP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b) Chỉ làm theo sở thích của mình không cần biết đến mọi người xung quanh;</a:t>
            </a:r>
          </a:p>
          <a:p>
            <a:pPr marL="0" indent="0" algn="just">
              <a:buNone/>
            </a:pP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c) Nói chuyện riêng, làm việc riêng và đùa nghịch trong giờ học;</a:t>
            </a:r>
          </a:p>
          <a:p>
            <a:pPr marL="0" indent="0" algn="just">
              <a:buNone/>
            </a:pP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d) Cười đùa ầm ĩ khi đi dự hoặc gặp các đám tang;</a:t>
            </a:r>
          </a:p>
          <a:p>
            <a:pPr marL="0" indent="0">
              <a:buNone/>
            </a:pPr>
            <a:endParaRPr lang="vi-VN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AB89A94-3700-4DC3-8CC9-9D386930FDFD}"/>
              </a:ext>
            </a:extLst>
          </p:cNvPr>
          <p:cNvSpPr/>
          <p:nvPr/>
        </p:nvSpPr>
        <p:spPr>
          <a:xfrm>
            <a:off x="381110" y="2209832"/>
            <a:ext cx="533386" cy="474749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2CAED1-9C2E-4337-B84A-E99DBD5AA1FF}"/>
              </a:ext>
            </a:extLst>
          </p:cNvPr>
          <p:cNvSpPr txBox="1"/>
          <p:nvPr/>
        </p:nvSpPr>
        <p:spPr>
          <a:xfrm>
            <a:off x="3627757" y="6110594"/>
            <a:ext cx="51434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: Hành vi thể hiện tôn trọng người khác</a:t>
            </a:r>
            <a:endParaRPr lang="vi-VN" sz="24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4B1E4BD-A35B-4D59-9A19-E9AB5FE3356B}"/>
              </a:ext>
            </a:extLst>
          </p:cNvPr>
          <p:cNvSpPr/>
          <p:nvPr/>
        </p:nvSpPr>
        <p:spPr>
          <a:xfrm>
            <a:off x="3094371" y="6110594"/>
            <a:ext cx="533386" cy="474749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67526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EA87EC-2D30-445D-A6AC-6B4929C449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81080"/>
            <a:ext cx="8229600" cy="6172038"/>
          </a:xfrm>
        </p:spPr>
        <p:txBody>
          <a:bodyPr/>
          <a:lstStyle/>
          <a:p>
            <a:pPr marL="0" indent="0" algn="just">
              <a:buNone/>
            </a:pPr>
            <a:r>
              <a:rPr lang="vi-VN" b="1" u="sng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Bài tập </a:t>
            </a:r>
            <a:r>
              <a:rPr lang="vi-VN" b="1" u="sng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1</a:t>
            </a:r>
            <a:r>
              <a:rPr lang="vi-VN" b="1" u="sng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trang 10 SGK GDCD 8 </a:t>
            </a:r>
            <a:r>
              <a:rPr lang="vi-VN" b="1" i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(tiếp theo)</a:t>
            </a:r>
            <a:endParaRPr lang="en-US" sz="3200" b="1" i="1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3200" b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hành vi nào sau đây thể hiện rõ sự tôn trọng người khác? Vì sao?</a:t>
            </a:r>
          </a:p>
          <a:p>
            <a:pPr marL="0" indent="0" algn="just">
              <a:buNone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đ) 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Bật nhạc to khi đã quá khuya;</a:t>
            </a:r>
            <a:endParaRPr lang="en-US" sz="3200" b="1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e) 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Châm chọc, chế giễu người khuyết tật;</a:t>
            </a:r>
          </a:p>
          <a:p>
            <a:pPr marL="0" indent="0" algn="just">
              <a:buNone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g) 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Cảm thông, chia sẻ khi người khác gặp điều bất hạnh;</a:t>
            </a:r>
          </a:p>
          <a:p>
            <a:pPr marL="0" indent="0" algn="just">
              <a:buNone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h) 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Coi thường, miệt thị những người nghèo khó;</a:t>
            </a:r>
          </a:p>
          <a:p>
            <a:pPr marL="0" indent="0" algn="just">
              <a:buNone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i) 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Lắng nghe ý kiến của mọi người;</a:t>
            </a:r>
          </a:p>
          <a:p>
            <a:pPr marL="0" indent="0" algn="just">
              <a:buNone/>
            </a:pPr>
            <a:endParaRPr lang="vi-VN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76E1A5A-5EA3-446F-B0DF-B56B08CCA725}"/>
              </a:ext>
            </a:extLst>
          </p:cNvPr>
          <p:cNvSpPr/>
          <p:nvPr/>
        </p:nvSpPr>
        <p:spPr>
          <a:xfrm>
            <a:off x="383555" y="3229724"/>
            <a:ext cx="533386" cy="474749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02BCF73-5286-431D-8A70-FA23306C73C4}"/>
              </a:ext>
            </a:extLst>
          </p:cNvPr>
          <p:cNvSpPr/>
          <p:nvPr/>
        </p:nvSpPr>
        <p:spPr>
          <a:xfrm>
            <a:off x="304912" y="5410148"/>
            <a:ext cx="533386" cy="474749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8AA91C7-6824-4C2A-A2F7-E9DE1C9F60A8}"/>
              </a:ext>
            </a:extLst>
          </p:cNvPr>
          <p:cNvSpPr/>
          <p:nvPr/>
        </p:nvSpPr>
        <p:spPr>
          <a:xfrm>
            <a:off x="3352832" y="6140421"/>
            <a:ext cx="533386" cy="474749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AA1D168-D0F4-4576-9751-AB15807460E7}"/>
              </a:ext>
            </a:extLst>
          </p:cNvPr>
          <p:cNvSpPr txBox="1"/>
          <p:nvPr/>
        </p:nvSpPr>
        <p:spPr>
          <a:xfrm>
            <a:off x="3807424" y="6118761"/>
            <a:ext cx="51434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: Hành vi thể hiện tôn trọng người khác</a:t>
            </a:r>
            <a:endParaRPr lang="vi-VN" sz="24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430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EA87EC-2D30-445D-A6AC-6B4929C449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81080"/>
            <a:ext cx="8229600" cy="6172038"/>
          </a:xfrm>
        </p:spPr>
        <p:txBody>
          <a:bodyPr/>
          <a:lstStyle/>
          <a:p>
            <a:pPr marL="0" indent="0" algn="just">
              <a:buNone/>
            </a:pPr>
            <a:r>
              <a:rPr lang="vi-VN" b="1" u="sng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Bài tập </a:t>
            </a:r>
            <a:r>
              <a:rPr lang="vi-VN" b="1" u="sng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1</a:t>
            </a:r>
            <a:r>
              <a:rPr lang="vi-VN" b="1" u="sng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trang 10 SGK GDCD 8 </a:t>
            </a:r>
            <a:r>
              <a:rPr lang="vi-VN" b="1" i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(tiếp theo)</a:t>
            </a:r>
            <a:endParaRPr lang="en-US" sz="3200" b="1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3200" b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hành vi nào sau đây thể hiện rõ sự tôn trọng người khác? Vì sao?</a:t>
            </a:r>
          </a:p>
          <a:p>
            <a:pPr marL="0" indent="0" algn="just">
              <a:buNone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k) 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Công kích, chê bai khi người khác có sở thích không giống mình;  </a:t>
            </a:r>
          </a:p>
          <a:p>
            <a:pPr marL="0" indent="0" algn="just">
              <a:buNone/>
            </a:pP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l) Bắt nạt người yếu hơn mình;</a:t>
            </a:r>
          </a:p>
          <a:p>
            <a:pPr marL="0" indent="0" algn="just">
              <a:buNone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m) 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Gây gổ, to tiếng với người xung quanh.</a:t>
            </a:r>
          </a:p>
          <a:p>
            <a:pPr marL="0" indent="0" algn="just">
              <a:buNone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n) 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Vứt rác ở nơi công cộng;</a:t>
            </a:r>
          </a:p>
          <a:p>
            <a:pPr marL="0" indent="0" algn="just">
              <a:buNone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o) 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Đổ lỗi cho người khác. </a:t>
            </a:r>
            <a:endParaRPr lang="vi-VN"/>
          </a:p>
          <a:p>
            <a:pPr marL="0" indent="0" algn="just">
              <a:buNone/>
            </a:pPr>
            <a:endParaRPr lang="vi-VN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7B45DC0-1891-47CC-AD87-6BB464042533}"/>
              </a:ext>
            </a:extLst>
          </p:cNvPr>
          <p:cNvSpPr/>
          <p:nvPr/>
        </p:nvSpPr>
        <p:spPr>
          <a:xfrm>
            <a:off x="3124238" y="6016713"/>
            <a:ext cx="533386" cy="474749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0EC1F24-5BD5-47D5-9321-95F5D30A2009}"/>
              </a:ext>
            </a:extLst>
          </p:cNvPr>
          <p:cNvSpPr txBox="1"/>
          <p:nvPr/>
        </p:nvSpPr>
        <p:spPr>
          <a:xfrm>
            <a:off x="3627757" y="5996928"/>
            <a:ext cx="51434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: Hành vi thể hiện tôn trọng người khác</a:t>
            </a:r>
            <a:endParaRPr lang="vi-VN" sz="24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44938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A22615-5EC2-450B-9759-8E8B0F99D6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308" y="381080"/>
            <a:ext cx="7696106" cy="6095840"/>
          </a:xfrm>
        </p:spPr>
        <p:txBody>
          <a:bodyPr/>
          <a:lstStyle/>
          <a:p>
            <a:pPr marL="0" indent="0" algn="just">
              <a:buNone/>
            </a:pPr>
            <a:r>
              <a:rPr lang="vi-VN" sz="3600" b="1" u="sng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Bài tập 2 trang 10 SGK GDCD 8</a:t>
            </a:r>
          </a:p>
          <a:p>
            <a:pPr marL="0" indent="0" algn="just">
              <a:buNone/>
            </a:pPr>
            <a:r>
              <a:rPr lang="vi-VN" sz="3600" b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tán thành hay không tán thành với mỗi ý kiến dưới dây? Vì sao?</a:t>
            </a:r>
          </a:p>
          <a:p>
            <a:pPr marL="514350" indent="-514350" algn="just">
              <a:buAutoNum type="alphaLcParenR"/>
            </a:pPr>
            <a:r>
              <a:rPr lang="vi-VN" sz="3600">
                <a:latin typeface="Times New Roman" panose="02020603050405020304" pitchFamily="18" charset="0"/>
                <a:cs typeface="Times New Roman" panose="02020603050405020304" pitchFamily="18" charset="0"/>
              </a:rPr>
              <a:t>Tôn trọng người khác là tự hạ thấp mình; </a:t>
            </a:r>
          </a:p>
          <a:p>
            <a:pPr marL="514350" indent="-514350" algn="just">
              <a:buAutoNum type="alphaLcParenR"/>
            </a:pPr>
            <a:r>
              <a:rPr lang="vi-VN" sz="3600">
                <a:latin typeface="Times New Roman" panose="02020603050405020304" pitchFamily="18" charset="0"/>
                <a:cs typeface="Times New Roman" panose="02020603050405020304" pitchFamily="18" charset="0"/>
              </a:rPr>
              <a:t>Muốn người khác tôn trọng mình thì mình phải biết tôn trọng người khác;</a:t>
            </a:r>
          </a:p>
          <a:p>
            <a:pPr marL="514350" indent="-514350" algn="just">
              <a:buAutoNum type="alphaLcParenR"/>
            </a:pPr>
            <a:r>
              <a:rPr lang="vi-VN" sz="3600">
                <a:latin typeface="Times New Roman" panose="02020603050405020304" pitchFamily="18" charset="0"/>
                <a:cs typeface="Times New Roman" panose="02020603050405020304" pitchFamily="18" charset="0"/>
              </a:rPr>
              <a:t>Tôn trọng người khác là tự tôn trọng mình.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507F5C-5B58-4720-9108-8CA632623272}"/>
              </a:ext>
            </a:extLst>
          </p:cNvPr>
          <p:cNvSpPr txBox="1"/>
          <p:nvPr/>
        </p:nvSpPr>
        <p:spPr>
          <a:xfrm>
            <a:off x="2590852" y="2819416"/>
            <a:ext cx="37337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3200" b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Không tán thành</a:t>
            </a:r>
            <a:endParaRPr lang="vi-VN" sz="3200" b="1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B1DA96-1FA3-40CC-BDC8-8D156A8426FB}"/>
              </a:ext>
            </a:extLst>
          </p:cNvPr>
          <p:cNvSpPr txBox="1"/>
          <p:nvPr/>
        </p:nvSpPr>
        <p:spPr>
          <a:xfrm>
            <a:off x="1981268" y="5257752"/>
            <a:ext cx="28193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3200" b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Tán thành</a:t>
            </a:r>
            <a:endParaRPr lang="vi-VN" sz="3200" b="1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3C9C7D-0A51-48F9-B55D-FC325E01E925}"/>
              </a:ext>
            </a:extLst>
          </p:cNvPr>
          <p:cNvSpPr txBox="1"/>
          <p:nvPr/>
        </p:nvSpPr>
        <p:spPr>
          <a:xfrm>
            <a:off x="6629346" y="4419574"/>
            <a:ext cx="2666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3200" b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Tán thành</a:t>
            </a:r>
            <a:endParaRPr lang="vi-VN" sz="3200" b="1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0114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8A3F397D-FDD9-4399-A26A-91B0BC403D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5084" y="182466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DÒ 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A194A917-1C25-4A38-904E-8FEE1D5E98D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13602" y="1143060"/>
            <a:ext cx="7951524" cy="5410058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Tuần sau kiểm tra 15 phút: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altLang="en-US" sz="2800">
                <a:solidFill>
                  <a:schemeClr val="bg1"/>
                </a:solidFill>
                <a:latin typeface="Times New Roman" panose="02020603050405020304" pitchFamily="18" charset="0"/>
              </a:rPr>
              <a:t>+ Học bài “Tôn trọng lẽ phải”, “Liêm khiết” và “Tôn trọng người khác”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altLang="en-US" sz="2800">
                <a:solidFill>
                  <a:schemeClr val="bg1"/>
                </a:solidFill>
                <a:latin typeface="Times New Roman" panose="02020603050405020304" pitchFamily="18" charset="0"/>
              </a:rPr>
              <a:t>+ Xem lại các bài tập trong SGK GDCD và các file bài giảng.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altLang="en-US" sz="2800">
                <a:solidFill>
                  <a:schemeClr val="bg1"/>
                </a:solidFill>
                <a:latin typeface="Times New Roman" panose="02020603050405020304" pitchFamily="18" charset="0"/>
              </a:rPr>
              <a:t>- 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Tự nghiên cứu chuẩn bị bài 4 “Giữ chữ tín” và bài 6 “Xây dựng tình bạn trong sáng, lành mạnh” theo Hướng dẫn của GV trên K12 hoặc trang web trường. </a:t>
            </a:r>
            <a:endParaRPr lang="en-US" altLang="en-US" sz="2400" i="1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marL="0" indent="0" algn="r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altLang="en-US" sz="2400" i="1">
                <a:solidFill>
                  <a:schemeClr val="bg1"/>
                </a:solidFill>
                <a:latin typeface="Times New Roman" panose="02020603050405020304" pitchFamily="18" charset="0"/>
              </a:rPr>
              <a:t>Chúc các em và gia đình nhiều sức khỏe!</a:t>
            </a:r>
            <a:endParaRPr lang="en-US" altLang="en-US" sz="2400" i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6878117"/>
      </p:ext>
    </p:extLst>
  </p:cSld>
  <p:clrMapOvr>
    <a:masterClrMapping/>
  </p:clrMapOvr>
  <p:transition spd="slow"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DCEE05-85C2-458C-9FC8-203FFE30D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132" y="304882"/>
            <a:ext cx="8127724" cy="83817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vi-VN" sz="2400" b="1">
                <a:latin typeface="+mj-lt"/>
              </a:rPr>
              <a:t>HƯỚNG DẪN HỌC TẬP MÔN GDCD </a:t>
            </a:r>
          </a:p>
          <a:p>
            <a:pPr marL="0" indent="0" algn="ctr">
              <a:buNone/>
            </a:pPr>
            <a:r>
              <a:rPr lang="vi-VN" sz="2400" b="1">
                <a:latin typeface="+mj-lt"/>
              </a:rPr>
              <a:t>TRONG THỜI GIAN TỚI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C99F489-FE97-4B18-A828-B1423A9C4487}"/>
              </a:ext>
            </a:extLst>
          </p:cNvPr>
          <p:cNvGraphicFramePr>
            <a:graphicFrameLocks noGrp="1"/>
          </p:cNvGraphicFramePr>
          <p:nvPr/>
        </p:nvGraphicFramePr>
        <p:xfrm>
          <a:off x="355316" y="1143060"/>
          <a:ext cx="8433357" cy="488759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673083">
                  <a:extLst>
                    <a:ext uri="{9D8B030D-6E8A-4147-A177-3AD203B41FA5}">
                      <a16:colId xmlns:a16="http://schemas.microsoft.com/office/drawing/2014/main" val="2821956156"/>
                    </a:ext>
                  </a:extLst>
                </a:gridCol>
                <a:gridCol w="2381779">
                  <a:extLst>
                    <a:ext uri="{9D8B030D-6E8A-4147-A177-3AD203B41FA5}">
                      <a16:colId xmlns:a16="http://schemas.microsoft.com/office/drawing/2014/main" val="2860076955"/>
                    </a:ext>
                  </a:extLst>
                </a:gridCol>
                <a:gridCol w="3378495">
                  <a:extLst>
                    <a:ext uri="{9D8B030D-6E8A-4147-A177-3AD203B41FA5}">
                      <a16:colId xmlns:a16="http://schemas.microsoft.com/office/drawing/2014/main" val="960753295"/>
                    </a:ext>
                  </a:extLst>
                </a:gridCol>
              </a:tblGrid>
              <a:tr h="483236">
                <a:tc>
                  <a:txBody>
                    <a:bodyPr/>
                    <a:lstStyle/>
                    <a:p>
                      <a:pPr algn="ctr"/>
                      <a:r>
                        <a:rPr lang="vi-VN" sz="2000">
                          <a:latin typeface="+mj-lt"/>
                        </a:rPr>
                        <a:t>NỘI DUNG HỌC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>
                          <a:latin typeface="+mj-lt"/>
                        </a:rPr>
                        <a:t>THỜI GIAN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>
                          <a:latin typeface="+mj-lt"/>
                        </a:rPr>
                        <a:t>HÌNH THỨC HỌC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6355570"/>
                  </a:ext>
                </a:extLst>
              </a:tr>
              <a:tr h="3086100">
                <a:tc rowSpan="2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vi-VN" sz="2000" b="1">
                          <a:latin typeface="+mj-lt"/>
                        </a:rPr>
                        <a:t>Bài 4: Giữ chữ tín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vi-VN" sz="2000" b="1">
                          <a:latin typeface="+mj-lt"/>
                        </a:rPr>
                        <a:t>Bài 6: Xây dựng tình bạn trong sáng, lành mạnh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000">
                          <a:latin typeface="+mj-lt"/>
                        </a:rPr>
                        <a:t>Tuần 5 (04-10/10)</a:t>
                      </a:r>
                    </a:p>
                    <a:p>
                      <a:endParaRPr lang="vi-VN" sz="2000">
                        <a:latin typeface="+mj-lt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000" b="1">
                          <a:latin typeface="+mj-lt"/>
                          <a:sym typeface="Wingdings" panose="05000000000000000000" pitchFamily="2" charset="2"/>
                        </a:rPr>
                        <a:t>Việc cần làm trong tiết học: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000" b="1" kern="1200">
                          <a:solidFill>
                            <a:srgbClr val="FF0000"/>
                          </a:solidFill>
                          <a:latin typeface="+mj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 </a:t>
                      </a:r>
                      <a:r>
                        <a:rPr lang="vi-VN" sz="2000" b="1" kern="1200">
                          <a:solidFill>
                            <a:srgbClr val="FF0000"/>
                          </a:solidFill>
                          <a:latin typeface="+mj-lt"/>
                          <a:ea typeface="+mn-ea"/>
                          <a:cs typeface="+mn-cs"/>
                        </a:rPr>
                        <a:t>Làm kiểm tra thường xuyên 15 phút trong mục Bài kiểm tra trên K12</a:t>
                      </a:r>
                      <a:endParaRPr lang="vi-VN" sz="2000" b="1">
                        <a:solidFill>
                          <a:srgbClr val="FF0000"/>
                        </a:solidFill>
                        <a:latin typeface="+mj-lt"/>
                        <a:sym typeface="Wingdings" panose="05000000000000000000" pitchFamily="2" charset="2"/>
                      </a:endParaRPr>
                    </a:p>
                    <a:p>
                      <a:r>
                        <a:rPr lang="vi-VN" sz="2000">
                          <a:latin typeface="+mj-lt"/>
                          <a:sym typeface="Wingdings" panose="05000000000000000000" pitchFamily="2" charset="2"/>
                        </a:rPr>
                        <a:t></a:t>
                      </a:r>
                      <a:r>
                        <a:rPr lang="vi-VN" sz="2000">
                          <a:latin typeface="+mj-lt"/>
                        </a:rPr>
                        <a:t> HS tự nghiên cứu bài 4 và bài 6 thông qua Hướng dẫn của GV trên K12 hoặc trang web trường (</a:t>
                      </a:r>
                      <a:r>
                        <a:rPr lang="vi-VN" sz="2000" i="1">
                          <a:latin typeface="+mj-lt"/>
                        </a:rPr>
                        <a:t>HS chú ý đọc nghiên cứu thật kỹ các nội dung trong file Hướng dẫn và làm đầy đủ các bài tập nếu có</a:t>
                      </a:r>
                      <a:r>
                        <a:rPr lang="vi-VN" sz="2000">
                          <a:latin typeface="+mj-lt"/>
                        </a:rPr>
                        <a:t>)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102755"/>
                  </a:ext>
                </a:extLst>
              </a:tr>
              <a:tr h="891540">
                <a:tc vMerge="1">
                  <a:txBody>
                    <a:bodyPr/>
                    <a:lstStyle/>
                    <a:p>
                      <a:r>
                        <a:rPr lang="vi-VN"/>
                        <a:t>Bài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2000">
                          <a:latin typeface="+mj-lt"/>
                        </a:rPr>
                        <a:t>Tuần 6 (11-17/10)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000">
                          <a:latin typeface="+mj-lt"/>
                        </a:rPr>
                        <a:t>Học tương tác trực tiếp với GV qua Lớp học ảo trên K12 bài 4 và bài 6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546103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97947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A6DCA5-CDC8-4CBA-8E46-6326E9E0AF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902" y="685872"/>
            <a:ext cx="8000789" cy="5486256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vi-VN" sz="2850" b="1">
                <a:solidFill>
                  <a:srgbClr val="FF0000"/>
                </a:solidFill>
                <a:latin typeface="+mj-lt"/>
              </a:rPr>
              <a:t>Cách xem Bài giảng trên K12: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vi-VN" sz="2400">
                <a:latin typeface="+mj-lt"/>
              </a:rPr>
              <a:t>Cách 1: (Áp dụng vào đúng tiết học trong tuần)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vi-VN" sz="2400" b="1">
                <a:solidFill>
                  <a:srgbClr val="0000FF"/>
                </a:solidFill>
                <a:latin typeface="+mj-lt"/>
              </a:rPr>
              <a:t>Vào Thời khóa biểu -&gt; Nhấp vào ô có tiết GDCD -&gt; Vào học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vi-VN" sz="2400">
                <a:latin typeface="+mj-lt"/>
              </a:rPr>
              <a:t>Cách 2: (HS có thể học vào bất kỳ thời gian nào và xem lại nhiều lần)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vi-VN" sz="2400" b="1">
                <a:solidFill>
                  <a:srgbClr val="0000FF"/>
                </a:solidFill>
                <a:latin typeface="+mj-lt"/>
              </a:rPr>
              <a:t>Vào mục Bài giảng trên K12 -&gt; Chọn file Hướng dẫn tương ứng với nội dung cần nghiên cứu -&gt; Vào học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vi-VN" sz="2400" i="1">
                <a:latin typeface="+mj-lt"/>
              </a:rPr>
              <a:t>Lưu ý: Khuyến khích học trên phần mềm K12. Hệ thống sẽ ghi nhận toàn bộ quá trình HS học tập, xem tài liệu, làm bài tập. </a:t>
            </a:r>
          </a:p>
        </p:txBody>
      </p:sp>
    </p:spTree>
    <p:extLst>
      <p:ext uri="{BB962C8B-B14F-4D97-AF65-F5344CB8AC3E}">
        <p14:creationId xmlns:p14="http://schemas.microsoft.com/office/powerpoint/2010/main" val="4174009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A6DCA5-CDC8-4CBA-8E46-6326E9E0AF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704" y="381080"/>
            <a:ext cx="7987644" cy="5867246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vi-VN" sz="2700" b="1">
                <a:solidFill>
                  <a:srgbClr val="FF0000"/>
                </a:solidFill>
                <a:latin typeface="+mj-lt"/>
              </a:rPr>
              <a:t>KIỂM TRA THƯỜNG XUYÊN – MÔN GDCD LỚP 8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vi-VN" sz="2400" b="1">
                <a:solidFill>
                  <a:srgbClr val="0000FF"/>
                </a:solidFill>
                <a:latin typeface="+mj-lt"/>
              </a:rPr>
              <a:t>1. Nội dung kiểm tra: </a:t>
            </a:r>
            <a:r>
              <a:rPr lang="vi-VN" sz="2400">
                <a:latin typeface="+mj-lt"/>
              </a:rPr>
              <a:t>HS xem lại khái niệm, ý nghĩa, các bài tập trong SGK</a:t>
            </a:r>
            <a:endParaRPr lang="vi-VN" sz="2400" b="1">
              <a:solidFill>
                <a:srgbClr val="0000FF"/>
              </a:solidFill>
              <a:latin typeface="+mj-lt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vi-VN" sz="2400">
                <a:latin typeface="+mj-lt"/>
              </a:rPr>
              <a:t>+ Bài 1: Tôn trọng lẽ phải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vi-VN" sz="2400">
                <a:latin typeface="+mj-lt"/>
              </a:rPr>
              <a:t>+ Bài 2: Liêm khiết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vi-VN" sz="2400">
                <a:latin typeface="+mj-lt"/>
              </a:rPr>
              <a:t>+ Bài 3: Tôn trọng người khác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vi-VN" sz="2400" b="1">
                <a:solidFill>
                  <a:srgbClr val="0000FF"/>
                </a:solidFill>
                <a:latin typeface="+mj-lt"/>
              </a:rPr>
              <a:t>2. Hình thức kiểm tra</a:t>
            </a:r>
            <a:r>
              <a:rPr lang="vi-VN" sz="2400">
                <a:latin typeface="+mj-lt"/>
              </a:rPr>
              <a:t>: Trắc nghiệm (20 câu) – Trực tuyến trên K12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vi-VN" sz="2400" b="1">
                <a:solidFill>
                  <a:srgbClr val="0000FF"/>
                </a:solidFill>
                <a:latin typeface="+mj-lt"/>
              </a:rPr>
              <a:t>3. Thời gian bài kiểm tra</a:t>
            </a:r>
            <a:r>
              <a:rPr lang="vi-VN" sz="2400">
                <a:latin typeface="+mj-lt"/>
              </a:rPr>
              <a:t>: </a:t>
            </a:r>
            <a:r>
              <a:rPr lang="vi-VN" sz="2400" b="1">
                <a:solidFill>
                  <a:srgbClr val="FF0000"/>
                </a:solidFill>
                <a:latin typeface="+mj-lt"/>
              </a:rPr>
              <a:t>15 phút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vi-VN" sz="2400" b="1">
                <a:solidFill>
                  <a:srgbClr val="0000FF"/>
                </a:solidFill>
                <a:latin typeface="+mj-lt"/>
              </a:rPr>
              <a:t>4. Khung thời gian HS có thể vào làm bài – nộp bài</a:t>
            </a:r>
            <a:r>
              <a:rPr lang="vi-VN" sz="2400">
                <a:latin typeface="+mj-lt"/>
              </a:rPr>
              <a:t>: Trong tiết học GDCD tuần 5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vi-VN" sz="2400" b="1">
                <a:solidFill>
                  <a:srgbClr val="FF0000"/>
                </a:solidFill>
                <a:latin typeface="+mj-lt"/>
              </a:rPr>
              <a:t>Mỗi học sinh chỉ có thể nộp bài kiểm tra 1 lần duy nhất</a:t>
            </a:r>
          </a:p>
        </p:txBody>
      </p:sp>
    </p:spTree>
    <p:extLst>
      <p:ext uri="{BB962C8B-B14F-4D97-AF65-F5344CB8AC3E}">
        <p14:creationId xmlns:p14="http://schemas.microsoft.com/office/powerpoint/2010/main" val="4040795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>
            <a:extLst>
              <a:ext uri="{FF2B5EF4-FFF2-40B4-BE49-F238E27FC236}">
                <a16:creationId xmlns:a16="http://schemas.microsoft.com/office/drawing/2014/main" id="{7CB91CD5-92BC-416A-B0ED-05B69E2603B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74" y="342981"/>
            <a:ext cx="7772252" cy="6172038"/>
          </a:xfrm>
          <a:solidFill>
            <a:srgbClr val="F8FAEF"/>
          </a:solidFill>
        </p:spPr>
        <p:txBody>
          <a:bodyPr/>
          <a:lstStyle/>
          <a:p>
            <a:pPr marL="0" indent="0">
              <a:spcAft>
                <a:spcPts val="800"/>
              </a:spcAft>
              <a:buNone/>
            </a:pPr>
            <a:r>
              <a:rPr lang="vi-VN" b="1"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Câu 1: Em hãy tìm biểu hiện tôn trọng người khác. 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vi-VN" b="1"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Câu 2: Theo em, vì sao phải tôn trọng người khác? Em hãy nêu ca dao, tục ngữ về tôn trọng người khác. 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vi-VN" b="1"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Câu 3: Em hãy nêu và phê phán những việc làm thiếu tôn trọng người khác mà em biết.  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vi-VN" b="1"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Câu 4:</a:t>
            </a:r>
            <a:r>
              <a:rPr lang="vi-VN" b="1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Theo em, chúng ta có thể tập thói quen tôn trọng người khác qua những việc làm cụ thể nào?</a:t>
            </a:r>
          </a:p>
          <a:p>
            <a:pPr marL="0" indent="0" eaLnBrk="1" hangingPunct="1">
              <a:buFontTx/>
              <a:buNone/>
            </a:pPr>
            <a:endParaRPr lang="en-US" altLang="en-US" dirty="0"/>
          </a:p>
        </p:txBody>
      </p:sp>
    </p:spTree>
  </p:cSld>
  <p:clrMapOvr>
    <a:masterClrMapping/>
  </p:clrMapOvr>
  <p:transition spd="slow">
    <p:check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4351C-0D63-4705-94B5-EEDBD1472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643" y="317072"/>
            <a:ext cx="8229600" cy="1143000"/>
          </a:xfrm>
        </p:spPr>
        <p:txBody>
          <a:bodyPr/>
          <a:lstStyle/>
          <a:p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NỘI DUNG BÀI HỌC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3E6107-4C72-4417-B8F0-5C139CCE2C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266" y="1460072"/>
            <a:ext cx="8347821" cy="4588278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600" b="1" u="sng" dirty="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fr-FR" sz="3600" b="1" u="sng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 </a:t>
            </a:r>
            <a:r>
              <a:rPr lang="vi-VN" sz="3600" b="1" u="sng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Ý nghĩa</a:t>
            </a:r>
            <a:r>
              <a:rPr lang="fr-FR" sz="3600" b="1" u="sng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:</a:t>
            </a:r>
            <a:endParaRPr lang="fr-FR" sz="3600" b="1" u="sng" dirty="0">
              <a:solidFill>
                <a:schemeClr val="bg1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  <a:buFont typeface="Wingdings" panose="05000000000000000000" pitchFamily="2" charset="2"/>
              <a:buChar char="?"/>
            </a:pPr>
            <a:r>
              <a:rPr lang="vi-VN" sz="3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Tôn trọng người khác thì mới nhận được sự tôn trọng của người khác đối với mình.  </a:t>
            </a:r>
          </a:p>
          <a:p>
            <a:pPr>
              <a:spcAft>
                <a:spcPts val="800"/>
              </a:spcAft>
              <a:buFont typeface="Wingdings" panose="05000000000000000000" pitchFamily="2" charset="2"/>
              <a:buChar char="?"/>
            </a:pPr>
            <a:r>
              <a:rPr lang="vi-VN" sz="3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Là cơ sở để mối quan hệ xã hội trở nên lành mạnh, trong sáng và tốt đẹp hơn. </a:t>
            </a:r>
          </a:p>
          <a:p>
            <a:pPr>
              <a:spcAft>
                <a:spcPts val="800"/>
              </a:spcAft>
              <a:buFont typeface="Wingdings" panose="05000000000000000000" pitchFamily="2" charset="2"/>
              <a:buChar char="?"/>
            </a:pPr>
            <a:r>
              <a:rPr lang="vi-VN" sz="3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vi-VN" sz="3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 hiện là người có văn hóa, có đạo đức, có hiểu biết trong giao tiếp.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4400" b="1" u="sng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371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9BA7BED-F2E6-4F02-AFF9-0BC42B3D00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88"/>
            <a:ext cx="9144000" cy="678171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9EF7287-54DF-4389-86F0-D4D33A5A4642}"/>
              </a:ext>
            </a:extLst>
          </p:cNvPr>
          <p:cNvSpPr txBox="1"/>
          <p:nvPr/>
        </p:nvSpPr>
        <p:spPr>
          <a:xfrm>
            <a:off x="1107023" y="5527296"/>
            <a:ext cx="6776696" cy="55399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Ngược</a:t>
            </a:r>
            <a:r>
              <a:rPr kumimoji="0" lang="en-US" sz="3000" b="1" i="0" u="none" strike="noStrike" kern="1200" cap="none" spc="0" normalizeH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đãi, mắng chửi cha mẹ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Google Shape;259;p22">
            <a:extLst>
              <a:ext uri="{FF2B5EF4-FFF2-40B4-BE49-F238E27FC236}">
                <a16:creationId xmlns:a16="http://schemas.microsoft.com/office/drawing/2014/main" id="{B860BEA9-0280-426D-99C2-4DEDED2C89DA}"/>
              </a:ext>
            </a:extLst>
          </p:cNvPr>
          <p:cNvSpPr txBox="1"/>
          <p:nvPr/>
        </p:nvSpPr>
        <p:spPr>
          <a:xfrm>
            <a:off x="881323" y="359410"/>
            <a:ext cx="7381351" cy="577051"/>
          </a:xfrm>
          <a:prstGeom prst="rect">
            <a:avLst/>
          </a:prstGeom>
          <a:gradFill>
            <a:gsLst>
              <a:gs pos="0">
                <a:srgbClr val="D1D1D1"/>
              </a:gs>
              <a:gs pos="50000">
                <a:srgbClr val="C7C7C7"/>
              </a:gs>
              <a:gs pos="100000">
                <a:srgbClr val="C0C0C0"/>
              </a:gs>
            </a:gsLst>
            <a:lin ang="5400000" scaled="0"/>
          </a:gradFill>
          <a:ln w="9525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3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Hành vi thiếu tôn trọng người khác</a:t>
            </a:r>
            <a:endParaRPr kumimoji="0" sz="33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86D096-C0CE-4800-BDA6-1A4D02C59ED5}"/>
              </a:ext>
            </a:extLst>
          </p:cNvPr>
          <p:cNvSpPr txBox="1"/>
          <p:nvPr/>
        </p:nvSpPr>
        <p:spPr>
          <a:xfrm>
            <a:off x="7848514" y="5682786"/>
            <a:ext cx="9905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Nguồn ảnh: http://luatsuthudo.vn/con-cai-nguoc-dai-cha-me-bi-xu-phat-nhu-the-nao</a:t>
            </a:r>
            <a:endParaRPr kumimoji="0" lang="vi-VN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242" name="Picture 2" descr="Con cái ngược đãi cha mẹ bị xử phạt như thế nào? | Luật Sư Thủ Đô">
            <a:extLst>
              <a:ext uri="{FF2B5EF4-FFF2-40B4-BE49-F238E27FC236}">
                <a16:creationId xmlns:a16="http://schemas.microsoft.com/office/drawing/2014/main" id="{BC92337E-2521-4F59-9C10-4204594CC9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323" y="1219584"/>
            <a:ext cx="7381351" cy="4213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llout: Down Arrow 1">
            <a:extLst>
              <a:ext uri="{FF2B5EF4-FFF2-40B4-BE49-F238E27FC236}">
                <a16:creationId xmlns:a16="http://schemas.microsoft.com/office/drawing/2014/main" id="{D25224B1-D18A-4B2C-A057-2AA0400398D3}"/>
              </a:ext>
            </a:extLst>
          </p:cNvPr>
          <p:cNvSpPr/>
          <p:nvPr/>
        </p:nvSpPr>
        <p:spPr>
          <a:xfrm>
            <a:off x="863792" y="1219583"/>
            <a:ext cx="1712423" cy="1119455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CHA MẸ</a:t>
            </a:r>
            <a:endParaRPr lang="vi-V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allout: Down Arrow 8">
            <a:extLst>
              <a:ext uri="{FF2B5EF4-FFF2-40B4-BE49-F238E27FC236}">
                <a16:creationId xmlns:a16="http://schemas.microsoft.com/office/drawing/2014/main" id="{A305A739-E8FB-4097-9D56-BBF080C02A50}"/>
              </a:ext>
            </a:extLst>
          </p:cNvPr>
          <p:cNvSpPr/>
          <p:nvPr/>
        </p:nvSpPr>
        <p:spPr>
          <a:xfrm>
            <a:off x="6781742" y="970160"/>
            <a:ext cx="1712423" cy="1119455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CON</a:t>
            </a:r>
            <a:endParaRPr lang="vi-V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0075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9BA7BED-F2E6-4F02-AFF9-0BC42B3D00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88"/>
            <a:ext cx="9144000" cy="678171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9EF7287-54DF-4389-86F0-D4D33A5A4642}"/>
              </a:ext>
            </a:extLst>
          </p:cNvPr>
          <p:cNvSpPr txBox="1"/>
          <p:nvPr/>
        </p:nvSpPr>
        <p:spPr>
          <a:xfrm>
            <a:off x="1524078" y="5341650"/>
            <a:ext cx="6095840" cy="55399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Làm</a:t>
            </a:r>
            <a:r>
              <a:rPr kumimoji="0" lang="en-US" sz="3000" b="1" i="0" u="none" strike="noStrike" kern="1200" cap="none" spc="0" normalizeH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việc riêng trong giờ học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Google Shape;259;p22">
            <a:extLst>
              <a:ext uri="{FF2B5EF4-FFF2-40B4-BE49-F238E27FC236}">
                <a16:creationId xmlns:a16="http://schemas.microsoft.com/office/drawing/2014/main" id="{B860BEA9-0280-426D-99C2-4DEDED2C89DA}"/>
              </a:ext>
            </a:extLst>
          </p:cNvPr>
          <p:cNvSpPr txBox="1"/>
          <p:nvPr/>
        </p:nvSpPr>
        <p:spPr>
          <a:xfrm>
            <a:off x="881323" y="359410"/>
            <a:ext cx="7381351" cy="577051"/>
          </a:xfrm>
          <a:prstGeom prst="rect">
            <a:avLst/>
          </a:prstGeom>
          <a:gradFill>
            <a:gsLst>
              <a:gs pos="0">
                <a:srgbClr val="D1D1D1"/>
              </a:gs>
              <a:gs pos="50000">
                <a:srgbClr val="C7C7C7"/>
              </a:gs>
              <a:gs pos="100000">
                <a:srgbClr val="C0C0C0"/>
              </a:gs>
            </a:gsLst>
            <a:lin ang="5400000" scaled="0"/>
          </a:gradFill>
          <a:ln w="9525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3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Hành vi thiếu tôn trọng người khác</a:t>
            </a:r>
            <a:endParaRPr kumimoji="0" sz="33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86D096-C0CE-4800-BDA6-1A4D02C59ED5}"/>
              </a:ext>
            </a:extLst>
          </p:cNvPr>
          <p:cNvSpPr txBox="1"/>
          <p:nvPr/>
        </p:nvSpPr>
        <p:spPr>
          <a:xfrm>
            <a:off x="7651468" y="5341650"/>
            <a:ext cx="9905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Nguồn ảnh: https://blogradio.org/dung-ngai-viec-cho-hoc-sinh-su-dung-dien-thoai-trong-gio-hoc-thong-tin-giao-duc-moi-nhat/</a:t>
            </a:r>
            <a:endParaRPr kumimoji="0" lang="vi-VN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371F78ED-C87A-433E-96B3-6E179A9201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28650" y="1066863"/>
            <a:ext cx="7811966" cy="4083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475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9BA7BED-F2E6-4F02-AFF9-0BC42B3D00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88"/>
            <a:ext cx="9144000" cy="678171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9EF7287-54DF-4389-86F0-D4D33A5A4642}"/>
              </a:ext>
            </a:extLst>
          </p:cNvPr>
          <p:cNvSpPr txBox="1"/>
          <p:nvPr/>
        </p:nvSpPr>
        <p:spPr>
          <a:xfrm>
            <a:off x="1631706" y="5722803"/>
            <a:ext cx="6095840" cy="55399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Xả</a:t>
            </a:r>
            <a:r>
              <a:rPr kumimoji="0" lang="en-US" sz="3000" b="1" i="0" u="none" strike="noStrike" kern="1200" cap="none" spc="0" normalizeH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rác bừa bãi trong lớp học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Google Shape;259;p22">
            <a:extLst>
              <a:ext uri="{FF2B5EF4-FFF2-40B4-BE49-F238E27FC236}">
                <a16:creationId xmlns:a16="http://schemas.microsoft.com/office/drawing/2014/main" id="{B860BEA9-0280-426D-99C2-4DEDED2C89DA}"/>
              </a:ext>
            </a:extLst>
          </p:cNvPr>
          <p:cNvSpPr txBox="1"/>
          <p:nvPr/>
        </p:nvSpPr>
        <p:spPr>
          <a:xfrm>
            <a:off x="881323" y="359410"/>
            <a:ext cx="7381351" cy="577051"/>
          </a:xfrm>
          <a:prstGeom prst="rect">
            <a:avLst/>
          </a:prstGeom>
          <a:gradFill>
            <a:gsLst>
              <a:gs pos="0">
                <a:srgbClr val="D1D1D1"/>
              </a:gs>
              <a:gs pos="50000">
                <a:srgbClr val="C7C7C7"/>
              </a:gs>
              <a:gs pos="100000">
                <a:srgbClr val="C0C0C0"/>
              </a:gs>
            </a:gsLst>
            <a:lin ang="5400000" scaled="0"/>
          </a:gradFill>
          <a:ln w="9525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3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Hành vi thiếu tôn trọng người khác</a:t>
            </a:r>
            <a:endParaRPr kumimoji="0" sz="33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86D096-C0CE-4800-BDA6-1A4D02C59ED5}"/>
              </a:ext>
            </a:extLst>
          </p:cNvPr>
          <p:cNvSpPr txBox="1"/>
          <p:nvPr/>
        </p:nvSpPr>
        <p:spPr>
          <a:xfrm>
            <a:off x="7848514" y="5682786"/>
            <a:ext cx="9905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Nguồn ảnh: https://vieclam123.vn/vut-rac-bua-bai-trong-truong-hoc-b391.html</a:t>
            </a:r>
            <a:endParaRPr kumimoji="0" lang="vi-VN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" name="Picture 2" descr="Suy nghĩ về hiện tượng xả rác trong trường học - Sổ tay văn mẫu">
            <a:extLst>
              <a:ext uri="{FF2B5EF4-FFF2-40B4-BE49-F238E27FC236}">
                <a16:creationId xmlns:a16="http://schemas.microsoft.com/office/drawing/2014/main" id="{B0AB5C6D-A3FF-4784-B0CF-138AAF481D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10" y="1084468"/>
            <a:ext cx="4298516" cy="4478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iện tượng vứt rác bừa bãi của học sinh ở khu vực trường học">
            <a:extLst>
              <a:ext uri="{FF2B5EF4-FFF2-40B4-BE49-F238E27FC236}">
                <a16:creationId xmlns:a16="http://schemas.microsoft.com/office/drawing/2014/main" id="{5926CCAF-6D53-4014-9D1C-A700DC4ACE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792" y="1106714"/>
            <a:ext cx="4038494" cy="4478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4528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9BA7BED-F2E6-4F02-AFF9-0BC42B3D00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88"/>
            <a:ext cx="9144000" cy="678171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9EF7287-54DF-4389-86F0-D4D33A5A4642}"/>
              </a:ext>
            </a:extLst>
          </p:cNvPr>
          <p:cNvSpPr txBox="1"/>
          <p:nvPr/>
        </p:nvSpPr>
        <p:spPr>
          <a:xfrm>
            <a:off x="827611" y="5802657"/>
            <a:ext cx="7274444" cy="55399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Lăng mạ, chống đối người thi hành công vụ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Google Shape;259;p22">
            <a:extLst>
              <a:ext uri="{FF2B5EF4-FFF2-40B4-BE49-F238E27FC236}">
                <a16:creationId xmlns:a16="http://schemas.microsoft.com/office/drawing/2014/main" id="{B860BEA9-0280-426D-99C2-4DEDED2C89DA}"/>
              </a:ext>
            </a:extLst>
          </p:cNvPr>
          <p:cNvSpPr txBox="1"/>
          <p:nvPr/>
        </p:nvSpPr>
        <p:spPr>
          <a:xfrm>
            <a:off x="881323" y="359410"/>
            <a:ext cx="7381351" cy="577051"/>
          </a:xfrm>
          <a:prstGeom prst="rect">
            <a:avLst/>
          </a:prstGeom>
          <a:gradFill>
            <a:gsLst>
              <a:gs pos="0">
                <a:srgbClr val="D1D1D1"/>
              </a:gs>
              <a:gs pos="50000">
                <a:srgbClr val="C7C7C7"/>
              </a:gs>
              <a:gs pos="100000">
                <a:srgbClr val="C0C0C0"/>
              </a:gs>
            </a:gsLst>
            <a:lin ang="5400000" scaled="0"/>
          </a:gradFill>
          <a:ln w="9525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3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Hành vi thiếu tôn trọng người khác</a:t>
            </a:r>
            <a:endParaRPr kumimoji="0" sz="33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86D096-C0CE-4800-BDA6-1A4D02C59ED5}"/>
              </a:ext>
            </a:extLst>
          </p:cNvPr>
          <p:cNvSpPr txBox="1"/>
          <p:nvPr/>
        </p:nvSpPr>
        <p:spPr>
          <a:xfrm>
            <a:off x="8102055" y="5780523"/>
            <a:ext cx="11235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Nguồn ảnh:https://www.24h.com.vn/tin-tuc-trong-ngay/clip-2-bo-con-chui-canh-sat-thach-coi-quan-phuc-danh-nhau-c46a954165.html</a:t>
            </a:r>
            <a:endParaRPr kumimoji="0" lang="vi-VN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1266" name="Picture 2" descr="Clip: 2 bố con chửi cảnh sát, thách cởi quân phục đánh nhau - Tin tức">
            <a:extLst>
              <a:ext uri="{FF2B5EF4-FFF2-40B4-BE49-F238E27FC236}">
                <a16:creationId xmlns:a16="http://schemas.microsoft.com/office/drawing/2014/main" id="{9F2B3C08-EFB1-44F6-B87C-F85A9732E8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06" y="1071563"/>
            <a:ext cx="8076988" cy="471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6457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9BA7BED-F2E6-4F02-AFF9-0BC42B3D00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88"/>
            <a:ext cx="9144000" cy="678171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9EF7287-54DF-4389-86F0-D4D33A5A4642}"/>
              </a:ext>
            </a:extLst>
          </p:cNvPr>
          <p:cNvSpPr txBox="1"/>
          <p:nvPr/>
        </p:nvSpPr>
        <p:spPr>
          <a:xfrm>
            <a:off x="1107023" y="5527296"/>
            <a:ext cx="6776696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Chửi bậy, nói tục, xúc phạm người khác trên mạng xã hội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Google Shape;259;p22">
            <a:extLst>
              <a:ext uri="{FF2B5EF4-FFF2-40B4-BE49-F238E27FC236}">
                <a16:creationId xmlns:a16="http://schemas.microsoft.com/office/drawing/2014/main" id="{B860BEA9-0280-426D-99C2-4DEDED2C89DA}"/>
              </a:ext>
            </a:extLst>
          </p:cNvPr>
          <p:cNvSpPr txBox="1"/>
          <p:nvPr/>
        </p:nvSpPr>
        <p:spPr>
          <a:xfrm>
            <a:off x="881323" y="359410"/>
            <a:ext cx="7381351" cy="577051"/>
          </a:xfrm>
          <a:prstGeom prst="rect">
            <a:avLst/>
          </a:prstGeom>
          <a:gradFill>
            <a:gsLst>
              <a:gs pos="0">
                <a:srgbClr val="D1D1D1"/>
              </a:gs>
              <a:gs pos="50000">
                <a:srgbClr val="C7C7C7"/>
              </a:gs>
              <a:gs pos="100000">
                <a:srgbClr val="C0C0C0"/>
              </a:gs>
            </a:gsLst>
            <a:lin ang="5400000" scaled="0"/>
          </a:gradFill>
          <a:ln w="9525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3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Hành vi thiếu tôn trọng người khác</a:t>
            </a:r>
            <a:endParaRPr kumimoji="0" sz="33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86D096-C0CE-4800-BDA6-1A4D02C59ED5}"/>
              </a:ext>
            </a:extLst>
          </p:cNvPr>
          <p:cNvSpPr txBox="1"/>
          <p:nvPr/>
        </p:nvSpPr>
        <p:spPr>
          <a:xfrm>
            <a:off x="7848514" y="5682786"/>
            <a:ext cx="9905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Nguồn ảnh: https://nld.com.vn/phap-luat/chui-bay-noi-tuc-tran-lan-mang-xa-hoi-20200810213655968.htm</a:t>
            </a:r>
            <a:endParaRPr kumimoji="0" lang="vi-VN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170" name="Picture 2" descr="Chửi bậy, nói tục tràn lan mạng xã hội - Báo Người lao động">
            <a:extLst>
              <a:ext uri="{FF2B5EF4-FFF2-40B4-BE49-F238E27FC236}">
                <a16:creationId xmlns:a16="http://schemas.microsoft.com/office/drawing/2014/main" id="{712DB11F-3AAE-4EB0-AAA8-D04203C822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92" y="1219584"/>
            <a:ext cx="7086414" cy="4252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1764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9BA7BED-F2E6-4F02-AFF9-0BC42B3D00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88"/>
            <a:ext cx="9144000" cy="678171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9EF7287-54DF-4389-86F0-D4D33A5A4642}"/>
              </a:ext>
            </a:extLst>
          </p:cNvPr>
          <p:cNvSpPr txBox="1"/>
          <p:nvPr/>
        </p:nvSpPr>
        <p:spPr>
          <a:xfrm>
            <a:off x="1524078" y="5341650"/>
            <a:ext cx="6095840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Bật nhạc, hát karaoke lớn, ồn ào ảnh hưởng đến hàng xóm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Google Shape;259;p22">
            <a:extLst>
              <a:ext uri="{FF2B5EF4-FFF2-40B4-BE49-F238E27FC236}">
                <a16:creationId xmlns:a16="http://schemas.microsoft.com/office/drawing/2014/main" id="{B860BEA9-0280-426D-99C2-4DEDED2C89DA}"/>
              </a:ext>
            </a:extLst>
          </p:cNvPr>
          <p:cNvSpPr txBox="1"/>
          <p:nvPr/>
        </p:nvSpPr>
        <p:spPr>
          <a:xfrm>
            <a:off x="881323" y="359410"/>
            <a:ext cx="7381351" cy="577051"/>
          </a:xfrm>
          <a:prstGeom prst="rect">
            <a:avLst/>
          </a:prstGeom>
          <a:gradFill>
            <a:gsLst>
              <a:gs pos="0">
                <a:srgbClr val="D1D1D1"/>
              </a:gs>
              <a:gs pos="50000">
                <a:srgbClr val="C7C7C7"/>
              </a:gs>
              <a:gs pos="100000">
                <a:srgbClr val="C0C0C0"/>
              </a:gs>
            </a:gsLst>
            <a:lin ang="5400000" scaled="0"/>
          </a:gradFill>
          <a:ln w="9525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3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Hành vi thiếu tôn trọng người khác</a:t>
            </a:r>
            <a:endParaRPr kumimoji="0" sz="33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" name="Picture 2" descr="Hát karaoke gây ồn ào ảnh hưởng đến người xung quanh có bị xử phạt không. -  Kiểm Sát Online">
            <a:extLst>
              <a:ext uri="{FF2B5EF4-FFF2-40B4-BE49-F238E27FC236}">
                <a16:creationId xmlns:a16="http://schemas.microsoft.com/office/drawing/2014/main" id="{157924A9-6E34-4866-B52D-61A432F40F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506" y="982321"/>
            <a:ext cx="7381350" cy="4313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986D096-C0CE-4800-BDA6-1A4D02C59ED5}"/>
              </a:ext>
            </a:extLst>
          </p:cNvPr>
          <p:cNvSpPr txBox="1"/>
          <p:nvPr/>
        </p:nvSpPr>
        <p:spPr>
          <a:xfrm>
            <a:off x="7651468" y="5341650"/>
            <a:ext cx="9905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>
                <a:latin typeface="Times New Roman" panose="02020603050405020304" pitchFamily="18" charset="0"/>
                <a:cs typeface="Times New Roman" panose="02020603050405020304" pitchFamily="18" charset="0"/>
              </a:rPr>
              <a:t>Nguồn ảnh: https://kiemsat.vn/hat-karaoke-on-ao-anh-huong-den-hang-xom-bi-xu-ly-the-nao-49085.html</a:t>
            </a:r>
            <a:endParaRPr lang="vi-VN" sz="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953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1137</TotalTime>
  <Words>1166</Words>
  <Application>Microsoft Office PowerPoint</Application>
  <PresentationFormat>On-screen Show (4:3)</PresentationFormat>
  <Paragraphs>97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Wingdings</vt:lpstr>
      <vt:lpstr>Default Design</vt:lpstr>
      <vt:lpstr>Office Theme</vt:lpstr>
      <vt:lpstr>PowerPoint Presentation</vt:lpstr>
      <vt:lpstr>PowerPoint Presentation</vt:lpstr>
      <vt:lpstr>II. NỘI DUNG BÀI HỌC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DẶN DÒ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YEN NHI LE</dc:creator>
  <cp:lastModifiedBy>NHI LE</cp:lastModifiedBy>
  <cp:revision>187</cp:revision>
  <dcterms:created xsi:type="dcterms:W3CDTF">2018-11-04T12:44:59Z</dcterms:created>
  <dcterms:modified xsi:type="dcterms:W3CDTF">2021-10-02T01:47:45Z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1033-10.2.0.7549</vt:lpwstr>
  </property>
</Properties>
</file>