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8" r:id="rId3"/>
  </p:sldMasterIdLst>
  <p:notesMasterIdLst>
    <p:notesMasterId r:id="rId16"/>
  </p:notesMasterIdLst>
  <p:sldIdLst>
    <p:sldId id="360" r:id="rId4"/>
    <p:sldId id="343" r:id="rId5"/>
    <p:sldId id="376" r:id="rId6"/>
    <p:sldId id="378" r:id="rId7"/>
    <p:sldId id="372" r:id="rId8"/>
    <p:sldId id="371" r:id="rId9"/>
    <p:sldId id="375" r:id="rId10"/>
    <p:sldId id="374" r:id="rId11"/>
    <p:sldId id="377" r:id="rId12"/>
    <p:sldId id="364" r:id="rId13"/>
    <p:sldId id="368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4E1B1-4524-42CD-AA09-A69CEAE3F967}">
          <p14:sldIdLst>
            <p14:sldId id="360"/>
            <p14:sldId id="343"/>
            <p14:sldId id="376"/>
          </p14:sldIdLst>
        </p14:section>
        <p14:section name="Untitled Section" id="{6103C129-685E-475D-9FF1-48BC9A1EA598}">
          <p14:sldIdLst>
            <p14:sldId id="378"/>
            <p14:sldId id="372"/>
            <p14:sldId id="371"/>
            <p14:sldId id="375"/>
            <p14:sldId id="374"/>
            <p14:sldId id="377"/>
          </p14:sldIdLst>
        </p14:section>
        <p14:section name="Untitled Section" id="{F29F429B-1DFC-43DC-B66D-70FECC0AAF22}">
          <p14:sldIdLst>
            <p14:sldId id="364"/>
            <p14:sldId id="368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0"/>
    <a:srgbClr val="FFC023"/>
    <a:srgbClr val="FF0066"/>
    <a:srgbClr val="FFFFFF"/>
    <a:srgbClr val="FFF9AF"/>
    <a:srgbClr val="FFD966"/>
    <a:srgbClr val="92E6E6"/>
    <a:srgbClr val="FFA29B"/>
    <a:srgbClr val="FFD1C3"/>
    <a:srgbClr val="51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434" autoAdjust="0"/>
  </p:normalViewPr>
  <p:slideViewPr>
    <p:cSldViewPr snapToGrid="0">
      <p:cViewPr varScale="1">
        <p:scale>
          <a:sx n="35" d="100"/>
          <a:sy n="35" d="100"/>
        </p:scale>
        <p:origin x="60" y="210"/>
      </p:cViewPr>
      <p:guideLst>
        <p:guide orient="horz" pos="219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F2E8-F7B5-45A9-9440-88062EF09E7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88B5-4BE6-4795-B21A-E045FC8D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93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40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A822-148A-4AF5-B57D-BACF3FDC2CB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544A-F13F-46E9-BF01-35CA6FF7A039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3666-A35A-43DC-BCE4-321A9FB18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7B52-08A6-466D-9742-AD3CDD46BB8B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1D84-0FD8-47E5-8A6C-AB76C2B34E7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BEB3-01FF-4C4F-B6CA-E14D2077BB53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E62-0BC8-4649-814C-3A59D324B39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D318-947D-466B-AE5A-898A212E71F0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B56E-4983-4B05-9126-57A7AA89F85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A685-259C-4153-B546-A8FEB0C04442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6AE2-2DFB-4990-8477-C8DFD02378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F6AA-51A3-4E39-BC7C-F2247B854356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2D97-1FD7-4BF0-805F-9DDD3DF70E1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192E-27DD-4C26-A975-96D245E332A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6287-AA6B-4FB8-8335-D2BF0F7297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12BB-D86A-4390-83CD-C2BF9D1B728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1305-D919-4EF5-9783-EDF9CA63F4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540D-9044-49E2-B42D-70528CD407EA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2AFD-420B-48F5-A267-CDA1F3B262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631C-8912-4D5A-8310-65C32529B895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B58F-05BF-4A1F-8369-78EDD1E68F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87F5-ED10-40BC-811C-F8CFA4D2D02C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52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18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6" y="2618927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307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43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9A64F6-3647-42BB-B522-81A5864075A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912F-05DF-49A9-8858-992997E4942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94E44-FF3D-4F03-B02A-A9B0F1F8325F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v-PNaoppA&amp;ab_channel=khangNguy%E1%BB%85nhu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0PAVIHNtE&amp;ab_channel=Th%E1%BB%83D%E1%BB%A5cTr%C6%B0%E1%BB%9DngThcsTr%C6%B0ngV%C6%B0%C6%A1n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Im2YaF7-4cM&amp;ab_channel=Ch%E1%BA%A1y360" TargetMode="External"/><Relationship Id="rId4" Type="http://schemas.openxmlformats.org/officeDocument/2006/relationships/hyperlink" Target="http://thcsdaoduyanh.hcm.edu.vn/tai-nguyen/video-clip/bai-tap-bo-tro-chay-nhan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S2ooFF0dE&amp;ab_channel=khangNguy%E1%BB%85nhu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ym360.vn/ky-thuat-di-chuyen-trong-da-ca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"/>
            <a:ext cx="12192000" cy="68602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10389" y="5337778"/>
            <a:ext cx="4700294" cy="877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Lê Xuân Quỳnh</a:t>
            </a:r>
          </a:p>
          <a:p>
            <a:pPr algn="ctr"/>
            <a:r>
              <a:rPr lang="vi-VN" sz="1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25/09/2121</a:t>
            </a:r>
            <a:endParaRPr lang="en-US" sz="19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939" y="777229"/>
            <a:ext cx="9869214" cy="1300766"/>
          </a:xfrm>
          <a:prstGeom prst="rect">
            <a:avLst/>
          </a:prstGeom>
          <a:solidFill>
            <a:srgbClr val="FFB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7 - TUẦN 8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327364" y="2362982"/>
            <a:ext cx="2124453" cy="6188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67089" y="2981850"/>
            <a:ext cx="6486600" cy="1849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</a:p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6002" y="403426"/>
            <a:ext cx="5408461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4800" b="1" u="sng" dirty="0" smtClean="0">
                <a:solidFill>
                  <a:srgbClr val="FF0000"/>
                </a:solidFill>
              </a:rPr>
              <a:t>Kết thúc bài học</a:t>
            </a:r>
            <a:endParaRPr lang="vi-VN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799" y="1576552"/>
            <a:ext cx="11550869" cy="324014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latin typeface="+mj-lt"/>
              </a:rPr>
              <a:t>Thả lỏng cơ thể, tay, chân, toàn thân.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Các em ôn lại nội dung “Giậm chân tại chỗ- đi đều” trong Đội hình đội ngũ.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Về nhà ôn luyện các động tác bổ trợ, chú ý động tác chạy bước nhỏ.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Tập hít thở đều theo 3 nhịp hít vào, 3 nhịp thở ra</a:t>
            </a:r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58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3;p38"/>
          <p:cNvSpPr txBox="1"/>
          <p:nvPr/>
        </p:nvSpPr>
        <p:spPr>
          <a:xfrm>
            <a:off x="-313898" y="35684"/>
            <a:ext cx="3589362" cy="6960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FFB600"/>
                </a:solidFill>
              </a:rPr>
              <a:t>Thanks!</a:t>
            </a:r>
          </a:p>
        </p:txBody>
      </p:sp>
      <p:sp>
        <p:nvSpPr>
          <p:cNvPr id="3" name="Google Shape;594;p38"/>
          <p:cNvSpPr txBox="1"/>
          <p:nvPr/>
        </p:nvSpPr>
        <p:spPr>
          <a:xfrm>
            <a:off x="0" y="546771"/>
            <a:ext cx="3275463" cy="10636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vi-VN" sz="4800" smtClean="0">
                <a:solidFill>
                  <a:srgbClr val="FF0000"/>
                </a:solidFill>
              </a:rPr>
              <a:t>FIGHTING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hought Bubble: Cloud 3"/>
          <p:cNvSpPr/>
          <p:nvPr/>
        </p:nvSpPr>
        <p:spPr>
          <a:xfrm rot="1101981">
            <a:off x="9273723" y="30390"/>
            <a:ext cx="2957664" cy="2738623"/>
          </a:xfrm>
          <a:prstGeom prst="cloudCallout">
            <a:avLst>
              <a:gd name="adj1" fmla="val -40562"/>
              <a:gd name="adj2" fmla="val 91322"/>
            </a:avLst>
          </a:prstGeom>
          <a:solidFill>
            <a:schemeClr val="bg1"/>
          </a:solidFill>
          <a:ln w="38100">
            <a:solidFill>
              <a:srgbClr val="FFC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3655" y="308639"/>
            <a:ext cx="1820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</a:rPr>
              <a:t>Chúc các em cùng gia đình luôn mạnh khỏe và bình an!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5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文本框 179"/>
            <p:cNvSpPr txBox="1"/>
            <p:nvPr/>
          </p:nvSpPr>
          <p:spPr>
            <a:xfrm>
              <a:off x="1595870" y="496392"/>
              <a:ext cx="4389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vi-VN" altLang="zh-CN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NỘI DUNG BÀI HỌC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3"/>
          <p:cNvGrpSpPr/>
          <p:nvPr/>
        </p:nvGrpSpPr>
        <p:grpSpPr>
          <a:xfrm>
            <a:off x="7754037" y="1707839"/>
            <a:ext cx="1352242" cy="3535286"/>
            <a:chOff x="3774760" y="3448050"/>
            <a:chExt cx="1474818" cy="2464820"/>
          </a:xfrm>
          <a:solidFill>
            <a:srgbClr val="00B050"/>
          </a:solidFill>
        </p:grpSpPr>
        <p:sp>
          <p:nvSpPr>
            <p:cNvPr id="47" name="MH_Other_3"/>
            <p:cNvSpPr/>
            <p:nvPr>
              <p:custDataLst>
                <p:tags r:id="rId7"/>
              </p:custDataLst>
            </p:nvPr>
          </p:nvSpPr>
          <p:spPr>
            <a:xfrm>
              <a:off x="3774760" y="3637982"/>
              <a:ext cx="1459546" cy="2274888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MH_SubTitle_2"/>
            <p:cNvSpPr/>
            <p:nvPr>
              <p:custDataLst>
                <p:tags r:id="rId8"/>
              </p:custDataLst>
            </p:nvPr>
          </p:nvSpPr>
          <p:spPr>
            <a:xfrm>
              <a:off x="3790032" y="3646977"/>
              <a:ext cx="1459546" cy="2265893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10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 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ầu</a:t>
              </a:r>
              <a:endPara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MH_Other_4"/>
            <p:cNvSpPr/>
            <p:nvPr>
              <p:custDataLst>
                <p:tags r:id="rId9"/>
              </p:custDataLst>
            </p:nvPr>
          </p:nvSpPr>
          <p:spPr>
            <a:xfrm rot="19833143">
              <a:off x="4370388" y="3448050"/>
              <a:ext cx="354012" cy="33655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grpFill/>
            <a:ln w="12700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15"/>
          <p:cNvGrpSpPr/>
          <p:nvPr/>
        </p:nvGrpSpPr>
        <p:grpSpPr>
          <a:xfrm>
            <a:off x="2168621" y="1720757"/>
            <a:ext cx="1338237" cy="3522369"/>
            <a:chOff x="6212555" y="2098635"/>
            <a:chExt cx="1784316" cy="2954038"/>
          </a:xfrm>
          <a:solidFill>
            <a:srgbClr val="00B0F0"/>
          </a:solidFill>
        </p:grpSpPr>
        <p:grpSp>
          <p:nvGrpSpPr>
            <p:cNvPr id="51" name="组合 7"/>
            <p:cNvGrpSpPr/>
            <p:nvPr/>
          </p:nvGrpSpPr>
          <p:grpSpPr>
            <a:xfrm>
              <a:off x="6212555" y="2098635"/>
              <a:ext cx="1784316" cy="2954038"/>
              <a:chOff x="5338408" y="2187575"/>
              <a:chExt cx="1459546" cy="2416358"/>
            </a:xfrm>
            <a:grpFill/>
          </p:grpSpPr>
          <p:sp>
            <p:nvSpPr>
              <p:cNvPr id="53" name="MH_Other_5"/>
              <p:cNvSpPr/>
              <p:nvPr>
                <p:custDataLst>
                  <p:tags r:id="rId5"/>
                </p:custDataLst>
              </p:nvPr>
            </p:nvSpPr>
            <p:spPr>
              <a:xfrm>
                <a:off x="5338408" y="232904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6"/>
              <p:cNvSpPr/>
              <p:nvPr>
                <p:custDataLst>
                  <p:tags r:id="rId6"/>
                </p:custDataLst>
              </p:nvPr>
            </p:nvSpPr>
            <p:spPr>
              <a:xfrm rot="19833143">
                <a:off x="5959476" y="2187575"/>
                <a:ext cx="35401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矩形 31"/>
            <p:cNvSpPr/>
            <p:nvPr/>
          </p:nvSpPr>
          <p:spPr>
            <a:xfrm>
              <a:off x="6299200" y="2586173"/>
              <a:ext cx="1512079" cy="1935878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1.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Đội hình đội ngũ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11"/>
          <p:cNvGrpSpPr/>
          <p:nvPr/>
        </p:nvGrpSpPr>
        <p:grpSpPr>
          <a:xfrm>
            <a:off x="4961328" y="1730453"/>
            <a:ext cx="1349099" cy="3512673"/>
            <a:chOff x="8505052" y="2098636"/>
            <a:chExt cx="1798798" cy="2986807"/>
          </a:xfrm>
        </p:grpSpPr>
        <p:grpSp>
          <p:nvGrpSpPr>
            <p:cNvPr id="68" name="组合 1"/>
            <p:cNvGrpSpPr/>
            <p:nvPr/>
          </p:nvGrpSpPr>
          <p:grpSpPr>
            <a:xfrm>
              <a:off x="8505052" y="2098636"/>
              <a:ext cx="1798798" cy="2986807"/>
              <a:chOff x="6952935" y="3448050"/>
              <a:chExt cx="1471390" cy="2443163"/>
            </a:xfrm>
          </p:grpSpPr>
          <p:sp>
            <p:nvSpPr>
              <p:cNvPr id="70" name="MH_Other_7"/>
              <p:cNvSpPr/>
              <p:nvPr>
                <p:custDataLst>
                  <p:tags r:id="rId2"/>
                </p:custDataLst>
              </p:nvPr>
            </p:nvSpPr>
            <p:spPr>
              <a:xfrm>
                <a:off x="6952935" y="361632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MH_SubTitle_4"/>
              <p:cNvSpPr/>
              <p:nvPr>
                <p:custDataLst>
                  <p:tags r:id="rId3"/>
                </p:custDataLst>
              </p:nvPr>
            </p:nvSpPr>
            <p:spPr>
              <a:xfrm>
                <a:off x="6964779" y="3619586"/>
                <a:ext cx="1459546" cy="2271626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46800" rIns="72000" bIns="108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zh-CN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MH_Other_8"/>
              <p:cNvSpPr/>
              <p:nvPr>
                <p:custDataLst>
                  <p:tags r:id="rId4"/>
                </p:custDataLst>
              </p:nvPr>
            </p:nvSpPr>
            <p:spPr>
              <a:xfrm rot="19833143">
                <a:off x="7548563" y="3448050"/>
                <a:ext cx="354012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BDBDBD"/>
                  </a:gs>
                  <a:gs pos="64000">
                    <a:srgbClr val="C7CACA"/>
                  </a:gs>
                  <a:gs pos="0">
                    <a:srgbClr val="8A8F8F"/>
                  </a:gs>
                  <a:gs pos="35000">
                    <a:srgbClr val="8A8F8F"/>
                  </a:gs>
                </a:gsLst>
                <a:lin ang="2700000" scaled="1"/>
                <a:tileRect/>
              </a:gradFill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矩形 32"/>
            <p:cNvSpPr/>
            <p:nvPr/>
          </p:nvSpPr>
          <p:spPr>
            <a:xfrm>
              <a:off x="8726508" y="2746386"/>
              <a:ext cx="1388746" cy="1209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Chạy nhanh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259" y="1795163"/>
            <a:ext cx="9716246" cy="24629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CHUNG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8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0938937588</a:t>
            </a:r>
          </a:p>
          <a:p>
            <a:pPr algn="ctr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gửi video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zalo để lấy điểm kiểm tra giữa kì 1 nhé:</a:t>
            </a:r>
          </a:p>
          <a:p>
            <a:pPr algn="ctr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tên là: ...... Lớp.....</a:t>
            </a:r>
          </a:p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gửi video</a:t>
            </a: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chót là ngày 31/10/2021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8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3" y="1365161"/>
            <a:ext cx="11732653" cy="4198512"/>
          </a:xfrm>
        </p:spPr>
        <p:txBody>
          <a:bodyPr/>
          <a:lstStyle/>
          <a:p>
            <a:pPr algn="l"/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Giậm chân..... g</a:t>
            </a:r>
            <a:r>
              <a:rPr lang="vi-VN" sz="3200" dirty="0" smtClean="0"/>
              <a:t>iậm 1-2</a:t>
            </a:r>
            <a:r>
              <a:rPr lang="vi-VN" sz="3200" dirty="0"/>
              <a:t>, 1-2, 1-2..... 1-2, 1-2, 1-2</a:t>
            </a:r>
            <a:r>
              <a:rPr lang="vi-VN" sz="3200" dirty="0" smtClean="0"/>
              <a:t>...</a:t>
            </a:r>
            <a:br>
              <a:rPr lang="vi-VN" sz="3200" dirty="0" smtClean="0"/>
            </a:br>
            <a:r>
              <a:rPr lang="vi-VN" sz="3200" dirty="0"/>
              <a:t>	</a:t>
            </a:r>
            <a:r>
              <a:rPr lang="vi-VN" sz="3200" dirty="0" smtClean="0"/>
              <a:t>	2</a:t>
            </a:r>
            <a:r>
              <a:rPr lang="vi-VN" sz="3200" dirty="0"/>
              <a:t>. Đứng lại... </a:t>
            </a:r>
            <a:r>
              <a:rPr lang="vi-VN" sz="3200" dirty="0" smtClean="0"/>
              <a:t>Đứng</a:t>
            </a:r>
            <a:br>
              <a:rPr lang="vi-VN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Đi đều... bước 1-2, 1-2, 1-2...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vi-VN" sz="3200" dirty="0" smtClean="0"/>
              <a:t>		2</a:t>
            </a:r>
            <a:r>
              <a:rPr lang="vi-VN" sz="3200" dirty="0"/>
              <a:t>. Đứng lại... </a:t>
            </a:r>
            <a:r>
              <a:rPr lang="vi-VN" sz="3200" dirty="0" smtClean="0"/>
              <a:t>Đứng</a:t>
            </a:r>
            <a:br>
              <a:rPr lang="vi-VN" sz="3200" dirty="0" smtClean="0"/>
            </a:br>
            <a:r>
              <a:rPr lang="vi-VN" sz="3200" u="sng" dirty="0"/>
              <a:t>Khẩu </a:t>
            </a:r>
            <a:r>
              <a:rPr lang="vi-VN" sz="3200" u="sng" dirty="0" smtClean="0"/>
              <a:t>lệnh</a:t>
            </a:r>
            <a:r>
              <a:rPr lang="vi-VN" sz="3200" dirty="0" smtClean="0"/>
              <a:t>:</a:t>
            </a:r>
            <a:r>
              <a:rPr lang="vi-VN" sz="3200" smtClean="0"/>
              <a:t/>
            </a:r>
            <a:br>
              <a:rPr lang="vi-VN" sz="3200" smtClean="0"/>
            </a:br>
            <a:r>
              <a:rPr lang="vi-VN" sz="3200" smtClean="0"/>
              <a:t>nghỉ ..</a:t>
            </a:r>
            <a:r>
              <a:rPr lang="vi-VN" sz="3200" dirty="0" smtClean="0"/>
              <a:t>nghiêm...Giậm chân</a:t>
            </a:r>
            <a:r>
              <a:rPr lang="vi-VN" sz="3200" dirty="0"/>
              <a:t>..... giậm 1-2, 1-2, 1-2..... 1-2, 1-2, 1-2</a:t>
            </a:r>
            <a:r>
              <a:rPr lang="vi-VN" sz="3200" dirty="0" smtClean="0"/>
              <a:t>...</a:t>
            </a:r>
            <a:br>
              <a:rPr lang="vi-VN" sz="3200" dirty="0" smtClean="0"/>
            </a:br>
            <a:r>
              <a:rPr lang="vi-VN" sz="3200" dirty="0"/>
              <a:t>Đi đều... bước 1-2, 1-2, 1-2</a:t>
            </a:r>
            <a:r>
              <a:rPr lang="vi-VN" sz="3200" dirty="0" smtClean="0"/>
              <a:t>...</a:t>
            </a:r>
            <a:r>
              <a:rPr lang="vi-VN" sz="3200" dirty="0"/>
              <a:t> Đứng lại... Đứng </a:t>
            </a:r>
            <a:r>
              <a:rPr lang="vi-VN" sz="2400" u="sng" dirty="0" smtClean="0">
                <a:hlinkClick r:id="rId3"/>
              </a:rPr>
              <a:t>https</a:t>
            </a:r>
            <a:r>
              <a:rPr lang="vi-VN" sz="2400" u="sng" dirty="0">
                <a:hlinkClick r:id="rId3"/>
              </a:rPr>
              <a:t>://</a:t>
            </a:r>
            <a:r>
              <a:rPr lang="vi-VN" sz="2400" u="sng" dirty="0" smtClean="0">
                <a:hlinkClick r:id="rId3"/>
              </a:rPr>
              <a:t>www.youtube.com/watch?v=fLv-PNaoppA&amp;ab_channel=khangNguy%E1%BB%85nhuy</a:t>
            </a:r>
            <a:r>
              <a:rPr lang="vi-VN" sz="2400" u="sng" dirty="0" smtClean="0"/>
              <a:t>  </a:t>
            </a:r>
            <a:r>
              <a:rPr lang="vi-VN" sz="2400" i="1" dirty="0" smtClean="0"/>
              <a:t>219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669701" y="334851"/>
            <a:ext cx="868036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 chân tại chỗ, đi đều, đứng lại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722" y="150126"/>
            <a:ext cx="5250287" cy="992874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05058" y="1143000"/>
            <a:ext cx="6027317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ĐỘNG TÁC BỔ TRỢ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4034" y="1819144"/>
            <a:ext cx="3178298" cy="74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Chạy bước nhỏ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81329" y="2335909"/>
            <a:ext cx="3591925" cy="6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Chạy nâng cao đùi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34383" y="3234784"/>
            <a:ext cx="3566167" cy="6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đá lăng trước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32845" y="2813554"/>
            <a:ext cx="3867955" cy="5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gót chạm mông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59261" y="2065448"/>
            <a:ext cx="3829319" cy="7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3"/>
              </a:rPr>
              <a:t>https://www.youtube.com/watch?v=QW0PAVIHNtE&amp;ab_channel=Th%E1%BB%83D%E1%BB%A5cTr%C6%B0%E1%BB%9DngThcsTr%C6%B0ngV%C6%B0%C6%A1ng</a:t>
            </a:r>
            <a:endParaRPr lang="en-US" sz="1100" dirty="0"/>
          </a:p>
          <a:p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749837" y="3301556"/>
            <a:ext cx="3829319" cy="53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4"/>
              </a:rPr>
              <a:t>http://</a:t>
            </a:r>
            <a:r>
              <a:rPr lang="vi-VN" sz="1100" u="sng" dirty="0" smtClean="0">
                <a:hlinkClick r:id="rId4"/>
              </a:rPr>
              <a:t>thcsdaoduyanh.hcm.edu.vn/tai-nguyen/video-clip/bai-tap-bo-tro-chay-nhanh.html</a:t>
            </a:r>
            <a:endParaRPr lang="en-US" sz="11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63947" y="3673792"/>
            <a:ext cx="5147038" cy="6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Cách đánh tay trong khi chạy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227093" y="4262431"/>
            <a:ext cx="5352063" cy="4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100" u="sng" dirty="0">
                <a:hlinkClick r:id="rId5"/>
              </a:rPr>
              <a:t>https://www.youtube.com/watch?v=Im2YaF7-4cM&amp;ab_channel=Ch%E1%BA%A1y360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94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98" y="245660"/>
            <a:ext cx="5250287" cy="992876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23172" y="1143000"/>
            <a:ext cx="5477880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XUẤT PHÁT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23473" y="1910687"/>
            <a:ext cx="7089018" cy="16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Đứng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mặt</a:t>
            </a:r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hướng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chạy</a:t>
            </a:r>
            <a:r>
              <a:rPr lang="en-US" sz="3200" b="1" dirty="0">
                <a:solidFill>
                  <a:schemeClr val="bg1"/>
                </a:solidFill>
              </a:rPr>
              <a:t> - </a:t>
            </a:r>
            <a:r>
              <a:rPr lang="en-US" sz="3200" b="1" dirty="0" err="1">
                <a:solidFill>
                  <a:schemeClr val="bg1"/>
                </a:solidFill>
              </a:rPr>
              <a:t>xuất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vi-VN" sz="3200" b="1" dirty="0" smtClean="0">
              <a:solidFill>
                <a:schemeClr val="bg1"/>
              </a:solidFill>
            </a:endParaRPr>
          </a:p>
          <a:p>
            <a:pPr marL="742950" indent="-742950" algn="l">
              <a:buFontTx/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Đứng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vai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chạy</a:t>
            </a:r>
            <a:r>
              <a:rPr lang="en-US" sz="3200" b="1" dirty="0">
                <a:solidFill>
                  <a:schemeClr val="bg1"/>
                </a:solidFill>
              </a:rPr>
              <a:t> - </a:t>
            </a:r>
            <a:r>
              <a:rPr lang="en-US" sz="3200" b="1" dirty="0" err="1">
                <a:solidFill>
                  <a:schemeClr val="bg1"/>
                </a:solidFill>
              </a:rPr>
              <a:t>xuất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phát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indent="-742950" algn="l">
              <a:buFontTx/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Đứng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</a:rPr>
              <a:t>lưng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chạy</a:t>
            </a:r>
            <a:r>
              <a:rPr lang="en-US" sz="3200" b="1" dirty="0">
                <a:solidFill>
                  <a:schemeClr val="bg1"/>
                </a:solidFill>
              </a:rPr>
              <a:t> - </a:t>
            </a:r>
            <a:r>
              <a:rPr lang="en-US" sz="3200" b="1" dirty="0" err="1">
                <a:solidFill>
                  <a:schemeClr val="bg1"/>
                </a:solidFill>
              </a:rPr>
              <a:t>xuất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423471" y="3414007"/>
            <a:ext cx="4837138" cy="73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600" b="1" dirty="0">
                <a:solidFill>
                  <a:srgbClr val="FFC023"/>
                </a:solidFill>
                <a:cs typeface="Times New Roman" panose="02020603050405020304" pitchFamily="18" charset="0"/>
              </a:rPr>
              <a:t>4</a:t>
            </a:r>
            <a:r>
              <a:rPr lang="vi-VN" sz="3600" b="1" dirty="0" smtClean="0">
                <a:solidFill>
                  <a:srgbClr val="FFC023"/>
                </a:solidFill>
                <a:cs typeface="Times New Roman" panose="02020603050405020304" pitchFamily="18" charset="0"/>
              </a:rPr>
              <a:t>. </a:t>
            </a:r>
            <a:r>
              <a:rPr lang="vi-VN" sz="3600" b="1" dirty="0" smtClean="0">
                <a:solidFill>
                  <a:srgbClr val="FFC023"/>
                </a:solidFill>
              </a:rPr>
              <a:t>Ngồi xổm</a:t>
            </a:r>
            <a:r>
              <a:rPr lang="en-US" sz="3600" b="1" dirty="0" smtClean="0">
                <a:solidFill>
                  <a:srgbClr val="FFC023"/>
                </a:solidFill>
              </a:rPr>
              <a:t>- </a:t>
            </a:r>
            <a:r>
              <a:rPr lang="en-US" sz="3600" b="1" dirty="0" err="1">
                <a:solidFill>
                  <a:srgbClr val="FFC023"/>
                </a:solidFill>
              </a:rPr>
              <a:t>xuất</a:t>
            </a:r>
            <a:r>
              <a:rPr lang="en-US" sz="3600" b="1" dirty="0">
                <a:solidFill>
                  <a:srgbClr val="FFC023"/>
                </a:solidFill>
              </a:rPr>
              <a:t> </a:t>
            </a:r>
            <a:r>
              <a:rPr lang="en-US" sz="3600" b="1" dirty="0" err="1">
                <a:solidFill>
                  <a:srgbClr val="FFC023"/>
                </a:solidFill>
              </a:rPr>
              <a:t>phát</a:t>
            </a:r>
            <a:r>
              <a:rPr lang="en-US" sz="3600" b="1" dirty="0">
                <a:solidFill>
                  <a:srgbClr val="FFC023"/>
                </a:solidFill>
              </a:rPr>
              <a:t>.</a:t>
            </a:r>
            <a:endParaRPr lang="en-US" sz="3600" b="1" dirty="0">
              <a:solidFill>
                <a:srgbClr val="FFC02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744427" y="4213260"/>
            <a:ext cx="4777997" cy="4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u="sng" dirty="0">
                <a:hlinkClick r:id="rId3"/>
              </a:rPr>
              <a:t>https://www.youtube.com/watch?v=blS2ooFF0dE&amp;ab_channel=khangNguy%E1%BB%85nhuy</a:t>
            </a:r>
            <a:endParaRPr lang="en-US" sz="1600" dirty="0"/>
          </a:p>
        </p:txBody>
      </p:sp>
      <p:pic>
        <p:nvPicPr>
          <p:cNvPr id="9" name="Picture 8" descr="ngoi%20XP%2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36" y="4103602"/>
            <a:ext cx="1826598" cy="144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5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9093"/>
            <a:ext cx="4181341" cy="114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219977" cy="1143000"/>
          </a:xfrm>
          <a:solidFill>
            <a:srgbClr val="00B050"/>
          </a:solidFill>
        </p:spPr>
        <p:txBody>
          <a:bodyPr/>
          <a:lstStyle/>
          <a:p>
            <a:r>
              <a:rPr lang="vi-VN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50" y="1565973"/>
            <a:ext cx="7373568" cy="711002"/>
          </a:xfrm>
        </p:spPr>
        <p:txBody>
          <a:bodyPr/>
          <a:lstStyle/>
          <a:p>
            <a:pPr algn="just"/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di chuyển bước trượt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0006" y="6211669"/>
            <a:ext cx="5076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gym360.vn/ky-thuat-di-chuyen-trong-da-cau</a:t>
            </a:r>
            <a:endParaRPr lang="vi-VN" dirty="0" smtClean="0"/>
          </a:p>
          <a:p>
            <a:endParaRPr lang="en-US" dirty="0"/>
          </a:p>
        </p:txBody>
      </p:sp>
      <p:pic>
        <p:nvPicPr>
          <p:cNvPr id="1026" name="Picture 2" descr="Di chuyển ngang đơn bước sang phải đá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503479"/>
            <a:ext cx="4219976" cy="34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 chuyển ngang đơn bước sang phải đá cầ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04" y="2503479"/>
            <a:ext cx="3885231" cy="35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3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182" y="198256"/>
            <a:ext cx="4181341" cy="114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en-US" sz="6600" dirty="0"/>
          </a:p>
        </p:txBody>
      </p:sp>
      <p:pic>
        <p:nvPicPr>
          <p:cNvPr id="2050" name="Picture 2" descr="Di chuyển ngang đơn bước sang phải đá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6" y="2296391"/>
            <a:ext cx="3751407" cy="40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 chuyển đơn bước phía sau chếch phải đá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4" y="2296390"/>
            <a:ext cx="3676697" cy="40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50" y="1565973"/>
            <a:ext cx="10726368" cy="623046"/>
          </a:xfrm>
        </p:spPr>
        <p:txBody>
          <a:bodyPr/>
          <a:lstStyle/>
          <a:p>
            <a:pPr algn="just"/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di chuyển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trượt chếch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4213547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551</TotalTime>
  <Words>294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Microsoft YaHei</vt:lpstr>
      <vt:lpstr>SimSun</vt:lpstr>
      <vt:lpstr>Arial</vt:lpstr>
      <vt:lpstr>Calibri</vt:lpstr>
      <vt:lpstr>等线</vt:lpstr>
      <vt:lpstr>Franklin Gothic Book</vt:lpstr>
      <vt:lpstr>Franklin Gothic Medium</vt:lpstr>
      <vt:lpstr>Times New Roman</vt:lpstr>
      <vt:lpstr>Tunga</vt:lpstr>
      <vt:lpstr>Wingdings</vt:lpstr>
      <vt:lpstr>Wingdings 3</vt:lpstr>
      <vt:lpstr>汉仪喵魂体W</vt:lpstr>
      <vt:lpstr>Angles</vt:lpstr>
      <vt:lpstr>2_Office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Khẩu lệnh: 1. Giậm chân..... giậm 1-2, 1-2, 1-2..... 1-2, 1-2, 1-2...   2. Đứng lại... Đứng  Khẩu lệnh: 1. Đi đều... bước 1-2, 1-2, 1-2...   2. Đứng lại... Đứng Khẩu lệnh: nghỉ ..nghiêm...Giậm chân..... giậm 1-2, 1-2, 1-2..... 1-2, 1-2, 1-2... Đi đều... bước 1-2, 1-2, 1-2... Đứng lại... Đứng https://www.youtube.com/watch?v=fLv-PNaoppA&amp;ab_channel=khangNguy%E1%BB%85nhuy  219</vt:lpstr>
      <vt:lpstr>CHẠY NHANH</vt:lpstr>
      <vt:lpstr>CHẠY NHANH</vt:lpstr>
      <vt:lpstr>ĐÁ CẦU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266</cp:revision>
  <dcterms:created xsi:type="dcterms:W3CDTF">2021-08-30T03:01:00Z</dcterms:created>
  <dcterms:modified xsi:type="dcterms:W3CDTF">2021-10-26T09:16:57Z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