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67" r:id="rId2"/>
    <p:sldId id="258" r:id="rId3"/>
    <p:sldId id="273" r:id="rId4"/>
    <p:sldId id="259" r:id="rId5"/>
    <p:sldId id="275" r:id="rId6"/>
    <p:sldId id="274" r:id="rId7"/>
    <p:sldId id="261" r:id="rId8"/>
    <p:sldId id="260" r:id="rId9"/>
    <p:sldId id="262" r:id="rId10"/>
    <p:sldId id="263" r:id="rId11"/>
    <p:sldId id="264" r:id="rId12"/>
    <p:sldId id="269" r:id="rId13"/>
    <p:sldId id="276" r:id="rId14"/>
    <p:sldId id="277" r:id="rId15"/>
    <p:sldId id="278" r:id="rId16"/>
    <p:sldId id="279" r:id="rId17"/>
    <p:sldId id="280" r:id="rId18"/>
    <p:sldId id="271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393" autoAdjust="0"/>
    <p:restoredTop sz="95461" autoAdjust="0"/>
  </p:normalViewPr>
  <p:slideViewPr>
    <p:cSldViewPr>
      <p:cViewPr varScale="1">
        <p:scale>
          <a:sx n="66" d="100"/>
          <a:sy n="66" d="100"/>
        </p:scale>
        <p:origin x="-1188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8A500C-2CA1-489B-BD7E-7D9E5F038857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50EF0A-041D-49F9-9F6F-3A7BE3792B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5378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50EF0A-041D-49F9-9F6F-3A7BE3792B4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0443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50EF0A-041D-49F9-9F6F-3A7BE3792B4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0477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50EF0A-041D-49F9-9F6F-3A7BE3792B4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7076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86C03-A5D9-4A25-A27E-702D237E2E41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0B876-A922-47C3-9DBA-5CAF32F16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946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86C03-A5D9-4A25-A27E-702D237E2E41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0B876-A922-47C3-9DBA-5CAF32F16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205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86C03-A5D9-4A25-A27E-702D237E2E41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0B876-A922-47C3-9DBA-5CAF32F16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089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86C03-A5D9-4A25-A27E-702D237E2E41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0B876-A922-47C3-9DBA-5CAF32F16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6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86C03-A5D9-4A25-A27E-702D237E2E41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0B876-A922-47C3-9DBA-5CAF32F16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081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86C03-A5D9-4A25-A27E-702D237E2E41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0B876-A922-47C3-9DBA-5CAF32F16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572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86C03-A5D9-4A25-A27E-702D237E2E41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0B876-A922-47C3-9DBA-5CAF32F16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300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86C03-A5D9-4A25-A27E-702D237E2E41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0B876-A922-47C3-9DBA-5CAF32F16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08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86C03-A5D9-4A25-A27E-702D237E2E41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0B876-A922-47C3-9DBA-5CAF32F16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131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86C03-A5D9-4A25-A27E-702D237E2E41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0B876-A922-47C3-9DBA-5CAF32F16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900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86C03-A5D9-4A25-A27E-702D237E2E41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0B876-A922-47C3-9DBA-5CAF32F16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6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286C03-A5D9-4A25-A27E-702D237E2E41}" type="datetimeFigureOut">
              <a:rPr lang="en-US" smtClean="0"/>
              <a:t>10/11/2021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50B876-A922-47C3-9DBA-5CAF32F16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970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0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Kiểm</a:t>
            </a:r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tra</a:t>
            </a:r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cũ</a:t>
            </a:r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</a:t>
            </a:r>
            <a:endParaRPr lang="en-US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8" name="Group 27"/>
          <p:cNvGrpSpPr/>
          <p:nvPr/>
        </p:nvGrpSpPr>
        <p:grpSpPr>
          <a:xfrm>
            <a:off x="944222" y="2080576"/>
            <a:ext cx="3638090" cy="1295400"/>
            <a:chOff x="3810000" y="2743200"/>
            <a:chExt cx="2743200" cy="1295400"/>
          </a:xfrm>
        </p:grpSpPr>
        <p:cxnSp>
          <p:nvCxnSpPr>
            <p:cNvPr id="21" name="Straight Connector 20"/>
            <p:cNvCxnSpPr/>
            <p:nvPr/>
          </p:nvCxnSpPr>
          <p:spPr>
            <a:xfrm flipH="1">
              <a:off x="3810000" y="2743200"/>
              <a:ext cx="609600" cy="129540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4419600" y="2743200"/>
              <a:ext cx="1066800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5486400" y="2743200"/>
              <a:ext cx="1066800" cy="129540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flipH="1">
              <a:off x="3810000" y="4038600"/>
              <a:ext cx="2743200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TextBox 28"/>
          <p:cNvSpPr txBox="1"/>
          <p:nvPr/>
        </p:nvSpPr>
        <p:spPr>
          <a:xfrm>
            <a:off x="1806300" y="2484387"/>
            <a:ext cx="1442962" cy="461665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H. </a:t>
            </a:r>
            <a:r>
              <a:rPr lang="en-US" sz="2400" dirty="0" err="1" smtClean="0"/>
              <a:t>thang</a:t>
            </a:r>
            <a:endParaRPr lang="en-US" sz="2400" dirty="0"/>
          </a:p>
        </p:txBody>
      </p:sp>
      <p:sp>
        <p:nvSpPr>
          <p:cNvPr id="35" name="TextBox 34"/>
          <p:cNvSpPr txBox="1"/>
          <p:nvPr/>
        </p:nvSpPr>
        <p:spPr>
          <a:xfrm>
            <a:off x="5696045" y="2560614"/>
            <a:ext cx="19387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H. </a:t>
            </a:r>
            <a:r>
              <a:rPr lang="en-US" sz="2400" dirty="0" err="1" smtClean="0"/>
              <a:t>Thang</a:t>
            </a:r>
            <a:r>
              <a:rPr lang="en-US" sz="2400" dirty="0" smtClean="0"/>
              <a:t> </a:t>
            </a:r>
            <a:r>
              <a:rPr lang="en-US" sz="2400" dirty="0" err="1" smtClean="0"/>
              <a:t>cân</a:t>
            </a:r>
            <a:endParaRPr lang="en-US" sz="2400" dirty="0"/>
          </a:p>
        </p:txBody>
      </p:sp>
      <p:grpSp>
        <p:nvGrpSpPr>
          <p:cNvPr id="50" name="Group 49"/>
          <p:cNvGrpSpPr/>
          <p:nvPr/>
        </p:nvGrpSpPr>
        <p:grpSpPr>
          <a:xfrm>
            <a:off x="2345760" y="1953220"/>
            <a:ext cx="93134" cy="1524000"/>
            <a:chOff x="4639733" y="2171700"/>
            <a:chExt cx="93134" cy="1524000"/>
          </a:xfrm>
        </p:grpSpPr>
        <p:grpSp>
          <p:nvGrpSpPr>
            <p:cNvPr id="46" name="Group 45"/>
            <p:cNvGrpSpPr/>
            <p:nvPr/>
          </p:nvGrpSpPr>
          <p:grpSpPr>
            <a:xfrm>
              <a:off x="4639733" y="2171700"/>
              <a:ext cx="84667" cy="228600"/>
              <a:chOff x="4250267" y="4267200"/>
              <a:chExt cx="169333" cy="304800"/>
            </a:xfrm>
          </p:grpSpPr>
          <p:cxnSp>
            <p:nvCxnSpPr>
              <p:cNvPr id="43" name="Straight Connector 42"/>
              <p:cNvCxnSpPr/>
              <p:nvPr/>
            </p:nvCxnSpPr>
            <p:spPr>
              <a:xfrm>
                <a:off x="4250267" y="4267200"/>
                <a:ext cx="169333" cy="152400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>
              <a:xfrm flipH="1">
                <a:off x="4250267" y="4419600"/>
                <a:ext cx="169333" cy="152400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7" name="Group 46"/>
            <p:cNvGrpSpPr/>
            <p:nvPr/>
          </p:nvGrpSpPr>
          <p:grpSpPr>
            <a:xfrm>
              <a:off x="4648200" y="3467100"/>
              <a:ext cx="84667" cy="228600"/>
              <a:chOff x="4250267" y="4267200"/>
              <a:chExt cx="169333" cy="304800"/>
            </a:xfrm>
          </p:grpSpPr>
          <p:cxnSp>
            <p:nvCxnSpPr>
              <p:cNvPr id="48" name="Straight Connector 47"/>
              <p:cNvCxnSpPr/>
              <p:nvPr/>
            </p:nvCxnSpPr>
            <p:spPr>
              <a:xfrm>
                <a:off x="4250267" y="4267200"/>
                <a:ext cx="169333" cy="152400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>
              <a:xfrm flipH="1">
                <a:off x="4250267" y="4419600"/>
                <a:ext cx="169333" cy="152400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4" name="Group 23"/>
          <p:cNvGrpSpPr/>
          <p:nvPr/>
        </p:nvGrpSpPr>
        <p:grpSpPr>
          <a:xfrm>
            <a:off x="1370276" y="4837844"/>
            <a:ext cx="1652097" cy="234654"/>
            <a:chOff x="1370276" y="4837844"/>
            <a:chExt cx="1652097" cy="234654"/>
          </a:xfrm>
        </p:grpSpPr>
        <p:grpSp>
          <p:nvGrpSpPr>
            <p:cNvPr id="78" name="Group 77"/>
            <p:cNvGrpSpPr/>
            <p:nvPr/>
          </p:nvGrpSpPr>
          <p:grpSpPr>
            <a:xfrm>
              <a:off x="1370276" y="4837844"/>
              <a:ext cx="258378" cy="175846"/>
              <a:chOff x="1064393" y="4873872"/>
              <a:chExt cx="258378" cy="175846"/>
            </a:xfrm>
          </p:grpSpPr>
          <p:cxnSp>
            <p:nvCxnSpPr>
              <p:cNvPr id="73" name="Straight Connector 72"/>
              <p:cNvCxnSpPr/>
              <p:nvPr/>
            </p:nvCxnSpPr>
            <p:spPr>
              <a:xfrm flipV="1">
                <a:off x="1064393" y="4873872"/>
                <a:ext cx="222504" cy="117617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/>
              <p:nvPr/>
            </p:nvCxnSpPr>
            <p:spPr>
              <a:xfrm flipH="1" flipV="1">
                <a:off x="1284830" y="4881409"/>
                <a:ext cx="37941" cy="168309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9" name="Group 78"/>
            <p:cNvGrpSpPr/>
            <p:nvPr/>
          </p:nvGrpSpPr>
          <p:grpSpPr>
            <a:xfrm>
              <a:off x="2787834" y="4896652"/>
              <a:ext cx="234539" cy="175846"/>
              <a:chOff x="1088232" y="4873872"/>
              <a:chExt cx="234539" cy="175846"/>
            </a:xfrm>
          </p:grpSpPr>
          <p:cxnSp>
            <p:nvCxnSpPr>
              <p:cNvPr id="80" name="Straight Connector 79"/>
              <p:cNvCxnSpPr/>
              <p:nvPr/>
            </p:nvCxnSpPr>
            <p:spPr>
              <a:xfrm flipV="1">
                <a:off x="1088232" y="4873872"/>
                <a:ext cx="198665" cy="142963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/>
              <p:cNvCxnSpPr/>
              <p:nvPr/>
            </p:nvCxnSpPr>
            <p:spPr>
              <a:xfrm flipH="1" flipV="1">
                <a:off x="1284830" y="4881409"/>
                <a:ext cx="37941" cy="168309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82" name="TextBox 81"/>
          <p:cNvSpPr txBox="1"/>
          <p:nvPr/>
        </p:nvSpPr>
        <p:spPr>
          <a:xfrm>
            <a:off x="1609683" y="4873723"/>
            <a:ext cx="1348455" cy="461665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Hình</a:t>
            </a:r>
            <a:r>
              <a:rPr lang="en-US" sz="2400" dirty="0" smtClean="0"/>
              <a:t> </a:t>
            </a:r>
            <a:r>
              <a:rPr lang="en-US" sz="2400" dirty="0" err="1" smtClean="0"/>
              <a:t>gì</a:t>
            </a:r>
            <a:r>
              <a:rPr lang="en-US" sz="2400" dirty="0" smtClean="0"/>
              <a:t>?</a:t>
            </a:r>
            <a:endParaRPr lang="en-US" sz="2400" dirty="0"/>
          </a:p>
        </p:txBody>
      </p:sp>
      <p:sp>
        <p:nvSpPr>
          <p:cNvPr id="58" name="TextBox 57"/>
          <p:cNvSpPr txBox="1"/>
          <p:nvPr/>
        </p:nvSpPr>
        <p:spPr>
          <a:xfrm>
            <a:off x="981049" y="3022279"/>
            <a:ext cx="680962" cy="461665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5</a:t>
            </a:r>
            <a:r>
              <a:rPr lang="en-US" sz="2400" dirty="0" smtClean="0"/>
              <a:t>0</a:t>
            </a:r>
            <a:r>
              <a:rPr lang="en-US" sz="2400" baseline="30000" dirty="0" smtClean="0"/>
              <a:t>0</a:t>
            </a:r>
            <a:endParaRPr lang="en-US" sz="2400" dirty="0"/>
          </a:p>
        </p:txBody>
      </p:sp>
      <p:sp>
        <p:nvSpPr>
          <p:cNvPr id="65" name="TextBox 64"/>
          <p:cNvSpPr txBox="1"/>
          <p:nvPr/>
        </p:nvSpPr>
        <p:spPr>
          <a:xfrm>
            <a:off x="1370719" y="1760138"/>
            <a:ext cx="680962" cy="461665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</a:t>
            </a:r>
            <a:endParaRPr lang="en-US" sz="2400" dirty="0"/>
          </a:p>
        </p:txBody>
      </p:sp>
      <p:sp>
        <p:nvSpPr>
          <p:cNvPr id="66" name="TextBox 65"/>
          <p:cNvSpPr txBox="1"/>
          <p:nvPr/>
        </p:nvSpPr>
        <p:spPr>
          <a:xfrm>
            <a:off x="3129038" y="1743670"/>
            <a:ext cx="680962" cy="461665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B</a:t>
            </a:r>
            <a:endParaRPr lang="en-US" sz="2400" dirty="0"/>
          </a:p>
        </p:txBody>
      </p:sp>
      <p:sp>
        <p:nvSpPr>
          <p:cNvPr id="67" name="TextBox 66"/>
          <p:cNvSpPr txBox="1"/>
          <p:nvPr/>
        </p:nvSpPr>
        <p:spPr>
          <a:xfrm>
            <a:off x="4366985" y="3348335"/>
            <a:ext cx="680962" cy="461665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</a:t>
            </a:r>
            <a:endParaRPr lang="en-US" sz="2400" dirty="0"/>
          </a:p>
        </p:txBody>
      </p:sp>
      <p:sp>
        <p:nvSpPr>
          <p:cNvPr id="68" name="TextBox 67"/>
          <p:cNvSpPr txBox="1"/>
          <p:nvPr/>
        </p:nvSpPr>
        <p:spPr>
          <a:xfrm>
            <a:off x="652472" y="3339567"/>
            <a:ext cx="680962" cy="461665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D</a:t>
            </a:r>
            <a:endParaRPr lang="en-US" sz="2400" dirty="0"/>
          </a:p>
        </p:txBody>
      </p:sp>
      <p:sp>
        <p:nvSpPr>
          <p:cNvPr id="69" name="TextBox 68"/>
          <p:cNvSpPr txBox="1"/>
          <p:nvPr/>
        </p:nvSpPr>
        <p:spPr>
          <a:xfrm>
            <a:off x="1611139" y="2020427"/>
            <a:ext cx="813351" cy="461665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130</a:t>
            </a:r>
            <a:r>
              <a:rPr lang="en-US" sz="2400" baseline="30000" dirty="0" smtClean="0"/>
              <a:t>0</a:t>
            </a:r>
            <a:endParaRPr lang="en-US" sz="2400" dirty="0"/>
          </a:p>
        </p:txBody>
      </p:sp>
      <p:sp>
        <p:nvSpPr>
          <p:cNvPr id="70" name="TextBox 69"/>
          <p:cNvSpPr txBox="1"/>
          <p:nvPr/>
        </p:nvSpPr>
        <p:spPr>
          <a:xfrm>
            <a:off x="1717412" y="1126813"/>
            <a:ext cx="3464187" cy="461665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Tứ giác sau là hình gì?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-453737" y="1727416"/>
            <a:ext cx="5025737" cy="2087613"/>
            <a:chOff x="3732425" y="1722387"/>
            <a:chExt cx="5025737" cy="2087613"/>
          </a:xfrm>
        </p:grpSpPr>
        <p:cxnSp>
          <p:nvCxnSpPr>
            <p:cNvPr id="30" name="Straight Arrow Connector 29"/>
            <p:cNvCxnSpPr/>
            <p:nvPr/>
          </p:nvCxnSpPr>
          <p:spPr>
            <a:xfrm>
              <a:off x="3732425" y="2630825"/>
              <a:ext cx="1852587" cy="4799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Trapezoid 33"/>
            <p:cNvSpPr/>
            <p:nvPr/>
          </p:nvSpPr>
          <p:spPr>
            <a:xfrm>
              <a:off x="5130384" y="2082802"/>
              <a:ext cx="3041848" cy="1288145"/>
            </a:xfrm>
            <a:prstGeom prst="trapezoid">
              <a:avLst>
                <a:gd name="adj" fmla="val 61885"/>
              </a:avLst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1" name="Group 50"/>
            <p:cNvGrpSpPr/>
            <p:nvPr/>
          </p:nvGrpSpPr>
          <p:grpSpPr>
            <a:xfrm>
              <a:off x="6656729" y="1976778"/>
              <a:ext cx="93134" cy="1524000"/>
              <a:chOff x="4639733" y="2171700"/>
              <a:chExt cx="93134" cy="1524000"/>
            </a:xfrm>
          </p:grpSpPr>
          <p:grpSp>
            <p:nvGrpSpPr>
              <p:cNvPr id="52" name="Group 51"/>
              <p:cNvGrpSpPr/>
              <p:nvPr/>
            </p:nvGrpSpPr>
            <p:grpSpPr>
              <a:xfrm>
                <a:off x="4639733" y="2171700"/>
                <a:ext cx="84667" cy="228600"/>
                <a:chOff x="4250267" y="4267200"/>
                <a:chExt cx="169333" cy="304800"/>
              </a:xfrm>
            </p:grpSpPr>
            <p:cxnSp>
              <p:nvCxnSpPr>
                <p:cNvPr id="56" name="Straight Connector 55"/>
                <p:cNvCxnSpPr/>
                <p:nvPr/>
              </p:nvCxnSpPr>
              <p:spPr>
                <a:xfrm>
                  <a:off x="4250267" y="4267200"/>
                  <a:ext cx="169333" cy="152400"/>
                </a:xfrm>
                <a:prstGeom prst="line">
                  <a:avLst/>
                </a:prstGeom>
                <a:ln w="2857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/>
                <p:cNvCxnSpPr/>
                <p:nvPr/>
              </p:nvCxnSpPr>
              <p:spPr>
                <a:xfrm flipH="1">
                  <a:off x="4250267" y="4419600"/>
                  <a:ext cx="169333" cy="152400"/>
                </a:xfrm>
                <a:prstGeom prst="line">
                  <a:avLst/>
                </a:prstGeom>
                <a:ln w="2857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3" name="Group 52"/>
              <p:cNvGrpSpPr/>
              <p:nvPr/>
            </p:nvGrpSpPr>
            <p:grpSpPr>
              <a:xfrm>
                <a:off x="4648200" y="3467100"/>
                <a:ext cx="84667" cy="228600"/>
                <a:chOff x="4250267" y="4267200"/>
                <a:chExt cx="169333" cy="304800"/>
              </a:xfrm>
            </p:grpSpPr>
            <p:cxnSp>
              <p:nvCxnSpPr>
                <p:cNvPr id="54" name="Straight Connector 53"/>
                <p:cNvCxnSpPr/>
                <p:nvPr/>
              </p:nvCxnSpPr>
              <p:spPr>
                <a:xfrm>
                  <a:off x="4250267" y="4267200"/>
                  <a:ext cx="169333" cy="152400"/>
                </a:xfrm>
                <a:prstGeom prst="line">
                  <a:avLst/>
                </a:prstGeom>
                <a:ln w="2857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/>
                <p:cNvCxnSpPr/>
                <p:nvPr/>
              </p:nvCxnSpPr>
              <p:spPr>
                <a:xfrm flipH="1">
                  <a:off x="4250267" y="4419600"/>
                  <a:ext cx="169333" cy="152400"/>
                </a:xfrm>
                <a:prstGeom prst="line">
                  <a:avLst/>
                </a:prstGeom>
                <a:ln w="2857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71" name="TextBox 70"/>
            <p:cNvSpPr txBox="1"/>
            <p:nvPr/>
          </p:nvSpPr>
          <p:spPr>
            <a:xfrm>
              <a:off x="5567438" y="1738855"/>
              <a:ext cx="680962" cy="461665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A</a:t>
              </a:r>
              <a:endParaRPr lang="en-US" sz="2400" dirty="0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7396238" y="1722387"/>
              <a:ext cx="680962" cy="461665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B</a:t>
              </a:r>
              <a:endParaRPr lang="en-US" sz="2400" dirty="0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8077200" y="3327052"/>
              <a:ext cx="680962" cy="461665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C</a:t>
              </a:r>
              <a:endParaRPr lang="en-US" sz="2400" dirty="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4957838" y="3348335"/>
              <a:ext cx="680962" cy="461665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D</a:t>
              </a:r>
              <a:endParaRPr lang="en-US" sz="2400" dirty="0"/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5211794" y="3015602"/>
              <a:ext cx="680962" cy="461665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5</a:t>
              </a:r>
              <a:r>
                <a:rPr lang="en-US" sz="2400" dirty="0" smtClean="0"/>
                <a:t>0</a:t>
              </a:r>
              <a:r>
                <a:rPr lang="en-US" sz="2400" baseline="30000" dirty="0" smtClean="0"/>
                <a:t>0</a:t>
              </a:r>
              <a:endParaRPr lang="en-US" sz="2400" dirty="0"/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5786362" y="2013750"/>
              <a:ext cx="813351" cy="461665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130</a:t>
              </a:r>
              <a:r>
                <a:rPr lang="en-US" sz="2400" baseline="30000" dirty="0" smtClean="0"/>
                <a:t>0</a:t>
              </a:r>
              <a:endParaRPr lang="en-US" sz="2400" dirty="0"/>
            </a:p>
          </p:txBody>
        </p:sp>
      </p:grpSp>
      <p:sp>
        <p:nvSpPr>
          <p:cNvPr id="84" name="TextBox 83"/>
          <p:cNvSpPr txBox="1"/>
          <p:nvPr/>
        </p:nvSpPr>
        <p:spPr>
          <a:xfrm>
            <a:off x="7548638" y="2994481"/>
            <a:ext cx="680962" cy="461665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5</a:t>
            </a:r>
            <a:r>
              <a:rPr lang="en-US" sz="2400" dirty="0" smtClean="0"/>
              <a:t>0</a:t>
            </a:r>
            <a:r>
              <a:rPr lang="en-US" sz="2400" baseline="30000" dirty="0" smtClean="0"/>
              <a:t>0</a:t>
            </a:r>
            <a:endParaRPr lang="en-US" sz="2400" dirty="0"/>
          </a:p>
        </p:txBody>
      </p:sp>
      <p:grpSp>
        <p:nvGrpSpPr>
          <p:cNvPr id="26" name="Group 25"/>
          <p:cNvGrpSpPr/>
          <p:nvPr/>
        </p:nvGrpSpPr>
        <p:grpSpPr>
          <a:xfrm>
            <a:off x="800566" y="3385458"/>
            <a:ext cx="3189482" cy="2641199"/>
            <a:chOff x="800566" y="3385458"/>
            <a:chExt cx="3189482" cy="2641199"/>
          </a:xfrm>
        </p:grpSpPr>
        <p:grpSp>
          <p:nvGrpSpPr>
            <p:cNvPr id="60" name="Group 59"/>
            <p:cNvGrpSpPr/>
            <p:nvPr/>
          </p:nvGrpSpPr>
          <p:grpSpPr>
            <a:xfrm>
              <a:off x="1832052" y="5564992"/>
              <a:ext cx="84667" cy="228600"/>
              <a:chOff x="4250267" y="4267200"/>
              <a:chExt cx="169333" cy="304800"/>
            </a:xfrm>
          </p:grpSpPr>
          <p:cxnSp>
            <p:nvCxnSpPr>
              <p:cNvPr id="61" name="Straight Connector 60"/>
              <p:cNvCxnSpPr/>
              <p:nvPr/>
            </p:nvCxnSpPr>
            <p:spPr>
              <a:xfrm>
                <a:off x="4250267" y="4267200"/>
                <a:ext cx="169333" cy="152400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/>
              <p:cNvCxnSpPr/>
              <p:nvPr/>
            </p:nvCxnSpPr>
            <p:spPr>
              <a:xfrm flipH="1">
                <a:off x="4250267" y="4419600"/>
                <a:ext cx="169333" cy="152400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1" name="Parallelogram 40"/>
            <p:cNvSpPr/>
            <p:nvPr/>
          </p:nvSpPr>
          <p:spPr>
            <a:xfrm>
              <a:off x="1066800" y="4399732"/>
              <a:ext cx="2233646" cy="1281859"/>
            </a:xfrm>
            <a:prstGeom prst="parallelogram">
              <a:avLst>
                <a:gd name="adj" fmla="val 62516"/>
              </a:avLst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9" name="Straight Arrow Connector 38"/>
            <p:cNvCxnSpPr/>
            <p:nvPr/>
          </p:nvCxnSpPr>
          <p:spPr>
            <a:xfrm flipH="1">
              <a:off x="2527781" y="3385458"/>
              <a:ext cx="1644" cy="1030165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9" name="Group 58"/>
            <p:cNvGrpSpPr/>
            <p:nvPr/>
          </p:nvGrpSpPr>
          <p:grpSpPr>
            <a:xfrm>
              <a:off x="2654358" y="4279938"/>
              <a:ext cx="84667" cy="228600"/>
              <a:chOff x="4250267" y="4267200"/>
              <a:chExt cx="169333" cy="304800"/>
            </a:xfrm>
          </p:grpSpPr>
          <p:cxnSp>
            <p:nvCxnSpPr>
              <p:cNvPr id="63" name="Straight Connector 62"/>
              <p:cNvCxnSpPr/>
              <p:nvPr/>
            </p:nvCxnSpPr>
            <p:spPr>
              <a:xfrm>
                <a:off x="4250267" y="4267200"/>
                <a:ext cx="169333" cy="152400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/>
              <p:nvPr/>
            </p:nvCxnSpPr>
            <p:spPr>
              <a:xfrm flipH="1">
                <a:off x="4250267" y="4419600"/>
                <a:ext cx="169333" cy="152400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5" name="TextBox 84"/>
            <p:cNvSpPr txBox="1"/>
            <p:nvPr/>
          </p:nvSpPr>
          <p:spPr>
            <a:xfrm>
              <a:off x="1550767" y="4103659"/>
              <a:ext cx="680962" cy="461665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A</a:t>
              </a:r>
              <a:endParaRPr lang="en-US" sz="2400" dirty="0"/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3309086" y="4087191"/>
              <a:ext cx="680962" cy="461665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B</a:t>
              </a:r>
              <a:endParaRPr lang="en-US" sz="2400" dirty="0"/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2438894" y="5564992"/>
              <a:ext cx="680962" cy="461665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C</a:t>
              </a:r>
              <a:endParaRPr lang="en-US" sz="2400" dirty="0"/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800566" y="5564992"/>
              <a:ext cx="680962" cy="461665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D</a:t>
              </a:r>
              <a:endParaRPr lang="en-US" sz="2400" dirty="0"/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1119575" y="5335115"/>
              <a:ext cx="680962" cy="461665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5</a:t>
              </a:r>
              <a:r>
                <a:rPr lang="en-US" sz="2400" dirty="0" smtClean="0"/>
                <a:t>0</a:t>
              </a:r>
              <a:r>
                <a:rPr lang="en-US" sz="2400" baseline="30000" dirty="0" smtClean="0"/>
                <a:t>0</a:t>
              </a:r>
              <a:endParaRPr lang="en-US" sz="2400" dirty="0"/>
            </a:p>
          </p:txBody>
        </p:sp>
        <p:sp>
          <p:nvSpPr>
            <p:cNvPr id="90" name="TextBox 89"/>
            <p:cNvSpPr txBox="1"/>
            <p:nvPr/>
          </p:nvSpPr>
          <p:spPr>
            <a:xfrm>
              <a:off x="1749665" y="4333263"/>
              <a:ext cx="813351" cy="461665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130</a:t>
              </a:r>
              <a:r>
                <a:rPr lang="en-US" sz="2400" baseline="30000" dirty="0" smtClean="0"/>
                <a:t>0</a:t>
              </a:r>
              <a:endParaRPr lang="en-US" sz="2400" dirty="0"/>
            </a:p>
          </p:txBody>
        </p:sp>
      </p:grpSp>
      <p:sp>
        <p:nvSpPr>
          <p:cNvPr id="91" name="TextBox 90"/>
          <p:cNvSpPr txBox="1"/>
          <p:nvPr/>
        </p:nvSpPr>
        <p:spPr>
          <a:xfrm>
            <a:off x="2708371" y="4320185"/>
            <a:ext cx="680962" cy="461665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5</a:t>
            </a:r>
            <a:r>
              <a:rPr lang="en-US" sz="2400" dirty="0" smtClean="0"/>
              <a:t>0</a:t>
            </a:r>
            <a:r>
              <a:rPr lang="en-US" sz="2400" baseline="30000" dirty="0" smtClean="0"/>
              <a:t>0</a:t>
            </a:r>
            <a:endParaRPr 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977867" y="1805841"/>
                <a:ext cx="4937533" cy="4741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ta có 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4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acc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</m:t>
                    </m:r>
                    <m:acc>
                      <m:accPr>
                        <m:chr m:val="̂"/>
                        <m:ctrlPr>
                          <a:rPr lang="en-US" sz="2400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</m:acc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130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50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180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7867" y="1805841"/>
                <a:ext cx="4937533" cy="474169"/>
              </a:xfrm>
              <a:prstGeom prst="rect">
                <a:avLst/>
              </a:prstGeom>
              <a:blipFill rotWithShape="0">
                <a:blip r:embed="rId2"/>
                <a:stretch>
                  <a:fillRect l="-247" t="-6410" b="-294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3" name="TextBox 92"/>
          <p:cNvSpPr txBox="1"/>
          <p:nvPr/>
        </p:nvSpPr>
        <p:spPr>
          <a:xfrm>
            <a:off x="4067480" y="2298209"/>
            <a:ext cx="37289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=&gt; AB // CD 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=&gt; ABCD là hình thang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4875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1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77 4.81481E-6 L 0.46198 -0.00348 " pathEditMode="relative" rAng="0" ptsTypes="AA">
                                      <p:cBhvr>
                                        <p:cTn id="32" dur="3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976" y="-1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5" grpId="0"/>
      <p:bldP spid="82" grpId="0"/>
      <p:bldP spid="84" grpId="0"/>
      <p:bldP spid="91" grpId="0"/>
      <p:bldP spid="2" grpId="0"/>
      <p:bldP spid="2" grpId="1"/>
      <p:bldP spid="93" grpId="0"/>
      <p:bldP spid="93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III/ </a:t>
            </a:r>
            <a:r>
              <a:rPr lang="en-US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Dấu</a:t>
            </a:r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hiệu</a:t>
            </a:r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nhận</a:t>
            </a:r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biết</a:t>
            </a:r>
            <a:endParaRPr lang="en-US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09600" y="1219200"/>
            <a:ext cx="6858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/>
              <a:t>H</a:t>
            </a:r>
            <a:r>
              <a:rPr lang="en-US" sz="2400" dirty="0" err="1" smtClean="0"/>
              <a:t>ướng</a:t>
            </a:r>
            <a:r>
              <a:rPr lang="en-US" sz="2400" dirty="0" smtClean="0"/>
              <a:t> </a:t>
            </a:r>
            <a:r>
              <a:rPr lang="en-US" sz="2400" dirty="0" err="1" smtClean="0"/>
              <a:t>dẫn</a:t>
            </a:r>
            <a:r>
              <a:rPr lang="en-US" sz="2400" dirty="0" smtClean="0"/>
              <a:t> </a:t>
            </a:r>
            <a:r>
              <a:rPr lang="en-US" sz="2400" dirty="0" err="1" smtClean="0"/>
              <a:t>chứng</a:t>
            </a:r>
            <a:r>
              <a:rPr lang="en-US" sz="2400" dirty="0" smtClean="0"/>
              <a:t> minh </a:t>
            </a:r>
            <a:r>
              <a:rPr lang="en-US" sz="2400" dirty="0" err="1" smtClean="0"/>
              <a:t>dấu</a:t>
            </a:r>
            <a:r>
              <a:rPr lang="en-US" sz="2400" dirty="0" smtClean="0"/>
              <a:t> </a:t>
            </a:r>
            <a:r>
              <a:rPr lang="en-US" sz="2400" dirty="0" err="1" smtClean="0"/>
              <a:t>hiệu</a:t>
            </a:r>
            <a:r>
              <a:rPr lang="en-US" sz="2400" dirty="0" smtClean="0"/>
              <a:t> 2: </a:t>
            </a:r>
          </a:p>
          <a:p>
            <a:r>
              <a:rPr lang="en-US" sz="2400" dirty="0" err="1" smtClean="0"/>
              <a:t>Tứ</a:t>
            </a:r>
            <a:r>
              <a:rPr lang="en-US" sz="2400" dirty="0" smtClean="0"/>
              <a:t> </a:t>
            </a:r>
            <a:r>
              <a:rPr lang="en-US" sz="2400" dirty="0" err="1" smtClean="0"/>
              <a:t>giác</a:t>
            </a:r>
            <a:r>
              <a:rPr lang="en-US" sz="2400" dirty="0" smtClean="0"/>
              <a:t> </a:t>
            </a:r>
            <a:r>
              <a:rPr lang="en-US" sz="2400" dirty="0" err="1" smtClean="0"/>
              <a:t>có</a:t>
            </a:r>
            <a:r>
              <a:rPr lang="en-US" sz="2400" dirty="0" smtClean="0"/>
              <a:t> </a:t>
            </a:r>
            <a:r>
              <a:rPr lang="en-US" sz="2400" dirty="0" err="1" smtClean="0"/>
              <a:t>các</a:t>
            </a:r>
            <a:r>
              <a:rPr lang="en-US" sz="2400" dirty="0" smtClean="0"/>
              <a:t> </a:t>
            </a:r>
            <a:r>
              <a:rPr lang="en-US" sz="2400" dirty="0" err="1" smtClean="0"/>
              <a:t>cạnh</a:t>
            </a:r>
            <a:r>
              <a:rPr lang="en-US" sz="2400" dirty="0" smtClean="0"/>
              <a:t> </a:t>
            </a:r>
            <a:r>
              <a:rPr lang="en-US" sz="2400" dirty="0" err="1" smtClean="0"/>
              <a:t>đối</a:t>
            </a:r>
            <a:r>
              <a:rPr lang="en-US" sz="2400" dirty="0" smtClean="0"/>
              <a:t> </a:t>
            </a:r>
            <a:r>
              <a:rPr lang="en-US" sz="2400" dirty="0" err="1" smtClean="0"/>
              <a:t>bằng</a:t>
            </a:r>
            <a:r>
              <a:rPr lang="en-US" sz="2400" dirty="0" smtClean="0"/>
              <a:t> </a:t>
            </a:r>
            <a:r>
              <a:rPr lang="en-US" sz="2400" dirty="0" err="1" smtClean="0"/>
              <a:t>nhau</a:t>
            </a:r>
            <a:r>
              <a:rPr lang="en-US" sz="2400" dirty="0" smtClean="0"/>
              <a:t> </a:t>
            </a:r>
            <a:r>
              <a:rPr lang="en-US" sz="2400" dirty="0" err="1" smtClean="0"/>
              <a:t>là</a:t>
            </a:r>
            <a:r>
              <a:rPr lang="en-US" sz="2400" dirty="0" smtClean="0"/>
              <a:t> HBH</a:t>
            </a:r>
            <a:endParaRPr lang="en-US" sz="2400" dirty="0"/>
          </a:p>
        </p:txBody>
      </p:sp>
      <p:cxnSp>
        <p:nvCxnSpPr>
          <p:cNvPr id="23" name="Straight Connector 22"/>
          <p:cNvCxnSpPr/>
          <p:nvPr/>
        </p:nvCxnSpPr>
        <p:spPr>
          <a:xfrm>
            <a:off x="2819400" y="2815869"/>
            <a:ext cx="2133600" cy="148045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Parallelogram 26"/>
          <p:cNvSpPr/>
          <p:nvPr/>
        </p:nvSpPr>
        <p:spPr>
          <a:xfrm>
            <a:off x="2438400" y="2805833"/>
            <a:ext cx="2895600" cy="1496231"/>
          </a:xfrm>
          <a:prstGeom prst="parallelogram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2514600" y="2389708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</a:t>
            </a:r>
            <a:endParaRPr lang="en-US" sz="2400" dirty="0"/>
          </a:p>
        </p:txBody>
      </p:sp>
      <p:sp>
        <p:nvSpPr>
          <p:cNvPr id="29" name="TextBox 28"/>
          <p:cNvSpPr txBox="1"/>
          <p:nvPr/>
        </p:nvSpPr>
        <p:spPr>
          <a:xfrm>
            <a:off x="5257800" y="2389708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B</a:t>
            </a:r>
            <a:endParaRPr lang="en-US" sz="2400" dirty="0"/>
          </a:p>
        </p:txBody>
      </p:sp>
      <p:sp>
        <p:nvSpPr>
          <p:cNvPr id="35" name="TextBox 34"/>
          <p:cNvSpPr txBox="1"/>
          <p:nvPr/>
        </p:nvSpPr>
        <p:spPr>
          <a:xfrm>
            <a:off x="4775200" y="4216890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</a:t>
            </a:r>
            <a:endParaRPr lang="en-US" sz="2400" dirty="0"/>
          </a:p>
        </p:txBody>
      </p:sp>
      <p:sp>
        <p:nvSpPr>
          <p:cNvPr id="36" name="TextBox 35"/>
          <p:cNvSpPr txBox="1"/>
          <p:nvPr/>
        </p:nvSpPr>
        <p:spPr>
          <a:xfrm>
            <a:off x="2209800" y="4218508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D</a:t>
            </a:r>
            <a:endParaRPr lang="en-US" sz="2400" dirty="0"/>
          </a:p>
        </p:txBody>
      </p:sp>
      <p:grpSp>
        <p:nvGrpSpPr>
          <p:cNvPr id="2" name="Group 1"/>
          <p:cNvGrpSpPr/>
          <p:nvPr/>
        </p:nvGrpSpPr>
        <p:grpSpPr>
          <a:xfrm>
            <a:off x="2869230" y="2743200"/>
            <a:ext cx="2022000" cy="1638262"/>
            <a:chOff x="2869230" y="2743200"/>
            <a:chExt cx="2022000" cy="1638262"/>
          </a:xfrm>
        </p:grpSpPr>
        <p:grpSp>
          <p:nvGrpSpPr>
            <p:cNvPr id="24" name="Group 23"/>
            <p:cNvGrpSpPr/>
            <p:nvPr/>
          </p:nvGrpSpPr>
          <p:grpSpPr>
            <a:xfrm>
              <a:off x="2869230" y="2743200"/>
              <a:ext cx="331170" cy="288408"/>
              <a:chOff x="1954830" y="2743200"/>
              <a:chExt cx="331170" cy="288408"/>
            </a:xfrm>
          </p:grpSpPr>
          <p:sp>
            <p:nvSpPr>
              <p:cNvPr id="25" name="Arc 24"/>
              <p:cNvSpPr/>
              <p:nvPr/>
            </p:nvSpPr>
            <p:spPr>
              <a:xfrm rot="3423894">
                <a:off x="1963746" y="2754989"/>
                <a:ext cx="267703" cy="285536"/>
              </a:xfrm>
              <a:prstGeom prst="arc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 w="28575"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2019300" y="2743200"/>
                <a:ext cx="2667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 smtClean="0"/>
                  <a:t>1</a:t>
                </a:r>
                <a:endParaRPr lang="en-US" sz="1200" dirty="0"/>
              </a:p>
            </p:txBody>
          </p:sp>
        </p:grpSp>
        <p:grpSp>
          <p:nvGrpSpPr>
            <p:cNvPr id="42" name="Group 41"/>
            <p:cNvGrpSpPr/>
            <p:nvPr/>
          </p:nvGrpSpPr>
          <p:grpSpPr>
            <a:xfrm>
              <a:off x="4591050" y="4084740"/>
              <a:ext cx="300180" cy="296722"/>
              <a:chOff x="5600700" y="4078390"/>
              <a:chExt cx="300180" cy="296722"/>
            </a:xfrm>
          </p:grpSpPr>
          <p:sp>
            <p:nvSpPr>
              <p:cNvPr id="43" name="Arc 42"/>
              <p:cNvSpPr/>
              <p:nvPr/>
            </p:nvSpPr>
            <p:spPr>
              <a:xfrm rot="14726299">
                <a:off x="5624260" y="4098493"/>
                <a:ext cx="267703" cy="285536"/>
              </a:xfrm>
              <a:prstGeom prst="arc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 w="28575"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44" name="TextBox 43"/>
              <p:cNvSpPr txBox="1"/>
              <p:nvPr/>
            </p:nvSpPr>
            <p:spPr>
              <a:xfrm>
                <a:off x="5600700" y="4078390"/>
                <a:ext cx="2667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 smtClean="0"/>
                  <a:t>1</a:t>
                </a:r>
                <a:endParaRPr lang="en-US" sz="1200" dirty="0"/>
              </a:p>
            </p:txBody>
          </p:sp>
        </p:grpSp>
      </p:grpSp>
      <p:grpSp>
        <p:nvGrpSpPr>
          <p:cNvPr id="3" name="Group 2"/>
          <p:cNvGrpSpPr/>
          <p:nvPr/>
        </p:nvGrpSpPr>
        <p:grpSpPr>
          <a:xfrm>
            <a:off x="2677544" y="2631937"/>
            <a:ext cx="2444653" cy="1839567"/>
            <a:chOff x="2677544" y="2631937"/>
            <a:chExt cx="2444653" cy="1839567"/>
          </a:xfrm>
        </p:grpSpPr>
        <p:grpSp>
          <p:nvGrpSpPr>
            <p:cNvPr id="37" name="Group 36"/>
            <p:cNvGrpSpPr/>
            <p:nvPr/>
          </p:nvGrpSpPr>
          <p:grpSpPr>
            <a:xfrm>
              <a:off x="2677544" y="2631937"/>
              <a:ext cx="446656" cy="505568"/>
              <a:chOff x="2057400" y="2631937"/>
              <a:chExt cx="446656" cy="505568"/>
            </a:xfrm>
          </p:grpSpPr>
          <p:grpSp>
            <p:nvGrpSpPr>
              <p:cNvPr id="38" name="Group 37"/>
              <p:cNvGrpSpPr/>
              <p:nvPr/>
            </p:nvGrpSpPr>
            <p:grpSpPr>
              <a:xfrm>
                <a:off x="2057400" y="2631937"/>
                <a:ext cx="446656" cy="505568"/>
                <a:chOff x="2671711" y="2631937"/>
                <a:chExt cx="446656" cy="505568"/>
              </a:xfrm>
            </p:grpSpPr>
            <p:sp>
              <p:nvSpPr>
                <p:cNvPr id="40" name="Arc 39"/>
                <p:cNvSpPr/>
                <p:nvPr/>
              </p:nvSpPr>
              <p:spPr>
                <a:xfrm rot="7295484">
                  <a:off x="2673174" y="2671312"/>
                  <a:ext cx="376777" cy="379704"/>
                </a:xfrm>
                <a:prstGeom prst="arc">
                  <a:avLst/>
                </a:prstGeom>
                <a:noFill/>
                <a:ln w="2857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1" name="Arc 40"/>
                <p:cNvSpPr/>
                <p:nvPr/>
              </p:nvSpPr>
              <p:spPr>
                <a:xfrm rot="7532390">
                  <a:off x="2644646" y="2663783"/>
                  <a:ext cx="505568" cy="441875"/>
                </a:xfrm>
                <a:prstGeom prst="arc">
                  <a:avLst/>
                </a:prstGeom>
                <a:noFill/>
                <a:ln w="2857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39" name="TextBox 38"/>
              <p:cNvSpPr txBox="1"/>
              <p:nvPr/>
            </p:nvSpPr>
            <p:spPr>
              <a:xfrm>
                <a:off x="2133600" y="2825016"/>
                <a:ext cx="2667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 smtClean="0"/>
                  <a:t>2</a:t>
                </a:r>
                <a:endParaRPr lang="en-US" sz="1200" dirty="0"/>
              </a:p>
            </p:txBody>
          </p:sp>
        </p:grpSp>
        <p:grpSp>
          <p:nvGrpSpPr>
            <p:cNvPr id="45" name="Group 44"/>
            <p:cNvGrpSpPr/>
            <p:nvPr/>
          </p:nvGrpSpPr>
          <p:grpSpPr>
            <a:xfrm>
              <a:off x="4673600" y="3965936"/>
              <a:ext cx="448597" cy="505568"/>
              <a:chOff x="5342603" y="3978636"/>
              <a:chExt cx="448597" cy="505568"/>
            </a:xfrm>
          </p:grpSpPr>
          <p:sp>
            <p:nvSpPr>
              <p:cNvPr id="46" name="TextBox 45"/>
              <p:cNvSpPr txBox="1"/>
              <p:nvPr/>
            </p:nvSpPr>
            <p:spPr>
              <a:xfrm>
                <a:off x="5448300" y="4023767"/>
                <a:ext cx="2667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 smtClean="0"/>
                  <a:t>2</a:t>
                </a:r>
                <a:endParaRPr lang="en-US" sz="1200" dirty="0"/>
              </a:p>
            </p:txBody>
          </p:sp>
          <p:sp>
            <p:nvSpPr>
              <p:cNvPr id="47" name="Arc 46"/>
              <p:cNvSpPr/>
              <p:nvPr/>
            </p:nvSpPr>
            <p:spPr>
              <a:xfrm rot="17791816">
                <a:off x="5412959" y="4061868"/>
                <a:ext cx="376777" cy="379704"/>
              </a:xfrm>
              <a:prstGeom prst="arc">
                <a:avLst/>
              </a:prstGeom>
              <a:noFill/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Arc 47"/>
              <p:cNvSpPr/>
              <p:nvPr/>
            </p:nvSpPr>
            <p:spPr>
              <a:xfrm rot="18028722">
                <a:off x="5310757" y="4010482"/>
                <a:ext cx="505568" cy="441875"/>
              </a:xfrm>
              <a:prstGeom prst="arc">
                <a:avLst/>
              </a:prstGeom>
              <a:noFill/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cxnSp>
        <p:nvCxnSpPr>
          <p:cNvPr id="7" name="Straight Connector 6"/>
          <p:cNvCxnSpPr/>
          <p:nvPr/>
        </p:nvCxnSpPr>
        <p:spPr>
          <a:xfrm flipH="1">
            <a:off x="4038600" y="2707795"/>
            <a:ext cx="76200" cy="25572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H="1">
            <a:off x="3657600" y="4148365"/>
            <a:ext cx="76200" cy="25572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2540000" y="3505200"/>
            <a:ext cx="127000" cy="2286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2513048" y="3606800"/>
            <a:ext cx="127000" cy="2286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5064151" y="3473450"/>
            <a:ext cx="127000" cy="2286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5037199" y="3575050"/>
            <a:ext cx="127000" cy="2286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4774838" y="4446690"/>
            <a:ext cx="26927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Tương tự =&gt;AD//BC</a:t>
            </a:r>
            <a:endParaRPr 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6003003" y="2351969"/>
                <a:ext cx="1540797" cy="473719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=&gt;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400" i="1" dirty="0" smtClean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400" b="0" i="1" dirty="0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acc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=</m:t>
                    </m:r>
                    <m:acc>
                      <m:accPr>
                        <m:chr m:val="̂"/>
                        <m:ctrlPr>
                          <a:rPr lang="en-US" sz="2400" b="0" i="1" dirty="0" smtClean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400" b="0" i="1" dirty="0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acc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03003" y="2351969"/>
                <a:ext cx="1540797" cy="473719"/>
              </a:xfrm>
              <a:prstGeom prst="rect">
                <a:avLst/>
              </a:prstGeom>
              <a:blipFill rotWithShape="0">
                <a:blip r:embed="rId2"/>
                <a:stretch>
                  <a:fillRect l="-6324" t="-7692" r="-52964" b="-28205"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5" name="TextBox 54"/>
          <p:cNvSpPr txBox="1"/>
          <p:nvPr/>
        </p:nvSpPr>
        <p:spPr>
          <a:xfrm>
            <a:off x="6003003" y="1989120"/>
            <a:ext cx="2912397" cy="461665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dorable" panose="03000600000000020000" pitchFamily="66" charset="0"/>
              </a:rPr>
              <a:t>∆</a:t>
            </a:r>
            <a:r>
              <a:rPr lang="en-US" sz="2400" dirty="0" smtClean="0">
                <a:latin typeface="+mj-lt"/>
              </a:rPr>
              <a:t>ABC = </a:t>
            </a:r>
            <a:r>
              <a:rPr lang="en-US" sz="2400" dirty="0" smtClean="0">
                <a:latin typeface="Adorable" panose="03000600000000020000" pitchFamily="66" charset="0"/>
              </a:rPr>
              <a:t>∆</a:t>
            </a:r>
            <a:r>
              <a:rPr lang="en-US" sz="2400" dirty="0" smtClean="0"/>
              <a:t>CDA(c.c.c.) </a:t>
            </a:r>
            <a:endParaRPr lang="en-US" sz="2400" dirty="0"/>
          </a:p>
        </p:txBody>
      </p:sp>
      <p:sp>
        <p:nvSpPr>
          <p:cNvPr id="56" name="TextBox 55"/>
          <p:cNvSpPr txBox="1"/>
          <p:nvPr/>
        </p:nvSpPr>
        <p:spPr>
          <a:xfrm>
            <a:off x="6088834" y="2871182"/>
            <a:ext cx="29789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Mà 2 góc này ở vị trí so le trong</a:t>
            </a:r>
            <a:endParaRPr lang="en-US" sz="2400" dirty="0"/>
          </a:p>
        </p:txBody>
      </p:sp>
      <p:sp>
        <p:nvSpPr>
          <p:cNvPr id="57" name="TextBox 56"/>
          <p:cNvSpPr txBox="1"/>
          <p:nvPr/>
        </p:nvSpPr>
        <p:spPr>
          <a:xfrm>
            <a:off x="6003003" y="3732866"/>
            <a:ext cx="2978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=&gt;AB//DC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5798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34" grpId="0"/>
      <p:bldP spid="55" grpId="0"/>
      <p:bldP spid="56" grpId="0"/>
      <p:bldP spid="5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III/ </a:t>
            </a:r>
            <a:r>
              <a:rPr lang="en-US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Dấu</a:t>
            </a:r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hiệu</a:t>
            </a:r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nhận</a:t>
            </a:r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biết</a:t>
            </a:r>
            <a:endParaRPr lang="en-US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09600" y="1219200"/>
            <a:ext cx="556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1. </a:t>
            </a:r>
            <a:r>
              <a:rPr lang="en-US" sz="2400" dirty="0" err="1" smtClean="0"/>
              <a:t>Tứ</a:t>
            </a:r>
            <a:r>
              <a:rPr lang="en-US" sz="2400" dirty="0" smtClean="0"/>
              <a:t> </a:t>
            </a:r>
            <a:r>
              <a:rPr lang="en-US" sz="2400" dirty="0" err="1" smtClean="0"/>
              <a:t>giác</a:t>
            </a:r>
            <a:r>
              <a:rPr lang="en-US" sz="2400" dirty="0" smtClean="0"/>
              <a:t> </a:t>
            </a:r>
            <a:r>
              <a:rPr lang="en-US" sz="2400" dirty="0" err="1" smtClean="0"/>
              <a:t>có</a:t>
            </a:r>
            <a:r>
              <a:rPr lang="en-US" sz="2400" dirty="0" smtClean="0"/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các</a:t>
            </a:r>
            <a:r>
              <a:rPr lang="en-US" sz="2400" dirty="0" smtClean="0"/>
              <a:t> </a:t>
            </a:r>
            <a:r>
              <a:rPr lang="en-US" sz="2400" dirty="0" err="1" smtClean="0"/>
              <a:t>cạnh</a:t>
            </a:r>
            <a:r>
              <a:rPr lang="en-US" sz="2400" dirty="0" smtClean="0"/>
              <a:t> </a:t>
            </a:r>
            <a:r>
              <a:rPr lang="en-US" sz="2400" dirty="0" err="1" smtClean="0"/>
              <a:t>đối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0070C0"/>
                </a:solidFill>
              </a:rPr>
              <a:t>song </a:t>
            </a:r>
            <a:r>
              <a:rPr lang="en-US" sz="2400" dirty="0" err="1" smtClean="0">
                <a:solidFill>
                  <a:srgbClr val="0070C0"/>
                </a:solidFill>
              </a:rPr>
              <a:t>song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/>
              <a:t>là</a:t>
            </a:r>
            <a:r>
              <a:rPr lang="en-US" sz="2400" dirty="0" smtClean="0"/>
              <a:t> HBH</a:t>
            </a:r>
            <a:endParaRPr lang="en-US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609600" y="1752600"/>
            <a:ext cx="5943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2. </a:t>
            </a:r>
            <a:r>
              <a:rPr lang="en-US" sz="2400" dirty="0" err="1" smtClean="0"/>
              <a:t>Tứ</a:t>
            </a:r>
            <a:r>
              <a:rPr lang="en-US" sz="2400" dirty="0" smtClean="0"/>
              <a:t> </a:t>
            </a:r>
            <a:r>
              <a:rPr lang="en-US" sz="2400" dirty="0" err="1" smtClean="0"/>
              <a:t>giác</a:t>
            </a:r>
            <a:r>
              <a:rPr lang="en-US" sz="2400" dirty="0" smtClean="0"/>
              <a:t> </a:t>
            </a:r>
            <a:r>
              <a:rPr lang="en-US" sz="2400" dirty="0" err="1" smtClean="0"/>
              <a:t>có</a:t>
            </a:r>
            <a:r>
              <a:rPr lang="en-US" sz="2400" dirty="0" smtClean="0"/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các</a:t>
            </a:r>
            <a:r>
              <a:rPr lang="en-US" sz="2400" dirty="0" smtClean="0"/>
              <a:t> </a:t>
            </a:r>
            <a:r>
              <a:rPr lang="en-US" sz="2400" dirty="0" err="1" smtClean="0"/>
              <a:t>cạnh</a:t>
            </a:r>
            <a:r>
              <a:rPr lang="en-US" sz="2400" dirty="0" smtClean="0"/>
              <a:t> </a:t>
            </a:r>
            <a:r>
              <a:rPr lang="en-US" sz="2400" dirty="0" err="1" smtClean="0"/>
              <a:t>đối</a:t>
            </a:r>
            <a:r>
              <a:rPr lang="en-US" sz="2400" dirty="0" smtClean="0"/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bằng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nhau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/>
              <a:t>là</a:t>
            </a:r>
            <a:r>
              <a:rPr lang="en-US" sz="2400" dirty="0" smtClean="0"/>
              <a:t> HBH</a:t>
            </a:r>
            <a:endParaRPr lang="en-US" sz="2400" dirty="0"/>
          </a:p>
        </p:txBody>
      </p:sp>
      <p:sp>
        <p:nvSpPr>
          <p:cNvPr id="18" name="TextBox 17"/>
          <p:cNvSpPr txBox="1"/>
          <p:nvPr/>
        </p:nvSpPr>
        <p:spPr>
          <a:xfrm flipH="1">
            <a:off x="609600" y="2362200"/>
            <a:ext cx="701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3. </a:t>
            </a:r>
            <a:r>
              <a:rPr lang="en-US" sz="2400" dirty="0" err="1" smtClean="0"/>
              <a:t>Tứ</a:t>
            </a:r>
            <a:r>
              <a:rPr lang="en-US" sz="2400" dirty="0" smtClean="0"/>
              <a:t> </a:t>
            </a:r>
            <a:r>
              <a:rPr lang="en-US" sz="2400" dirty="0" err="1" smtClean="0"/>
              <a:t>giác</a:t>
            </a:r>
            <a:r>
              <a:rPr lang="en-US" sz="2400" dirty="0" smtClean="0"/>
              <a:t> </a:t>
            </a:r>
            <a:r>
              <a:rPr lang="en-US" sz="2400" dirty="0" err="1" smtClean="0"/>
              <a:t>có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00B050"/>
                </a:solidFill>
              </a:rPr>
              <a:t>2</a:t>
            </a:r>
            <a:r>
              <a:rPr lang="en-US" sz="2400" dirty="0" smtClean="0"/>
              <a:t> </a:t>
            </a:r>
            <a:r>
              <a:rPr lang="en-US" sz="2400" dirty="0" err="1" smtClean="0"/>
              <a:t>cạnh</a:t>
            </a:r>
            <a:r>
              <a:rPr lang="en-US" sz="2400" dirty="0" smtClean="0"/>
              <a:t> </a:t>
            </a:r>
            <a:r>
              <a:rPr lang="en-US" sz="2400" dirty="0" err="1" smtClean="0"/>
              <a:t>đối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0070C0"/>
                </a:solidFill>
              </a:rPr>
              <a:t>song </a:t>
            </a:r>
            <a:r>
              <a:rPr lang="en-US" sz="2400" dirty="0" err="1" smtClean="0">
                <a:solidFill>
                  <a:srgbClr val="0070C0"/>
                </a:solidFill>
              </a:rPr>
              <a:t>song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và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bằng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nhau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/>
              <a:t>là</a:t>
            </a:r>
            <a:r>
              <a:rPr lang="en-US" sz="2400" dirty="0" smtClean="0"/>
              <a:t> HBH</a:t>
            </a:r>
            <a:endParaRPr lang="en-US" sz="2400" dirty="0"/>
          </a:p>
        </p:txBody>
      </p:sp>
      <p:sp>
        <p:nvSpPr>
          <p:cNvPr id="19" name="TextBox 18"/>
          <p:cNvSpPr txBox="1"/>
          <p:nvPr/>
        </p:nvSpPr>
        <p:spPr>
          <a:xfrm>
            <a:off x="609600" y="2971800"/>
            <a:ext cx="556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4. </a:t>
            </a:r>
            <a:r>
              <a:rPr lang="en-US" sz="2400" dirty="0" err="1" smtClean="0"/>
              <a:t>Tứ</a:t>
            </a:r>
            <a:r>
              <a:rPr lang="en-US" sz="2400" dirty="0" smtClean="0"/>
              <a:t> </a:t>
            </a:r>
            <a:r>
              <a:rPr lang="en-US" sz="2400" dirty="0" err="1" smtClean="0"/>
              <a:t>giác</a:t>
            </a:r>
            <a:r>
              <a:rPr lang="en-US" sz="2400" dirty="0" smtClean="0"/>
              <a:t> </a:t>
            </a:r>
            <a:r>
              <a:rPr lang="en-US" sz="2400" dirty="0" err="1" smtClean="0"/>
              <a:t>có</a:t>
            </a:r>
            <a:r>
              <a:rPr lang="en-US" sz="2400" dirty="0" smtClean="0"/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các</a:t>
            </a:r>
            <a:r>
              <a:rPr lang="en-US" sz="2400" dirty="0" smtClean="0"/>
              <a:t> </a:t>
            </a:r>
            <a:r>
              <a:rPr lang="en-US" sz="2400" dirty="0" err="1" smtClean="0"/>
              <a:t>góc</a:t>
            </a:r>
            <a:r>
              <a:rPr lang="en-US" sz="2400" dirty="0" smtClean="0"/>
              <a:t> </a:t>
            </a:r>
            <a:r>
              <a:rPr lang="en-US" sz="2400" dirty="0" err="1" smtClean="0"/>
              <a:t>đối</a:t>
            </a:r>
            <a:r>
              <a:rPr lang="en-US" sz="2400" dirty="0" smtClean="0"/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bằng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nhau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/>
              <a:t>là</a:t>
            </a:r>
            <a:r>
              <a:rPr lang="en-US" sz="2400" dirty="0" smtClean="0"/>
              <a:t> HBH</a:t>
            </a:r>
            <a:endParaRPr lang="en-US" sz="2400" dirty="0"/>
          </a:p>
        </p:txBody>
      </p:sp>
      <p:sp>
        <p:nvSpPr>
          <p:cNvPr id="20" name="TextBox 19"/>
          <p:cNvSpPr txBox="1"/>
          <p:nvPr/>
        </p:nvSpPr>
        <p:spPr>
          <a:xfrm>
            <a:off x="609600" y="3581400"/>
            <a:ext cx="6553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5. </a:t>
            </a:r>
            <a:r>
              <a:rPr lang="en-US" sz="2400" dirty="0" err="1" smtClean="0"/>
              <a:t>Tứ</a:t>
            </a:r>
            <a:r>
              <a:rPr lang="en-US" sz="2400" dirty="0" smtClean="0"/>
              <a:t> </a:t>
            </a:r>
            <a:r>
              <a:rPr lang="en-US" sz="2400" dirty="0" err="1" smtClean="0"/>
              <a:t>giác</a:t>
            </a:r>
            <a:r>
              <a:rPr lang="en-US" sz="2400" dirty="0" smtClean="0"/>
              <a:t> </a:t>
            </a:r>
            <a:r>
              <a:rPr lang="en-US" sz="2400" dirty="0" err="1" smtClean="0"/>
              <a:t>có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00B050"/>
                </a:solidFill>
              </a:rPr>
              <a:t>2</a:t>
            </a:r>
            <a:r>
              <a:rPr lang="en-US" sz="2400" dirty="0" smtClean="0"/>
              <a:t> </a:t>
            </a:r>
            <a:r>
              <a:rPr lang="en-US" sz="2400" dirty="0" err="1" smtClean="0"/>
              <a:t>đường</a:t>
            </a:r>
            <a:r>
              <a:rPr lang="en-US" sz="2400" dirty="0" smtClean="0"/>
              <a:t> </a:t>
            </a:r>
            <a:r>
              <a:rPr lang="en-US" sz="2400" dirty="0" err="1" smtClean="0"/>
              <a:t>chéo</a:t>
            </a:r>
            <a:r>
              <a:rPr lang="en-US" sz="2400" dirty="0" smtClean="0"/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cắt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nhau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tại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trung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điểm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của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mỗi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đường</a:t>
            </a:r>
            <a:r>
              <a:rPr lang="en-US" sz="2400" dirty="0" smtClean="0"/>
              <a:t> </a:t>
            </a:r>
            <a:r>
              <a:rPr lang="en-US" sz="2400" dirty="0" err="1" smtClean="0"/>
              <a:t>là</a:t>
            </a:r>
            <a:r>
              <a:rPr lang="en-US" sz="2400" dirty="0" smtClean="0"/>
              <a:t> HBH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29149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III/ </a:t>
            </a:r>
            <a:r>
              <a:rPr lang="en-US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Dấu</a:t>
            </a:r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hiệu</a:t>
            </a:r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nhận</a:t>
            </a:r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biết</a:t>
            </a:r>
            <a:endParaRPr lang="en-US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Parallelogram 1"/>
          <p:cNvSpPr/>
          <p:nvPr/>
        </p:nvSpPr>
        <p:spPr>
          <a:xfrm rot="2448905">
            <a:off x="810184" y="2146265"/>
            <a:ext cx="1769054" cy="1073129"/>
          </a:xfrm>
          <a:prstGeom prst="parallelogram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Parallelogram 15"/>
          <p:cNvSpPr/>
          <p:nvPr/>
        </p:nvSpPr>
        <p:spPr>
          <a:xfrm rot="5400000">
            <a:off x="3538237" y="1963673"/>
            <a:ext cx="1769054" cy="1073129"/>
          </a:xfrm>
          <a:prstGeom prst="parallelogram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Parallelogram 16"/>
          <p:cNvSpPr/>
          <p:nvPr/>
        </p:nvSpPr>
        <p:spPr>
          <a:xfrm rot="5400000">
            <a:off x="6129037" y="1948163"/>
            <a:ext cx="1769054" cy="1073129"/>
          </a:xfrm>
          <a:prstGeom prst="parallelogram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arallelogram 17"/>
          <p:cNvSpPr/>
          <p:nvPr/>
        </p:nvSpPr>
        <p:spPr>
          <a:xfrm rot="13881518">
            <a:off x="1601724" y="4683372"/>
            <a:ext cx="1769054" cy="1073129"/>
          </a:xfrm>
          <a:prstGeom prst="parallelogram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Parallelogram 18"/>
          <p:cNvSpPr/>
          <p:nvPr/>
        </p:nvSpPr>
        <p:spPr>
          <a:xfrm rot="4498161">
            <a:off x="5295711" y="4647851"/>
            <a:ext cx="1769054" cy="1073129"/>
          </a:xfrm>
          <a:prstGeom prst="parallelogram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/>
          <p:cNvCxnSpPr/>
          <p:nvPr/>
        </p:nvCxnSpPr>
        <p:spPr>
          <a:xfrm>
            <a:off x="1039929" y="2080344"/>
            <a:ext cx="188796" cy="177081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2148738" y="3065752"/>
            <a:ext cx="209550" cy="18314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1066800" y="2831521"/>
            <a:ext cx="182679" cy="128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1100989" y="2919412"/>
            <a:ext cx="182679" cy="128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H="1">
            <a:off x="1998546" y="2242269"/>
            <a:ext cx="182679" cy="128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H="1">
            <a:off x="2032735" y="2330160"/>
            <a:ext cx="182679" cy="128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7" name="Group 36"/>
          <p:cNvGrpSpPr/>
          <p:nvPr/>
        </p:nvGrpSpPr>
        <p:grpSpPr>
          <a:xfrm>
            <a:off x="3838667" y="1295400"/>
            <a:ext cx="415521" cy="670930"/>
            <a:chOff x="3838667" y="1555492"/>
            <a:chExt cx="415521" cy="670930"/>
          </a:xfrm>
        </p:grpSpPr>
        <p:sp>
          <p:nvSpPr>
            <p:cNvPr id="35" name="Arc 34"/>
            <p:cNvSpPr/>
            <p:nvPr/>
          </p:nvSpPr>
          <p:spPr>
            <a:xfrm rot="7152378">
              <a:off x="3743348" y="1710853"/>
              <a:ext cx="524380" cy="333742"/>
            </a:xfrm>
            <a:prstGeom prst="arc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Arc 35"/>
            <p:cNvSpPr/>
            <p:nvPr/>
          </p:nvSpPr>
          <p:spPr>
            <a:xfrm rot="7152378">
              <a:off x="3732363" y="1704596"/>
              <a:ext cx="670930" cy="372721"/>
            </a:xfrm>
            <a:prstGeom prst="arc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 rot="10967321">
            <a:off x="4593459" y="3073590"/>
            <a:ext cx="415521" cy="670930"/>
            <a:chOff x="3838667" y="1555492"/>
            <a:chExt cx="415521" cy="670930"/>
          </a:xfrm>
        </p:grpSpPr>
        <p:sp>
          <p:nvSpPr>
            <p:cNvPr id="39" name="Arc 38"/>
            <p:cNvSpPr/>
            <p:nvPr/>
          </p:nvSpPr>
          <p:spPr>
            <a:xfrm rot="7152378">
              <a:off x="3743348" y="1710853"/>
              <a:ext cx="524380" cy="333742"/>
            </a:xfrm>
            <a:prstGeom prst="arc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Arc 39"/>
            <p:cNvSpPr/>
            <p:nvPr/>
          </p:nvSpPr>
          <p:spPr>
            <a:xfrm rot="7152378">
              <a:off x="3732363" y="1704596"/>
              <a:ext cx="670930" cy="372721"/>
            </a:xfrm>
            <a:prstGeom prst="arc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2" name="Arc 41"/>
          <p:cNvSpPr/>
          <p:nvPr/>
        </p:nvSpPr>
        <p:spPr>
          <a:xfrm rot="1388663">
            <a:off x="3470419" y="2857240"/>
            <a:ext cx="681333" cy="367182"/>
          </a:xfrm>
          <a:prstGeom prst="arc">
            <a:avLst/>
          </a:prstGeom>
          <a:noFill/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44" name="Arc 43"/>
          <p:cNvSpPr/>
          <p:nvPr/>
        </p:nvSpPr>
        <p:spPr>
          <a:xfrm rot="12329402">
            <a:off x="4701619" y="1799965"/>
            <a:ext cx="681333" cy="367182"/>
          </a:xfrm>
          <a:prstGeom prst="arc">
            <a:avLst/>
          </a:prstGeom>
          <a:noFill/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cxnSp>
        <p:nvCxnSpPr>
          <p:cNvPr id="49" name="Straight Connector 48"/>
          <p:cNvCxnSpPr/>
          <p:nvPr/>
        </p:nvCxnSpPr>
        <p:spPr>
          <a:xfrm>
            <a:off x="2405913" y="4724400"/>
            <a:ext cx="209550" cy="18314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2371951" y="5471029"/>
            <a:ext cx="209550" cy="18314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flipH="1">
            <a:off x="2022113" y="4953783"/>
            <a:ext cx="76940" cy="219241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H="1">
            <a:off x="2091218" y="4953784"/>
            <a:ext cx="76940" cy="219241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flipH="1">
            <a:off x="2830035" y="5251787"/>
            <a:ext cx="76940" cy="219241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H="1">
            <a:off x="2899140" y="5251788"/>
            <a:ext cx="76940" cy="219241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1505294" y="4854071"/>
            <a:ext cx="1942864" cy="71805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flipV="1">
            <a:off x="2457450" y="4400550"/>
            <a:ext cx="57150" cy="161925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5481913" y="5232738"/>
            <a:ext cx="27359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>
            <a:off x="5481913" y="5173025"/>
            <a:ext cx="27359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6610350" y="5213688"/>
            <a:ext cx="27359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>
            <a:off x="6610350" y="5153975"/>
            <a:ext cx="27359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304800" y="2265683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</a:t>
            </a:r>
            <a:endParaRPr lang="en-US" sz="2400" dirty="0"/>
          </a:p>
        </p:txBody>
      </p:sp>
      <p:sp>
        <p:nvSpPr>
          <p:cNvPr id="73" name="TextBox 72"/>
          <p:cNvSpPr txBox="1"/>
          <p:nvPr/>
        </p:nvSpPr>
        <p:spPr>
          <a:xfrm>
            <a:off x="1286219" y="1557047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B</a:t>
            </a:r>
            <a:endParaRPr lang="en-US" sz="2400" dirty="0"/>
          </a:p>
        </p:txBody>
      </p:sp>
      <p:sp>
        <p:nvSpPr>
          <p:cNvPr id="74" name="TextBox 73"/>
          <p:cNvSpPr txBox="1"/>
          <p:nvPr/>
        </p:nvSpPr>
        <p:spPr>
          <a:xfrm>
            <a:off x="2667000" y="2635812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</a:t>
            </a:r>
            <a:endParaRPr lang="en-US" sz="2400" dirty="0"/>
          </a:p>
        </p:txBody>
      </p:sp>
      <p:sp>
        <p:nvSpPr>
          <p:cNvPr id="75" name="TextBox 74"/>
          <p:cNvSpPr txBox="1"/>
          <p:nvPr/>
        </p:nvSpPr>
        <p:spPr>
          <a:xfrm>
            <a:off x="1541346" y="3373576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D</a:t>
            </a:r>
            <a:endParaRPr lang="en-US" sz="2400" dirty="0"/>
          </a:p>
        </p:txBody>
      </p:sp>
      <p:sp>
        <p:nvSpPr>
          <p:cNvPr id="76" name="TextBox 75"/>
          <p:cNvSpPr txBox="1"/>
          <p:nvPr/>
        </p:nvSpPr>
        <p:spPr>
          <a:xfrm>
            <a:off x="3581400" y="1384877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E</a:t>
            </a:r>
            <a:endParaRPr lang="en-US" sz="2400" dirty="0"/>
          </a:p>
        </p:txBody>
      </p:sp>
      <p:sp>
        <p:nvSpPr>
          <p:cNvPr id="77" name="TextBox 76"/>
          <p:cNvSpPr txBox="1"/>
          <p:nvPr/>
        </p:nvSpPr>
        <p:spPr>
          <a:xfrm>
            <a:off x="4953000" y="1644908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F</a:t>
            </a:r>
            <a:endParaRPr lang="en-US" sz="2400" dirty="0"/>
          </a:p>
        </p:txBody>
      </p:sp>
      <p:sp>
        <p:nvSpPr>
          <p:cNvPr id="78" name="TextBox 77"/>
          <p:cNvSpPr txBox="1"/>
          <p:nvPr/>
        </p:nvSpPr>
        <p:spPr>
          <a:xfrm>
            <a:off x="4800600" y="3321308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G</a:t>
            </a:r>
            <a:endParaRPr lang="en-US" sz="2400" dirty="0"/>
          </a:p>
        </p:txBody>
      </p:sp>
      <p:sp>
        <p:nvSpPr>
          <p:cNvPr id="79" name="TextBox 78"/>
          <p:cNvSpPr txBox="1"/>
          <p:nvPr/>
        </p:nvSpPr>
        <p:spPr>
          <a:xfrm>
            <a:off x="3529288" y="3016508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H</a:t>
            </a:r>
            <a:endParaRPr lang="en-US" sz="2400" dirty="0"/>
          </a:p>
        </p:txBody>
      </p:sp>
      <p:sp>
        <p:nvSpPr>
          <p:cNvPr id="80" name="TextBox 79"/>
          <p:cNvSpPr txBox="1"/>
          <p:nvPr/>
        </p:nvSpPr>
        <p:spPr>
          <a:xfrm>
            <a:off x="6248399" y="1429291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I</a:t>
            </a:r>
            <a:endParaRPr lang="en-US" sz="2400" dirty="0"/>
          </a:p>
        </p:txBody>
      </p:sp>
      <p:sp>
        <p:nvSpPr>
          <p:cNvPr id="81" name="TextBox 80"/>
          <p:cNvSpPr txBox="1"/>
          <p:nvPr/>
        </p:nvSpPr>
        <p:spPr>
          <a:xfrm>
            <a:off x="7543800" y="1685323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N</a:t>
            </a:r>
            <a:endParaRPr lang="en-US" sz="2400" dirty="0"/>
          </a:p>
        </p:txBody>
      </p:sp>
      <p:sp>
        <p:nvSpPr>
          <p:cNvPr id="82" name="TextBox 81"/>
          <p:cNvSpPr txBox="1"/>
          <p:nvPr/>
        </p:nvSpPr>
        <p:spPr>
          <a:xfrm>
            <a:off x="7372350" y="3283591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M</a:t>
            </a:r>
            <a:endParaRPr lang="en-US" sz="2400" dirty="0"/>
          </a:p>
        </p:txBody>
      </p:sp>
      <p:sp>
        <p:nvSpPr>
          <p:cNvPr id="83" name="TextBox 82"/>
          <p:cNvSpPr txBox="1"/>
          <p:nvPr/>
        </p:nvSpPr>
        <p:spPr>
          <a:xfrm>
            <a:off x="6180238" y="2969269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K</a:t>
            </a:r>
            <a:endParaRPr lang="en-US" sz="2400" dirty="0"/>
          </a:p>
        </p:txBody>
      </p:sp>
      <p:sp>
        <p:nvSpPr>
          <p:cNvPr id="84" name="TextBox 83"/>
          <p:cNvSpPr txBox="1"/>
          <p:nvPr/>
        </p:nvSpPr>
        <p:spPr>
          <a:xfrm>
            <a:off x="6400800" y="1600200"/>
            <a:ext cx="6858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75</a:t>
            </a:r>
            <a:r>
              <a:rPr lang="en-US" sz="2000" baseline="30000" dirty="0" smtClean="0"/>
              <a:t>0</a:t>
            </a:r>
            <a:endParaRPr lang="en-US" sz="2000" dirty="0"/>
          </a:p>
        </p:txBody>
      </p:sp>
      <p:sp>
        <p:nvSpPr>
          <p:cNvPr id="85" name="TextBox 84"/>
          <p:cNvSpPr txBox="1"/>
          <p:nvPr/>
        </p:nvSpPr>
        <p:spPr>
          <a:xfrm>
            <a:off x="6408838" y="2810023"/>
            <a:ext cx="7539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110</a:t>
            </a:r>
            <a:r>
              <a:rPr lang="en-US" sz="2000" baseline="30000" dirty="0" smtClean="0"/>
              <a:t>0</a:t>
            </a:r>
            <a:endParaRPr lang="en-US" sz="2000" dirty="0"/>
          </a:p>
        </p:txBody>
      </p:sp>
      <p:sp>
        <p:nvSpPr>
          <p:cNvPr id="86" name="TextBox 85"/>
          <p:cNvSpPr txBox="1"/>
          <p:nvPr/>
        </p:nvSpPr>
        <p:spPr>
          <a:xfrm>
            <a:off x="7086600" y="3000375"/>
            <a:ext cx="6858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70</a:t>
            </a:r>
            <a:r>
              <a:rPr lang="en-US" sz="2000" baseline="30000" dirty="0" smtClean="0"/>
              <a:t>0</a:t>
            </a:r>
            <a:endParaRPr lang="en-US" sz="2000" dirty="0"/>
          </a:p>
        </p:txBody>
      </p:sp>
      <p:sp>
        <p:nvSpPr>
          <p:cNvPr id="87" name="TextBox 86"/>
          <p:cNvSpPr txBox="1"/>
          <p:nvPr/>
        </p:nvSpPr>
        <p:spPr>
          <a:xfrm>
            <a:off x="1237511" y="4623238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</a:t>
            </a:r>
            <a:endParaRPr lang="en-US" sz="2400" dirty="0"/>
          </a:p>
        </p:txBody>
      </p:sp>
      <p:sp>
        <p:nvSpPr>
          <p:cNvPr id="88" name="TextBox 87"/>
          <p:cNvSpPr txBox="1"/>
          <p:nvPr/>
        </p:nvSpPr>
        <p:spPr>
          <a:xfrm>
            <a:off x="2372835" y="4038600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</a:t>
            </a:r>
            <a:endParaRPr lang="en-US" sz="2400" dirty="0"/>
          </a:p>
        </p:txBody>
      </p:sp>
      <p:sp>
        <p:nvSpPr>
          <p:cNvPr id="89" name="TextBox 88"/>
          <p:cNvSpPr txBox="1"/>
          <p:nvPr/>
        </p:nvSpPr>
        <p:spPr>
          <a:xfrm>
            <a:off x="3429000" y="5423338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R</a:t>
            </a:r>
            <a:endParaRPr lang="en-US" sz="2400" dirty="0"/>
          </a:p>
        </p:txBody>
      </p:sp>
      <p:sp>
        <p:nvSpPr>
          <p:cNvPr id="90" name="TextBox 89"/>
          <p:cNvSpPr txBox="1"/>
          <p:nvPr/>
        </p:nvSpPr>
        <p:spPr>
          <a:xfrm>
            <a:off x="2209800" y="5987331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Q</a:t>
            </a:r>
            <a:endParaRPr lang="en-US" sz="2400" dirty="0"/>
          </a:p>
        </p:txBody>
      </p:sp>
      <p:sp>
        <p:nvSpPr>
          <p:cNvPr id="91" name="TextBox 90"/>
          <p:cNvSpPr txBox="1"/>
          <p:nvPr/>
        </p:nvSpPr>
        <p:spPr>
          <a:xfrm>
            <a:off x="2438400" y="4876800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O</a:t>
            </a:r>
            <a:endParaRPr lang="en-US" sz="2400" dirty="0"/>
          </a:p>
        </p:txBody>
      </p:sp>
      <p:sp>
        <p:nvSpPr>
          <p:cNvPr id="92" name="TextBox 91"/>
          <p:cNvSpPr txBox="1"/>
          <p:nvPr/>
        </p:nvSpPr>
        <p:spPr>
          <a:xfrm>
            <a:off x="5105400" y="4194004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V</a:t>
            </a:r>
            <a:endParaRPr lang="en-US" sz="2400" dirty="0"/>
          </a:p>
        </p:txBody>
      </p:sp>
      <p:sp>
        <p:nvSpPr>
          <p:cNvPr id="93" name="TextBox 92"/>
          <p:cNvSpPr txBox="1"/>
          <p:nvPr/>
        </p:nvSpPr>
        <p:spPr>
          <a:xfrm>
            <a:off x="6476999" y="4114800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U</a:t>
            </a:r>
            <a:endParaRPr lang="en-US" sz="2400" dirty="0"/>
          </a:p>
        </p:txBody>
      </p:sp>
      <p:sp>
        <p:nvSpPr>
          <p:cNvPr id="94" name="TextBox 93"/>
          <p:cNvSpPr txBox="1"/>
          <p:nvPr/>
        </p:nvSpPr>
        <p:spPr>
          <a:xfrm>
            <a:off x="6858000" y="5788967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Y</a:t>
            </a:r>
            <a:endParaRPr lang="en-US" sz="2400" dirty="0"/>
          </a:p>
        </p:txBody>
      </p:sp>
      <p:sp>
        <p:nvSpPr>
          <p:cNvPr id="95" name="TextBox 94"/>
          <p:cNvSpPr txBox="1"/>
          <p:nvPr/>
        </p:nvSpPr>
        <p:spPr>
          <a:xfrm>
            <a:off x="5526907" y="5791200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X</a:t>
            </a:r>
            <a:endParaRPr lang="en-US" sz="2400" dirty="0"/>
          </a:p>
        </p:txBody>
      </p:sp>
      <p:sp>
        <p:nvSpPr>
          <p:cNvPr id="96" name="TextBox 95"/>
          <p:cNvSpPr txBox="1"/>
          <p:nvPr/>
        </p:nvSpPr>
        <p:spPr>
          <a:xfrm>
            <a:off x="5723038" y="5596234"/>
            <a:ext cx="7539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100</a:t>
            </a:r>
            <a:r>
              <a:rPr lang="en-US" sz="2000" baseline="30000" dirty="0" smtClean="0"/>
              <a:t>0</a:t>
            </a:r>
            <a:endParaRPr lang="en-US" sz="2000" dirty="0"/>
          </a:p>
        </p:txBody>
      </p:sp>
      <p:sp>
        <p:nvSpPr>
          <p:cNvPr id="97" name="TextBox 96"/>
          <p:cNvSpPr txBox="1"/>
          <p:nvPr/>
        </p:nvSpPr>
        <p:spPr>
          <a:xfrm>
            <a:off x="6353175" y="5600700"/>
            <a:ext cx="6858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 80</a:t>
            </a:r>
            <a:r>
              <a:rPr lang="en-US" sz="2000" baseline="30000" dirty="0" smtClean="0"/>
              <a:t>0</a:t>
            </a:r>
            <a:endParaRPr lang="en-US" sz="2000" dirty="0"/>
          </a:p>
        </p:txBody>
      </p:sp>
      <p:sp>
        <p:nvSpPr>
          <p:cNvPr id="98" name="TextBox 97"/>
          <p:cNvSpPr txBox="1"/>
          <p:nvPr/>
        </p:nvSpPr>
        <p:spPr>
          <a:xfrm>
            <a:off x="1158139" y="3644857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a)</a:t>
            </a:r>
            <a:endParaRPr lang="en-US" sz="2400" dirty="0"/>
          </a:p>
        </p:txBody>
      </p:sp>
      <p:sp>
        <p:nvSpPr>
          <p:cNvPr id="99" name="TextBox 98"/>
          <p:cNvSpPr txBox="1"/>
          <p:nvPr/>
        </p:nvSpPr>
        <p:spPr>
          <a:xfrm>
            <a:off x="4279132" y="3644857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b)</a:t>
            </a:r>
            <a:endParaRPr lang="en-US" sz="2400" dirty="0"/>
          </a:p>
        </p:txBody>
      </p:sp>
      <p:sp>
        <p:nvSpPr>
          <p:cNvPr id="100" name="TextBox 99"/>
          <p:cNvSpPr txBox="1"/>
          <p:nvPr/>
        </p:nvSpPr>
        <p:spPr>
          <a:xfrm>
            <a:off x="7069957" y="3644857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c)</a:t>
            </a:r>
            <a:endParaRPr lang="en-US" sz="2400" dirty="0"/>
          </a:p>
        </p:txBody>
      </p:sp>
      <p:sp>
        <p:nvSpPr>
          <p:cNvPr id="101" name="TextBox 100"/>
          <p:cNvSpPr txBox="1"/>
          <p:nvPr/>
        </p:nvSpPr>
        <p:spPr>
          <a:xfrm>
            <a:off x="1676400" y="6172200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d)</a:t>
            </a:r>
            <a:endParaRPr lang="en-US" sz="2400" dirty="0"/>
          </a:p>
        </p:txBody>
      </p:sp>
      <p:sp>
        <p:nvSpPr>
          <p:cNvPr id="102" name="TextBox 101"/>
          <p:cNvSpPr txBox="1"/>
          <p:nvPr/>
        </p:nvSpPr>
        <p:spPr>
          <a:xfrm>
            <a:off x="6023710" y="6106096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e)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81608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III/ </a:t>
            </a:r>
            <a:r>
              <a:rPr lang="en-US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Dấu</a:t>
            </a:r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hiệu</a:t>
            </a:r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nhận</a:t>
            </a:r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biết</a:t>
            </a:r>
            <a:endParaRPr lang="en-US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521013" y="1659224"/>
            <a:ext cx="4446098" cy="3757683"/>
            <a:chOff x="438131" y="1618679"/>
            <a:chExt cx="2741760" cy="2266571"/>
          </a:xfrm>
        </p:grpSpPr>
        <p:sp>
          <p:nvSpPr>
            <p:cNvPr id="2" name="Parallelogram 1"/>
            <p:cNvSpPr/>
            <p:nvPr/>
          </p:nvSpPr>
          <p:spPr>
            <a:xfrm rot="2448905">
              <a:off x="810184" y="2146265"/>
              <a:ext cx="1769054" cy="1073129"/>
            </a:xfrm>
            <a:prstGeom prst="parallelogram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0" name="Straight Connector 19"/>
            <p:cNvCxnSpPr/>
            <p:nvPr/>
          </p:nvCxnSpPr>
          <p:spPr>
            <a:xfrm>
              <a:off x="1039929" y="2080344"/>
              <a:ext cx="188796" cy="177081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2148738" y="3065752"/>
              <a:ext cx="209550" cy="183142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flipH="1">
              <a:off x="1066800" y="2831521"/>
              <a:ext cx="182679" cy="128588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flipH="1">
              <a:off x="1100989" y="2919412"/>
              <a:ext cx="182679" cy="128588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flipH="1">
              <a:off x="1998546" y="2242269"/>
              <a:ext cx="182679" cy="128588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flipH="1">
              <a:off x="2032735" y="2330160"/>
              <a:ext cx="182679" cy="128588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TextBox 71"/>
            <p:cNvSpPr txBox="1"/>
            <p:nvPr/>
          </p:nvSpPr>
          <p:spPr>
            <a:xfrm>
              <a:off x="438131" y="2369856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A</a:t>
              </a:r>
              <a:endParaRPr lang="en-US" sz="2400" dirty="0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1466111" y="1618679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B</a:t>
              </a:r>
              <a:endParaRPr lang="en-US" sz="2400" dirty="0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2722691" y="2752873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C</a:t>
              </a:r>
              <a:endParaRPr lang="en-US" sz="2400" dirty="0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1632685" y="3423585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D</a:t>
              </a:r>
              <a:endParaRPr lang="en-US" sz="2400" dirty="0"/>
            </a:p>
          </p:txBody>
        </p:sp>
      </p:grpSp>
      <p:sp>
        <p:nvSpPr>
          <p:cNvPr id="67" name="TextBox 66"/>
          <p:cNvSpPr txBox="1"/>
          <p:nvPr/>
        </p:nvSpPr>
        <p:spPr>
          <a:xfrm>
            <a:off x="4817752" y="1659224"/>
            <a:ext cx="4097647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Trình bày :</a:t>
            </a:r>
          </a:p>
          <a:p>
            <a:r>
              <a:rPr lang="en-US" sz="2800" dirty="0" smtClean="0"/>
              <a:t>Xét tứ giác ABCD có</a:t>
            </a:r>
          </a:p>
          <a:p>
            <a:r>
              <a:rPr lang="en-US" sz="2800" dirty="0" smtClean="0"/>
              <a:t>AB=DC</a:t>
            </a:r>
          </a:p>
          <a:p>
            <a:r>
              <a:rPr lang="en-US" sz="2800" dirty="0" smtClean="0"/>
              <a:t>AD=BC</a:t>
            </a:r>
          </a:p>
          <a:p>
            <a:pPr marL="457200" indent="-457200">
              <a:buFont typeface="Symbol"/>
              <a:buChar char="Þ"/>
            </a:pPr>
            <a:r>
              <a:rPr lang="en-US" sz="2800" dirty="0" smtClean="0"/>
              <a:t>ABCD </a:t>
            </a:r>
            <a:r>
              <a:rPr lang="en-US" sz="2800" dirty="0" smtClean="0"/>
              <a:t>là hình </a:t>
            </a:r>
            <a:r>
              <a:rPr lang="en-US" sz="2800" dirty="0" err="1" smtClean="0"/>
              <a:t>bình</a:t>
            </a:r>
            <a:r>
              <a:rPr lang="en-US" sz="2800" dirty="0" smtClean="0"/>
              <a:t> </a:t>
            </a:r>
            <a:r>
              <a:rPr lang="en-US" sz="2800" dirty="0" err="1" smtClean="0"/>
              <a:t>hành</a:t>
            </a:r>
            <a:endParaRPr lang="en-US" sz="2800" dirty="0" smtClean="0"/>
          </a:p>
          <a:p>
            <a:r>
              <a:rPr lang="en-US" sz="2800" dirty="0" smtClean="0"/>
              <a:t>( </a:t>
            </a:r>
            <a:r>
              <a:rPr lang="en-US" sz="2800" dirty="0" err="1" smtClean="0"/>
              <a:t>vì</a:t>
            </a:r>
            <a:r>
              <a:rPr lang="en-US" sz="2800" dirty="0" smtClean="0"/>
              <a:t> </a:t>
            </a:r>
            <a:r>
              <a:rPr lang="en-US" sz="2800" dirty="0" err="1" smtClean="0"/>
              <a:t>tứ</a:t>
            </a:r>
            <a:r>
              <a:rPr lang="en-US" sz="2800" dirty="0" smtClean="0"/>
              <a:t> </a:t>
            </a:r>
            <a:r>
              <a:rPr lang="en-US" sz="2800" dirty="0" err="1" smtClean="0"/>
              <a:t>giác</a:t>
            </a:r>
            <a:r>
              <a:rPr lang="en-US" sz="2800" dirty="0" smtClean="0"/>
              <a:t> </a:t>
            </a:r>
            <a:r>
              <a:rPr lang="en-US" sz="2800" dirty="0" err="1" smtClean="0"/>
              <a:t>có</a:t>
            </a:r>
            <a:r>
              <a:rPr lang="en-US" sz="2800" dirty="0" smtClean="0"/>
              <a:t> 2 </a:t>
            </a:r>
            <a:r>
              <a:rPr lang="en-US" sz="2800" dirty="0" err="1" smtClean="0"/>
              <a:t>cặp</a:t>
            </a:r>
            <a:r>
              <a:rPr lang="en-US" sz="2800" dirty="0" smtClean="0"/>
              <a:t> </a:t>
            </a:r>
            <a:r>
              <a:rPr lang="en-US" sz="2800" dirty="0" err="1" smtClean="0"/>
              <a:t>cạnh</a:t>
            </a:r>
            <a:r>
              <a:rPr lang="en-US" sz="2800" dirty="0" smtClean="0"/>
              <a:t> </a:t>
            </a:r>
            <a:r>
              <a:rPr lang="en-US" sz="2800" dirty="0" err="1" smtClean="0"/>
              <a:t>đối</a:t>
            </a:r>
            <a:r>
              <a:rPr lang="en-US" sz="2800" dirty="0" smtClean="0"/>
              <a:t> </a:t>
            </a:r>
            <a:r>
              <a:rPr lang="en-US" sz="2800" dirty="0" err="1" smtClean="0"/>
              <a:t>bằng</a:t>
            </a:r>
            <a:r>
              <a:rPr lang="en-US" sz="2800" dirty="0" smtClean="0"/>
              <a:t> </a:t>
            </a:r>
            <a:r>
              <a:rPr lang="en-US" sz="2800" dirty="0" err="1" smtClean="0"/>
              <a:t>nhau</a:t>
            </a:r>
            <a:r>
              <a:rPr lang="en-US" sz="2800" dirty="0" smtClean="0"/>
              <a:t>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174823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III/ </a:t>
            </a:r>
            <a:r>
              <a:rPr lang="en-US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Dấu</a:t>
            </a:r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hiệu</a:t>
            </a:r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nhận</a:t>
            </a:r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biết</a:t>
            </a:r>
            <a:endParaRPr lang="en-US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4817752" y="1659224"/>
            <a:ext cx="40976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Học sinh tự trình bày :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1143001" y="1659224"/>
            <a:ext cx="2967596" cy="3454566"/>
            <a:chOff x="3473163" y="1282381"/>
            <a:chExt cx="1937037" cy="2493629"/>
          </a:xfrm>
        </p:grpSpPr>
        <p:sp>
          <p:nvSpPr>
            <p:cNvPr id="47" name="Parallelogram 46"/>
            <p:cNvSpPr/>
            <p:nvPr/>
          </p:nvSpPr>
          <p:spPr>
            <a:xfrm rot="5400000">
              <a:off x="3538237" y="1963673"/>
              <a:ext cx="1769054" cy="1073129"/>
            </a:xfrm>
            <a:prstGeom prst="parallelogram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8" name="Group 47"/>
            <p:cNvGrpSpPr/>
            <p:nvPr/>
          </p:nvGrpSpPr>
          <p:grpSpPr>
            <a:xfrm>
              <a:off x="3828941" y="1282381"/>
              <a:ext cx="399701" cy="670930"/>
              <a:chOff x="3828941" y="1542473"/>
              <a:chExt cx="399701" cy="670930"/>
            </a:xfrm>
          </p:grpSpPr>
          <p:sp>
            <p:nvSpPr>
              <p:cNvPr id="49" name="Arc 48"/>
              <p:cNvSpPr/>
              <p:nvPr/>
            </p:nvSpPr>
            <p:spPr>
              <a:xfrm rot="7152378">
                <a:off x="3733622" y="1696144"/>
                <a:ext cx="524380" cy="333742"/>
              </a:xfrm>
              <a:prstGeom prst="arc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Arc 49"/>
              <p:cNvSpPr/>
              <p:nvPr/>
            </p:nvSpPr>
            <p:spPr>
              <a:xfrm rot="7152378">
                <a:off x="3706817" y="1691577"/>
                <a:ext cx="670930" cy="372721"/>
              </a:xfrm>
              <a:prstGeom prst="arc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1" name="Group 50"/>
            <p:cNvGrpSpPr/>
            <p:nvPr/>
          </p:nvGrpSpPr>
          <p:grpSpPr>
            <a:xfrm rot="10967321">
              <a:off x="4608774" y="3075444"/>
              <a:ext cx="400125" cy="670930"/>
              <a:chOff x="3838667" y="1554011"/>
              <a:chExt cx="400125" cy="670930"/>
            </a:xfrm>
          </p:grpSpPr>
          <p:sp>
            <p:nvSpPr>
              <p:cNvPr id="52" name="Arc 51"/>
              <p:cNvSpPr/>
              <p:nvPr/>
            </p:nvSpPr>
            <p:spPr>
              <a:xfrm rot="7152378">
                <a:off x="3743348" y="1710853"/>
                <a:ext cx="524380" cy="333742"/>
              </a:xfrm>
              <a:prstGeom prst="arc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Arc 52"/>
              <p:cNvSpPr/>
              <p:nvPr/>
            </p:nvSpPr>
            <p:spPr>
              <a:xfrm rot="7152378">
                <a:off x="3716967" y="1703115"/>
                <a:ext cx="670930" cy="372721"/>
              </a:xfrm>
              <a:prstGeom prst="arc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4" name="Arc 53"/>
            <p:cNvSpPr/>
            <p:nvPr/>
          </p:nvSpPr>
          <p:spPr>
            <a:xfrm rot="1388663">
              <a:off x="3473163" y="2832878"/>
              <a:ext cx="681333" cy="367182"/>
            </a:xfrm>
            <a:prstGeom prst="arc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55" name="Arc 54"/>
            <p:cNvSpPr/>
            <p:nvPr/>
          </p:nvSpPr>
          <p:spPr>
            <a:xfrm rot="12329402">
              <a:off x="4688533" y="1827635"/>
              <a:ext cx="681333" cy="367182"/>
            </a:xfrm>
            <a:prstGeom prst="arc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3684026" y="1397737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E</a:t>
              </a:r>
              <a:endParaRPr lang="en-US" sz="2400" dirty="0"/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4953000" y="1644908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F</a:t>
              </a:r>
              <a:endParaRPr lang="en-US" sz="2400" dirty="0"/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4858206" y="3314345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G</a:t>
              </a:r>
              <a:endParaRPr lang="en-US" sz="2400" dirty="0"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3663093" y="3016469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H</a:t>
              </a:r>
              <a:endParaRPr lang="en-US" sz="2400" dirty="0"/>
            </a:p>
          </p:txBody>
        </p:sp>
      </p:grpSp>
    </p:spTree>
    <p:extLst>
      <p:ext uri="{BB962C8B-B14F-4D97-AF65-F5344CB8AC3E}">
        <p14:creationId xmlns:p14="http://schemas.microsoft.com/office/powerpoint/2010/main" val="2524561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III/ </a:t>
            </a:r>
            <a:r>
              <a:rPr lang="en-US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Dấu</a:t>
            </a:r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hiệu</a:t>
            </a:r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nhận</a:t>
            </a:r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biết</a:t>
            </a:r>
            <a:endParaRPr lang="en-US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4156589" y="2601344"/>
            <a:ext cx="40976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Không phải hình bình hành</a:t>
            </a:r>
            <a:endParaRPr lang="en-US" sz="2800" dirty="0"/>
          </a:p>
        </p:txBody>
      </p:sp>
      <p:grpSp>
        <p:nvGrpSpPr>
          <p:cNvPr id="2" name="Group 1"/>
          <p:cNvGrpSpPr/>
          <p:nvPr/>
        </p:nvGrpSpPr>
        <p:grpSpPr>
          <a:xfrm>
            <a:off x="1419637" y="2141126"/>
            <a:ext cx="2955297" cy="3683201"/>
            <a:chOff x="6294271" y="1434056"/>
            <a:chExt cx="1681319" cy="2332175"/>
          </a:xfrm>
        </p:grpSpPr>
        <p:sp>
          <p:nvSpPr>
            <p:cNvPr id="18" name="Parallelogram 17"/>
            <p:cNvSpPr/>
            <p:nvPr/>
          </p:nvSpPr>
          <p:spPr>
            <a:xfrm rot="5400000">
              <a:off x="6129037" y="1948163"/>
              <a:ext cx="1769054" cy="1073129"/>
            </a:xfrm>
            <a:prstGeom prst="parallelogram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6354381" y="1434056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I</a:t>
              </a:r>
              <a:endParaRPr lang="en-US" sz="2400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7518390" y="1664888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N</a:t>
              </a:r>
              <a:endParaRPr lang="en-US" sz="2400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7444147" y="3304566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M</a:t>
              </a:r>
              <a:endParaRPr lang="en-US" sz="2400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294271" y="2980174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K</a:t>
              </a:r>
              <a:endParaRPr lang="en-US" sz="2400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6442918" y="1621848"/>
              <a:ext cx="6858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75</a:t>
              </a:r>
              <a:r>
                <a:rPr lang="en-US" sz="2000" baseline="30000" dirty="0" smtClean="0"/>
                <a:t>0</a:t>
              </a:r>
              <a:endParaRPr lang="en-US" sz="2000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6456287" y="2869786"/>
              <a:ext cx="75396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110</a:t>
              </a:r>
              <a:r>
                <a:rPr lang="en-US" sz="2000" baseline="30000" dirty="0" smtClean="0"/>
                <a:t>0</a:t>
              </a:r>
              <a:endParaRPr lang="en-US" sz="2000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7258050" y="3083536"/>
              <a:ext cx="6858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70</a:t>
              </a:r>
              <a:r>
                <a:rPr lang="en-US" sz="2000" baseline="30000" dirty="0" smtClean="0"/>
                <a:t>0</a:t>
              </a:r>
              <a:endParaRPr lang="en-US" sz="2000" dirty="0"/>
            </a:p>
          </p:txBody>
        </p:sp>
      </p:grpSp>
    </p:spTree>
    <p:extLst>
      <p:ext uri="{BB962C8B-B14F-4D97-AF65-F5344CB8AC3E}">
        <p14:creationId xmlns:p14="http://schemas.microsoft.com/office/powerpoint/2010/main" val="1407067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III/ </a:t>
            </a:r>
            <a:r>
              <a:rPr lang="en-US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Dấu</a:t>
            </a:r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hiệu</a:t>
            </a:r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nhận</a:t>
            </a:r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biết</a:t>
            </a:r>
            <a:endParaRPr lang="en-US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4817752" y="1659224"/>
            <a:ext cx="409764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Trình bày :</a:t>
            </a:r>
          </a:p>
          <a:p>
            <a:r>
              <a:rPr lang="en-US" sz="2800" dirty="0" smtClean="0"/>
              <a:t>Xét tứ giác ABCD có</a:t>
            </a:r>
          </a:p>
          <a:p>
            <a:r>
              <a:rPr lang="en-US" sz="2800" dirty="0" smtClean="0"/>
              <a:t>O là trung điểm của QS</a:t>
            </a:r>
          </a:p>
          <a:p>
            <a:r>
              <a:rPr lang="en-US" sz="2800" dirty="0" smtClean="0"/>
              <a:t>O là trung ,điểm của PR</a:t>
            </a:r>
          </a:p>
          <a:p>
            <a:r>
              <a:rPr lang="en-US" sz="2800" dirty="0" smtClean="0"/>
              <a:t>=&gt; PSRQ là hình bình hành</a:t>
            </a:r>
            <a:endParaRPr lang="en-US" sz="2800" dirty="0"/>
          </a:p>
        </p:txBody>
      </p:sp>
      <p:grpSp>
        <p:nvGrpSpPr>
          <p:cNvPr id="3" name="Group 2"/>
          <p:cNvGrpSpPr/>
          <p:nvPr/>
        </p:nvGrpSpPr>
        <p:grpSpPr>
          <a:xfrm>
            <a:off x="656571" y="1447800"/>
            <a:ext cx="3915429" cy="3559910"/>
            <a:chOff x="1268909" y="4130559"/>
            <a:chExt cx="2617291" cy="2298139"/>
          </a:xfrm>
        </p:grpSpPr>
        <p:sp>
          <p:nvSpPr>
            <p:cNvPr id="13" name="Parallelogram 12"/>
            <p:cNvSpPr/>
            <p:nvPr/>
          </p:nvSpPr>
          <p:spPr>
            <a:xfrm rot="13881518">
              <a:off x="1601724" y="4683372"/>
              <a:ext cx="1769054" cy="1073129"/>
            </a:xfrm>
            <a:prstGeom prst="parallelogram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" name="Straight Connector 13"/>
            <p:cNvCxnSpPr/>
            <p:nvPr/>
          </p:nvCxnSpPr>
          <p:spPr>
            <a:xfrm>
              <a:off x="2405913" y="4724400"/>
              <a:ext cx="209550" cy="183142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2371951" y="5471029"/>
              <a:ext cx="209550" cy="183142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H="1">
              <a:off x="2022113" y="4953783"/>
              <a:ext cx="76940" cy="219241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>
              <a:off x="2091218" y="4953784"/>
              <a:ext cx="76940" cy="219241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flipH="1">
              <a:off x="2830035" y="5251787"/>
              <a:ext cx="76940" cy="219241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flipH="1">
              <a:off x="2899140" y="5251788"/>
              <a:ext cx="76940" cy="219241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1505294" y="4854071"/>
              <a:ext cx="1968146" cy="741703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flipV="1">
              <a:off x="2482817" y="4399905"/>
              <a:ext cx="15807" cy="1628418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TextBox 29"/>
            <p:cNvSpPr txBox="1"/>
            <p:nvPr/>
          </p:nvSpPr>
          <p:spPr>
            <a:xfrm>
              <a:off x="1268909" y="4698692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P</a:t>
              </a:r>
              <a:endParaRPr lang="en-US" sz="2400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2395497" y="4130559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S</a:t>
              </a:r>
              <a:endParaRPr lang="en-US" sz="2400" dirty="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3429000" y="5423338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R</a:t>
              </a:r>
              <a:endParaRPr lang="en-US" sz="2400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2282087" y="5967033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Q</a:t>
              </a:r>
              <a:endParaRPr lang="en-US" sz="2400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2457450" y="4993780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O</a:t>
              </a:r>
              <a:endParaRPr lang="en-US" sz="2400" dirty="0"/>
            </a:p>
          </p:txBody>
        </p:sp>
      </p:grpSp>
    </p:spTree>
    <p:extLst>
      <p:ext uri="{BB962C8B-B14F-4D97-AF65-F5344CB8AC3E}">
        <p14:creationId xmlns:p14="http://schemas.microsoft.com/office/powerpoint/2010/main" val="316736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III/ </a:t>
            </a:r>
            <a:r>
              <a:rPr lang="en-US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Dấu</a:t>
            </a:r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hiệu</a:t>
            </a:r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nhận</a:t>
            </a:r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biết</a:t>
            </a:r>
            <a:endParaRPr lang="en-US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/>
              <p:cNvSpPr txBox="1"/>
              <p:nvPr/>
            </p:nvSpPr>
            <p:spPr>
              <a:xfrm>
                <a:off x="3458640" y="1343702"/>
                <a:ext cx="5724069" cy="13965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/>
                  <a:t>Trình bày :</a:t>
                </a:r>
              </a:p>
              <a:p>
                <a:r>
                  <a:rPr lang="en-US" sz="2800" dirty="0" smtClean="0"/>
                  <a:t>Ta có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acc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  <m:acc>
                      <m:accPr>
                        <m:chr m:val="̂"/>
                        <m:ctrlPr>
                          <a:rPr lang="en-US" sz="2800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</m:acc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8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100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28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80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8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180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endParaRPr lang="en-US" sz="2800" dirty="0" smtClean="0"/>
              </a:p>
              <a:p>
                <a:endParaRPr lang="en-US" sz="2800" dirty="0"/>
              </a:p>
            </p:txBody>
          </p:sp>
        </mc:Choice>
        <mc:Fallback xmlns="">
          <p:sp>
            <p:nvSpPr>
              <p:cNvPr id="67" name="TextBox 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8640" y="1343702"/>
                <a:ext cx="5724069" cy="1396536"/>
              </a:xfrm>
              <a:prstGeom prst="rect">
                <a:avLst/>
              </a:prstGeom>
              <a:blipFill rotWithShape="0">
                <a:blip r:embed="rId2"/>
                <a:stretch>
                  <a:fillRect l="-2130" t="-39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" name="Group 1"/>
          <p:cNvGrpSpPr/>
          <p:nvPr/>
        </p:nvGrpSpPr>
        <p:grpSpPr>
          <a:xfrm>
            <a:off x="152400" y="1659224"/>
            <a:ext cx="3455720" cy="3272419"/>
            <a:chOff x="5253313" y="4222963"/>
            <a:chExt cx="2087831" cy="2086806"/>
          </a:xfrm>
        </p:grpSpPr>
        <p:sp>
          <p:nvSpPr>
            <p:cNvPr id="19" name="Parallelogram 18"/>
            <p:cNvSpPr/>
            <p:nvPr/>
          </p:nvSpPr>
          <p:spPr>
            <a:xfrm rot="4498161">
              <a:off x="5295711" y="4647851"/>
              <a:ext cx="1769054" cy="1073129"/>
            </a:xfrm>
            <a:prstGeom prst="parallelogram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0" name="Straight Connector 19"/>
            <p:cNvCxnSpPr/>
            <p:nvPr/>
          </p:nvCxnSpPr>
          <p:spPr>
            <a:xfrm>
              <a:off x="5481913" y="5232738"/>
              <a:ext cx="273594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5481913" y="5173025"/>
              <a:ext cx="273594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6610350" y="5213688"/>
              <a:ext cx="273594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6610350" y="5153975"/>
              <a:ext cx="273594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/>
            <p:cNvSpPr txBox="1"/>
            <p:nvPr/>
          </p:nvSpPr>
          <p:spPr>
            <a:xfrm>
              <a:off x="5253313" y="4242012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V</a:t>
              </a:r>
              <a:endParaRPr lang="en-US" sz="2400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544145" y="4222963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U</a:t>
              </a:r>
              <a:endParaRPr lang="en-US" sz="2400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6883944" y="5844697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Y</a:t>
              </a:r>
              <a:endParaRPr lang="en-US" sz="2400" dirty="0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5627985" y="5848104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X</a:t>
              </a:r>
              <a:endParaRPr lang="en-US" sz="2400" dirty="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5755507" y="5677319"/>
              <a:ext cx="75396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100</a:t>
              </a:r>
              <a:r>
                <a:rPr lang="en-US" sz="2000" baseline="30000" dirty="0" smtClean="0"/>
                <a:t>0</a:t>
              </a:r>
              <a:endParaRPr lang="en-US" sz="2000" dirty="0"/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6569275" y="5676693"/>
              <a:ext cx="6858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 80</a:t>
              </a:r>
              <a:r>
                <a:rPr lang="en-US" sz="2000" baseline="30000" dirty="0" smtClean="0"/>
                <a:t>0</a:t>
              </a:r>
              <a:endParaRPr lang="en-US" sz="2000" dirty="0"/>
            </a:p>
          </p:txBody>
        </p:sp>
      </p:grpSp>
      <p:sp>
        <p:nvSpPr>
          <p:cNvPr id="39" name="TextBox 38"/>
          <p:cNvSpPr txBox="1"/>
          <p:nvPr/>
        </p:nvSpPr>
        <p:spPr>
          <a:xfrm>
            <a:off x="3477864" y="2248645"/>
            <a:ext cx="572406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Mà 2 góc này ở vị trí trong cùng phía</a:t>
            </a:r>
          </a:p>
          <a:p>
            <a:r>
              <a:rPr lang="en-US" sz="2800" dirty="0" smtClean="0"/>
              <a:t>=&gt; XV // YU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3465663" y="3203951"/>
            <a:ext cx="4762746" cy="1815882"/>
            <a:chOff x="4640876" y="3149061"/>
            <a:chExt cx="4762746" cy="1815882"/>
          </a:xfrm>
        </p:grpSpPr>
        <p:sp>
          <p:nvSpPr>
            <p:cNvPr id="5" name="Left Brace 4"/>
            <p:cNvSpPr/>
            <p:nvPr/>
          </p:nvSpPr>
          <p:spPr>
            <a:xfrm>
              <a:off x="4919693" y="3749560"/>
              <a:ext cx="198119" cy="595002"/>
            </a:xfrm>
            <a:prstGeom prst="leftBrac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4640876" y="3149061"/>
              <a:ext cx="4762746" cy="18158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/>
                <a:t>Xét tứ giác XYUV có</a:t>
              </a:r>
            </a:p>
            <a:p>
              <a:r>
                <a:rPr lang="en-US" sz="2800" dirty="0" smtClean="0"/>
                <a:t>     XV // YU (cmt)</a:t>
              </a:r>
            </a:p>
            <a:p>
              <a:r>
                <a:rPr lang="en-US" sz="2800" dirty="0" smtClean="0"/>
                <a:t>     XV=YU (gt)</a:t>
              </a:r>
            </a:p>
            <a:p>
              <a:r>
                <a:rPr lang="en-US" sz="2800" dirty="0" smtClean="0"/>
                <a:t>=&gt; XYUV là hình bình hành</a:t>
              </a:r>
              <a:endParaRPr lang="en-US" sz="2800" dirty="0"/>
            </a:p>
          </p:txBody>
        </p:sp>
      </p:grpSp>
    </p:spTree>
    <p:extLst>
      <p:ext uri="{BB962C8B-B14F-4D97-AF65-F5344CB8AC3E}">
        <p14:creationId xmlns:p14="http://schemas.microsoft.com/office/powerpoint/2010/main" val="1814188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/>
      <p:bldP spid="3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III/ </a:t>
            </a:r>
            <a:r>
              <a:rPr lang="en-US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Dấu</a:t>
            </a:r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hiệu</a:t>
            </a:r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nhận</a:t>
            </a:r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biết</a:t>
            </a:r>
            <a:endParaRPr lang="en-US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66800" y="1447800"/>
            <a:ext cx="7162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err="1" smtClean="0"/>
              <a:t>Dựa</a:t>
            </a:r>
            <a:r>
              <a:rPr lang="en-US" sz="2400" dirty="0" smtClean="0"/>
              <a:t> </a:t>
            </a:r>
            <a:r>
              <a:rPr lang="en-US" sz="2400" dirty="0" err="1" smtClean="0"/>
              <a:t>vào</a:t>
            </a:r>
            <a:r>
              <a:rPr lang="en-US" sz="2400" dirty="0" smtClean="0"/>
              <a:t> 5 </a:t>
            </a:r>
            <a:r>
              <a:rPr lang="en-US" sz="2400" dirty="0" err="1" smtClean="0"/>
              <a:t>dấu</a:t>
            </a:r>
            <a:r>
              <a:rPr lang="en-US" sz="2400" dirty="0" smtClean="0"/>
              <a:t> </a:t>
            </a:r>
            <a:r>
              <a:rPr lang="en-US" sz="2400" dirty="0" err="1" smtClean="0"/>
              <a:t>hiệu</a:t>
            </a:r>
            <a:r>
              <a:rPr lang="en-US" sz="2400" dirty="0" smtClean="0"/>
              <a:t> </a:t>
            </a:r>
            <a:r>
              <a:rPr lang="en-US" sz="2400" dirty="0" err="1" smtClean="0"/>
              <a:t>nhận</a:t>
            </a:r>
            <a:r>
              <a:rPr lang="en-US" sz="2400" dirty="0" smtClean="0"/>
              <a:t> </a:t>
            </a:r>
            <a:r>
              <a:rPr lang="en-US" sz="2400" dirty="0" err="1" smtClean="0"/>
              <a:t>biết</a:t>
            </a:r>
            <a:r>
              <a:rPr lang="en-US" sz="2400" dirty="0" smtClean="0"/>
              <a:t> </a:t>
            </a:r>
            <a:r>
              <a:rPr lang="en-US" sz="2400" dirty="0" err="1" smtClean="0"/>
              <a:t>vừa</a:t>
            </a:r>
            <a:r>
              <a:rPr lang="en-US" sz="2400" dirty="0" smtClean="0"/>
              <a:t> </a:t>
            </a:r>
            <a:r>
              <a:rPr lang="en-US" sz="2400" dirty="0" err="1" smtClean="0"/>
              <a:t>nêu</a:t>
            </a:r>
            <a:r>
              <a:rPr lang="en-US" sz="2400" dirty="0" smtClean="0"/>
              <a:t>. </a:t>
            </a:r>
            <a:r>
              <a:rPr lang="en-US" sz="2400" dirty="0" err="1" smtClean="0"/>
              <a:t>Vậy</a:t>
            </a:r>
            <a:r>
              <a:rPr lang="en-US" sz="2400" dirty="0" smtClean="0"/>
              <a:t> </a:t>
            </a:r>
            <a:r>
              <a:rPr lang="en-US" sz="2400" dirty="0" err="1" smtClean="0"/>
              <a:t>để</a:t>
            </a:r>
            <a:r>
              <a:rPr lang="en-US" sz="2400" dirty="0" smtClean="0"/>
              <a:t> </a:t>
            </a:r>
            <a:r>
              <a:rPr lang="en-US" sz="2400" dirty="0" err="1" smtClean="0"/>
              <a:t>vẽ</a:t>
            </a:r>
            <a:r>
              <a:rPr lang="en-US" sz="2400" dirty="0" smtClean="0"/>
              <a:t> </a:t>
            </a:r>
            <a:r>
              <a:rPr lang="en-US" sz="2400" dirty="0" err="1" smtClean="0"/>
              <a:t>một</a:t>
            </a:r>
            <a:r>
              <a:rPr lang="en-US" sz="2400" dirty="0" smtClean="0"/>
              <a:t> </a:t>
            </a:r>
            <a:r>
              <a:rPr lang="en-US" sz="2400" dirty="0" err="1" smtClean="0"/>
              <a:t>hình</a:t>
            </a:r>
            <a:r>
              <a:rPr lang="en-US" sz="2400" dirty="0" smtClean="0"/>
              <a:t> </a:t>
            </a:r>
            <a:r>
              <a:rPr lang="en-US" sz="2400" dirty="0" err="1" smtClean="0"/>
              <a:t>bình</a:t>
            </a:r>
            <a:r>
              <a:rPr lang="en-US" sz="2400" dirty="0" smtClean="0"/>
              <a:t> </a:t>
            </a:r>
            <a:r>
              <a:rPr lang="en-US" sz="2400" dirty="0" err="1" smtClean="0"/>
              <a:t>hành</a:t>
            </a:r>
            <a:r>
              <a:rPr lang="en-US" sz="2400" dirty="0" smtClean="0"/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cho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nhanh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và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chính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xác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/>
              <a:t>em</a:t>
            </a:r>
            <a:r>
              <a:rPr lang="en-US" sz="2400" dirty="0" smtClean="0"/>
              <a:t> </a:t>
            </a:r>
            <a:r>
              <a:rPr lang="en-US" sz="2400" dirty="0" err="1" smtClean="0"/>
              <a:t>dựa</a:t>
            </a:r>
            <a:r>
              <a:rPr lang="en-US" sz="2400" dirty="0" smtClean="0"/>
              <a:t> </a:t>
            </a:r>
            <a:r>
              <a:rPr lang="en-US" sz="2400" dirty="0" err="1" smtClean="0"/>
              <a:t>vào</a:t>
            </a:r>
            <a:r>
              <a:rPr lang="en-US" sz="2400" dirty="0" smtClean="0"/>
              <a:t> </a:t>
            </a:r>
            <a:r>
              <a:rPr lang="en-US" sz="2400" dirty="0" err="1" smtClean="0"/>
              <a:t>dấu</a:t>
            </a:r>
            <a:r>
              <a:rPr lang="en-US" sz="2400" dirty="0" smtClean="0"/>
              <a:t> </a:t>
            </a:r>
            <a:r>
              <a:rPr lang="en-US" sz="2400" dirty="0" err="1" smtClean="0"/>
              <a:t>hiệu</a:t>
            </a:r>
            <a:r>
              <a:rPr lang="en-US" sz="2400" dirty="0" smtClean="0"/>
              <a:t> </a:t>
            </a:r>
            <a:r>
              <a:rPr lang="en-US" sz="2400" dirty="0" err="1" smtClean="0"/>
              <a:t>nào</a:t>
            </a:r>
            <a:r>
              <a:rPr lang="en-US" sz="2400" dirty="0" smtClean="0"/>
              <a:t> </a:t>
            </a:r>
            <a:r>
              <a:rPr lang="en-US" sz="2400" dirty="0" err="1" smtClean="0"/>
              <a:t>để</a:t>
            </a:r>
            <a:r>
              <a:rPr lang="en-US" sz="2400" dirty="0" smtClean="0"/>
              <a:t> </a:t>
            </a:r>
            <a:r>
              <a:rPr lang="en-US" sz="2400" dirty="0" err="1" smtClean="0"/>
              <a:t>vẽ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2353235" y="3294529"/>
            <a:ext cx="22860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1896035" y="3287110"/>
            <a:ext cx="457200" cy="12954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4182035" y="3281855"/>
            <a:ext cx="457200" cy="12954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905000" y="4572000"/>
            <a:ext cx="22860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5" name="Picture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4111" y="2409109"/>
            <a:ext cx="8001000" cy="266700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7047" y="4530203"/>
            <a:ext cx="8001000" cy="266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2115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3.33333E-6 L -0.00174 0.19445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" y="97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22 -0.11875 L -0.04427 -0.11643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74" y="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I/ </a:t>
            </a:r>
            <a:r>
              <a:rPr lang="en-US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Định</a:t>
            </a:r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nghĩa</a:t>
            </a:r>
            <a:endParaRPr lang="en-US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6200" y="1255067"/>
            <a:ext cx="906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Hình bình hành là tứ giác có các cạnh đối song song</a:t>
            </a:r>
            <a:endParaRPr lang="en-US" sz="2800" dirty="0"/>
          </a:p>
        </p:txBody>
      </p:sp>
      <p:sp>
        <p:nvSpPr>
          <p:cNvPr id="10" name="Parallelogram 9"/>
          <p:cNvSpPr/>
          <p:nvPr/>
        </p:nvSpPr>
        <p:spPr>
          <a:xfrm>
            <a:off x="2667000" y="1981200"/>
            <a:ext cx="2895600" cy="1496231"/>
          </a:xfrm>
          <a:prstGeom prst="parallelogram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2684929" y="1657780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5560358" y="1670613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B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5181600" y="3352800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</a:t>
            </a:r>
            <a:endParaRPr lang="en-US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2362200" y="3352799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D</a:t>
            </a:r>
            <a:endParaRPr lang="en-US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762000" y="3886200"/>
            <a:ext cx="518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Tứ giác ABCD là hình bình hành</a:t>
            </a:r>
            <a:endParaRPr lang="en-US" sz="2800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0070174"/>
              </p:ext>
            </p:extLst>
          </p:nvPr>
        </p:nvGraphicFramePr>
        <p:xfrm>
          <a:off x="5715000" y="3801057"/>
          <a:ext cx="1371600" cy="6935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0" name="Equation" r:id="rId3" imgW="1130040" imgH="571320" progId="Equation.DSMT4">
                  <p:embed/>
                </p:oleObj>
              </mc:Choice>
              <mc:Fallback>
                <p:oleObj name="Equation" r:id="rId3" imgW="1130040" imgH="5713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715000" y="3801057"/>
                        <a:ext cx="1371600" cy="69350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48009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I/ </a:t>
            </a:r>
            <a:r>
              <a:rPr lang="en-US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Định</a:t>
            </a:r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nghĩa</a:t>
            </a:r>
            <a:endParaRPr lang="en-US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19200" y="1259549"/>
            <a:ext cx="2514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Chọn</a:t>
            </a:r>
            <a:r>
              <a:rPr lang="en-US" sz="2800" dirty="0" smtClean="0"/>
              <a:t> </a:t>
            </a:r>
            <a:r>
              <a:rPr lang="en-US" sz="2800" dirty="0" err="1" smtClean="0"/>
              <a:t>đúng</a:t>
            </a:r>
            <a:r>
              <a:rPr lang="en-US" sz="2800" dirty="0" smtClean="0"/>
              <a:t> </a:t>
            </a:r>
            <a:r>
              <a:rPr lang="en-US" sz="2800" dirty="0" err="1" smtClean="0"/>
              <a:t>sai</a:t>
            </a:r>
            <a:endParaRPr lang="en-US" sz="2800" dirty="0"/>
          </a:p>
        </p:txBody>
      </p:sp>
      <p:sp>
        <p:nvSpPr>
          <p:cNvPr id="33" name="TextBox 32"/>
          <p:cNvSpPr txBox="1"/>
          <p:nvPr/>
        </p:nvSpPr>
        <p:spPr>
          <a:xfrm>
            <a:off x="1371600" y="1828800"/>
            <a:ext cx="7543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1) </a:t>
            </a:r>
            <a:r>
              <a:rPr lang="en-US" sz="2800" dirty="0" err="1" smtClean="0"/>
              <a:t>Hình</a:t>
            </a:r>
            <a:r>
              <a:rPr lang="en-US" sz="2800" dirty="0" smtClean="0"/>
              <a:t> </a:t>
            </a:r>
            <a:r>
              <a:rPr lang="en-US" sz="2800" dirty="0" err="1" smtClean="0"/>
              <a:t>bình</a:t>
            </a:r>
            <a:r>
              <a:rPr lang="en-US" sz="2800" dirty="0" smtClean="0"/>
              <a:t> </a:t>
            </a:r>
            <a:r>
              <a:rPr lang="en-US" sz="2800" dirty="0" err="1" smtClean="0"/>
              <a:t>hành</a:t>
            </a:r>
            <a:r>
              <a:rPr lang="en-US" sz="2800" dirty="0" smtClean="0"/>
              <a:t> </a:t>
            </a:r>
            <a:r>
              <a:rPr lang="en-US" sz="2800" dirty="0" err="1" smtClean="0"/>
              <a:t>được</a:t>
            </a:r>
            <a:r>
              <a:rPr lang="en-US" sz="2800" dirty="0" smtClean="0"/>
              <a:t> </a:t>
            </a:r>
            <a:r>
              <a:rPr lang="en-US" sz="2800" dirty="0" err="1" smtClean="0"/>
              <a:t>xem</a:t>
            </a:r>
            <a:r>
              <a:rPr lang="en-US" sz="2800" dirty="0" smtClean="0"/>
              <a:t> </a:t>
            </a:r>
            <a:r>
              <a:rPr lang="en-US" sz="2800" dirty="0" err="1" smtClean="0"/>
              <a:t>là</a:t>
            </a:r>
            <a:r>
              <a:rPr lang="en-US" sz="2800" dirty="0" smtClean="0"/>
              <a:t> </a:t>
            </a:r>
            <a:r>
              <a:rPr lang="en-US" sz="2800" dirty="0" err="1" smtClean="0"/>
              <a:t>hình</a:t>
            </a:r>
            <a:r>
              <a:rPr lang="en-US" sz="2800" dirty="0" smtClean="0"/>
              <a:t> </a:t>
            </a:r>
            <a:r>
              <a:rPr lang="en-US" sz="2800" dirty="0" err="1" smtClean="0"/>
              <a:t>thang</a:t>
            </a:r>
            <a:endParaRPr lang="en-US" sz="2800" dirty="0"/>
          </a:p>
        </p:txBody>
      </p:sp>
      <p:sp>
        <p:nvSpPr>
          <p:cNvPr id="34" name="TextBox 33"/>
          <p:cNvSpPr txBox="1"/>
          <p:nvPr/>
        </p:nvSpPr>
        <p:spPr>
          <a:xfrm>
            <a:off x="1371600" y="2438400"/>
            <a:ext cx="7543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2) Hình thang được xem là hình bình </a:t>
            </a:r>
            <a:r>
              <a:rPr lang="en-US" sz="2800" dirty="0"/>
              <a:t>hành 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772400" y="1890355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Đ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772400" y="2469177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S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5" name="Action Button: Custom 4">
            <a:hlinkClick r:id="" action="ppaction://noaction" highlightClick="1"/>
          </p:cNvPr>
          <p:cNvSpPr/>
          <p:nvPr/>
        </p:nvSpPr>
        <p:spPr>
          <a:xfrm>
            <a:off x="4076700" y="3194050"/>
            <a:ext cx="990600" cy="304800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Đáp</a:t>
            </a:r>
            <a:r>
              <a:rPr lang="en-US" dirty="0" smtClean="0"/>
              <a:t> </a:t>
            </a:r>
            <a:r>
              <a:rPr lang="en-US" dirty="0" err="1" smtClean="0"/>
              <a:t>án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7792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35" grpId="0"/>
      <p:bldP spid="3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622101">
            <a:off x="-2322841" y="4519484"/>
            <a:ext cx="5430371" cy="1810124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294" y="3994394"/>
            <a:ext cx="5430371" cy="1810124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3828" y="2497859"/>
            <a:ext cx="5430371" cy="1810124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II/ </a:t>
            </a:r>
            <a:r>
              <a:rPr lang="en-US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chất</a:t>
            </a:r>
            <a:endParaRPr lang="en-US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381001" y="1371600"/>
            <a:ext cx="8534400" cy="461665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Với hình bình hành vừa vẽ, hãy đo dộ dài các cạnh và số đo các góc.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1498157" y="2652527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</a:t>
            </a:r>
            <a:endParaRPr lang="en-US" sz="2400" dirty="0"/>
          </a:p>
        </p:txBody>
      </p:sp>
      <p:sp>
        <p:nvSpPr>
          <p:cNvPr id="37" name="TextBox 36"/>
          <p:cNvSpPr txBox="1"/>
          <p:nvPr/>
        </p:nvSpPr>
        <p:spPr>
          <a:xfrm>
            <a:off x="3872019" y="2672037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B</a:t>
            </a:r>
            <a:endParaRPr lang="en-US" sz="2400" dirty="0"/>
          </a:p>
        </p:txBody>
      </p:sp>
      <p:sp>
        <p:nvSpPr>
          <p:cNvPr id="38" name="TextBox 37"/>
          <p:cNvSpPr txBox="1"/>
          <p:nvPr/>
        </p:nvSpPr>
        <p:spPr>
          <a:xfrm>
            <a:off x="3376719" y="4388599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</a:t>
            </a:r>
            <a:endParaRPr lang="en-US" sz="2400" dirty="0"/>
          </a:p>
        </p:txBody>
      </p:sp>
      <p:sp>
        <p:nvSpPr>
          <p:cNvPr id="39" name="TextBox 38"/>
          <p:cNvSpPr txBox="1"/>
          <p:nvPr/>
        </p:nvSpPr>
        <p:spPr>
          <a:xfrm>
            <a:off x="711844" y="4442376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D</a:t>
            </a:r>
            <a:endParaRPr lang="en-US" sz="2400" dirty="0"/>
          </a:p>
        </p:txBody>
      </p:sp>
      <p:sp>
        <p:nvSpPr>
          <p:cNvPr id="14" name="Parallelogram 13"/>
          <p:cNvSpPr/>
          <p:nvPr/>
        </p:nvSpPr>
        <p:spPr>
          <a:xfrm>
            <a:off x="1052619" y="3088162"/>
            <a:ext cx="2895600" cy="1496231"/>
          </a:xfrm>
          <a:prstGeom prst="parallelogram">
            <a:avLst>
              <a:gd name="adj" fmla="val 36591"/>
            </a:avLst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622101">
            <a:off x="24753" y="4523753"/>
            <a:ext cx="5430371" cy="1810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4619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II/ </a:t>
            </a:r>
            <a:r>
              <a:rPr lang="en-US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chất</a:t>
            </a:r>
            <a:endParaRPr lang="en-US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381001" y="1371600"/>
            <a:ext cx="8534400" cy="461665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Với hình bình hành vừa vẽ, hãy đo dộ dài các cạnh và số đo các góc.</a:t>
            </a:r>
            <a:endParaRPr lang="en-US" sz="2400" dirty="0"/>
          </a:p>
        </p:txBody>
      </p:sp>
      <p:sp>
        <p:nvSpPr>
          <p:cNvPr id="41" name="Parallelogram 40"/>
          <p:cNvSpPr/>
          <p:nvPr/>
        </p:nvSpPr>
        <p:spPr>
          <a:xfrm>
            <a:off x="1052619" y="3088162"/>
            <a:ext cx="2895600" cy="1496231"/>
          </a:xfrm>
          <a:prstGeom prst="parallelogram">
            <a:avLst>
              <a:gd name="adj" fmla="val 36591"/>
            </a:avLst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128819" y="2672037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</a:t>
            </a:r>
            <a:endParaRPr lang="en-US" sz="2400" dirty="0"/>
          </a:p>
        </p:txBody>
      </p:sp>
      <p:sp>
        <p:nvSpPr>
          <p:cNvPr id="37" name="TextBox 36"/>
          <p:cNvSpPr txBox="1"/>
          <p:nvPr/>
        </p:nvSpPr>
        <p:spPr>
          <a:xfrm>
            <a:off x="3872019" y="2672037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B</a:t>
            </a:r>
            <a:endParaRPr lang="en-US" sz="2400" dirty="0"/>
          </a:p>
        </p:txBody>
      </p:sp>
      <p:sp>
        <p:nvSpPr>
          <p:cNvPr id="38" name="TextBox 37"/>
          <p:cNvSpPr txBox="1"/>
          <p:nvPr/>
        </p:nvSpPr>
        <p:spPr>
          <a:xfrm>
            <a:off x="3557734" y="4364134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</a:t>
            </a:r>
            <a:endParaRPr lang="en-US" sz="2400" dirty="0"/>
          </a:p>
        </p:txBody>
      </p:sp>
      <p:sp>
        <p:nvSpPr>
          <p:cNvPr id="39" name="TextBox 38"/>
          <p:cNvSpPr txBox="1"/>
          <p:nvPr/>
        </p:nvSpPr>
        <p:spPr>
          <a:xfrm>
            <a:off x="744063" y="4455629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D</a:t>
            </a:r>
            <a:endParaRPr lang="en-US" sz="2400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8959" y="3147166"/>
            <a:ext cx="2895600" cy="144780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500419" y="3088162"/>
            <a:ext cx="2895600" cy="1447800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0690" y="3158514"/>
            <a:ext cx="2895600" cy="144780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41588" y="3088162"/>
            <a:ext cx="2895600" cy="144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7271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II/ </a:t>
            </a:r>
            <a:r>
              <a:rPr lang="en-US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chất</a:t>
            </a:r>
            <a:endParaRPr lang="en-US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381001" y="1371600"/>
            <a:ext cx="8534400" cy="461665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Với hình bình hành vừa vẽ, hãy đo dộ dài các cạnh và số đo các góc.</a:t>
            </a:r>
            <a:endParaRPr lang="en-US" sz="2400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433619" y="3098198"/>
            <a:ext cx="2133600" cy="1480457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Parallelogram 40"/>
          <p:cNvSpPr/>
          <p:nvPr/>
        </p:nvSpPr>
        <p:spPr>
          <a:xfrm>
            <a:off x="1052619" y="3088162"/>
            <a:ext cx="2895600" cy="1496231"/>
          </a:xfrm>
          <a:prstGeom prst="parallelogram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128819" y="2672037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</a:t>
            </a:r>
            <a:endParaRPr lang="en-US" sz="2400" dirty="0"/>
          </a:p>
        </p:txBody>
      </p:sp>
      <p:sp>
        <p:nvSpPr>
          <p:cNvPr id="37" name="TextBox 36"/>
          <p:cNvSpPr txBox="1"/>
          <p:nvPr/>
        </p:nvSpPr>
        <p:spPr>
          <a:xfrm>
            <a:off x="3872019" y="2672037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B</a:t>
            </a:r>
            <a:endParaRPr lang="en-US" sz="2400" dirty="0"/>
          </a:p>
        </p:txBody>
      </p:sp>
      <p:sp>
        <p:nvSpPr>
          <p:cNvPr id="38" name="TextBox 37"/>
          <p:cNvSpPr txBox="1"/>
          <p:nvPr/>
        </p:nvSpPr>
        <p:spPr>
          <a:xfrm>
            <a:off x="3389419" y="4499219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</a:t>
            </a:r>
            <a:endParaRPr lang="en-US" sz="2400" dirty="0"/>
          </a:p>
        </p:txBody>
      </p:sp>
      <p:sp>
        <p:nvSpPr>
          <p:cNvPr id="39" name="TextBox 38"/>
          <p:cNvSpPr txBox="1"/>
          <p:nvPr/>
        </p:nvSpPr>
        <p:spPr>
          <a:xfrm>
            <a:off x="819436" y="4393664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D</a:t>
            </a:r>
            <a:endParaRPr lang="en-US" sz="2400" dirty="0"/>
          </a:p>
        </p:txBody>
      </p:sp>
      <p:grpSp>
        <p:nvGrpSpPr>
          <p:cNvPr id="6" name="Group 5"/>
          <p:cNvGrpSpPr/>
          <p:nvPr/>
        </p:nvGrpSpPr>
        <p:grpSpPr>
          <a:xfrm>
            <a:off x="1483449" y="3025529"/>
            <a:ext cx="2022000" cy="1638262"/>
            <a:chOff x="1483449" y="3025529"/>
            <a:chExt cx="2022000" cy="1638262"/>
          </a:xfrm>
        </p:grpSpPr>
        <p:grpSp>
          <p:nvGrpSpPr>
            <p:cNvPr id="7" name="Group 6"/>
            <p:cNvGrpSpPr/>
            <p:nvPr/>
          </p:nvGrpSpPr>
          <p:grpSpPr>
            <a:xfrm>
              <a:off x="1483449" y="3025529"/>
              <a:ext cx="331170" cy="288408"/>
              <a:chOff x="1954830" y="2743200"/>
              <a:chExt cx="331170" cy="288408"/>
            </a:xfrm>
          </p:grpSpPr>
          <p:sp>
            <p:nvSpPr>
              <p:cNvPr id="2" name="Arc 1"/>
              <p:cNvSpPr/>
              <p:nvPr/>
            </p:nvSpPr>
            <p:spPr>
              <a:xfrm rot="3423894">
                <a:off x="1963746" y="2754989"/>
                <a:ext cx="267703" cy="285536"/>
              </a:xfrm>
              <a:prstGeom prst="arc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 w="28575"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>
                <a:off x="2019300" y="2743200"/>
                <a:ext cx="2667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 smtClean="0"/>
                  <a:t>1</a:t>
                </a:r>
                <a:endParaRPr lang="en-US" sz="1200" dirty="0"/>
              </a:p>
            </p:txBody>
          </p:sp>
        </p:grpSp>
        <p:grpSp>
          <p:nvGrpSpPr>
            <p:cNvPr id="9" name="Group 8"/>
            <p:cNvGrpSpPr/>
            <p:nvPr/>
          </p:nvGrpSpPr>
          <p:grpSpPr>
            <a:xfrm>
              <a:off x="3205269" y="4367069"/>
              <a:ext cx="300180" cy="296722"/>
              <a:chOff x="5600700" y="4078390"/>
              <a:chExt cx="300180" cy="296722"/>
            </a:xfrm>
          </p:grpSpPr>
          <p:sp>
            <p:nvSpPr>
              <p:cNvPr id="16" name="Arc 15"/>
              <p:cNvSpPr/>
              <p:nvPr/>
            </p:nvSpPr>
            <p:spPr>
              <a:xfrm rot="14726299">
                <a:off x="5624260" y="4098493"/>
                <a:ext cx="267703" cy="285536"/>
              </a:xfrm>
              <a:prstGeom prst="arc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 w="28575"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5600700" y="4078390"/>
                <a:ext cx="2667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 smtClean="0"/>
                  <a:t>1</a:t>
                </a:r>
                <a:endParaRPr lang="en-US" sz="1200" dirty="0"/>
              </a:p>
            </p:txBody>
          </p:sp>
        </p:grpSp>
      </p:grpSp>
      <p:grpSp>
        <p:nvGrpSpPr>
          <p:cNvPr id="13" name="Group 12"/>
          <p:cNvGrpSpPr/>
          <p:nvPr/>
        </p:nvGrpSpPr>
        <p:grpSpPr>
          <a:xfrm>
            <a:off x="1291763" y="2914266"/>
            <a:ext cx="2444653" cy="1839567"/>
            <a:chOff x="1291763" y="2914266"/>
            <a:chExt cx="2444653" cy="1839567"/>
          </a:xfrm>
        </p:grpSpPr>
        <p:grpSp>
          <p:nvGrpSpPr>
            <p:cNvPr id="14" name="Group 13"/>
            <p:cNvGrpSpPr/>
            <p:nvPr/>
          </p:nvGrpSpPr>
          <p:grpSpPr>
            <a:xfrm>
              <a:off x="1291763" y="2914266"/>
              <a:ext cx="446656" cy="505568"/>
              <a:chOff x="2057400" y="2631937"/>
              <a:chExt cx="446656" cy="505568"/>
            </a:xfrm>
          </p:grpSpPr>
          <p:grpSp>
            <p:nvGrpSpPr>
              <p:cNvPr id="5" name="Group 4"/>
              <p:cNvGrpSpPr/>
              <p:nvPr/>
            </p:nvGrpSpPr>
            <p:grpSpPr>
              <a:xfrm>
                <a:off x="2057400" y="2631937"/>
                <a:ext cx="446656" cy="505568"/>
                <a:chOff x="2671711" y="2631937"/>
                <a:chExt cx="446656" cy="505568"/>
              </a:xfrm>
            </p:grpSpPr>
            <p:sp>
              <p:nvSpPr>
                <p:cNvPr id="3" name="Arc 2"/>
                <p:cNvSpPr/>
                <p:nvPr/>
              </p:nvSpPr>
              <p:spPr>
                <a:xfrm rot="7295484">
                  <a:off x="2673174" y="2671312"/>
                  <a:ext cx="376777" cy="379704"/>
                </a:xfrm>
                <a:prstGeom prst="arc">
                  <a:avLst/>
                </a:prstGeom>
                <a:noFill/>
                <a:ln w="2857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" name="Arc 19"/>
                <p:cNvSpPr/>
                <p:nvPr/>
              </p:nvSpPr>
              <p:spPr>
                <a:xfrm rot="7532390">
                  <a:off x="2644646" y="2663783"/>
                  <a:ext cx="505568" cy="441875"/>
                </a:xfrm>
                <a:prstGeom prst="arc">
                  <a:avLst/>
                </a:prstGeom>
                <a:noFill/>
                <a:ln w="2857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25" name="TextBox 24"/>
              <p:cNvSpPr txBox="1"/>
              <p:nvPr/>
            </p:nvSpPr>
            <p:spPr>
              <a:xfrm>
                <a:off x="2133600" y="2825016"/>
                <a:ext cx="2667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 smtClean="0"/>
                  <a:t>2</a:t>
                </a:r>
                <a:endParaRPr lang="en-US" sz="1200" dirty="0"/>
              </a:p>
            </p:txBody>
          </p:sp>
        </p:grpSp>
        <p:grpSp>
          <p:nvGrpSpPr>
            <p:cNvPr id="12" name="Group 11"/>
            <p:cNvGrpSpPr/>
            <p:nvPr/>
          </p:nvGrpSpPr>
          <p:grpSpPr>
            <a:xfrm>
              <a:off x="3287819" y="4248265"/>
              <a:ext cx="448597" cy="505568"/>
              <a:chOff x="5342603" y="3978636"/>
              <a:chExt cx="448597" cy="505568"/>
            </a:xfrm>
          </p:grpSpPr>
          <p:sp>
            <p:nvSpPr>
              <p:cNvPr id="27" name="TextBox 26"/>
              <p:cNvSpPr txBox="1"/>
              <p:nvPr/>
            </p:nvSpPr>
            <p:spPr>
              <a:xfrm>
                <a:off x="5448300" y="4023767"/>
                <a:ext cx="2667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 smtClean="0"/>
                  <a:t>2</a:t>
                </a:r>
                <a:endParaRPr lang="en-US" sz="1200" dirty="0"/>
              </a:p>
            </p:txBody>
          </p:sp>
          <p:sp>
            <p:nvSpPr>
              <p:cNvPr id="22" name="Arc 21"/>
              <p:cNvSpPr/>
              <p:nvPr/>
            </p:nvSpPr>
            <p:spPr>
              <a:xfrm rot="17791816">
                <a:off x="5412959" y="4061868"/>
                <a:ext cx="376777" cy="379704"/>
              </a:xfrm>
              <a:prstGeom prst="arc">
                <a:avLst/>
              </a:prstGeom>
              <a:noFill/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Arc 22"/>
              <p:cNvSpPr/>
              <p:nvPr/>
            </p:nvSpPr>
            <p:spPr>
              <a:xfrm rot="18028722">
                <a:off x="5310757" y="4010482"/>
                <a:ext cx="505568" cy="441875"/>
              </a:xfrm>
              <a:prstGeom prst="arc">
                <a:avLst/>
              </a:prstGeom>
              <a:noFill/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5" name="Group 14"/>
          <p:cNvGrpSpPr/>
          <p:nvPr/>
        </p:nvGrpSpPr>
        <p:grpSpPr>
          <a:xfrm>
            <a:off x="1081194" y="3107345"/>
            <a:ext cx="2841625" cy="1469692"/>
            <a:chOff x="2466975" y="2825016"/>
            <a:chExt cx="2841625" cy="1469692"/>
          </a:xfrm>
        </p:grpSpPr>
        <p:cxnSp>
          <p:nvCxnSpPr>
            <p:cNvPr id="11" name="Straight Connector 10"/>
            <p:cNvCxnSpPr/>
            <p:nvPr/>
          </p:nvCxnSpPr>
          <p:spPr>
            <a:xfrm flipH="1">
              <a:off x="2466975" y="2825016"/>
              <a:ext cx="2841625" cy="1469692"/>
            </a:xfrm>
            <a:prstGeom prst="line">
              <a:avLst/>
            </a:prstGeom>
            <a:ln w="28575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/>
            <p:cNvSpPr txBox="1"/>
            <p:nvPr/>
          </p:nvSpPr>
          <p:spPr>
            <a:xfrm>
              <a:off x="3621087" y="3532460"/>
              <a:ext cx="533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O</a:t>
              </a:r>
              <a:endParaRPr lang="en-US" sz="2400" dirty="0"/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4928541" y="2112216"/>
            <a:ext cx="4038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Cạnh </a:t>
            </a:r>
            <a:r>
              <a:rPr lang="en-US" sz="2800" dirty="0" smtClean="0"/>
              <a:t>:  AB=DC và AD = BC</a:t>
            </a:r>
            <a:endParaRPr lang="en-US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4956984" y="2590031"/>
                <a:ext cx="4038600" cy="5375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 smtClean="0">
                    <a:solidFill>
                      <a:srgbClr val="00B0F0"/>
                    </a:solidFill>
                  </a:rPr>
                  <a:t>góc: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b="1" i="1" smtClean="0">
                            <a:solidFill>
                              <a:srgbClr val="00B0F0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</m:e>
                    </m:acc>
                    <m:r>
                      <a:rPr lang="en-US" sz="2800" b="1" i="1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=</m:t>
                    </m:r>
                    <m:acc>
                      <m:accPr>
                        <m:chr m:val="̂"/>
                        <m:ctrlPr>
                          <a:rPr lang="en-US" sz="2800" b="1" i="1" smtClean="0">
                            <a:solidFill>
                              <a:srgbClr val="00B0F0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𝑪</m:t>
                        </m:r>
                        <m:r>
                          <a:rPr lang="en-US" sz="28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acc>
                    <m:r>
                      <a:rPr lang="en-US" sz="2800" b="1" i="1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𝒗</m:t>
                    </m:r>
                    <m:r>
                      <a:rPr lang="en-US" sz="2800" b="1" i="1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à </m:t>
                    </m:r>
                    <m:acc>
                      <m:accPr>
                        <m:chr m:val="̂"/>
                        <m:ctrlPr>
                          <a:rPr lang="en-US" sz="2800" b="1" i="1" smtClean="0">
                            <a:solidFill>
                              <a:srgbClr val="00B0F0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𝑩</m:t>
                        </m:r>
                      </m:e>
                    </m:acc>
                    <m:r>
                      <a:rPr lang="en-US" sz="2800" b="1" i="1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=</m:t>
                    </m:r>
                    <m:acc>
                      <m:accPr>
                        <m:chr m:val="̂"/>
                        <m:ctrlPr>
                          <a:rPr lang="en-US" sz="2800" b="1" i="1" smtClean="0">
                            <a:solidFill>
                              <a:srgbClr val="00B0F0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1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𝑫</m:t>
                        </m:r>
                      </m:e>
                    </m:acc>
                  </m:oMath>
                </a14:m>
                <a:r>
                  <a:rPr lang="en-US" sz="2800" dirty="0" smtClean="0"/>
                  <a:t> </a:t>
                </a:r>
                <a:endParaRPr lang="en-US" sz="2800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6984" y="2590031"/>
                <a:ext cx="4038600" cy="537583"/>
              </a:xfrm>
              <a:prstGeom prst="rect">
                <a:avLst/>
              </a:prstGeom>
              <a:blipFill rotWithShape="0">
                <a:blip r:embed="rId3"/>
                <a:stretch>
                  <a:fillRect l="-3017" t="-9091" b="-318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TextBox 32"/>
          <p:cNvSpPr txBox="1"/>
          <p:nvPr/>
        </p:nvSpPr>
        <p:spPr>
          <a:xfrm>
            <a:off x="819436" y="5532531"/>
            <a:ext cx="66481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00B050"/>
                </a:solidFill>
              </a:rPr>
              <a:t>Đường</a:t>
            </a:r>
            <a:r>
              <a:rPr lang="en-US" sz="2800" b="1" dirty="0" smtClean="0">
                <a:solidFill>
                  <a:srgbClr val="00B050"/>
                </a:solidFill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</a:rPr>
              <a:t>chéo</a:t>
            </a:r>
            <a:r>
              <a:rPr lang="en-US" sz="2800" b="1" dirty="0" smtClean="0"/>
              <a:t>: </a:t>
            </a:r>
            <a:r>
              <a:rPr lang="en-US" sz="2800" dirty="0" smtClean="0"/>
              <a:t>O </a:t>
            </a:r>
            <a:r>
              <a:rPr lang="en-US" sz="2800" dirty="0" err="1" smtClean="0"/>
              <a:t>là</a:t>
            </a:r>
            <a:r>
              <a:rPr lang="en-US" sz="2800" dirty="0" smtClean="0"/>
              <a:t> </a:t>
            </a:r>
            <a:r>
              <a:rPr lang="en-US" sz="2800" dirty="0" err="1" smtClean="0"/>
              <a:t>trung</a:t>
            </a:r>
            <a:r>
              <a:rPr lang="en-US" sz="2800" dirty="0" smtClean="0"/>
              <a:t> </a:t>
            </a:r>
            <a:r>
              <a:rPr lang="en-US" sz="2800" dirty="0" err="1" smtClean="0"/>
              <a:t>điểm</a:t>
            </a:r>
            <a:r>
              <a:rPr lang="en-US" sz="2800" dirty="0" smtClean="0"/>
              <a:t> </a:t>
            </a:r>
            <a:r>
              <a:rPr lang="en-US" sz="2800" dirty="0" err="1" smtClean="0"/>
              <a:t>của</a:t>
            </a:r>
            <a:r>
              <a:rPr lang="en-US" sz="2800" dirty="0" smtClean="0"/>
              <a:t> AC </a:t>
            </a:r>
            <a:r>
              <a:rPr lang="en-US" sz="2800" dirty="0" err="1" smtClean="0"/>
              <a:t>và</a:t>
            </a:r>
            <a:r>
              <a:rPr lang="en-US" sz="2800" dirty="0" smtClean="0"/>
              <a:t> BD</a:t>
            </a:r>
            <a:endParaRPr lang="en-US" sz="2800" dirty="0"/>
          </a:p>
        </p:txBody>
      </p:sp>
      <p:sp>
        <p:nvSpPr>
          <p:cNvPr id="32" name="TextBox 31"/>
          <p:cNvSpPr txBox="1"/>
          <p:nvPr/>
        </p:nvSpPr>
        <p:spPr>
          <a:xfrm>
            <a:off x="819436" y="5016764"/>
            <a:ext cx="4329220" cy="461665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Có nhận xét gì về hai đường chéo </a:t>
            </a:r>
            <a:endParaRPr lang="en-US" sz="2400" dirty="0"/>
          </a:p>
        </p:txBody>
      </p:sp>
      <p:sp>
        <p:nvSpPr>
          <p:cNvPr id="36" name="TextBox 35"/>
          <p:cNvSpPr txBox="1"/>
          <p:nvPr/>
        </p:nvSpPr>
        <p:spPr>
          <a:xfrm>
            <a:off x="4301189" y="3072369"/>
            <a:ext cx="1782985" cy="461665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Chứng minh: </a:t>
            </a:r>
            <a:endParaRPr lang="en-US" sz="2400" dirty="0"/>
          </a:p>
        </p:txBody>
      </p:sp>
      <p:sp>
        <p:nvSpPr>
          <p:cNvPr id="44" name="TextBox 43"/>
          <p:cNvSpPr txBox="1"/>
          <p:nvPr/>
        </p:nvSpPr>
        <p:spPr>
          <a:xfrm>
            <a:off x="4692501" y="3568890"/>
            <a:ext cx="2607597" cy="461665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AC cạnh chung</a:t>
            </a:r>
            <a:endParaRPr lang="en-US" sz="2400" dirty="0"/>
          </a:p>
        </p:txBody>
      </p:sp>
      <p:sp>
        <p:nvSpPr>
          <p:cNvPr id="45" name="TextBox 44"/>
          <p:cNvSpPr txBox="1"/>
          <p:nvPr/>
        </p:nvSpPr>
        <p:spPr>
          <a:xfrm>
            <a:off x="6136187" y="3069908"/>
            <a:ext cx="2607597" cy="461665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dorable" panose="03000600000000020000" pitchFamily="66" charset="0"/>
              </a:rPr>
              <a:t>∆</a:t>
            </a:r>
            <a:r>
              <a:rPr lang="en-US" sz="2400" dirty="0" smtClean="0">
                <a:latin typeface="+mj-lt"/>
              </a:rPr>
              <a:t>ABC và </a:t>
            </a:r>
            <a:r>
              <a:rPr lang="en-US" sz="2400" dirty="0" smtClean="0">
                <a:latin typeface="Adorable" panose="03000600000000020000" pitchFamily="66" charset="0"/>
              </a:rPr>
              <a:t>∆</a:t>
            </a:r>
            <a:r>
              <a:rPr lang="en-US" sz="2400" dirty="0" smtClean="0"/>
              <a:t>CDA có</a:t>
            </a:r>
            <a:endParaRPr lang="en-US" sz="2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6" name="TextBox 45"/>
              <p:cNvSpPr txBox="1"/>
              <p:nvPr/>
            </p:nvSpPr>
            <p:spPr>
              <a:xfrm>
                <a:off x="4648202" y="4038600"/>
                <a:ext cx="4495798" cy="473719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400" i="1" dirty="0" smtClean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400" b="0" i="1" dirty="0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acc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=</m:t>
                    </m:r>
                    <m:acc>
                      <m:accPr>
                        <m:chr m:val="̂"/>
                        <m:ctrlPr>
                          <a:rPr lang="en-US" sz="2400" b="0" i="1" dirty="0" smtClean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400" b="0" i="1" dirty="0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2400" dirty="0" smtClean="0"/>
                  <a:t>(so le </a:t>
                </a:r>
                <a:r>
                  <a:rPr lang="en-US" sz="2400" dirty="0" err="1" smtClean="0"/>
                  <a:t>trong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và</a:t>
                </a:r>
                <a:r>
                  <a:rPr lang="en-US" sz="2400" dirty="0" smtClean="0"/>
                  <a:t> AB //CD)</a:t>
                </a:r>
                <a:endParaRPr lang="en-US" sz="2400" dirty="0"/>
              </a:p>
            </p:txBody>
          </p:sp>
        </mc:Choice>
        <mc:Fallback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2" y="4038600"/>
                <a:ext cx="4495798" cy="473719"/>
              </a:xfrm>
              <a:prstGeom prst="rect">
                <a:avLst/>
              </a:prstGeom>
              <a:blipFill rotWithShape="1">
                <a:blip r:embed="rId4"/>
                <a:stretch>
                  <a:fillRect l="-407" t="-7792" b="-28571"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7" name="TextBox 46"/>
              <p:cNvSpPr txBox="1"/>
              <p:nvPr/>
            </p:nvSpPr>
            <p:spPr>
              <a:xfrm>
                <a:off x="4717901" y="4484163"/>
                <a:ext cx="4274639" cy="473719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400" i="1" dirty="0" smtClean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400" b="0" i="1" dirty="0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acc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=</m:t>
                    </m:r>
                    <m:acc>
                      <m:accPr>
                        <m:chr m:val="̂"/>
                        <m:ctrlPr>
                          <a:rPr lang="en-US" sz="2400" b="0" i="1" dirty="0" smtClean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400" b="0" i="1" dirty="0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400" b="0" i="1" dirty="0" smtClean="0">
                                <a:latin typeface="Cambria Math"/>
                              </a:rPr>
                              <m:t>𝐴</m:t>
                            </m:r>
                          </m:e>
                          <m:sub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2400" dirty="0" smtClean="0"/>
                  <a:t>(so le </a:t>
                </a:r>
                <a:r>
                  <a:rPr lang="en-US" sz="2400" dirty="0" err="1" smtClean="0"/>
                  <a:t>trong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và</a:t>
                </a:r>
                <a:r>
                  <a:rPr lang="en-US" sz="2400" dirty="0" smtClean="0"/>
                  <a:t> AD // BC)  </a:t>
                </a:r>
                <a:endParaRPr lang="en-US" sz="2400" dirty="0"/>
              </a:p>
            </p:txBody>
          </p:sp>
        </mc:Choice>
        <mc:Fallback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7901" y="4484163"/>
                <a:ext cx="4274639" cy="473719"/>
              </a:xfrm>
              <a:prstGeom prst="rect">
                <a:avLst/>
              </a:prstGeom>
              <a:blipFill rotWithShape="1">
                <a:blip r:embed="rId5"/>
                <a:stretch>
                  <a:fillRect l="-428" t="-7792" r="-3281" b="-29870"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TextBox 47"/>
          <p:cNvSpPr txBox="1"/>
          <p:nvPr/>
        </p:nvSpPr>
        <p:spPr>
          <a:xfrm>
            <a:off x="5410200" y="5026099"/>
            <a:ext cx="2607597" cy="461665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dorable" panose="03000600000000020000" pitchFamily="66" charset="0"/>
              </a:rPr>
              <a:t>=&gt;∆</a:t>
            </a:r>
            <a:r>
              <a:rPr lang="en-US" sz="2400" dirty="0" smtClean="0">
                <a:latin typeface="+mj-lt"/>
              </a:rPr>
              <a:t>ABC = </a:t>
            </a:r>
            <a:r>
              <a:rPr lang="en-US" sz="2400" dirty="0" smtClean="0">
                <a:latin typeface="Adorable" panose="03000600000000020000" pitchFamily="66" charset="0"/>
              </a:rPr>
              <a:t>∆</a:t>
            </a:r>
            <a:r>
              <a:rPr lang="en-US" sz="2400" dirty="0" smtClean="0"/>
              <a:t>CDA </a:t>
            </a:r>
            <a:endParaRPr lang="en-US" sz="2400" dirty="0"/>
          </a:p>
        </p:txBody>
      </p:sp>
      <p:grpSp>
        <p:nvGrpSpPr>
          <p:cNvPr id="57" name="Group 56"/>
          <p:cNvGrpSpPr/>
          <p:nvPr/>
        </p:nvGrpSpPr>
        <p:grpSpPr>
          <a:xfrm>
            <a:off x="1840575" y="3375602"/>
            <a:ext cx="1364694" cy="891994"/>
            <a:chOff x="1840575" y="3375602"/>
            <a:chExt cx="1364694" cy="891994"/>
          </a:xfrm>
        </p:grpSpPr>
        <p:cxnSp>
          <p:nvCxnSpPr>
            <p:cNvPr id="19" name="Straight Connector 18"/>
            <p:cNvCxnSpPr/>
            <p:nvPr/>
          </p:nvCxnSpPr>
          <p:spPr>
            <a:xfrm flipH="1">
              <a:off x="1953562" y="3429000"/>
              <a:ext cx="256238" cy="213535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flipH="1">
              <a:off x="2792987" y="4036386"/>
              <a:ext cx="256238" cy="213535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>
              <a:off x="1840575" y="4000663"/>
              <a:ext cx="154004" cy="266933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>
              <a:off x="1903396" y="3962400"/>
              <a:ext cx="154004" cy="266933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>
              <a:off x="2988444" y="3413865"/>
              <a:ext cx="154004" cy="266933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>
              <a:off x="3051265" y="3375602"/>
              <a:ext cx="154004" cy="266933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36280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5" dur="2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7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31" grpId="0"/>
      <p:bldP spid="33" grpId="0"/>
      <p:bldP spid="32" grpId="0"/>
      <p:bldP spid="36" grpId="0"/>
      <p:bldP spid="44" grpId="0"/>
      <p:bldP spid="45" grpId="0"/>
      <p:bldP spid="46" grpId="0"/>
      <p:bldP spid="47" grpId="0"/>
      <p:bldP spid="4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II/ </a:t>
            </a:r>
            <a:r>
              <a:rPr lang="en-US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chất</a:t>
            </a:r>
            <a:endParaRPr lang="en-US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556545" y="1371600"/>
            <a:ext cx="8358855" cy="461665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Nêu</a:t>
            </a:r>
            <a:r>
              <a:rPr lang="en-US" sz="2400" dirty="0" smtClean="0"/>
              <a:t> </a:t>
            </a:r>
            <a:r>
              <a:rPr lang="en-US" sz="2400" dirty="0" err="1" smtClean="0"/>
              <a:t>các</a:t>
            </a:r>
            <a:r>
              <a:rPr lang="en-US" sz="2400" dirty="0" smtClean="0"/>
              <a:t> </a:t>
            </a:r>
            <a:r>
              <a:rPr lang="en-US" sz="2400" dirty="0" err="1" smtClean="0"/>
              <a:t>tính</a:t>
            </a:r>
            <a:r>
              <a:rPr lang="en-US" sz="2400" dirty="0" smtClean="0"/>
              <a:t> </a:t>
            </a:r>
            <a:r>
              <a:rPr lang="en-US" sz="2400" dirty="0" err="1" smtClean="0"/>
              <a:t>chất</a:t>
            </a:r>
            <a:r>
              <a:rPr lang="en-US" sz="2400" dirty="0" smtClean="0"/>
              <a:t> </a:t>
            </a:r>
            <a:r>
              <a:rPr lang="en-US" sz="2400" dirty="0" err="1" smtClean="0"/>
              <a:t>của</a:t>
            </a:r>
            <a:r>
              <a:rPr lang="en-US" sz="2400" dirty="0" smtClean="0"/>
              <a:t> </a:t>
            </a:r>
            <a:r>
              <a:rPr lang="en-US" sz="2400" dirty="0" err="1" smtClean="0"/>
              <a:t>hình</a:t>
            </a:r>
            <a:r>
              <a:rPr lang="en-US" sz="2400" dirty="0" smtClean="0"/>
              <a:t> </a:t>
            </a:r>
            <a:r>
              <a:rPr lang="en-US" sz="2400" dirty="0" err="1" smtClean="0"/>
              <a:t>bình</a:t>
            </a:r>
            <a:r>
              <a:rPr lang="en-US" sz="2400" dirty="0" smtClean="0"/>
              <a:t> </a:t>
            </a:r>
            <a:r>
              <a:rPr lang="en-US" sz="2400" dirty="0" err="1" smtClean="0"/>
              <a:t>hành</a:t>
            </a:r>
            <a:r>
              <a:rPr lang="en-US" sz="2400" dirty="0" smtClean="0"/>
              <a:t> </a:t>
            </a:r>
            <a:r>
              <a:rPr lang="en-US" sz="2400" dirty="0" err="1" smtClean="0"/>
              <a:t>sau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grpSp>
        <p:nvGrpSpPr>
          <p:cNvPr id="18" name="Group 17"/>
          <p:cNvGrpSpPr/>
          <p:nvPr/>
        </p:nvGrpSpPr>
        <p:grpSpPr>
          <a:xfrm>
            <a:off x="2209800" y="2391326"/>
            <a:ext cx="3581400" cy="2374021"/>
            <a:chOff x="2209800" y="2391326"/>
            <a:chExt cx="3581400" cy="2374021"/>
          </a:xfrm>
        </p:grpSpPr>
        <p:sp>
          <p:nvSpPr>
            <p:cNvPr id="41" name="Parallelogram 40"/>
            <p:cNvSpPr/>
            <p:nvPr/>
          </p:nvSpPr>
          <p:spPr>
            <a:xfrm>
              <a:off x="2438400" y="2807451"/>
              <a:ext cx="2895600" cy="1496231"/>
            </a:xfrm>
            <a:prstGeom prst="parallelogram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514600" y="2391326"/>
              <a:ext cx="533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M</a:t>
              </a:r>
              <a:endParaRPr lang="en-US" sz="2400" dirty="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5257800" y="2391326"/>
              <a:ext cx="533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N</a:t>
              </a:r>
              <a:endParaRPr lang="en-US" sz="2400" dirty="0"/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4724400" y="4303682"/>
              <a:ext cx="533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P</a:t>
              </a:r>
              <a:endParaRPr lang="en-US" sz="2400" dirty="0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2209800" y="4220126"/>
              <a:ext cx="533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Q</a:t>
              </a:r>
              <a:endParaRPr lang="en-US" sz="2400" dirty="0"/>
            </a:p>
          </p:txBody>
        </p:sp>
      </p:grpSp>
      <p:cxnSp>
        <p:nvCxnSpPr>
          <p:cNvPr id="10" name="Straight Connector 9"/>
          <p:cNvCxnSpPr/>
          <p:nvPr/>
        </p:nvCxnSpPr>
        <p:spPr>
          <a:xfrm>
            <a:off x="2819400" y="2815869"/>
            <a:ext cx="2133600" cy="148045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flipV="1">
            <a:off x="2438400" y="2804983"/>
            <a:ext cx="2873829" cy="1491343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3733800" y="3094432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I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85525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8500" y="2286872"/>
            <a:ext cx="3365500" cy="1675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II/ </a:t>
            </a:r>
            <a:r>
              <a:rPr lang="en-US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chất</a:t>
            </a:r>
            <a:endParaRPr lang="en-US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2583760" y="3000626"/>
            <a:ext cx="2203450" cy="175051"/>
            <a:chOff x="2583760" y="2618754"/>
            <a:chExt cx="2203450" cy="175051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2583760" y="2637804"/>
              <a:ext cx="152400" cy="156001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4634810" y="2618754"/>
              <a:ext cx="152400" cy="156001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10"/>
          <p:cNvGrpSpPr/>
          <p:nvPr/>
        </p:nvGrpSpPr>
        <p:grpSpPr>
          <a:xfrm>
            <a:off x="2247210" y="2449064"/>
            <a:ext cx="2823021" cy="1351371"/>
            <a:chOff x="2231680" y="2001430"/>
            <a:chExt cx="2823021" cy="1351371"/>
          </a:xfrm>
        </p:grpSpPr>
        <p:sp>
          <p:nvSpPr>
            <p:cNvPr id="6" name="Arc 5"/>
            <p:cNvSpPr/>
            <p:nvPr/>
          </p:nvSpPr>
          <p:spPr>
            <a:xfrm>
              <a:off x="2231680" y="3048001"/>
              <a:ext cx="228600" cy="304800"/>
            </a:xfrm>
            <a:prstGeom prst="arc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Arc 27"/>
            <p:cNvSpPr/>
            <p:nvPr/>
          </p:nvSpPr>
          <p:spPr>
            <a:xfrm rot="10800000">
              <a:off x="4826101" y="2001430"/>
              <a:ext cx="228600" cy="304800"/>
            </a:xfrm>
            <a:prstGeom prst="arc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609600" y="1219200"/>
            <a:ext cx="5562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Cho </a:t>
            </a:r>
            <a:r>
              <a:rPr lang="en-US" sz="2400" dirty="0" err="1" smtClean="0"/>
              <a:t>hình</a:t>
            </a:r>
            <a:r>
              <a:rPr lang="en-US" sz="2400" dirty="0" smtClean="0"/>
              <a:t> </a:t>
            </a:r>
            <a:r>
              <a:rPr lang="en-US" sz="2400" dirty="0" err="1" smtClean="0"/>
              <a:t>vẽ</a:t>
            </a:r>
            <a:r>
              <a:rPr lang="en-US" sz="2400" dirty="0" smtClean="0"/>
              <a:t> </a:t>
            </a:r>
            <a:r>
              <a:rPr lang="en-US" sz="2400" dirty="0" err="1" smtClean="0"/>
              <a:t>sau</a:t>
            </a:r>
            <a:r>
              <a:rPr lang="en-US" sz="2400" dirty="0" smtClean="0"/>
              <a:t> </a:t>
            </a:r>
            <a:r>
              <a:rPr lang="en-US" sz="2400" dirty="0" err="1" smtClean="0"/>
              <a:t>với</a:t>
            </a:r>
            <a:r>
              <a:rPr lang="en-US" sz="2400" dirty="0" smtClean="0"/>
              <a:t> </a:t>
            </a:r>
            <a:r>
              <a:rPr lang="en-US" sz="2400" dirty="0" err="1" smtClean="0"/>
              <a:t>giả</a:t>
            </a:r>
            <a:r>
              <a:rPr lang="en-US" sz="2400" dirty="0" smtClean="0"/>
              <a:t> </a:t>
            </a:r>
            <a:r>
              <a:rPr lang="en-US" sz="2400" dirty="0" err="1" smtClean="0"/>
              <a:t>thiết</a:t>
            </a:r>
            <a:r>
              <a:rPr lang="en-US" sz="2400" dirty="0" smtClean="0"/>
              <a:t> ABCD </a:t>
            </a:r>
            <a:r>
              <a:rPr lang="en-US" sz="2400" dirty="0" err="1" smtClean="0"/>
              <a:t>là</a:t>
            </a:r>
            <a:r>
              <a:rPr lang="en-US" sz="2400" dirty="0" smtClean="0"/>
              <a:t> HBH. </a:t>
            </a:r>
            <a:r>
              <a:rPr lang="en-US" sz="2400" dirty="0" err="1" smtClean="0"/>
              <a:t>Chứng</a:t>
            </a:r>
            <a:r>
              <a:rPr lang="en-US" sz="2400" dirty="0" smtClean="0"/>
              <a:t> minh : DE = BF</a:t>
            </a:r>
            <a:endParaRPr lang="en-US" sz="2400" dirty="0"/>
          </a:p>
        </p:txBody>
      </p:sp>
      <p:grpSp>
        <p:nvGrpSpPr>
          <p:cNvPr id="16" name="Group 15"/>
          <p:cNvGrpSpPr/>
          <p:nvPr/>
        </p:nvGrpSpPr>
        <p:grpSpPr>
          <a:xfrm>
            <a:off x="1219200" y="4360565"/>
            <a:ext cx="5789857" cy="2268835"/>
            <a:chOff x="1219200" y="4360565"/>
            <a:chExt cx="5789857" cy="2268835"/>
          </a:xfrm>
        </p:grpSpPr>
        <p:sp>
          <p:nvSpPr>
            <p:cNvPr id="14" name="TextBox 13"/>
            <p:cNvSpPr txBox="1"/>
            <p:nvPr/>
          </p:nvSpPr>
          <p:spPr>
            <a:xfrm>
              <a:off x="3429000" y="5105400"/>
              <a:ext cx="334706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(ABCD </a:t>
              </a:r>
              <a:r>
                <a:rPr lang="en-US" sz="2400" dirty="0" err="1" smtClean="0"/>
                <a:t>là</a:t>
              </a:r>
              <a:r>
                <a:rPr lang="en-US" sz="2400" dirty="0" smtClean="0"/>
                <a:t> HBH)</a:t>
              </a:r>
              <a:endParaRPr lang="en-US" sz="2400" dirty="0"/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1250950" y="4360565"/>
              <a:ext cx="5758107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 smtClean="0"/>
                <a:t>Xét</a:t>
              </a:r>
              <a:r>
                <a:rPr lang="en-US" sz="2400" dirty="0" smtClean="0"/>
                <a:t> </a:t>
              </a:r>
              <a:r>
                <a:rPr lang="en-US" sz="2400" dirty="0" smtClean="0">
                  <a:sym typeface="Symbol"/>
                </a:rPr>
                <a:t>ADE </a:t>
              </a:r>
              <a:r>
                <a:rPr lang="en-US" sz="2400" dirty="0" err="1" smtClean="0">
                  <a:sym typeface="Symbol"/>
                </a:rPr>
                <a:t>vuông</a:t>
              </a:r>
              <a:r>
                <a:rPr lang="en-US" sz="2400" dirty="0" smtClean="0">
                  <a:sym typeface="Symbol"/>
                </a:rPr>
                <a:t> </a:t>
              </a:r>
              <a:r>
                <a:rPr lang="en-US" sz="2400" dirty="0" err="1" smtClean="0">
                  <a:sym typeface="Symbol"/>
                </a:rPr>
                <a:t>tại</a:t>
              </a:r>
              <a:r>
                <a:rPr lang="en-US" sz="2400" dirty="0" smtClean="0">
                  <a:sym typeface="Symbol"/>
                </a:rPr>
                <a:t> E </a:t>
              </a:r>
              <a:r>
                <a:rPr lang="en-US" sz="2400" dirty="0" err="1" smtClean="0">
                  <a:sym typeface="Symbol"/>
                </a:rPr>
                <a:t>và</a:t>
              </a:r>
              <a:r>
                <a:rPr lang="en-US" sz="2400" dirty="0" smtClean="0">
                  <a:sym typeface="Symbol"/>
                </a:rPr>
                <a:t> CBF </a:t>
              </a:r>
              <a:r>
                <a:rPr lang="en-US" sz="2400" dirty="0" err="1" smtClean="0">
                  <a:sym typeface="Symbol"/>
                </a:rPr>
                <a:t>vuông</a:t>
              </a:r>
              <a:r>
                <a:rPr lang="en-US" sz="2400" dirty="0" smtClean="0">
                  <a:sym typeface="Symbol"/>
                </a:rPr>
                <a:t> </a:t>
              </a:r>
              <a:r>
                <a:rPr lang="en-US" sz="2400" dirty="0" err="1" smtClean="0">
                  <a:sym typeface="Symbol"/>
                </a:rPr>
                <a:t>tại</a:t>
              </a:r>
              <a:r>
                <a:rPr lang="en-US" sz="2400" dirty="0" smtClean="0">
                  <a:sym typeface="Symbol"/>
                </a:rPr>
                <a:t> F</a:t>
              </a:r>
            </a:p>
            <a:p>
              <a:endParaRPr lang="en-US" sz="2400" dirty="0" smtClean="0">
                <a:sym typeface="Symbol"/>
              </a:endParaRPr>
            </a:p>
            <a:p>
              <a:r>
                <a:rPr lang="en-US" sz="2400" dirty="0" err="1" smtClean="0">
                  <a:sym typeface="Symbol"/>
                </a:rPr>
                <a:t>Có</a:t>
              </a:r>
              <a:r>
                <a:rPr lang="en-US" sz="2400" dirty="0" smtClean="0">
                  <a:sym typeface="Symbol"/>
                </a:rPr>
                <a:t>:</a:t>
              </a:r>
              <a:endParaRPr lang="en-US" sz="2400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219200" y="5798403"/>
              <a:ext cx="575810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Symbol"/>
                <a:buChar char="Þ"/>
              </a:pPr>
              <a:r>
                <a:rPr lang="en-US" sz="2400" dirty="0" smtClean="0">
                  <a:sym typeface="Symbol"/>
                </a:rPr>
                <a:t>ADE =CBF (</a:t>
              </a:r>
              <a:r>
                <a:rPr lang="en-US" sz="2400" dirty="0" err="1" smtClean="0">
                  <a:sym typeface="Symbol"/>
                </a:rPr>
                <a:t>ch-gn</a:t>
              </a:r>
              <a:r>
                <a:rPr lang="en-US" sz="2400" dirty="0" smtClean="0">
                  <a:sym typeface="Symbol"/>
                </a:rPr>
                <a:t>)</a:t>
              </a:r>
            </a:p>
            <a:p>
              <a:pPr marL="285750" indent="-285750">
                <a:buFont typeface="Symbol"/>
                <a:buChar char="Þ"/>
              </a:pPr>
              <a:r>
                <a:rPr lang="en-US" sz="2400" dirty="0" smtClean="0">
                  <a:sym typeface="Symbol"/>
                </a:rPr>
                <a:t>DE=BF</a:t>
              </a:r>
              <a:endParaRPr lang="en-US" sz="2400" dirty="0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1981200" y="4950329"/>
            <a:ext cx="1676400" cy="840871"/>
            <a:chOff x="5486400" y="2750420"/>
            <a:chExt cx="1676400" cy="84087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/>
                <p:cNvSpPr txBox="1"/>
                <p:nvPr/>
              </p:nvSpPr>
              <p:spPr>
                <a:xfrm>
                  <a:off x="5638801" y="2750420"/>
                  <a:ext cx="1523999" cy="84087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dirty="0" smtClean="0"/>
                    <a:t>AD=BC</a:t>
                  </a:r>
                </a:p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acc>
                          <m:accPr>
                            <m:chr m:val="̂"/>
                            <m:ctrlPr>
                              <a:rPr lang="en-US" sz="2400" i="1" smtClean="0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𝐷</m:t>
                            </m:r>
                          </m:e>
                        </m:acc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acc>
                          <m:accPr>
                            <m:chr m:val="̂"/>
                            <m:ctrlPr>
                              <a:rPr lang="en-US" sz="2400" b="0" i="1" smtClean="0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</m:acc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17" name="TextBox 1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638801" y="2750420"/>
                  <a:ext cx="1523999" cy="840871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 l="-6400" t="-579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7" name="Left Brace 6"/>
            <p:cNvSpPr/>
            <p:nvPr/>
          </p:nvSpPr>
          <p:spPr>
            <a:xfrm>
              <a:off x="5486400" y="2835374"/>
              <a:ext cx="152401" cy="642506"/>
            </a:xfrm>
            <a:prstGeom prst="leftBrac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6807443" y="2449064"/>
            <a:ext cx="10520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AD=BC</a:t>
            </a:r>
            <a:endParaRPr 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6516786" y="2906297"/>
                <a:ext cx="1543740" cy="47153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2400" i="1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𝐷</m:t>
                          </m:r>
                        </m:e>
                      </m:acc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̂"/>
                          <m:ctrlPr>
                            <a:rPr lang="en-US" sz="2400" i="1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</m:acc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16786" y="2906297"/>
                <a:ext cx="1543740" cy="471539"/>
              </a:xfrm>
              <a:prstGeom prst="rect">
                <a:avLst/>
              </a:prstGeom>
              <a:blipFill rotWithShape="0">
                <a:blip r:embed="rId4"/>
                <a:stretch>
                  <a:fillRect t="-5195" r="-59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45258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2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1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19" grpId="1"/>
      <p:bldP spid="9" grpId="0"/>
      <p:bldP spid="9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III/ </a:t>
            </a:r>
            <a:r>
              <a:rPr lang="en-US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Dấu</a:t>
            </a:r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hiệu</a:t>
            </a:r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nhận</a:t>
            </a:r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biết</a:t>
            </a:r>
            <a:endParaRPr lang="en-US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09600" y="1219200"/>
            <a:ext cx="556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1. </a:t>
            </a:r>
            <a:r>
              <a:rPr lang="en-US" sz="2400" dirty="0" err="1" smtClean="0"/>
              <a:t>Tứ</a:t>
            </a:r>
            <a:r>
              <a:rPr lang="en-US" sz="2400" dirty="0" smtClean="0"/>
              <a:t> </a:t>
            </a:r>
            <a:r>
              <a:rPr lang="en-US" sz="2400" dirty="0" err="1" smtClean="0"/>
              <a:t>giác</a:t>
            </a:r>
            <a:r>
              <a:rPr lang="en-US" sz="2400" dirty="0" smtClean="0"/>
              <a:t> </a:t>
            </a:r>
            <a:r>
              <a:rPr lang="en-US" sz="2400" dirty="0" err="1" smtClean="0"/>
              <a:t>có</a:t>
            </a:r>
            <a:r>
              <a:rPr lang="en-US" sz="2400" dirty="0" smtClean="0"/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các</a:t>
            </a:r>
            <a:r>
              <a:rPr lang="en-US" sz="2400" dirty="0" smtClean="0"/>
              <a:t> </a:t>
            </a:r>
            <a:r>
              <a:rPr lang="en-US" sz="2400" dirty="0" err="1" smtClean="0"/>
              <a:t>cạnh</a:t>
            </a:r>
            <a:r>
              <a:rPr lang="en-US" sz="2400" dirty="0" smtClean="0"/>
              <a:t> </a:t>
            </a:r>
            <a:r>
              <a:rPr lang="en-US" sz="2400" dirty="0" err="1" smtClean="0"/>
              <a:t>đối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0070C0"/>
                </a:solidFill>
              </a:rPr>
              <a:t>song </a:t>
            </a:r>
            <a:r>
              <a:rPr lang="en-US" sz="2400" dirty="0" err="1" smtClean="0">
                <a:solidFill>
                  <a:srgbClr val="0070C0"/>
                </a:solidFill>
              </a:rPr>
              <a:t>song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/>
              <a:t>là</a:t>
            </a:r>
            <a:r>
              <a:rPr lang="en-US" sz="2400" dirty="0" smtClean="0"/>
              <a:t> HBH</a:t>
            </a:r>
            <a:endParaRPr lang="en-US" sz="2400" dirty="0"/>
          </a:p>
        </p:txBody>
      </p:sp>
      <p:sp>
        <p:nvSpPr>
          <p:cNvPr id="31" name="TextBox 30"/>
          <p:cNvSpPr txBox="1"/>
          <p:nvPr/>
        </p:nvSpPr>
        <p:spPr>
          <a:xfrm>
            <a:off x="609600" y="1752600"/>
            <a:ext cx="5943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2. </a:t>
            </a:r>
            <a:r>
              <a:rPr lang="en-US" sz="2400" dirty="0" err="1" smtClean="0"/>
              <a:t>Tứ</a:t>
            </a:r>
            <a:r>
              <a:rPr lang="en-US" sz="2400" dirty="0" smtClean="0"/>
              <a:t> </a:t>
            </a:r>
            <a:r>
              <a:rPr lang="en-US" sz="2400" dirty="0" err="1" smtClean="0"/>
              <a:t>giác</a:t>
            </a:r>
            <a:r>
              <a:rPr lang="en-US" sz="2400" dirty="0" smtClean="0"/>
              <a:t> </a:t>
            </a:r>
            <a:r>
              <a:rPr lang="en-US" sz="2400" dirty="0" err="1" smtClean="0"/>
              <a:t>có</a:t>
            </a:r>
            <a:r>
              <a:rPr lang="en-US" sz="2400" dirty="0" smtClean="0"/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các</a:t>
            </a:r>
            <a:r>
              <a:rPr lang="en-US" sz="2400" dirty="0" smtClean="0"/>
              <a:t> </a:t>
            </a:r>
            <a:r>
              <a:rPr lang="en-US" sz="2400" dirty="0" err="1" smtClean="0"/>
              <a:t>cạnh</a:t>
            </a:r>
            <a:r>
              <a:rPr lang="en-US" sz="2400" dirty="0" smtClean="0"/>
              <a:t> </a:t>
            </a:r>
            <a:r>
              <a:rPr lang="en-US" sz="2400" dirty="0" err="1" smtClean="0"/>
              <a:t>đối</a:t>
            </a:r>
            <a:r>
              <a:rPr lang="en-US" sz="2400" dirty="0" smtClean="0"/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bằng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nhau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/>
              <a:t>là</a:t>
            </a:r>
            <a:r>
              <a:rPr lang="en-US" sz="2400" dirty="0" smtClean="0"/>
              <a:t> HBH</a:t>
            </a:r>
            <a:endParaRPr lang="en-US" sz="2400" dirty="0"/>
          </a:p>
        </p:txBody>
      </p:sp>
      <p:sp>
        <p:nvSpPr>
          <p:cNvPr id="32" name="TextBox 31"/>
          <p:cNvSpPr txBox="1"/>
          <p:nvPr/>
        </p:nvSpPr>
        <p:spPr>
          <a:xfrm flipH="1">
            <a:off x="609600" y="2362200"/>
            <a:ext cx="701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3. </a:t>
            </a:r>
            <a:r>
              <a:rPr lang="en-US" sz="2400" dirty="0" err="1" smtClean="0"/>
              <a:t>Tứ</a:t>
            </a:r>
            <a:r>
              <a:rPr lang="en-US" sz="2400" dirty="0" smtClean="0"/>
              <a:t> </a:t>
            </a:r>
            <a:r>
              <a:rPr lang="en-US" sz="2400" dirty="0" err="1" smtClean="0"/>
              <a:t>giác</a:t>
            </a:r>
            <a:r>
              <a:rPr lang="en-US" sz="2400" dirty="0" smtClean="0"/>
              <a:t> </a:t>
            </a:r>
            <a:r>
              <a:rPr lang="en-US" sz="2400" dirty="0" err="1" smtClean="0"/>
              <a:t>có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00B050"/>
                </a:solidFill>
              </a:rPr>
              <a:t>2</a:t>
            </a:r>
            <a:r>
              <a:rPr lang="en-US" sz="2400" dirty="0" smtClean="0"/>
              <a:t> </a:t>
            </a:r>
            <a:r>
              <a:rPr lang="en-US" sz="2400" dirty="0" err="1" smtClean="0"/>
              <a:t>cạnh</a:t>
            </a:r>
            <a:r>
              <a:rPr lang="en-US" sz="2400" dirty="0" smtClean="0"/>
              <a:t> </a:t>
            </a:r>
            <a:r>
              <a:rPr lang="en-US" sz="2400" dirty="0" err="1" smtClean="0"/>
              <a:t>đối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0070C0"/>
                </a:solidFill>
              </a:rPr>
              <a:t>song </a:t>
            </a:r>
            <a:r>
              <a:rPr lang="en-US" sz="2400" dirty="0" err="1" smtClean="0">
                <a:solidFill>
                  <a:srgbClr val="0070C0"/>
                </a:solidFill>
              </a:rPr>
              <a:t>song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và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bằng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nhau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/>
              <a:t>là</a:t>
            </a:r>
            <a:r>
              <a:rPr lang="en-US" sz="2400" dirty="0" smtClean="0"/>
              <a:t> HBH</a:t>
            </a:r>
            <a:endParaRPr lang="en-US" sz="2400" dirty="0"/>
          </a:p>
        </p:txBody>
      </p:sp>
      <p:sp>
        <p:nvSpPr>
          <p:cNvPr id="33" name="TextBox 32"/>
          <p:cNvSpPr txBox="1"/>
          <p:nvPr/>
        </p:nvSpPr>
        <p:spPr>
          <a:xfrm>
            <a:off x="609600" y="2971800"/>
            <a:ext cx="556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4. </a:t>
            </a:r>
            <a:r>
              <a:rPr lang="en-US" sz="2400" dirty="0" err="1" smtClean="0"/>
              <a:t>Tứ</a:t>
            </a:r>
            <a:r>
              <a:rPr lang="en-US" sz="2400" dirty="0" smtClean="0"/>
              <a:t> </a:t>
            </a:r>
            <a:r>
              <a:rPr lang="en-US" sz="2400" dirty="0" err="1" smtClean="0"/>
              <a:t>giác</a:t>
            </a:r>
            <a:r>
              <a:rPr lang="en-US" sz="2400" dirty="0" smtClean="0"/>
              <a:t> </a:t>
            </a:r>
            <a:r>
              <a:rPr lang="en-US" sz="2400" dirty="0" err="1" smtClean="0"/>
              <a:t>có</a:t>
            </a:r>
            <a:r>
              <a:rPr lang="en-US" sz="2400" dirty="0" smtClean="0"/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các</a:t>
            </a:r>
            <a:r>
              <a:rPr lang="en-US" sz="2400" dirty="0" smtClean="0"/>
              <a:t> </a:t>
            </a:r>
            <a:r>
              <a:rPr lang="en-US" sz="2400" dirty="0" err="1" smtClean="0"/>
              <a:t>góc</a:t>
            </a:r>
            <a:r>
              <a:rPr lang="en-US" sz="2400" dirty="0" smtClean="0"/>
              <a:t> </a:t>
            </a:r>
            <a:r>
              <a:rPr lang="en-US" sz="2400" dirty="0" err="1" smtClean="0"/>
              <a:t>đối</a:t>
            </a:r>
            <a:r>
              <a:rPr lang="en-US" sz="2400" dirty="0" smtClean="0"/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bằng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nhau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/>
              <a:t>là</a:t>
            </a:r>
            <a:r>
              <a:rPr lang="en-US" sz="2400" dirty="0" smtClean="0"/>
              <a:t> HBH</a:t>
            </a:r>
            <a:endParaRPr lang="en-US" sz="2400" dirty="0"/>
          </a:p>
        </p:txBody>
      </p:sp>
      <p:sp>
        <p:nvSpPr>
          <p:cNvPr id="34" name="TextBox 33"/>
          <p:cNvSpPr txBox="1"/>
          <p:nvPr/>
        </p:nvSpPr>
        <p:spPr>
          <a:xfrm>
            <a:off x="609600" y="3581400"/>
            <a:ext cx="6553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5. </a:t>
            </a:r>
            <a:r>
              <a:rPr lang="en-US" sz="2400" dirty="0" err="1" smtClean="0"/>
              <a:t>Tứ</a:t>
            </a:r>
            <a:r>
              <a:rPr lang="en-US" sz="2400" dirty="0" smtClean="0"/>
              <a:t> </a:t>
            </a:r>
            <a:r>
              <a:rPr lang="en-US" sz="2400" dirty="0" err="1" smtClean="0"/>
              <a:t>giác</a:t>
            </a:r>
            <a:r>
              <a:rPr lang="en-US" sz="2400" dirty="0" smtClean="0"/>
              <a:t> </a:t>
            </a:r>
            <a:r>
              <a:rPr lang="en-US" sz="2400" dirty="0" err="1" smtClean="0"/>
              <a:t>có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00B050"/>
                </a:solidFill>
              </a:rPr>
              <a:t>2</a:t>
            </a:r>
            <a:r>
              <a:rPr lang="en-US" sz="2400" dirty="0" smtClean="0"/>
              <a:t> </a:t>
            </a:r>
            <a:r>
              <a:rPr lang="en-US" sz="2400" dirty="0" err="1" smtClean="0"/>
              <a:t>đường</a:t>
            </a:r>
            <a:r>
              <a:rPr lang="en-US" sz="2400" dirty="0" smtClean="0"/>
              <a:t> </a:t>
            </a:r>
            <a:r>
              <a:rPr lang="en-US" sz="2400" dirty="0" err="1" smtClean="0"/>
              <a:t>chéo</a:t>
            </a:r>
            <a:r>
              <a:rPr lang="en-US" sz="2400" dirty="0" smtClean="0"/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cắt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nhau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tại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trung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điểm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của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mỗi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</a:rPr>
              <a:t>đường</a:t>
            </a:r>
            <a:r>
              <a:rPr lang="en-US" sz="2400" dirty="0" smtClean="0"/>
              <a:t> </a:t>
            </a:r>
            <a:r>
              <a:rPr lang="en-US" sz="2400" dirty="0" err="1" smtClean="0"/>
              <a:t>là</a:t>
            </a:r>
            <a:r>
              <a:rPr lang="en-US" sz="2400" dirty="0" smtClean="0"/>
              <a:t> HBH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70002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/>
      <p:bldP spid="32" grpId="0"/>
      <p:bldP spid="33" grpId="0"/>
      <p:bldP spid="3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853</TotalTime>
  <Words>868</Words>
  <Application>Microsoft Office PowerPoint</Application>
  <PresentationFormat>On-screen Show (4:3)</PresentationFormat>
  <Paragraphs>211</Paragraphs>
  <Slides>18</Slides>
  <Notes>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0" baseType="lpstr">
      <vt:lpstr>Office Theme</vt:lpstr>
      <vt:lpstr>Equation</vt:lpstr>
      <vt:lpstr>Kiểm tra bài cũ:</vt:lpstr>
      <vt:lpstr>I/ Định nghĩa</vt:lpstr>
      <vt:lpstr>I/ Định nghĩa</vt:lpstr>
      <vt:lpstr>II/ Tính chất</vt:lpstr>
      <vt:lpstr>II/ Tính chất</vt:lpstr>
      <vt:lpstr>II/ Tính chất</vt:lpstr>
      <vt:lpstr>II/ Tính chất</vt:lpstr>
      <vt:lpstr>II/ Tính chất</vt:lpstr>
      <vt:lpstr>III/ Dấu hiệu nhận biết</vt:lpstr>
      <vt:lpstr>III/ Dấu hiệu nhận biết</vt:lpstr>
      <vt:lpstr>III/ Dấu hiệu nhận biết</vt:lpstr>
      <vt:lpstr>III/ Dấu hiệu nhận biết</vt:lpstr>
      <vt:lpstr>III/ Dấu hiệu nhận biết</vt:lpstr>
      <vt:lpstr>III/ Dấu hiệu nhận biết</vt:lpstr>
      <vt:lpstr>III/ Dấu hiệu nhận biết</vt:lpstr>
      <vt:lpstr>III/ Dấu hiệu nhận biết</vt:lpstr>
      <vt:lpstr>III/ Dấu hiệu nhận biết</vt:lpstr>
      <vt:lpstr>III/ Dấu hiệu nhận biết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Chào mừng quý thầy cô</dc:title>
  <dc:creator>COMPAG</dc:creator>
  <cp:lastModifiedBy>USER</cp:lastModifiedBy>
  <cp:revision>84</cp:revision>
  <dcterms:created xsi:type="dcterms:W3CDTF">2015-09-20T13:49:18Z</dcterms:created>
  <dcterms:modified xsi:type="dcterms:W3CDTF">2021-10-11T09:17:23Z</dcterms:modified>
</cp:coreProperties>
</file>