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79" r:id="rId6"/>
    <p:sldId id="280" r:id="rId7"/>
    <p:sldId id="267" r:id="rId8"/>
    <p:sldId id="268" r:id="rId9"/>
    <p:sldId id="269" r:id="rId10"/>
    <p:sldId id="270" r:id="rId11"/>
    <p:sldId id="271" r:id="rId12"/>
    <p:sldId id="275" r:id="rId13"/>
    <p:sldId id="281" r:id="rId14"/>
    <p:sldId id="276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714B-576C-426C-9A76-7926ACA1E88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9953-3970-4C7F-8977-C47521CD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369A-B9F6-4E4A-9C28-14686C37015B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11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75EA9-AFFB-4E42-B8CB-6D2EBD7FDE9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576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EE3-A649-42BD-9570-743034AB888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320F-24F2-4EAE-9C67-0BDD133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34.png"/><Relationship Id="rId21" Type="http://schemas.openxmlformats.org/officeDocument/2006/relationships/image" Target="../media/image14.png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33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.png"/><Relationship Id="rId24" Type="http://schemas.openxmlformats.org/officeDocument/2006/relationships/image" Target="../media/image17.png"/><Relationship Id="rId5" Type="http://schemas.openxmlformats.org/officeDocument/2006/relationships/image" Target="../media/image36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2.png"/><Relationship Id="rId19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6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3.jpeg"/><Relationship Id="rId21" Type="http://schemas.openxmlformats.org/officeDocument/2006/relationships/slide" Target="slide8.xml"/><Relationship Id="rId34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audio" Target="../media/audio1.wav"/><Relationship Id="rId33" Type="http://schemas.openxmlformats.org/officeDocument/2006/relationships/slide" Target="slide6.xml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slide" Target="slide3.xml"/><Relationship Id="rId32" Type="http://schemas.openxmlformats.org/officeDocument/2006/relationships/image" Target="../media/image25.jpeg"/><Relationship Id="rId37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audio" Target="../media/audio2.wav"/><Relationship Id="rId36" Type="http://schemas.openxmlformats.org/officeDocument/2006/relationships/slide" Target="slide7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audio" Target="../media/audio3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slide" Target="slide4.xml"/><Relationship Id="rId30" Type="http://schemas.openxmlformats.org/officeDocument/2006/relationships/slide" Target="slide5.xml"/><Relationship Id="rId35" Type="http://schemas.openxmlformats.org/officeDocument/2006/relationships/image" Target="../media/image26.jpe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jpe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62125" y="413296"/>
            <a:ext cx="8686800" cy="46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PHÒNG GIÁO DỤC ĐÀO TẠO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QUẬN GÒ VẤP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28800" y="1981201"/>
            <a:ext cx="183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i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438400" y="2590800"/>
            <a:ext cx="7334250" cy="27003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A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Luyện</a:t>
            </a:r>
            <a:r>
              <a:rPr lang="en-A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lang="en-A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tập</a:t>
            </a:r>
            <a:r>
              <a:rPr lang="en-A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: </a:t>
            </a:r>
            <a:r>
              <a:rPr lang="en-A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Hình</a:t>
            </a:r>
            <a:r>
              <a:rPr lang="en-A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lang="en-A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bình</a:t>
            </a:r>
            <a:r>
              <a:rPr lang="en-A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lang="en-A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hành</a:t>
            </a:r>
            <a:endParaRPr lang="en-AU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3300"/>
              </a:solidFill>
              <a:latin typeface="Times New Roman"/>
              <a:cs typeface="Times New Roman"/>
            </a:endParaRPr>
          </a:p>
        </p:txBody>
      </p:sp>
      <p:pic>
        <p:nvPicPr>
          <p:cNvPr id="4102" name="Picture 6" descr="100 Mẫu logo đẹp về ngành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8" y="1"/>
            <a:ext cx="2493191" cy="25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07" name="Line 75"/>
          <p:cNvSpPr>
            <a:spLocks noChangeShapeType="1"/>
          </p:cNvSpPr>
          <p:nvPr/>
        </p:nvSpPr>
        <p:spPr bwMode="auto">
          <a:xfrm rot="19500000" flipH="1">
            <a:off x="8143875" y="1557338"/>
            <a:ext cx="7143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 flipV="1">
            <a:off x="7100888" y="2497139"/>
            <a:ext cx="1331912" cy="149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 flipV="1">
            <a:off x="7175500" y="1630363"/>
            <a:ext cx="731838" cy="12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 flipH="1">
            <a:off x="7104064" y="1628776"/>
            <a:ext cx="71437" cy="1008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flipH="1">
            <a:off x="7104064" y="1628776"/>
            <a:ext cx="71437" cy="1008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7056438" y="1400176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altLang="en-US"/>
          </a:p>
        </p:txBody>
      </p:sp>
      <p:sp>
        <p:nvSpPr>
          <p:cNvPr id="95289" name="Oval 57"/>
          <p:cNvSpPr>
            <a:spLocks noChangeArrowheads="1"/>
          </p:cNvSpPr>
          <p:nvPr/>
        </p:nvSpPr>
        <p:spPr bwMode="auto">
          <a:xfrm>
            <a:off x="7140575" y="1606550"/>
            <a:ext cx="69850" cy="698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6892926" y="25654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en-US" altLang="en-US"/>
          </a:p>
        </p:txBody>
      </p:sp>
      <p:sp>
        <p:nvSpPr>
          <p:cNvPr id="95291" name="Oval 59"/>
          <p:cNvSpPr>
            <a:spLocks noChangeArrowheads="1"/>
          </p:cNvSpPr>
          <p:nvPr/>
        </p:nvSpPr>
        <p:spPr bwMode="auto">
          <a:xfrm>
            <a:off x="7062788" y="2613025"/>
            <a:ext cx="69850" cy="698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 rot="21300000" flipH="1">
            <a:off x="8154989" y="1581151"/>
            <a:ext cx="71437" cy="1008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 rot="21000000" flipH="1">
            <a:off x="8154989" y="1585913"/>
            <a:ext cx="71437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 rot="20700000" flipH="1">
            <a:off x="8159750" y="1585913"/>
            <a:ext cx="7143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rot="20400000" flipH="1">
            <a:off x="8159750" y="1585913"/>
            <a:ext cx="7143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 rot="20100000" flipH="1">
            <a:off x="8159750" y="1585913"/>
            <a:ext cx="7143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rot="19800000" flipH="1">
            <a:off x="8159750" y="1585913"/>
            <a:ext cx="7143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7078663" y="2166938"/>
            <a:ext cx="107950" cy="0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0" name="Line 68"/>
          <p:cNvSpPr>
            <a:spLocks noChangeShapeType="1"/>
          </p:cNvSpPr>
          <p:nvPr/>
        </p:nvSpPr>
        <p:spPr bwMode="auto">
          <a:xfrm flipV="1">
            <a:off x="8148638" y="2063750"/>
            <a:ext cx="76200" cy="31750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1" name="Rectangle 69"/>
          <p:cNvSpPr>
            <a:spLocks noChangeArrowheads="1"/>
          </p:cNvSpPr>
          <p:nvPr/>
        </p:nvSpPr>
        <p:spPr bwMode="auto">
          <a:xfrm>
            <a:off x="7839075" y="1370014"/>
            <a:ext cx="1095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US" altLang="en-US"/>
          </a:p>
        </p:txBody>
      </p:sp>
      <p:sp>
        <p:nvSpPr>
          <p:cNvPr id="95302" name="Oval 70"/>
          <p:cNvSpPr>
            <a:spLocks noChangeArrowheads="1"/>
          </p:cNvSpPr>
          <p:nvPr/>
        </p:nvSpPr>
        <p:spPr bwMode="auto">
          <a:xfrm>
            <a:off x="7885113" y="1598613"/>
            <a:ext cx="69850" cy="698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03" name="Rectangle 71"/>
          <p:cNvSpPr>
            <a:spLocks noChangeArrowheads="1"/>
          </p:cNvSpPr>
          <p:nvPr/>
        </p:nvSpPr>
        <p:spPr bwMode="auto">
          <a:xfrm>
            <a:off x="8472488" y="249237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US" altLang="en-US"/>
          </a:p>
        </p:txBody>
      </p:sp>
      <p:sp>
        <p:nvSpPr>
          <p:cNvPr id="95304" name="Oval 72"/>
          <p:cNvSpPr>
            <a:spLocks noChangeArrowheads="1"/>
          </p:cNvSpPr>
          <p:nvPr/>
        </p:nvSpPr>
        <p:spPr bwMode="auto">
          <a:xfrm>
            <a:off x="8399463" y="2457450"/>
            <a:ext cx="69850" cy="698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25526" y="1484629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a, b </a:t>
            </a:r>
            <a:r>
              <a:rPr lang="vi-VN" sz="3200" dirty="0"/>
              <a:t>đú</a:t>
            </a:r>
            <a:r>
              <a:rPr lang="en-AU" sz="3200" dirty="0" err="1"/>
              <a:t>ng</a:t>
            </a:r>
            <a:endParaRPr lang="en-AU" sz="3200" dirty="0"/>
          </a:p>
          <a:p>
            <a:r>
              <a:rPr lang="en-AU" sz="3200" dirty="0"/>
              <a:t>c, d </a:t>
            </a:r>
            <a:r>
              <a:rPr lang="en-AU" sz="3200" dirty="0" err="1"/>
              <a:t>sai</a:t>
            </a:r>
            <a:endParaRPr lang="en-A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38283" y="5572141"/>
            <a:ext cx="5462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c) </a:t>
            </a:r>
            <a:r>
              <a:rPr lang="en-AU" sz="2800" dirty="0" err="1"/>
              <a:t>Tứ</a:t>
            </a:r>
            <a:r>
              <a:rPr lang="en-AU" sz="2800" dirty="0"/>
              <a:t> </a:t>
            </a:r>
            <a:r>
              <a:rPr lang="en-AU" sz="2800" dirty="0" err="1"/>
              <a:t>giác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vi-VN" sz="2800" dirty="0"/>
              <a:t>đố</a:t>
            </a:r>
            <a:r>
              <a:rPr lang="en-AU" sz="2800" dirty="0" err="1"/>
              <a:t>i</a:t>
            </a:r>
            <a:r>
              <a:rPr lang="en-AU" sz="2800" dirty="0"/>
              <a:t>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endParaRPr lang="en-AU" sz="2800" dirty="0"/>
          </a:p>
          <a:p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38348" y="2857498"/>
            <a:ext cx="2571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c) </a:t>
            </a:r>
            <a:r>
              <a:rPr lang="en-AU" sz="3600" dirty="0" err="1"/>
              <a:t>sai</a:t>
            </a:r>
            <a:r>
              <a:rPr lang="en-AU" sz="3600" dirty="0"/>
              <a:t>.</a:t>
            </a:r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endParaRPr lang="en-AU" sz="3600" dirty="0"/>
          </a:p>
        </p:txBody>
      </p:sp>
      <p:sp>
        <p:nvSpPr>
          <p:cNvPr id="26" name="Action Button: Back or Previous 25">
            <a:hlinkClick r:id="rId3" action="ppaction://hlinksldjump" highlightClick="1"/>
          </p:cNvPr>
          <p:cNvSpPr/>
          <p:nvPr/>
        </p:nvSpPr>
        <p:spPr>
          <a:xfrm>
            <a:off x="9739338" y="6000768"/>
            <a:ext cx="613788" cy="613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3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88 L 0.03559 0.06597 C 0.04236 0.07824 0.05243 0.08426 0.06163 0.08333 C 0.07431 0.08241 0.08264 0.07431 0.08768 0.05903 L 0.11459 -0.00509 " pathEditMode="relative" rAng="-317742" ptsTypes="FffFF">
                                      <p:cBhvr>
                                        <p:cTn id="22" dur="1000" fill="hold"/>
                                        <p:tgtEl>
                                          <p:spTgt spid="95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9739338" y="6000768"/>
            <a:ext cx="613788" cy="613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453661" y="1173873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a, b </a:t>
            </a:r>
            <a:r>
              <a:rPr lang="vi-VN" sz="3200" dirty="0"/>
              <a:t>đú</a:t>
            </a:r>
            <a:r>
              <a:rPr lang="en-AU" sz="3200" dirty="0" err="1"/>
              <a:t>ng</a:t>
            </a:r>
            <a:endParaRPr lang="en-AU" sz="3200" dirty="0"/>
          </a:p>
          <a:p>
            <a:r>
              <a:rPr lang="en-AU" sz="3200" dirty="0"/>
              <a:t>c, d </a:t>
            </a:r>
            <a:r>
              <a:rPr lang="en-AU" sz="3200" dirty="0" err="1"/>
              <a:t>sai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5539" y="2428868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d) </a:t>
            </a:r>
            <a:r>
              <a:rPr lang="en-US" sz="3600" dirty="0" err="1" smtClean="0"/>
              <a:t>sai</a:t>
            </a:r>
            <a:endParaRPr lang="en-AU" sz="3600" b="1" dirty="0"/>
          </a:p>
          <a:p>
            <a:r>
              <a:rPr lang="en-US" sz="3600" dirty="0" err="1"/>
              <a:t>Ví</a:t>
            </a:r>
            <a:r>
              <a:rPr lang="en-US" sz="3600" dirty="0"/>
              <a:t> </a:t>
            </a:r>
            <a:r>
              <a:rPr lang="en-US" sz="3600" dirty="0" err="1"/>
              <a:t>dụ</a:t>
            </a:r>
            <a:r>
              <a:rPr lang="en-US" sz="3600" dirty="0"/>
              <a:t>: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r>
              <a:rPr lang="en-US" sz="3600" dirty="0"/>
              <a:t> </a:t>
            </a:r>
            <a:r>
              <a:rPr lang="en-US" sz="3600" dirty="0" err="1"/>
              <a:t>nh</a:t>
            </a:r>
            <a:r>
              <a:rPr lang="vi-VN" sz="3600" dirty="0"/>
              <a:t>ư</a:t>
            </a:r>
            <a:r>
              <a:rPr lang="en-AU" sz="3600" dirty="0"/>
              <a:t> </a:t>
            </a:r>
            <a:r>
              <a:rPr lang="en-AU" sz="3600" dirty="0" err="1"/>
              <a:t>hình</a:t>
            </a:r>
            <a:r>
              <a:rPr lang="en-AU" sz="3600" dirty="0"/>
              <a:t> </a:t>
            </a:r>
            <a:r>
              <a:rPr lang="en-AU" sz="3600" dirty="0" err="1"/>
              <a:t>vẽ</a:t>
            </a:r>
            <a:r>
              <a:rPr lang="en-US" sz="3600" dirty="0"/>
              <a:t>.</a:t>
            </a:r>
          </a:p>
          <a:p>
            <a:endParaRPr lang="en-AU" sz="3600" b="1" dirty="0"/>
          </a:p>
          <a:p>
            <a:endParaRPr lang="en-AU" sz="3600" dirty="0"/>
          </a:p>
        </p:txBody>
      </p:sp>
      <p:sp>
        <p:nvSpPr>
          <p:cNvPr id="5" name="Rectangle 4"/>
          <p:cNvSpPr/>
          <p:nvPr/>
        </p:nvSpPr>
        <p:spPr>
          <a:xfrm>
            <a:off x="4862490" y="1130278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d)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en-AU" sz="2800" dirty="0" err="1"/>
              <a:t>bên</a:t>
            </a:r>
            <a:r>
              <a:rPr lang="en-AU" sz="2800" dirty="0"/>
              <a:t>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95934" y="4071942"/>
            <a:ext cx="2298276" cy="1143030"/>
            <a:chOff x="5580063" y="1622425"/>
            <a:chExt cx="2298276" cy="1143030"/>
          </a:xfrm>
        </p:grpSpPr>
        <p:sp>
          <p:nvSpPr>
            <p:cNvPr id="26626" name="Line 2"/>
            <p:cNvSpPr>
              <a:spLocks noChangeShapeType="1"/>
            </p:cNvSpPr>
            <p:nvPr/>
          </p:nvSpPr>
          <p:spPr bwMode="auto">
            <a:xfrm>
              <a:off x="5795963" y="2708275"/>
              <a:ext cx="1922462" cy="1588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27" name="Line 3"/>
            <p:cNvSpPr>
              <a:spLocks noChangeShapeType="1"/>
            </p:cNvSpPr>
            <p:nvPr/>
          </p:nvSpPr>
          <p:spPr bwMode="auto">
            <a:xfrm flipH="1">
              <a:off x="5765800" y="1773238"/>
              <a:ext cx="342900" cy="93345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6108700" y="1773238"/>
              <a:ext cx="1236663" cy="1587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7345363" y="1773238"/>
              <a:ext cx="342900" cy="93345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7318375" y="1744663"/>
              <a:ext cx="68263" cy="698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7454900" y="1622425"/>
              <a:ext cx="1095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6081713" y="1744663"/>
              <a:ext cx="68262" cy="698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902325" y="1635125"/>
              <a:ext cx="1095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6081713" y="1744663"/>
              <a:ext cx="68262" cy="698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5737225" y="2679700"/>
              <a:ext cx="69850" cy="682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580063" y="2565400"/>
              <a:ext cx="12022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7661275" y="2679700"/>
              <a:ext cx="68263" cy="682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7758113" y="2555875"/>
              <a:ext cx="12022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5899150" y="2179638"/>
              <a:ext cx="101600" cy="34925"/>
            </a:xfrm>
            <a:prstGeom prst="line">
              <a:avLst/>
            </a:prstGeom>
            <a:noFill/>
            <a:ln w="1905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V="1">
              <a:off x="7453313" y="2192338"/>
              <a:ext cx="107950" cy="39687"/>
            </a:xfrm>
            <a:prstGeom prst="line">
              <a:avLst/>
            </a:prstGeom>
            <a:noFill/>
            <a:ln w="19050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8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2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 err="1" smtClean="0"/>
              <a:t>Bài</a:t>
            </a:r>
            <a:r>
              <a:rPr lang="fr-FR" sz="3600" b="1" u="sng" dirty="0" smtClean="0"/>
              <a:t> </a:t>
            </a:r>
            <a:r>
              <a:rPr lang="fr-FR" sz="3600" b="1" u="sng" dirty="0"/>
              <a:t>47 tr 92 SGK</a:t>
            </a:r>
            <a:endParaRPr lang="en-AU" sz="36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7438" y="1357299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AHCK </a:t>
            </a:r>
            <a:r>
              <a:rPr lang="en-AU" sz="2400" dirty="0" err="1"/>
              <a:t>là</a:t>
            </a:r>
            <a:r>
              <a:rPr lang="en-AU" sz="2400" dirty="0"/>
              <a:t> </a:t>
            </a:r>
            <a:r>
              <a:rPr lang="en-AU" sz="2400" dirty="0" err="1"/>
              <a:t>hình</a:t>
            </a:r>
            <a:r>
              <a:rPr lang="en-AU" sz="2400" dirty="0"/>
              <a:t> </a:t>
            </a:r>
            <a:r>
              <a:rPr lang="en-AU" sz="2400" dirty="0" err="1"/>
              <a:t>bình</a:t>
            </a:r>
            <a:r>
              <a:rPr lang="en-AU" sz="2400" dirty="0"/>
              <a:t> </a:t>
            </a:r>
            <a:r>
              <a:rPr lang="en-AU" sz="2400" dirty="0" err="1"/>
              <a:t>hành</a:t>
            </a:r>
            <a:endParaRPr lang="en-AU" sz="2400" dirty="0"/>
          </a:p>
        </p:txBody>
      </p:sp>
      <p:sp>
        <p:nvSpPr>
          <p:cNvPr id="17" name="Up Arrow 16"/>
          <p:cNvSpPr/>
          <p:nvPr/>
        </p:nvSpPr>
        <p:spPr>
          <a:xfrm>
            <a:off x="6667504" y="1928802"/>
            <a:ext cx="142876" cy="571504"/>
          </a:xfrm>
          <a:prstGeom prst="up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18" name="Up Arrow 17"/>
          <p:cNvSpPr/>
          <p:nvPr/>
        </p:nvSpPr>
        <p:spPr>
          <a:xfrm>
            <a:off x="9167834" y="1928802"/>
            <a:ext cx="142876" cy="57150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0" name="TextBox 19"/>
          <p:cNvSpPr txBox="1"/>
          <p:nvPr/>
        </p:nvSpPr>
        <p:spPr>
          <a:xfrm>
            <a:off x="5953125" y="257174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AH // 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6331" y="250030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AH = CK</a:t>
            </a:r>
          </a:p>
        </p:txBody>
      </p:sp>
      <p:sp>
        <p:nvSpPr>
          <p:cNvPr id="22" name="Up Arrow 21"/>
          <p:cNvSpPr/>
          <p:nvPr/>
        </p:nvSpPr>
        <p:spPr>
          <a:xfrm>
            <a:off x="6596066" y="3071810"/>
            <a:ext cx="142876" cy="4286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3" name="TextBox 22"/>
          <p:cNvSpPr txBox="1"/>
          <p:nvPr/>
        </p:nvSpPr>
        <p:spPr>
          <a:xfrm>
            <a:off x="5667372" y="3714753"/>
            <a:ext cx="1252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AH ⊥ BD</a:t>
            </a:r>
            <a:endParaRPr lang="en-AU" sz="2400" b="1" dirty="0"/>
          </a:p>
          <a:p>
            <a:r>
              <a:rPr lang="en-US" sz="2400" dirty="0"/>
              <a:t>CK ⊥ BD</a:t>
            </a:r>
            <a:endParaRPr lang="en-AU" sz="2400" b="1" dirty="0"/>
          </a:p>
          <a:p>
            <a:endParaRPr lang="en-A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96132" y="3571877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 err="1"/>
              <a:t>vuông</a:t>
            </a:r>
            <a:r>
              <a:rPr lang="en-US" sz="2400" dirty="0"/>
              <a:t> ADH =</a:t>
            </a:r>
            <a:r>
              <a:rPr lang="el-GR" sz="2400" dirty="0"/>
              <a:t>Δ</a:t>
            </a:r>
            <a:r>
              <a:rPr lang="en-US" sz="2400" dirty="0" err="1"/>
              <a:t>vuông</a:t>
            </a:r>
            <a:r>
              <a:rPr lang="en-US" sz="2400" dirty="0"/>
              <a:t> BCK</a:t>
            </a:r>
            <a:endParaRPr lang="en-AU" sz="2400" b="1" dirty="0"/>
          </a:p>
          <a:p>
            <a:endParaRPr lang="en-A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24694" y="4643447"/>
            <a:ext cx="131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AD=BC    </a:t>
            </a:r>
            <a:endParaRPr lang="en-AU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739206" y="4643447"/>
          <a:ext cx="1643074" cy="4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206" y="4643447"/>
                        <a:ext cx="1643074" cy="441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810645" y="5572141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AD // BC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9" y="6396336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ABCD </a:t>
            </a:r>
            <a:r>
              <a:rPr lang="en-AU" sz="2400" dirty="0" err="1"/>
              <a:t>là</a:t>
            </a:r>
            <a:r>
              <a:rPr lang="en-AU" sz="2400" dirty="0"/>
              <a:t> </a:t>
            </a:r>
            <a:r>
              <a:rPr lang="en-AU" sz="2400" dirty="0" err="1"/>
              <a:t>hình</a:t>
            </a:r>
            <a:r>
              <a:rPr lang="en-AU" sz="2400" dirty="0"/>
              <a:t> </a:t>
            </a:r>
            <a:r>
              <a:rPr lang="en-AU" sz="2400" dirty="0" err="1"/>
              <a:t>bình</a:t>
            </a:r>
            <a:r>
              <a:rPr lang="en-AU" sz="2400" dirty="0"/>
              <a:t> </a:t>
            </a:r>
            <a:r>
              <a:rPr lang="en-AU" sz="2400" dirty="0" err="1"/>
              <a:t>hành</a:t>
            </a:r>
            <a:endParaRPr lang="en-AU" sz="2400" dirty="0"/>
          </a:p>
        </p:txBody>
      </p:sp>
      <p:sp>
        <p:nvSpPr>
          <p:cNvPr id="30" name="Up Arrow 29"/>
          <p:cNvSpPr/>
          <p:nvPr/>
        </p:nvSpPr>
        <p:spPr>
          <a:xfrm>
            <a:off x="9239272" y="4000504"/>
            <a:ext cx="142876" cy="57150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1" name="Up Arrow 30"/>
          <p:cNvSpPr/>
          <p:nvPr/>
        </p:nvSpPr>
        <p:spPr>
          <a:xfrm flipH="1">
            <a:off x="9239271" y="3000372"/>
            <a:ext cx="142877" cy="4286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2" name="Up Arrow 31"/>
          <p:cNvSpPr/>
          <p:nvPr/>
        </p:nvSpPr>
        <p:spPr>
          <a:xfrm>
            <a:off x="7667636" y="4071942"/>
            <a:ext cx="142876" cy="4286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4" name="Up Arrow 33"/>
          <p:cNvSpPr/>
          <p:nvPr/>
        </p:nvSpPr>
        <p:spPr>
          <a:xfrm>
            <a:off x="9310710" y="5072074"/>
            <a:ext cx="142876" cy="50006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5" name="Up Arrow 34"/>
          <p:cNvSpPr/>
          <p:nvPr/>
        </p:nvSpPr>
        <p:spPr>
          <a:xfrm rot="19517581">
            <a:off x="8025165" y="5050087"/>
            <a:ext cx="158130" cy="1556203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7" name="TextBox 36"/>
          <p:cNvSpPr txBox="1"/>
          <p:nvPr/>
        </p:nvSpPr>
        <p:spPr>
          <a:xfrm>
            <a:off x="5881686" y="4286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a)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524000" y="642918"/>
            <a:ext cx="4643470" cy="3141662"/>
            <a:chOff x="0" y="642918"/>
            <a:chExt cx="4643470" cy="3141662"/>
          </a:xfrm>
        </p:grpSpPr>
        <p:sp>
          <p:nvSpPr>
            <p:cNvPr id="2051" name="AutoShape 3"/>
            <p:cNvSpPr>
              <a:spLocks noChangeAspect="1" noChangeArrowheads="1"/>
            </p:cNvSpPr>
            <p:nvPr/>
          </p:nvSpPr>
          <p:spPr bwMode="auto">
            <a:xfrm>
              <a:off x="0" y="642918"/>
              <a:ext cx="4643470" cy="31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928662" y="1285860"/>
              <a:ext cx="2692815" cy="151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3072414" y="1303370"/>
              <a:ext cx="541691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81022" y="2923551"/>
              <a:ext cx="2691393" cy="151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381022" y="1303370"/>
              <a:ext cx="3233084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921291" y="1303370"/>
              <a:ext cx="541691" cy="108568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2517928" y="1853047"/>
              <a:ext cx="554487" cy="1070503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921291" y="1303370"/>
              <a:ext cx="1596637" cy="549677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1462981" y="2389058"/>
              <a:ext cx="1609433" cy="534493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1135977" y="2191660"/>
              <a:ext cx="227482" cy="112365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135977" y="2304025"/>
              <a:ext cx="99523" cy="183732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2759627" y="1727016"/>
              <a:ext cx="113741" cy="239914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H="1">
              <a:off x="2631669" y="1966931"/>
              <a:ext cx="241699" cy="112365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H="1">
              <a:off x="381022" y="1303370"/>
              <a:ext cx="540269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358188" y="1459770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537415" y="257127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424092" y="137170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1263935" y="241639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36956" y="274893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068149" y="2887108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3713628" y="1027013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617034" y="890353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892856" y="1276038"/>
              <a:ext cx="72510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3585670" y="1276038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352586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3043979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1434546" y="2360208"/>
              <a:ext cx="71088" cy="7136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2488071" y="1825715"/>
              <a:ext cx="72510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3043979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53191" y="500043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/>
              <a:t>Gợi</a:t>
            </a:r>
            <a:r>
              <a:rPr lang="en-AU" sz="3200" dirty="0"/>
              <a:t> ý </a:t>
            </a:r>
            <a:r>
              <a:rPr lang="en-AU" sz="3200" dirty="0" err="1"/>
              <a:t>chứng</a:t>
            </a:r>
            <a:r>
              <a:rPr lang="en-AU" sz="3200" dirty="0"/>
              <a:t> minh:</a:t>
            </a:r>
          </a:p>
        </p:txBody>
      </p:sp>
      <p:sp>
        <p:nvSpPr>
          <p:cNvPr id="54" name="Up Arrow 53"/>
          <p:cNvSpPr/>
          <p:nvPr/>
        </p:nvSpPr>
        <p:spPr>
          <a:xfrm rot="2871950">
            <a:off x="8913290" y="5865589"/>
            <a:ext cx="151899" cy="72957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1524001" y="3718680"/>
            <a:ext cx="40751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GT</a:t>
            </a:r>
            <a:r>
              <a:rPr lang="en-AU" sz="2400" dirty="0"/>
              <a:t>   ABCD </a:t>
            </a:r>
            <a:r>
              <a:rPr lang="en-AU" sz="2400" dirty="0" err="1"/>
              <a:t>là</a:t>
            </a:r>
            <a:r>
              <a:rPr lang="en-AU" sz="2400" dirty="0"/>
              <a:t> </a:t>
            </a:r>
            <a:r>
              <a:rPr lang="en-AU" sz="2400" dirty="0" err="1"/>
              <a:t>hình</a:t>
            </a:r>
            <a:r>
              <a:rPr lang="en-AU" sz="2400" dirty="0"/>
              <a:t> </a:t>
            </a:r>
            <a:r>
              <a:rPr lang="en-AU" sz="2400" dirty="0" err="1"/>
              <a:t>bình</a:t>
            </a:r>
            <a:r>
              <a:rPr lang="en-AU" sz="2400" dirty="0"/>
              <a:t> </a:t>
            </a:r>
            <a:r>
              <a:rPr lang="en-AU" sz="2400" dirty="0" err="1"/>
              <a:t>hành</a:t>
            </a:r>
            <a:endParaRPr lang="en-AU" sz="2400" dirty="0"/>
          </a:p>
          <a:p>
            <a:r>
              <a:rPr lang="en-AU" sz="2400" dirty="0"/>
              <a:t>        </a:t>
            </a:r>
            <a:r>
              <a:rPr lang="en-US" sz="2400" dirty="0"/>
              <a:t>AH ⊥ BD</a:t>
            </a:r>
            <a:endParaRPr lang="en-AU" sz="2400" dirty="0"/>
          </a:p>
          <a:p>
            <a:r>
              <a:rPr lang="en-US" sz="2400" dirty="0"/>
              <a:t>        CK ⊥ BD</a:t>
            </a:r>
          </a:p>
          <a:p>
            <a:r>
              <a:rPr lang="en-US" sz="2400" dirty="0"/>
              <a:t>        O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vi-VN" sz="2400" dirty="0"/>
              <a:t>đ</a:t>
            </a:r>
            <a:r>
              <a:rPr lang="en-AU" sz="2400" dirty="0" err="1"/>
              <a:t>iểm</a:t>
            </a:r>
            <a:r>
              <a:rPr lang="en-AU" sz="2400" dirty="0"/>
              <a:t> </a:t>
            </a:r>
            <a:r>
              <a:rPr lang="en-AU" sz="2400" dirty="0" err="1"/>
              <a:t>của</a:t>
            </a:r>
            <a:r>
              <a:rPr lang="en-AU" sz="2400" dirty="0"/>
              <a:t> HK</a:t>
            </a:r>
          </a:p>
          <a:p>
            <a:r>
              <a:rPr lang="en-AU" sz="2400" b="1" dirty="0"/>
              <a:t>KL</a:t>
            </a:r>
            <a:r>
              <a:rPr lang="en-AU" sz="2400" dirty="0"/>
              <a:t>   a) AHCK </a:t>
            </a:r>
            <a:r>
              <a:rPr lang="en-AU" sz="2400" dirty="0" err="1"/>
              <a:t>là</a:t>
            </a:r>
            <a:r>
              <a:rPr lang="en-AU" sz="2400" dirty="0"/>
              <a:t> </a:t>
            </a:r>
            <a:r>
              <a:rPr lang="en-AU" sz="2400" dirty="0" err="1"/>
              <a:t>hình</a:t>
            </a:r>
            <a:r>
              <a:rPr lang="en-AU" sz="2400" dirty="0"/>
              <a:t> </a:t>
            </a:r>
            <a:r>
              <a:rPr lang="en-AU" sz="2400" dirty="0" err="1"/>
              <a:t>bình</a:t>
            </a:r>
            <a:r>
              <a:rPr lang="en-AU" sz="2400" dirty="0"/>
              <a:t> </a:t>
            </a:r>
            <a:r>
              <a:rPr lang="en-AU" sz="2400" dirty="0" err="1"/>
              <a:t>hành</a:t>
            </a:r>
            <a:r>
              <a:rPr lang="en-AU" sz="2400" dirty="0"/>
              <a:t>.</a:t>
            </a:r>
          </a:p>
          <a:p>
            <a:r>
              <a:rPr lang="en-AU" sz="2400" dirty="0"/>
              <a:t>       b) A, O, C </a:t>
            </a:r>
            <a:r>
              <a:rPr lang="en-AU" sz="2400" dirty="0" err="1"/>
              <a:t>thẳng</a:t>
            </a:r>
            <a:r>
              <a:rPr lang="en-AU" sz="2400" dirty="0"/>
              <a:t> </a:t>
            </a:r>
            <a:r>
              <a:rPr lang="en-AU" sz="2400" dirty="0" err="1"/>
              <a:t>hàng</a:t>
            </a:r>
            <a:r>
              <a:rPr lang="en-AU" sz="2400" dirty="0"/>
              <a:t>.</a:t>
            </a:r>
          </a:p>
          <a:p>
            <a:endParaRPr lang="en-AU" b="1" dirty="0"/>
          </a:p>
          <a:p>
            <a:endParaRPr lang="en-AU" dirty="0"/>
          </a:p>
          <a:p>
            <a:r>
              <a:rPr lang="en-AU" dirty="0"/>
              <a:t>           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881820" y="4857760"/>
            <a:ext cx="22852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5214950"/>
            <a:ext cx="40004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3381356" y="2071680"/>
            <a:ext cx="3571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3452795" y="2071679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3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/>
      <p:bldP spid="21" grpId="0"/>
      <p:bldP spid="22" grpId="0" animBg="1"/>
      <p:bldP spid="23" grpId="0"/>
      <p:bldP spid="24" grpId="0"/>
      <p:bldP spid="25" grpId="0"/>
      <p:bldP spid="28" grpId="0"/>
      <p:bldP spid="29" grpId="0"/>
      <p:bldP spid="30" grpId="0" animBg="1"/>
      <p:bldP spid="31" grpId="0" animBg="1"/>
      <p:bldP spid="32" grpId="0" animBg="1"/>
      <p:bldP spid="34" grpId="0" animBg="1"/>
      <p:bldP spid="35" grpId="0" animBg="1"/>
      <p:bldP spid="37" grpId="0"/>
      <p:bldP spid="59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98" y="1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 err="1" smtClean="0"/>
              <a:t>Bài</a:t>
            </a:r>
            <a:r>
              <a:rPr lang="fr-FR" sz="3600" b="1" u="sng" dirty="0" smtClean="0"/>
              <a:t> </a:t>
            </a:r>
            <a:r>
              <a:rPr lang="fr-FR" sz="3600" b="1" u="sng" dirty="0"/>
              <a:t>47 tr 92 SGK</a:t>
            </a:r>
            <a:endParaRPr lang="en-AU" sz="3600" b="1" dirty="0"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05098" y="642918"/>
            <a:ext cx="4643470" cy="3141662"/>
            <a:chOff x="0" y="642918"/>
            <a:chExt cx="4643470" cy="3141662"/>
          </a:xfrm>
        </p:grpSpPr>
        <p:sp>
          <p:nvSpPr>
            <p:cNvPr id="2051" name="AutoShape 3"/>
            <p:cNvSpPr>
              <a:spLocks noChangeAspect="1" noChangeArrowheads="1"/>
            </p:cNvSpPr>
            <p:nvPr/>
          </p:nvSpPr>
          <p:spPr bwMode="auto">
            <a:xfrm>
              <a:off x="0" y="642918"/>
              <a:ext cx="4643470" cy="31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928662" y="1285860"/>
              <a:ext cx="2692815" cy="151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3072414" y="1303370"/>
              <a:ext cx="541691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81022" y="2923551"/>
              <a:ext cx="2691393" cy="151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381022" y="1303370"/>
              <a:ext cx="3233084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921291" y="1303370"/>
              <a:ext cx="541691" cy="108568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2517928" y="1853047"/>
              <a:ext cx="554487" cy="1070503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921291" y="1303370"/>
              <a:ext cx="1596637" cy="549677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1462981" y="2389058"/>
              <a:ext cx="1609433" cy="534493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1135977" y="2191660"/>
              <a:ext cx="227482" cy="112365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135977" y="2304025"/>
              <a:ext cx="99523" cy="183732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2759627" y="1727016"/>
              <a:ext cx="113741" cy="239914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H="1">
              <a:off x="2631669" y="1966931"/>
              <a:ext cx="241699" cy="112365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H="1">
              <a:off x="381022" y="1303370"/>
              <a:ext cx="540269" cy="162018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358188" y="1459770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537415" y="257127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424092" y="137170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1263935" y="241639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36956" y="2748930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068149" y="2887108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3713628" y="1027013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617034" y="890353"/>
              <a:ext cx="2965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892856" y="1276038"/>
              <a:ext cx="72510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3585670" y="1276038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352586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3043979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1434546" y="2360208"/>
              <a:ext cx="71088" cy="7136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2488071" y="1825715"/>
              <a:ext cx="72510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3043979" y="2896219"/>
              <a:ext cx="71088" cy="698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5098" y="3715546"/>
            <a:ext cx="4009432" cy="2588457"/>
            <a:chOff x="505098" y="3715546"/>
            <a:chExt cx="4009432" cy="2588457"/>
          </a:xfrm>
        </p:grpSpPr>
        <p:sp>
          <p:nvSpPr>
            <p:cNvPr id="55" name="TextBox 54"/>
            <p:cNvSpPr txBox="1"/>
            <p:nvPr/>
          </p:nvSpPr>
          <p:spPr>
            <a:xfrm>
              <a:off x="505099" y="3718680"/>
              <a:ext cx="400943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/>
                <a:t>GT</a:t>
              </a:r>
              <a:r>
                <a:rPr lang="en-AU" sz="2400" dirty="0"/>
                <a:t>   ABCD </a:t>
              </a:r>
              <a:r>
                <a:rPr lang="en-AU" sz="2400" dirty="0" err="1"/>
                <a:t>là</a:t>
              </a:r>
              <a:r>
                <a:rPr lang="en-AU" sz="2400" dirty="0"/>
                <a:t> </a:t>
              </a:r>
              <a:r>
                <a:rPr lang="en-AU" sz="2400" dirty="0" err="1"/>
                <a:t>hình</a:t>
              </a:r>
              <a:r>
                <a:rPr lang="en-AU" sz="2400" dirty="0"/>
                <a:t> </a:t>
              </a:r>
              <a:r>
                <a:rPr lang="en-AU" sz="2400" dirty="0" err="1"/>
                <a:t>bình</a:t>
              </a:r>
              <a:r>
                <a:rPr lang="en-AU" sz="2400" dirty="0"/>
                <a:t> </a:t>
              </a:r>
              <a:r>
                <a:rPr lang="en-AU" sz="2400" dirty="0" err="1"/>
                <a:t>hành</a:t>
              </a:r>
              <a:endParaRPr lang="en-AU" sz="2400" dirty="0"/>
            </a:p>
            <a:p>
              <a:r>
                <a:rPr lang="en-AU" sz="2400" dirty="0"/>
                <a:t>        </a:t>
              </a:r>
              <a:r>
                <a:rPr lang="en-US" sz="2400" dirty="0"/>
                <a:t>AH ⊥ BD</a:t>
              </a:r>
              <a:endParaRPr lang="en-AU" sz="2400" dirty="0"/>
            </a:p>
            <a:p>
              <a:r>
                <a:rPr lang="en-US" sz="2400" dirty="0"/>
                <a:t>        CK ⊥ BD</a:t>
              </a:r>
            </a:p>
            <a:p>
              <a:r>
                <a:rPr lang="en-US" sz="2400" dirty="0"/>
                <a:t>        O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vi-VN" sz="2400" dirty="0"/>
                <a:t>đ</a:t>
              </a:r>
              <a:r>
                <a:rPr lang="en-AU" sz="2400" dirty="0" err="1"/>
                <a:t>iểm</a:t>
              </a:r>
              <a:r>
                <a:rPr lang="en-AU" sz="2400" dirty="0"/>
                <a:t> </a:t>
              </a:r>
              <a:r>
                <a:rPr lang="en-AU" sz="2400" dirty="0" err="1"/>
                <a:t>của</a:t>
              </a:r>
              <a:r>
                <a:rPr lang="en-AU" sz="2400" dirty="0"/>
                <a:t> HK</a:t>
              </a:r>
            </a:p>
            <a:p>
              <a:r>
                <a:rPr lang="en-AU" sz="2400" b="1" dirty="0"/>
                <a:t>KL</a:t>
              </a:r>
              <a:r>
                <a:rPr lang="en-AU" sz="2400" dirty="0"/>
                <a:t>   a) AHCK </a:t>
              </a:r>
              <a:r>
                <a:rPr lang="en-AU" sz="2400" dirty="0" err="1"/>
                <a:t>là</a:t>
              </a:r>
              <a:r>
                <a:rPr lang="en-AU" sz="2400" dirty="0"/>
                <a:t> </a:t>
              </a:r>
              <a:r>
                <a:rPr lang="en-AU" sz="2400" dirty="0" err="1"/>
                <a:t>hình</a:t>
              </a:r>
              <a:r>
                <a:rPr lang="en-AU" sz="2400" dirty="0"/>
                <a:t> </a:t>
              </a:r>
              <a:r>
                <a:rPr lang="en-AU" sz="2400" dirty="0" err="1"/>
                <a:t>bình</a:t>
              </a:r>
              <a:r>
                <a:rPr lang="en-AU" sz="2400" dirty="0"/>
                <a:t> </a:t>
              </a:r>
              <a:r>
                <a:rPr lang="en-AU" sz="2400" dirty="0" err="1"/>
                <a:t>hành</a:t>
              </a:r>
              <a:r>
                <a:rPr lang="en-AU" sz="2400" dirty="0"/>
                <a:t>.</a:t>
              </a:r>
            </a:p>
            <a:p>
              <a:r>
                <a:rPr lang="en-AU" sz="2400" dirty="0"/>
                <a:t>       b) A, O, C </a:t>
              </a:r>
              <a:r>
                <a:rPr lang="en-AU" sz="2400" dirty="0" err="1"/>
                <a:t>thẳng</a:t>
              </a:r>
              <a:r>
                <a:rPr lang="en-AU" sz="2400" dirty="0"/>
                <a:t> </a:t>
              </a:r>
              <a:r>
                <a:rPr lang="en-AU" sz="2400" dirty="0" err="1"/>
                <a:t>hàng</a:t>
              </a:r>
              <a:r>
                <a:rPr lang="en-AU" sz="2400" dirty="0" smtClean="0"/>
                <a:t>.</a:t>
              </a:r>
              <a:endParaRPr lang="en-AU" dirty="0"/>
            </a:p>
            <a:p>
              <a:r>
                <a:rPr lang="en-AU" dirty="0"/>
                <a:t>         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05098" y="3715546"/>
              <a:ext cx="4000496" cy="2285222"/>
              <a:chOff x="505098" y="3715546"/>
              <a:chExt cx="4000496" cy="228522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-137082" y="4857760"/>
                <a:ext cx="2285222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05098" y="5214950"/>
                <a:ext cx="400049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362454" y="2071680"/>
            <a:ext cx="3571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2433893" y="2071679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119" y="547226"/>
            <a:ext cx="68961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496" y="71435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b)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496" y="1785927"/>
            <a:ext cx="5513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: AHCK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(</a:t>
            </a:r>
            <a:r>
              <a:rPr lang="en-US" sz="2800" dirty="0" err="1"/>
              <a:t>cmt</a:t>
            </a:r>
            <a:r>
              <a:rPr lang="en-US" sz="2800" dirty="0"/>
              <a:t>)</a:t>
            </a:r>
            <a:endParaRPr lang="en-AU" sz="2800" b="1" dirty="0"/>
          </a:p>
          <a:p>
            <a:r>
              <a:rPr lang="en-US" sz="2800" dirty="0"/>
              <a:t>=&gt; 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AC </a:t>
            </a:r>
            <a:r>
              <a:rPr lang="en-US" sz="2800" dirty="0" err="1"/>
              <a:t>và</a:t>
            </a:r>
            <a:r>
              <a:rPr lang="en-US" sz="2800" dirty="0"/>
              <a:t> HK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(</a:t>
            </a:r>
            <a:r>
              <a:rPr lang="en-US" sz="2800" dirty="0" err="1"/>
              <a:t>tc</a:t>
            </a:r>
            <a:r>
              <a:rPr lang="en-US" sz="2800" dirty="0"/>
              <a:t> </a:t>
            </a:r>
            <a:r>
              <a:rPr lang="en-US" sz="2800" dirty="0" err="1"/>
              <a:t>hbh</a:t>
            </a:r>
            <a:r>
              <a:rPr lang="en-US" sz="2800" dirty="0"/>
              <a:t>)</a:t>
            </a:r>
            <a:endParaRPr lang="en-AU" sz="2800" b="1" dirty="0"/>
          </a:p>
          <a:p>
            <a:r>
              <a:rPr lang="en-US" sz="2800" dirty="0" err="1"/>
              <a:t>Mà</a:t>
            </a:r>
            <a:r>
              <a:rPr lang="en-US" sz="2800" dirty="0"/>
              <a:t> :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HK (</a:t>
            </a:r>
            <a:r>
              <a:rPr lang="en-US" sz="2800" dirty="0" err="1"/>
              <a:t>gt</a:t>
            </a:r>
            <a:r>
              <a:rPr lang="en-US" sz="2800" dirty="0"/>
              <a:t>)</a:t>
            </a:r>
            <a:endParaRPr lang="en-AU" sz="2800" b="1" dirty="0"/>
          </a:p>
          <a:p>
            <a:r>
              <a:rPr lang="en-US" sz="2800" dirty="0"/>
              <a:t>=&gt; O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AC.</a:t>
            </a:r>
            <a:endParaRPr lang="en-AU" sz="2800" b="1" dirty="0"/>
          </a:p>
          <a:p>
            <a:r>
              <a:rPr lang="en-US" sz="2800" dirty="0" err="1"/>
              <a:t>Vậy</a:t>
            </a:r>
            <a:r>
              <a:rPr lang="en-US" sz="2800" dirty="0"/>
              <a:t>: A, O,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(</a:t>
            </a:r>
            <a:r>
              <a:rPr lang="en-US" sz="2800" dirty="0" err="1"/>
              <a:t>đpcm</a:t>
            </a:r>
            <a:r>
              <a:rPr lang="en-US" sz="2800" dirty="0"/>
              <a:t>).</a:t>
            </a:r>
            <a:endParaRPr lang="en-AU" sz="2800" b="1" dirty="0"/>
          </a:p>
          <a:p>
            <a:endParaRPr lang="en-AU" sz="2800" dirty="0"/>
          </a:p>
        </p:txBody>
      </p:sp>
      <p:sp>
        <p:nvSpPr>
          <p:cNvPr id="23554" name="AutoShape 2"/>
          <p:cNvSpPr>
            <a:spLocks noChangeAspect="1" noChangeArrowheads="1"/>
          </p:cNvSpPr>
          <p:nvPr/>
        </p:nvSpPr>
        <p:spPr bwMode="auto">
          <a:xfrm>
            <a:off x="881027" y="571480"/>
            <a:ext cx="51847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228814" y="1336655"/>
            <a:ext cx="3006725" cy="15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4630702" y="1336656"/>
            <a:ext cx="604837" cy="16938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625563" y="3030519"/>
            <a:ext cx="3005138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625564" y="1336656"/>
            <a:ext cx="3609975" cy="16938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228813" y="1336656"/>
            <a:ext cx="604838" cy="11350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11577" y="1911330"/>
            <a:ext cx="619125" cy="11191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228814" y="1336656"/>
            <a:ext cx="1782763" cy="574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833651" y="2471718"/>
            <a:ext cx="1797050" cy="5588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2468526" y="2265344"/>
            <a:ext cx="254000" cy="1174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468527" y="2382819"/>
            <a:ext cx="111125" cy="192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281451" y="1779569"/>
            <a:ext cx="127000" cy="2508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4138577" y="2030394"/>
            <a:ext cx="269875" cy="1174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152738" y="2176443"/>
            <a:ext cx="63500" cy="2206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644863" y="1955780"/>
            <a:ext cx="63500" cy="2365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1625563" y="1336656"/>
            <a:ext cx="603250" cy="16938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327363" y="2131994"/>
            <a:ext cx="3189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906801" y="1408094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2611401" y="2500294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1524000" y="3143249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625938" y="2992419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346663" y="1047731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1889088" y="904856"/>
            <a:ext cx="296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197064" y="1308081"/>
            <a:ext cx="80963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5203789" y="1308081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1593814" y="3001944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4598952" y="3001944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3406739" y="2147869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2801902" y="2441556"/>
            <a:ext cx="79375" cy="746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3978239" y="1882756"/>
            <a:ext cx="80963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4598952" y="3001944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cxnSp>
        <p:nvCxnSpPr>
          <p:cNvPr id="44" name="Straight Connector 43"/>
          <p:cNvCxnSpPr>
            <a:stCxn id="23579" idx="4"/>
            <a:endCxn id="23586" idx="1"/>
          </p:cNvCxnSpPr>
          <p:nvPr/>
        </p:nvCxnSpPr>
        <p:spPr>
          <a:xfrm rot="16200000" flipH="1">
            <a:off x="2608294" y="1010356"/>
            <a:ext cx="1631532" cy="237303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579" idx="4"/>
          </p:cNvCxnSpPr>
          <p:nvPr/>
        </p:nvCxnSpPr>
        <p:spPr>
          <a:xfrm rot="16200000" flipH="1">
            <a:off x="1856942" y="1761709"/>
            <a:ext cx="1690705" cy="929497"/>
          </a:xfrm>
          <a:prstGeom prst="lin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586" idx="1"/>
          </p:cNvCxnSpPr>
          <p:nvPr/>
        </p:nvCxnSpPr>
        <p:spPr>
          <a:xfrm rot="16200000" flipV="1">
            <a:off x="3311174" y="1713235"/>
            <a:ext cx="1655339" cy="943467"/>
          </a:xfrm>
          <a:prstGeom prst="lin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559819" y="1964521"/>
            <a:ext cx="1714512" cy="50006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52794" y="71435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09852" y="300037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E</a:t>
            </a:r>
          </a:p>
        </p:txBody>
      </p:sp>
      <p:cxnSp>
        <p:nvCxnSpPr>
          <p:cNvPr id="55" name="Straight Connector 54"/>
          <p:cNvCxnSpPr>
            <a:stCxn id="23581" idx="0"/>
          </p:cNvCxnSpPr>
          <p:nvPr/>
        </p:nvCxnSpPr>
        <p:spPr>
          <a:xfrm rot="5400000" flipH="1" flipV="1">
            <a:off x="2633651" y="357151"/>
            <a:ext cx="1644645" cy="364494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3579" idx="4"/>
            <a:endCxn id="23586" idx="1"/>
          </p:cNvCxnSpPr>
          <p:nvPr/>
        </p:nvCxnSpPr>
        <p:spPr>
          <a:xfrm rot="16200000" flipH="1">
            <a:off x="2608294" y="1010356"/>
            <a:ext cx="1631532" cy="237303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38810" y="1285860"/>
            <a:ext cx="3922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c)</a:t>
            </a:r>
          </a:p>
          <a:p>
            <a:r>
              <a:rPr lang="en-US" sz="3200" dirty="0" err="1"/>
              <a:t>Gọi</a:t>
            </a:r>
            <a:r>
              <a:rPr lang="en-US" sz="3200" dirty="0"/>
              <a:t> E </a:t>
            </a:r>
            <a:r>
              <a:rPr lang="en-US" sz="3200" dirty="0" err="1"/>
              <a:t>và</a:t>
            </a:r>
            <a:r>
              <a:rPr lang="en-US" sz="3200" dirty="0"/>
              <a:t> F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lượt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AH </a:t>
            </a:r>
            <a:r>
              <a:rPr lang="en-US" sz="3200" dirty="0" err="1"/>
              <a:t>và</a:t>
            </a:r>
            <a:r>
              <a:rPr lang="en-US" sz="3200" dirty="0"/>
              <a:t> CD, CK </a:t>
            </a:r>
            <a:r>
              <a:rPr lang="en-US" sz="3200" dirty="0" err="1"/>
              <a:t>và</a:t>
            </a:r>
            <a:r>
              <a:rPr lang="en-US" sz="3200" dirty="0"/>
              <a:t> AB.</a:t>
            </a:r>
            <a:endParaRPr lang="en-AU" sz="3200" b="1" dirty="0"/>
          </a:p>
          <a:p>
            <a:r>
              <a:rPr lang="en-US" sz="3200" dirty="0" err="1"/>
              <a:t>Chứng</a:t>
            </a:r>
            <a:r>
              <a:rPr lang="en-US" sz="3200" dirty="0"/>
              <a:t> minh: AC, BD, EF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quy</a:t>
            </a:r>
            <a:r>
              <a:rPr lang="en-US" sz="3200" dirty="0"/>
              <a:t>?</a:t>
            </a:r>
            <a:endParaRPr lang="en-AU" sz="32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05098" y="3715546"/>
            <a:ext cx="4009432" cy="2588457"/>
            <a:chOff x="505098" y="3715546"/>
            <a:chExt cx="4009432" cy="2588457"/>
          </a:xfrm>
        </p:grpSpPr>
        <p:sp>
          <p:nvSpPr>
            <p:cNvPr id="48" name="TextBox 47"/>
            <p:cNvSpPr txBox="1"/>
            <p:nvPr/>
          </p:nvSpPr>
          <p:spPr>
            <a:xfrm>
              <a:off x="505099" y="3718680"/>
              <a:ext cx="400943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/>
                <a:t>GT</a:t>
              </a:r>
              <a:r>
                <a:rPr lang="en-AU" sz="2400" dirty="0"/>
                <a:t>   ABCD </a:t>
              </a:r>
              <a:r>
                <a:rPr lang="en-AU" sz="2400" dirty="0" err="1"/>
                <a:t>là</a:t>
              </a:r>
              <a:r>
                <a:rPr lang="en-AU" sz="2400" dirty="0"/>
                <a:t> </a:t>
              </a:r>
              <a:r>
                <a:rPr lang="en-AU" sz="2400" dirty="0" err="1"/>
                <a:t>hình</a:t>
              </a:r>
              <a:r>
                <a:rPr lang="en-AU" sz="2400" dirty="0"/>
                <a:t> </a:t>
              </a:r>
              <a:r>
                <a:rPr lang="en-AU" sz="2400" dirty="0" err="1"/>
                <a:t>bình</a:t>
              </a:r>
              <a:r>
                <a:rPr lang="en-AU" sz="2400" dirty="0"/>
                <a:t> </a:t>
              </a:r>
              <a:r>
                <a:rPr lang="en-AU" sz="2400" dirty="0" err="1"/>
                <a:t>hành</a:t>
              </a:r>
              <a:endParaRPr lang="en-AU" sz="2400" dirty="0"/>
            </a:p>
            <a:p>
              <a:r>
                <a:rPr lang="en-AU" sz="2400" dirty="0"/>
                <a:t>        </a:t>
              </a:r>
              <a:r>
                <a:rPr lang="en-US" sz="2400" dirty="0"/>
                <a:t>AH ⊥ BD</a:t>
              </a:r>
              <a:endParaRPr lang="en-AU" sz="2400" dirty="0"/>
            </a:p>
            <a:p>
              <a:r>
                <a:rPr lang="en-US" sz="2400" dirty="0"/>
                <a:t>        CK ⊥ BD</a:t>
              </a:r>
            </a:p>
            <a:p>
              <a:r>
                <a:rPr lang="en-US" sz="2400" dirty="0"/>
                <a:t>        O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vi-VN" sz="2400" dirty="0"/>
                <a:t>đ</a:t>
              </a:r>
              <a:r>
                <a:rPr lang="en-AU" sz="2400" dirty="0" err="1"/>
                <a:t>iểm</a:t>
              </a:r>
              <a:r>
                <a:rPr lang="en-AU" sz="2400" dirty="0"/>
                <a:t> </a:t>
              </a:r>
              <a:r>
                <a:rPr lang="en-AU" sz="2400" dirty="0" err="1"/>
                <a:t>của</a:t>
              </a:r>
              <a:r>
                <a:rPr lang="en-AU" sz="2400" dirty="0"/>
                <a:t> HK</a:t>
              </a:r>
            </a:p>
            <a:p>
              <a:r>
                <a:rPr lang="en-AU" sz="2400" b="1" dirty="0"/>
                <a:t>KL</a:t>
              </a:r>
              <a:r>
                <a:rPr lang="en-AU" sz="2400" dirty="0"/>
                <a:t>   a) AHCK </a:t>
              </a:r>
              <a:r>
                <a:rPr lang="en-AU" sz="2400" dirty="0" err="1"/>
                <a:t>là</a:t>
              </a:r>
              <a:r>
                <a:rPr lang="en-AU" sz="2400" dirty="0"/>
                <a:t> </a:t>
              </a:r>
              <a:r>
                <a:rPr lang="en-AU" sz="2400" dirty="0" err="1"/>
                <a:t>hình</a:t>
              </a:r>
              <a:r>
                <a:rPr lang="en-AU" sz="2400" dirty="0"/>
                <a:t> </a:t>
              </a:r>
              <a:r>
                <a:rPr lang="en-AU" sz="2400" dirty="0" err="1"/>
                <a:t>bình</a:t>
              </a:r>
              <a:r>
                <a:rPr lang="en-AU" sz="2400" dirty="0"/>
                <a:t> </a:t>
              </a:r>
              <a:r>
                <a:rPr lang="en-AU" sz="2400" dirty="0" err="1"/>
                <a:t>hành</a:t>
              </a:r>
              <a:r>
                <a:rPr lang="en-AU" sz="2400" dirty="0"/>
                <a:t>.</a:t>
              </a:r>
            </a:p>
            <a:p>
              <a:r>
                <a:rPr lang="en-AU" sz="2400" dirty="0"/>
                <a:t>       b) A, O, C </a:t>
              </a:r>
              <a:r>
                <a:rPr lang="en-AU" sz="2400" dirty="0" err="1"/>
                <a:t>thẳng</a:t>
              </a:r>
              <a:r>
                <a:rPr lang="en-AU" sz="2400" dirty="0"/>
                <a:t> </a:t>
              </a:r>
              <a:r>
                <a:rPr lang="en-AU" sz="2400" dirty="0" err="1"/>
                <a:t>hàng</a:t>
              </a:r>
              <a:r>
                <a:rPr lang="en-AU" sz="2400" dirty="0" smtClean="0"/>
                <a:t>.</a:t>
              </a:r>
              <a:endParaRPr lang="en-AU" dirty="0"/>
            </a:p>
            <a:p>
              <a:r>
                <a:rPr lang="en-AU" dirty="0"/>
                <a:t>           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5098" y="3715546"/>
              <a:ext cx="4000496" cy="2285222"/>
              <a:chOff x="505098" y="3715546"/>
              <a:chExt cx="4000496" cy="228522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-137082" y="4857760"/>
                <a:ext cx="2285222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05098" y="5214950"/>
                <a:ext cx="400049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tangle 5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0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  <p:bldP spid="23558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73" grpId="0"/>
      <p:bldP spid="23574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420" y="4907394"/>
            <a:ext cx="1836744" cy="697966"/>
          </a:xfrm>
          <a:prstGeom prst="rect">
            <a:avLst/>
          </a:prstGeom>
          <a:noFill/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9166" y="3804978"/>
            <a:ext cx="702285" cy="1416732"/>
          </a:xfrm>
          <a:prstGeom prst="rect">
            <a:avLst/>
          </a:prstGeom>
          <a:noFill/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4019916"/>
            <a:ext cx="1800201" cy="591653"/>
          </a:xfrm>
          <a:prstGeom prst="rect">
            <a:avLst/>
          </a:prstGeom>
          <a:noFill/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6435" y="3779556"/>
            <a:ext cx="1053427" cy="603208"/>
          </a:xfrm>
          <a:prstGeom prst="rect">
            <a:avLst/>
          </a:prstGeom>
          <a:noFill/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1817" y="3217947"/>
            <a:ext cx="1800201" cy="795034"/>
          </a:xfrm>
          <a:prstGeom prst="rect">
            <a:avLst/>
          </a:prstGeom>
          <a:noFill/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1629" y="3728711"/>
            <a:ext cx="546574" cy="284270"/>
          </a:xfrm>
          <a:prstGeom prst="rect">
            <a:avLst/>
          </a:prstGeom>
          <a:noFill/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7538" y="3455996"/>
            <a:ext cx="1968622" cy="610142"/>
          </a:xfrm>
          <a:prstGeom prst="rect">
            <a:avLst/>
          </a:prstGeom>
          <a:noFill/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97095" y="5998254"/>
            <a:ext cx="1824033" cy="859746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6163528" y="500042"/>
            <a:ext cx="4504473" cy="5754748"/>
            <a:chOff x="4639527" y="500042"/>
            <a:chExt cx="4504473" cy="5754748"/>
          </a:xfrm>
        </p:grpSpPr>
        <p:pic>
          <p:nvPicPr>
            <p:cNvPr id="21528" name="Picture 24" descr="Cov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81039" y="4768726"/>
              <a:ext cx="1828799" cy="732632"/>
            </a:xfrm>
            <a:prstGeom prst="rect">
              <a:avLst/>
            </a:prstGeom>
            <a:noFill/>
          </p:spPr>
        </p:pic>
        <p:pic>
          <p:nvPicPr>
            <p:cNvPr id="21527" name="Picture 23" descr="Cov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40919" y="4814949"/>
              <a:ext cx="578352" cy="702588"/>
            </a:xfrm>
            <a:prstGeom prst="rect">
              <a:avLst/>
            </a:prstGeom>
            <a:noFill/>
          </p:spPr>
        </p:pic>
        <p:pic>
          <p:nvPicPr>
            <p:cNvPr id="21526" name="Picture 22" descr="Co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76271" y="5395045"/>
              <a:ext cx="1833567" cy="691033"/>
            </a:xfrm>
            <a:prstGeom prst="rect">
              <a:avLst/>
            </a:prstGeom>
            <a:noFill/>
          </p:spPr>
        </p:pic>
        <p:pic>
          <p:nvPicPr>
            <p:cNvPr id="21525" name="Picture 21" descr="Cove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69518" y="5279488"/>
              <a:ext cx="546574" cy="395206"/>
            </a:xfrm>
            <a:prstGeom prst="rect">
              <a:avLst/>
            </a:prstGeom>
            <a:noFill/>
          </p:spPr>
        </p:pic>
        <p:pic>
          <p:nvPicPr>
            <p:cNvPr id="21523" name="Picture 19" descr="Cover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069518" y="5302599"/>
              <a:ext cx="543397" cy="952191"/>
            </a:xfrm>
            <a:prstGeom prst="rect">
              <a:avLst/>
            </a:prstGeom>
            <a:noFill/>
          </p:spPr>
        </p:pic>
        <p:pic>
          <p:nvPicPr>
            <p:cNvPr id="21522" name="Picture 18" descr="Cov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747970" y="4158584"/>
              <a:ext cx="1836744" cy="725699"/>
            </a:xfrm>
            <a:prstGeom prst="rect">
              <a:avLst/>
            </a:prstGeom>
            <a:noFill/>
          </p:spPr>
        </p:pic>
        <p:pic>
          <p:nvPicPr>
            <p:cNvPr id="21521" name="Picture 17" descr="Cover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040919" y="4209429"/>
              <a:ext cx="850051" cy="1305796"/>
            </a:xfrm>
            <a:prstGeom prst="rect">
              <a:avLst/>
            </a:prstGeom>
            <a:noFill/>
          </p:spPr>
        </p:pic>
        <p:pic>
          <p:nvPicPr>
            <p:cNvPr id="21520" name="Picture 16" descr="Cover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111823" y="3578486"/>
              <a:ext cx="1833567" cy="702588"/>
            </a:xfrm>
            <a:prstGeom prst="rect">
              <a:avLst/>
            </a:prstGeom>
            <a:noFill/>
          </p:spPr>
        </p:pic>
        <p:pic>
          <p:nvPicPr>
            <p:cNvPr id="21519" name="Picture 15" descr="Cover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040919" y="3652442"/>
              <a:ext cx="1213904" cy="1865094"/>
            </a:xfrm>
            <a:prstGeom prst="rect">
              <a:avLst/>
            </a:prstGeom>
            <a:noFill/>
          </p:spPr>
        </p:pic>
        <p:pic>
          <p:nvPicPr>
            <p:cNvPr id="21518" name="Picture 14" descr="Cover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652238" y="3663999"/>
              <a:ext cx="1612713" cy="1922872"/>
            </a:xfrm>
            <a:prstGeom prst="rect">
              <a:avLst/>
            </a:prstGeom>
            <a:noFill/>
          </p:spPr>
        </p:pic>
        <p:pic>
          <p:nvPicPr>
            <p:cNvPr id="21517" name="Picture 13" descr="Cover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526521" y="1805839"/>
              <a:ext cx="1520557" cy="598586"/>
            </a:xfrm>
            <a:prstGeom prst="rect">
              <a:avLst/>
            </a:prstGeom>
            <a:noFill/>
          </p:spPr>
        </p:pic>
        <p:pic>
          <p:nvPicPr>
            <p:cNvPr id="21516" name="Picture 12" descr="Cover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04574" y="1801217"/>
              <a:ext cx="1461769" cy="483028"/>
            </a:xfrm>
            <a:prstGeom prst="rect">
              <a:avLst/>
            </a:prstGeom>
            <a:noFill/>
          </p:spPr>
        </p:pic>
        <p:pic>
          <p:nvPicPr>
            <p:cNvPr id="21515" name="Picture 11" descr="Cover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323144" y="2550027"/>
              <a:ext cx="1820856" cy="721077"/>
            </a:xfrm>
            <a:prstGeom prst="rect">
              <a:avLst/>
            </a:prstGeom>
            <a:noFill/>
          </p:spPr>
        </p:pic>
        <p:pic>
          <p:nvPicPr>
            <p:cNvPr id="21514" name="Picture 10" descr="Cover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204574" y="2050820"/>
              <a:ext cx="1258392" cy="806589"/>
            </a:xfrm>
            <a:prstGeom prst="rect">
              <a:avLst/>
            </a:prstGeom>
            <a:noFill/>
          </p:spPr>
        </p:pic>
        <p:pic>
          <p:nvPicPr>
            <p:cNvPr id="21513" name="Picture 9" descr="Cover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067334" y="1126363"/>
              <a:ext cx="1572990" cy="598586"/>
            </a:xfrm>
            <a:prstGeom prst="rect">
              <a:avLst/>
            </a:prstGeom>
            <a:noFill/>
          </p:spPr>
        </p:pic>
        <p:pic>
          <p:nvPicPr>
            <p:cNvPr id="21512" name="Picture 8" descr="Cover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180740" y="1283521"/>
              <a:ext cx="1029594" cy="998414"/>
            </a:xfrm>
            <a:prstGeom prst="rect">
              <a:avLst/>
            </a:prstGeom>
            <a:noFill/>
          </p:spPr>
        </p:pic>
        <p:pic>
          <p:nvPicPr>
            <p:cNvPr id="21511" name="Picture 7" descr="Cover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652238" y="1875173"/>
              <a:ext cx="1749356" cy="2172475"/>
            </a:xfrm>
            <a:prstGeom prst="rect">
              <a:avLst/>
            </a:prstGeom>
            <a:noFill/>
          </p:spPr>
        </p:pic>
        <p:pic>
          <p:nvPicPr>
            <p:cNvPr id="21510" name="Picture 6" descr="Cover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196629" y="500042"/>
              <a:ext cx="1833567" cy="744188"/>
            </a:xfrm>
            <a:prstGeom prst="rect">
              <a:avLst/>
            </a:prstGeom>
            <a:noFill/>
          </p:spPr>
        </p:pic>
        <p:pic>
          <p:nvPicPr>
            <p:cNvPr id="21509" name="Picture 5" descr="Cover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639527" y="562444"/>
              <a:ext cx="1749356" cy="348520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756775" y="3245681"/>
            <a:ext cx="1070905" cy="1224906"/>
          </a:xfrm>
          <a:prstGeom prst="rect">
            <a:avLst/>
          </a:prstGeom>
          <a:noFill/>
        </p:spPr>
      </p:pic>
      <p:pic>
        <p:nvPicPr>
          <p:cNvPr id="34" name="Picture 33" descr="images2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4002" y="1714489"/>
            <a:ext cx="1785917" cy="1599097"/>
          </a:xfrm>
          <a:prstGeom prst="rect">
            <a:avLst/>
          </a:prstGeom>
        </p:spPr>
      </p:pic>
      <p:sp>
        <p:nvSpPr>
          <p:cNvPr id="35" name="Cloud Callout 34"/>
          <p:cNvSpPr/>
          <p:nvPr/>
        </p:nvSpPr>
        <p:spPr>
          <a:xfrm rot="21072379">
            <a:off x="2041126" y="330325"/>
            <a:ext cx="4436737" cy="1499332"/>
          </a:xfrm>
          <a:prstGeom prst="cloudCallout">
            <a:avLst>
              <a:gd name="adj1" fmla="val -16643"/>
              <a:gd name="adj2" fmla="val 569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Những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kiến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thức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đã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ôn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tập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đượ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c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hôm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nay?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3881423" y="214291"/>
            <a:ext cx="4489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/>
              <a:t>H</a:t>
            </a:r>
            <a:r>
              <a:rPr lang="vi-VN" sz="4400" dirty="0"/>
              <a:t>ướ</a:t>
            </a:r>
            <a:r>
              <a:rPr lang="en-AU" sz="4400" dirty="0" err="1"/>
              <a:t>ng</a:t>
            </a:r>
            <a:r>
              <a:rPr lang="en-AU" sz="4400" dirty="0"/>
              <a:t> </a:t>
            </a:r>
            <a:r>
              <a:rPr lang="en-AU" sz="4400" dirty="0" err="1"/>
              <a:t>dẫn</a:t>
            </a:r>
            <a:r>
              <a:rPr lang="en-AU" sz="4400" dirty="0"/>
              <a:t> </a:t>
            </a:r>
            <a:r>
              <a:rPr lang="en-AU" sz="4400" dirty="0" err="1"/>
              <a:t>về</a:t>
            </a:r>
            <a:r>
              <a:rPr lang="en-AU" sz="4400" dirty="0"/>
              <a:t> </a:t>
            </a:r>
            <a:r>
              <a:rPr lang="en-AU" sz="4400" dirty="0" err="1"/>
              <a:t>nhà</a:t>
            </a:r>
            <a:endParaRPr lang="en-AU" sz="4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881158" y="1428737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Học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thuộc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kỹ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vi-VN" sz="3200" dirty="0">
                <a:latin typeface="Comic Sans MS" pitchFamily="66" charset="0"/>
              </a:rPr>
              <a:t>đị</a:t>
            </a:r>
            <a:r>
              <a:rPr lang="en-AU" sz="3200" dirty="0" err="1">
                <a:latin typeface="Comic Sans MS" pitchFamily="66" charset="0"/>
              </a:rPr>
              <a:t>nh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nghĩa</a:t>
            </a:r>
            <a:r>
              <a:rPr lang="en-AU" sz="3200" dirty="0">
                <a:latin typeface="Comic Sans MS" pitchFamily="66" charset="0"/>
              </a:rPr>
              <a:t>, </a:t>
            </a:r>
            <a:r>
              <a:rPr lang="en-AU" sz="3200" dirty="0" err="1">
                <a:latin typeface="Comic Sans MS" pitchFamily="66" charset="0"/>
              </a:rPr>
              <a:t>tính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chất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và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dấu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hiệu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nhận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biết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hình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bình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hành</a:t>
            </a:r>
            <a:r>
              <a:rPr lang="en-AU" sz="3200" dirty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en-AU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Xem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lại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các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bài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vi-VN" sz="3200" dirty="0">
                <a:latin typeface="Comic Sans MS" pitchFamily="66" charset="0"/>
              </a:rPr>
              <a:t>đã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chữa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trên</a:t>
            </a:r>
            <a:r>
              <a:rPr lang="en-AU" sz="3200" dirty="0">
                <a:latin typeface="Comic Sans MS" pitchFamily="66" charset="0"/>
              </a:rPr>
              <a:t> </a:t>
            </a:r>
            <a:r>
              <a:rPr lang="en-AU" sz="3200" dirty="0" err="1">
                <a:latin typeface="Comic Sans MS" pitchFamily="66" charset="0"/>
              </a:rPr>
              <a:t>lớp</a:t>
            </a:r>
            <a:r>
              <a:rPr lang="en-AU" sz="3200" dirty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en-AU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AU" sz="3200" dirty="0">
                <a:latin typeface="Comic Sans MS" pitchFamily="66" charset="0"/>
              </a:rPr>
              <a:t> </a:t>
            </a:r>
            <a:r>
              <a:rPr lang="es-ES" sz="3200" dirty="0" err="1">
                <a:latin typeface="Comic Sans MS" pitchFamily="66" charset="0"/>
              </a:rPr>
              <a:t>Làm</a:t>
            </a:r>
            <a:r>
              <a:rPr lang="es-ES" sz="3200" dirty="0">
                <a:latin typeface="Comic Sans MS" pitchFamily="66" charset="0"/>
              </a:rPr>
              <a:t> </a:t>
            </a:r>
            <a:r>
              <a:rPr lang="es-ES" sz="3200" dirty="0" err="1">
                <a:latin typeface="Comic Sans MS" pitchFamily="66" charset="0"/>
              </a:rPr>
              <a:t>bài</a:t>
            </a:r>
            <a:r>
              <a:rPr lang="es-ES" sz="3200" dirty="0">
                <a:latin typeface="Comic Sans MS" pitchFamily="66" charset="0"/>
              </a:rPr>
              <a:t> </a:t>
            </a:r>
            <a:r>
              <a:rPr lang="es-ES" sz="3200" dirty="0" err="1">
                <a:latin typeface="Comic Sans MS" pitchFamily="66" charset="0"/>
              </a:rPr>
              <a:t>tập</a:t>
            </a:r>
            <a:r>
              <a:rPr lang="es-ES" sz="3200" dirty="0">
                <a:latin typeface="Comic Sans MS" pitchFamily="66" charset="0"/>
              </a:rPr>
              <a:t> 47(c), 48 (</a:t>
            </a:r>
            <a:r>
              <a:rPr lang="es-ES" sz="3200" dirty="0" err="1">
                <a:latin typeface="Comic Sans MS" pitchFamily="66" charset="0"/>
              </a:rPr>
              <a:t>bằng</a:t>
            </a:r>
            <a:r>
              <a:rPr lang="es-ES" sz="3200" dirty="0">
                <a:latin typeface="Comic Sans MS" pitchFamily="66" charset="0"/>
              </a:rPr>
              <a:t> </a:t>
            </a:r>
            <a:r>
              <a:rPr lang="es-ES" sz="3200" dirty="0" err="1">
                <a:latin typeface="Comic Sans MS" pitchFamily="66" charset="0"/>
              </a:rPr>
              <a:t>ít</a:t>
            </a:r>
            <a:r>
              <a:rPr lang="es-ES" sz="3200" dirty="0">
                <a:latin typeface="Comic Sans MS" pitchFamily="66" charset="0"/>
              </a:rPr>
              <a:t> </a:t>
            </a:r>
            <a:r>
              <a:rPr lang="es-ES" sz="3200" dirty="0" err="1">
                <a:latin typeface="Comic Sans MS" pitchFamily="66" charset="0"/>
              </a:rPr>
              <a:t>nhất</a:t>
            </a:r>
            <a:r>
              <a:rPr lang="es-ES" sz="3200" dirty="0">
                <a:latin typeface="Comic Sans MS" pitchFamily="66" charset="0"/>
              </a:rPr>
              <a:t> 2 </a:t>
            </a:r>
            <a:r>
              <a:rPr lang="es-ES" sz="3200" dirty="0" err="1">
                <a:latin typeface="Comic Sans MS" pitchFamily="66" charset="0"/>
              </a:rPr>
              <a:t>cách</a:t>
            </a:r>
            <a:r>
              <a:rPr lang="es-ES" sz="3200" dirty="0">
                <a:latin typeface="Comic Sans MS" pitchFamily="66" charset="0"/>
              </a:rPr>
              <a:t>), 49 SGK </a:t>
            </a:r>
            <a:r>
              <a:rPr lang="es-ES" sz="3200" dirty="0" err="1">
                <a:latin typeface="Comic Sans MS" pitchFamily="66" charset="0"/>
              </a:rPr>
              <a:t>toán</a:t>
            </a:r>
            <a:r>
              <a:rPr lang="es-ES" sz="3200" dirty="0">
                <a:latin typeface="Comic Sans MS" pitchFamily="66" charset="0"/>
              </a:rPr>
              <a:t> 8 </a:t>
            </a:r>
            <a:r>
              <a:rPr lang="es-ES" sz="3200" dirty="0" err="1">
                <a:latin typeface="Comic Sans MS" pitchFamily="66" charset="0"/>
              </a:rPr>
              <a:t>Tập</a:t>
            </a:r>
            <a:r>
              <a:rPr lang="es-ES" sz="3200" dirty="0">
                <a:latin typeface="Comic Sans MS" pitchFamily="66" charset="0"/>
              </a:rPr>
              <a:t> I</a:t>
            </a:r>
            <a:r>
              <a:rPr lang="es-ES" sz="3200" dirty="0" smtClean="0">
                <a:latin typeface="Comic Sans MS" pitchFamily="66" charset="0"/>
              </a:rPr>
              <a:t>.</a:t>
            </a:r>
            <a:endParaRPr lang="en-AU" sz="3200" dirty="0">
              <a:latin typeface="Comic Sans MS" pitchFamily="66" charset="0"/>
            </a:endParaRPr>
          </a:p>
        </p:txBody>
      </p:sp>
      <p:grpSp>
        <p:nvGrpSpPr>
          <p:cNvPr id="118" name="Group 3"/>
          <p:cNvGrpSpPr>
            <a:grpSpLocks/>
          </p:cNvGrpSpPr>
          <p:nvPr/>
        </p:nvGrpSpPr>
        <p:grpSpPr bwMode="auto">
          <a:xfrm>
            <a:off x="8962490" y="1212318"/>
            <a:ext cx="2592388" cy="2116138"/>
            <a:chOff x="3560" y="618"/>
            <a:chExt cx="1633" cy="1333"/>
          </a:xfrm>
        </p:grpSpPr>
        <p:grpSp>
          <p:nvGrpSpPr>
            <p:cNvPr id="119" name="Group 4"/>
            <p:cNvGrpSpPr>
              <a:grpSpLocks/>
            </p:cNvGrpSpPr>
            <p:nvPr/>
          </p:nvGrpSpPr>
          <p:grpSpPr bwMode="auto">
            <a:xfrm>
              <a:off x="3560" y="618"/>
              <a:ext cx="1633" cy="1333"/>
              <a:chOff x="2018" y="1298"/>
              <a:chExt cx="1633" cy="1333"/>
            </a:xfrm>
          </p:grpSpPr>
          <p:sp>
            <p:nvSpPr>
              <p:cNvPr id="189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018" y="1298"/>
                <a:ext cx="1633" cy="1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0" name="Line 6"/>
              <p:cNvSpPr>
                <a:spLocks noChangeShapeType="1"/>
              </p:cNvSpPr>
              <p:nvPr/>
            </p:nvSpPr>
            <p:spPr bwMode="auto">
              <a:xfrm flipH="1">
                <a:off x="2266" y="1830"/>
                <a:ext cx="270" cy="5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1" name="Line 7"/>
              <p:cNvSpPr>
                <a:spLocks noChangeShapeType="1"/>
              </p:cNvSpPr>
              <p:nvPr/>
            </p:nvSpPr>
            <p:spPr bwMode="auto">
              <a:xfrm>
                <a:off x="2266" y="2372"/>
                <a:ext cx="1108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2" name="Line 8"/>
              <p:cNvSpPr>
                <a:spLocks noChangeShapeType="1"/>
              </p:cNvSpPr>
              <p:nvPr/>
            </p:nvSpPr>
            <p:spPr bwMode="auto">
              <a:xfrm flipH="1">
                <a:off x="2536" y="1587"/>
                <a:ext cx="561" cy="2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3" name="Line 9"/>
              <p:cNvSpPr>
                <a:spLocks noChangeShapeType="1"/>
              </p:cNvSpPr>
              <p:nvPr/>
            </p:nvSpPr>
            <p:spPr bwMode="auto">
              <a:xfrm>
                <a:off x="3097" y="1587"/>
                <a:ext cx="277" cy="78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4" name="Line 10"/>
              <p:cNvSpPr>
                <a:spLocks noChangeShapeType="1"/>
              </p:cNvSpPr>
              <p:nvPr/>
            </p:nvSpPr>
            <p:spPr bwMode="auto">
              <a:xfrm>
                <a:off x="2536" y="1830"/>
                <a:ext cx="838" cy="5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5" name="Line 11"/>
              <p:cNvSpPr>
                <a:spLocks noChangeShapeType="1"/>
              </p:cNvSpPr>
              <p:nvPr/>
            </p:nvSpPr>
            <p:spPr bwMode="auto">
              <a:xfrm flipH="1">
                <a:off x="2404" y="1705"/>
                <a:ext cx="416" cy="39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6" name="Line 12"/>
              <p:cNvSpPr>
                <a:spLocks noChangeShapeType="1"/>
              </p:cNvSpPr>
              <p:nvPr/>
            </p:nvSpPr>
            <p:spPr bwMode="auto">
              <a:xfrm>
                <a:off x="2404" y="2101"/>
                <a:ext cx="423" cy="27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7" name="Line 13"/>
              <p:cNvSpPr>
                <a:spLocks noChangeShapeType="1"/>
              </p:cNvSpPr>
              <p:nvPr/>
            </p:nvSpPr>
            <p:spPr bwMode="auto">
              <a:xfrm flipH="1">
                <a:off x="2827" y="1976"/>
                <a:ext cx="408" cy="39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8" name="Line 14"/>
              <p:cNvSpPr>
                <a:spLocks noChangeShapeType="1"/>
              </p:cNvSpPr>
              <p:nvPr/>
            </p:nvSpPr>
            <p:spPr bwMode="auto">
              <a:xfrm>
                <a:off x="2820" y="1705"/>
                <a:ext cx="415" cy="27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9" name="Line 15"/>
              <p:cNvSpPr>
                <a:spLocks noChangeShapeType="1"/>
              </p:cNvSpPr>
              <p:nvPr/>
            </p:nvSpPr>
            <p:spPr bwMode="auto">
              <a:xfrm>
                <a:off x="2653" y="1706"/>
                <a:ext cx="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2937" y="1594"/>
                <a:ext cx="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1" name="Line 17"/>
              <p:cNvSpPr>
                <a:spLocks noChangeShapeType="1"/>
              </p:cNvSpPr>
              <p:nvPr/>
            </p:nvSpPr>
            <p:spPr bwMode="auto">
              <a:xfrm>
                <a:off x="2434" y="1941"/>
                <a:ext cx="65" cy="2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2" name="Line 18"/>
              <p:cNvSpPr>
                <a:spLocks noChangeShapeType="1"/>
              </p:cNvSpPr>
              <p:nvPr/>
            </p:nvSpPr>
            <p:spPr bwMode="auto">
              <a:xfrm>
                <a:off x="2455" y="1892"/>
                <a:ext cx="73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3" name="Line 19"/>
              <p:cNvSpPr>
                <a:spLocks noChangeShapeType="1"/>
              </p:cNvSpPr>
              <p:nvPr/>
            </p:nvSpPr>
            <p:spPr bwMode="auto">
              <a:xfrm>
                <a:off x="2324" y="2170"/>
                <a:ext cx="73" cy="3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4" name="Line 20"/>
              <p:cNvSpPr>
                <a:spLocks noChangeShapeType="1"/>
              </p:cNvSpPr>
              <p:nvPr/>
            </p:nvSpPr>
            <p:spPr bwMode="auto">
              <a:xfrm>
                <a:off x="2288" y="2205"/>
                <a:ext cx="80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5" name="Line 21"/>
              <p:cNvSpPr>
                <a:spLocks noChangeShapeType="1"/>
              </p:cNvSpPr>
              <p:nvPr/>
            </p:nvSpPr>
            <p:spPr bwMode="auto">
              <a:xfrm flipH="1">
                <a:off x="2485" y="2316"/>
                <a:ext cx="102" cy="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6" name="Line 22"/>
              <p:cNvSpPr>
                <a:spLocks noChangeShapeType="1"/>
              </p:cNvSpPr>
              <p:nvPr/>
            </p:nvSpPr>
            <p:spPr bwMode="auto">
              <a:xfrm>
                <a:off x="2506" y="2302"/>
                <a:ext cx="8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7" name="Line 23"/>
              <p:cNvSpPr>
                <a:spLocks noChangeShapeType="1"/>
              </p:cNvSpPr>
              <p:nvPr/>
            </p:nvSpPr>
            <p:spPr bwMode="auto">
              <a:xfrm flipH="1">
                <a:off x="3031" y="2309"/>
                <a:ext cx="95" cy="11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8" name="Line 24"/>
              <p:cNvSpPr>
                <a:spLocks noChangeShapeType="1"/>
              </p:cNvSpPr>
              <p:nvPr/>
            </p:nvSpPr>
            <p:spPr bwMode="auto">
              <a:xfrm>
                <a:off x="3039" y="2316"/>
                <a:ext cx="87" cy="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9" name="Line 25"/>
              <p:cNvSpPr>
                <a:spLocks noChangeShapeType="1"/>
              </p:cNvSpPr>
              <p:nvPr/>
            </p:nvSpPr>
            <p:spPr bwMode="auto">
              <a:xfrm flipH="1">
                <a:off x="3082" y="1698"/>
                <a:ext cx="117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0" name="Line 26"/>
              <p:cNvSpPr>
                <a:spLocks noChangeShapeType="1"/>
              </p:cNvSpPr>
              <p:nvPr/>
            </p:nvSpPr>
            <p:spPr bwMode="auto">
              <a:xfrm flipH="1">
                <a:off x="3090" y="1747"/>
                <a:ext cx="131" cy="4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1" name="Line 27"/>
              <p:cNvSpPr>
                <a:spLocks noChangeShapeType="1"/>
              </p:cNvSpPr>
              <p:nvPr/>
            </p:nvSpPr>
            <p:spPr bwMode="auto">
              <a:xfrm flipH="1">
                <a:off x="3112" y="1795"/>
                <a:ext cx="123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" name="Line 28"/>
              <p:cNvSpPr>
                <a:spLocks noChangeShapeType="1"/>
              </p:cNvSpPr>
              <p:nvPr/>
            </p:nvSpPr>
            <p:spPr bwMode="auto">
              <a:xfrm flipH="1">
                <a:off x="3214" y="2066"/>
                <a:ext cx="116" cy="6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3" name="Line 29"/>
              <p:cNvSpPr>
                <a:spLocks noChangeShapeType="1"/>
              </p:cNvSpPr>
              <p:nvPr/>
            </p:nvSpPr>
            <p:spPr bwMode="auto">
              <a:xfrm flipH="1">
                <a:off x="3250" y="2115"/>
                <a:ext cx="102" cy="5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4" name="Line 30"/>
              <p:cNvSpPr>
                <a:spLocks noChangeShapeType="1"/>
              </p:cNvSpPr>
              <p:nvPr/>
            </p:nvSpPr>
            <p:spPr bwMode="auto">
              <a:xfrm flipH="1">
                <a:off x="3272" y="2163"/>
                <a:ext cx="95" cy="6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5" name="Rectangle 31"/>
              <p:cNvSpPr>
                <a:spLocks noChangeArrowheads="1"/>
              </p:cNvSpPr>
              <p:nvPr/>
            </p:nvSpPr>
            <p:spPr bwMode="auto">
              <a:xfrm>
                <a:off x="2754" y="2392"/>
                <a:ext cx="13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32"/>
              <p:cNvSpPr>
                <a:spLocks noChangeArrowheads="1"/>
              </p:cNvSpPr>
              <p:nvPr/>
            </p:nvSpPr>
            <p:spPr bwMode="auto">
              <a:xfrm>
                <a:off x="3425" y="2288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33"/>
              <p:cNvSpPr>
                <a:spLocks noChangeArrowheads="1"/>
              </p:cNvSpPr>
              <p:nvPr/>
            </p:nvSpPr>
            <p:spPr bwMode="auto">
              <a:xfrm>
                <a:off x="3288" y="1797"/>
                <a:ext cx="10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34"/>
              <p:cNvSpPr>
                <a:spLocks noChangeArrowheads="1"/>
              </p:cNvSpPr>
              <p:nvPr/>
            </p:nvSpPr>
            <p:spPr bwMode="auto">
              <a:xfrm>
                <a:off x="3107" y="1344"/>
                <a:ext cx="1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35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11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36"/>
              <p:cNvSpPr>
                <a:spLocks noChangeArrowheads="1"/>
              </p:cNvSpPr>
              <p:nvPr/>
            </p:nvSpPr>
            <p:spPr bwMode="auto">
              <a:xfrm>
                <a:off x="2200" y="1933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37"/>
              <p:cNvSpPr>
                <a:spLocks noChangeArrowheads="1"/>
              </p:cNvSpPr>
              <p:nvPr/>
            </p:nvSpPr>
            <p:spPr bwMode="auto">
              <a:xfrm>
                <a:off x="2120" y="2288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38"/>
              <p:cNvSpPr>
                <a:spLocks noChangeArrowheads="1"/>
              </p:cNvSpPr>
              <p:nvPr/>
            </p:nvSpPr>
            <p:spPr bwMode="auto">
              <a:xfrm>
                <a:off x="2336" y="1661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0" name="Group 39"/>
            <p:cNvGrpSpPr>
              <a:grpSpLocks/>
            </p:cNvGrpSpPr>
            <p:nvPr/>
          </p:nvGrpSpPr>
          <p:grpSpPr bwMode="auto">
            <a:xfrm>
              <a:off x="3560" y="618"/>
              <a:ext cx="1633" cy="1333"/>
              <a:chOff x="2018" y="1298"/>
              <a:chExt cx="1633" cy="1333"/>
            </a:xfrm>
          </p:grpSpPr>
          <p:sp>
            <p:nvSpPr>
              <p:cNvPr id="155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2018" y="1298"/>
                <a:ext cx="1633" cy="1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Line 41"/>
              <p:cNvSpPr>
                <a:spLocks noChangeShapeType="1"/>
              </p:cNvSpPr>
              <p:nvPr/>
            </p:nvSpPr>
            <p:spPr bwMode="auto">
              <a:xfrm flipH="1">
                <a:off x="2266" y="1830"/>
                <a:ext cx="270" cy="5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7" name="Line 42"/>
              <p:cNvSpPr>
                <a:spLocks noChangeShapeType="1"/>
              </p:cNvSpPr>
              <p:nvPr/>
            </p:nvSpPr>
            <p:spPr bwMode="auto">
              <a:xfrm>
                <a:off x="2266" y="2372"/>
                <a:ext cx="1108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8" name="Line 43"/>
              <p:cNvSpPr>
                <a:spLocks noChangeShapeType="1"/>
              </p:cNvSpPr>
              <p:nvPr/>
            </p:nvSpPr>
            <p:spPr bwMode="auto">
              <a:xfrm flipH="1">
                <a:off x="2536" y="1587"/>
                <a:ext cx="561" cy="2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Line 44"/>
              <p:cNvSpPr>
                <a:spLocks noChangeShapeType="1"/>
              </p:cNvSpPr>
              <p:nvPr/>
            </p:nvSpPr>
            <p:spPr bwMode="auto">
              <a:xfrm>
                <a:off x="3097" y="1587"/>
                <a:ext cx="277" cy="78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0" name="Line 45"/>
              <p:cNvSpPr>
                <a:spLocks noChangeShapeType="1"/>
              </p:cNvSpPr>
              <p:nvPr/>
            </p:nvSpPr>
            <p:spPr bwMode="auto">
              <a:xfrm>
                <a:off x="2536" y="1830"/>
                <a:ext cx="838" cy="5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1" name="Line 46"/>
              <p:cNvSpPr>
                <a:spLocks noChangeShapeType="1"/>
              </p:cNvSpPr>
              <p:nvPr/>
            </p:nvSpPr>
            <p:spPr bwMode="auto">
              <a:xfrm flipH="1">
                <a:off x="2404" y="1705"/>
                <a:ext cx="416" cy="39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2" name="Line 47"/>
              <p:cNvSpPr>
                <a:spLocks noChangeShapeType="1"/>
              </p:cNvSpPr>
              <p:nvPr/>
            </p:nvSpPr>
            <p:spPr bwMode="auto">
              <a:xfrm>
                <a:off x="2404" y="2101"/>
                <a:ext cx="423" cy="27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3" name="Line 48"/>
              <p:cNvSpPr>
                <a:spLocks noChangeShapeType="1"/>
              </p:cNvSpPr>
              <p:nvPr/>
            </p:nvSpPr>
            <p:spPr bwMode="auto">
              <a:xfrm flipH="1">
                <a:off x="2827" y="1976"/>
                <a:ext cx="408" cy="39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4" name="Line 49"/>
              <p:cNvSpPr>
                <a:spLocks noChangeShapeType="1"/>
              </p:cNvSpPr>
              <p:nvPr/>
            </p:nvSpPr>
            <p:spPr bwMode="auto">
              <a:xfrm>
                <a:off x="2820" y="1705"/>
                <a:ext cx="415" cy="27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5" name="Line 50"/>
              <p:cNvSpPr>
                <a:spLocks noChangeShapeType="1"/>
              </p:cNvSpPr>
              <p:nvPr/>
            </p:nvSpPr>
            <p:spPr bwMode="auto">
              <a:xfrm>
                <a:off x="2653" y="1706"/>
                <a:ext cx="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6" name="Line 51"/>
              <p:cNvSpPr>
                <a:spLocks noChangeShapeType="1"/>
              </p:cNvSpPr>
              <p:nvPr/>
            </p:nvSpPr>
            <p:spPr bwMode="auto">
              <a:xfrm>
                <a:off x="2937" y="1594"/>
                <a:ext cx="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7" name="Line 52"/>
              <p:cNvSpPr>
                <a:spLocks noChangeShapeType="1"/>
              </p:cNvSpPr>
              <p:nvPr/>
            </p:nvSpPr>
            <p:spPr bwMode="auto">
              <a:xfrm>
                <a:off x="2434" y="1941"/>
                <a:ext cx="65" cy="2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8" name="Line 53"/>
              <p:cNvSpPr>
                <a:spLocks noChangeShapeType="1"/>
              </p:cNvSpPr>
              <p:nvPr/>
            </p:nvSpPr>
            <p:spPr bwMode="auto">
              <a:xfrm>
                <a:off x="2455" y="1892"/>
                <a:ext cx="73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9" name="Line 54"/>
              <p:cNvSpPr>
                <a:spLocks noChangeShapeType="1"/>
              </p:cNvSpPr>
              <p:nvPr/>
            </p:nvSpPr>
            <p:spPr bwMode="auto">
              <a:xfrm>
                <a:off x="2324" y="2170"/>
                <a:ext cx="73" cy="3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0" name="Line 55"/>
              <p:cNvSpPr>
                <a:spLocks noChangeShapeType="1"/>
              </p:cNvSpPr>
              <p:nvPr/>
            </p:nvSpPr>
            <p:spPr bwMode="auto">
              <a:xfrm>
                <a:off x="2288" y="2205"/>
                <a:ext cx="80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1" name="Line 56"/>
              <p:cNvSpPr>
                <a:spLocks noChangeShapeType="1"/>
              </p:cNvSpPr>
              <p:nvPr/>
            </p:nvSpPr>
            <p:spPr bwMode="auto">
              <a:xfrm flipH="1">
                <a:off x="2485" y="2316"/>
                <a:ext cx="102" cy="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2" name="Line 57"/>
              <p:cNvSpPr>
                <a:spLocks noChangeShapeType="1"/>
              </p:cNvSpPr>
              <p:nvPr/>
            </p:nvSpPr>
            <p:spPr bwMode="auto">
              <a:xfrm>
                <a:off x="2506" y="2302"/>
                <a:ext cx="81" cy="118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3" name="Line 58"/>
              <p:cNvSpPr>
                <a:spLocks noChangeShapeType="1"/>
              </p:cNvSpPr>
              <p:nvPr/>
            </p:nvSpPr>
            <p:spPr bwMode="auto">
              <a:xfrm flipH="1">
                <a:off x="3031" y="2309"/>
                <a:ext cx="95" cy="11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4" name="Line 59"/>
              <p:cNvSpPr>
                <a:spLocks noChangeShapeType="1"/>
              </p:cNvSpPr>
              <p:nvPr/>
            </p:nvSpPr>
            <p:spPr bwMode="auto">
              <a:xfrm>
                <a:off x="3039" y="2316"/>
                <a:ext cx="87" cy="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5" name="Line 60"/>
              <p:cNvSpPr>
                <a:spLocks noChangeShapeType="1"/>
              </p:cNvSpPr>
              <p:nvPr/>
            </p:nvSpPr>
            <p:spPr bwMode="auto">
              <a:xfrm flipH="1">
                <a:off x="3082" y="1698"/>
                <a:ext cx="117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6" name="Line 61"/>
              <p:cNvSpPr>
                <a:spLocks noChangeShapeType="1"/>
              </p:cNvSpPr>
              <p:nvPr/>
            </p:nvSpPr>
            <p:spPr bwMode="auto">
              <a:xfrm flipH="1">
                <a:off x="3090" y="1747"/>
                <a:ext cx="131" cy="4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7" name="Line 62"/>
              <p:cNvSpPr>
                <a:spLocks noChangeShapeType="1"/>
              </p:cNvSpPr>
              <p:nvPr/>
            </p:nvSpPr>
            <p:spPr bwMode="auto">
              <a:xfrm flipH="1">
                <a:off x="3112" y="1795"/>
                <a:ext cx="123" cy="4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8" name="Line 63"/>
              <p:cNvSpPr>
                <a:spLocks noChangeShapeType="1"/>
              </p:cNvSpPr>
              <p:nvPr/>
            </p:nvSpPr>
            <p:spPr bwMode="auto">
              <a:xfrm flipH="1">
                <a:off x="3214" y="2066"/>
                <a:ext cx="116" cy="6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9" name="Line 64"/>
              <p:cNvSpPr>
                <a:spLocks noChangeShapeType="1"/>
              </p:cNvSpPr>
              <p:nvPr/>
            </p:nvSpPr>
            <p:spPr bwMode="auto">
              <a:xfrm flipH="1">
                <a:off x="3250" y="2115"/>
                <a:ext cx="102" cy="5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0" name="Line 65"/>
              <p:cNvSpPr>
                <a:spLocks noChangeShapeType="1"/>
              </p:cNvSpPr>
              <p:nvPr/>
            </p:nvSpPr>
            <p:spPr bwMode="auto">
              <a:xfrm flipH="1">
                <a:off x="3272" y="2163"/>
                <a:ext cx="95" cy="6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1" name="Rectangle 66"/>
              <p:cNvSpPr>
                <a:spLocks noChangeArrowheads="1"/>
              </p:cNvSpPr>
              <p:nvPr/>
            </p:nvSpPr>
            <p:spPr bwMode="auto">
              <a:xfrm>
                <a:off x="2754" y="2392"/>
                <a:ext cx="13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67"/>
              <p:cNvSpPr>
                <a:spLocks noChangeArrowheads="1"/>
              </p:cNvSpPr>
              <p:nvPr/>
            </p:nvSpPr>
            <p:spPr bwMode="auto">
              <a:xfrm>
                <a:off x="3425" y="2288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68"/>
              <p:cNvSpPr>
                <a:spLocks noChangeArrowheads="1"/>
              </p:cNvSpPr>
              <p:nvPr/>
            </p:nvSpPr>
            <p:spPr bwMode="auto">
              <a:xfrm>
                <a:off x="3288" y="1797"/>
                <a:ext cx="10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3107" y="1344"/>
                <a:ext cx="1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70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11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71"/>
              <p:cNvSpPr>
                <a:spLocks noChangeArrowheads="1"/>
              </p:cNvSpPr>
              <p:nvPr/>
            </p:nvSpPr>
            <p:spPr bwMode="auto">
              <a:xfrm>
                <a:off x="2200" y="1933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72"/>
              <p:cNvSpPr>
                <a:spLocks noChangeArrowheads="1"/>
              </p:cNvSpPr>
              <p:nvPr/>
            </p:nvSpPr>
            <p:spPr bwMode="auto">
              <a:xfrm>
                <a:off x="2120" y="2288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Rectangle 73"/>
              <p:cNvSpPr>
                <a:spLocks noChangeArrowheads="1"/>
              </p:cNvSpPr>
              <p:nvPr/>
            </p:nvSpPr>
            <p:spPr bwMode="auto">
              <a:xfrm>
                <a:off x="2336" y="1661"/>
                <a:ext cx="12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AutoShape 74"/>
            <p:cNvSpPr>
              <a:spLocks noChangeAspect="1" noChangeArrowheads="1"/>
            </p:cNvSpPr>
            <p:nvPr/>
          </p:nvSpPr>
          <p:spPr bwMode="auto">
            <a:xfrm>
              <a:off x="3560" y="618"/>
              <a:ext cx="1633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Line 75"/>
            <p:cNvSpPr>
              <a:spLocks noChangeShapeType="1"/>
            </p:cNvSpPr>
            <p:nvPr/>
          </p:nvSpPr>
          <p:spPr bwMode="auto">
            <a:xfrm flipH="1">
              <a:off x="3808" y="1150"/>
              <a:ext cx="270" cy="5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Line 76"/>
            <p:cNvSpPr>
              <a:spLocks noChangeShapeType="1"/>
            </p:cNvSpPr>
            <p:nvPr/>
          </p:nvSpPr>
          <p:spPr bwMode="auto">
            <a:xfrm>
              <a:off x="3808" y="1692"/>
              <a:ext cx="1108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Line 77"/>
            <p:cNvSpPr>
              <a:spLocks noChangeShapeType="1"/>
            </p:cNvSpPr>
            <p:nvPr/>
          </p:nvSpPr>
          <p:spPr bwMode="auto">
            <a:xfrm flipH="1">
              <a:off x="4078" y="907"/>
              <a:ext cx="561" cy="24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Line 78"/>
            <p:cNvSpPr>
              <a:spLocks noChangeShapeType="1"/>
            </p:cNvSpPr>
            <p:nvPr/>
          </p:nvSpPr>
          <p:spPr bwMode="auto">
            <a:xfrm>
              <a:off x="4639" y="907"/>
              <a:ext cx="277" cy="78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Line 79"/>
            <p:cNvSpPr>
              <a:spLocks noChangeShapeType="1"/>
            </p:cNvSpPr>
            <p:nvPr/>
          </p:nvSpPr>
          <p:spPr bwMode="auto">
            <a:xfrm>
              <a:off x="4078" y="1150"/>
              <a:ext cx="838" cy="5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Line 80"/>
            <p:cNvSpPr>
              <a:spLocks noChangeShapeType="1"/>
            </p:cNvSpPr>
            <p:nvPr/>
          </p:nvSpPr>
          <p:spPr bwMode="auto">
            <a:xfrm flipH="1">
              <a:off x="3969" y="1026"/>
              <a:ext cx="416" cy="39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Line 81"/>
            <p:cNvSpPr>
              <a:spLocks noChangeShapeType="1"/>
            </p:cNvSpPr>
            <p:nvPr/>
          </p:nvSpPr>
          <p:spPr bwMode="auto">
            <a:xfrm>
              <a:off x="3969" y="1434"/>
              <a:ext cx="423" cy="27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Line 82"/>
            <p:cNvSpPr>
              <a:spLocks noChangeShapeType="1"/>
            </p:cNvSpPr>
            <p:nvPr/>
          </p:nvSpPr>
          <p:spPr bwMode="auto">
            <a:xfrm flipH="1">
              <a:off x="4369" y="1296"/>
              <a:ext cx="408" cy="39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Line 83"/>
            <p:cNvSpPr>
              <a:spLocks noChangeShapeType="1"/>
            </p:cNvSpPr>
            <p:nvPr/>
          </p:nvSpPr>
          <p:spPr bwMode="auto">
            <a:xfrm>
              <a:off x="4362" y="1025"/>
              <a:ext cx="415" cy="27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Line 84"/>
            <p:cNvSpPr>
              <a:spLocks noChangeShapeType="1"/>
            </p:cNvSpPr>
            <p:nvPr/>
          </p:nvSpPr>
          <p:spPr bwMode="auto">
            <a:xfrm>
              <a:off x="4195" y="1026"/>
              <a:ext cx="1" cy="11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Line 85"/>
            <p:cNvSpPr>
              <a:spLocks noChangeShapeType="1"/>
            </p:cNvSpPr>
            <p:nvPr/>
          </p:nvSpPr>
          <p:spPr bwMode="auto">
            <a:xfrm>
              <a:off x="4479" y="914"/>
              <a:ext cx="1" cy="11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Line 86"/>
            <p:cNvSpPr>
              <a:spLocks noChangeShapeType="1"/>
            </p:cNvSpPr>
            <p:nvPr/>
          </p:nvSpPr>
          <p:spPr bwMode="auto">
            <a:xfrm>
              <a:off x="3976" y="1261"/>
              <a:ext cx="65" cy="2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Line 87"/>
            <p:cNvSpPr>
              <a:spLocks noChangeShapeType="1"/>
            </p:cNvSpPr>
            <p:nvPr/>
          </p:nvSpPr>
          <p:spPr bwMode="auto">
            <a:xfrm>
              <a:off x="3997" y="1212"/>
              <a:ext cx="73" cy="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Line 88"/>
            <p:cNvSpPr>
              <a:spLocks noChangeShapeType="1"/>
            </p:cNvSpPr>
            <p:nvPr/>
          </p:nvSpPr>
          <p:spPr bwMode="auto">
            <a:xfrm>
              <a:off x="3866" y="1490"/>
              <a:ext cx="73" cy="3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Line 89"/>
            <p:cNvSpPr>
              <a:spLocks noChangeShapeType="1"/>
            </p:cNvSpPr>
            <p:nvPr/>
          </p:nvSpPr>
          <p:spPr bwMode="auto">
            <a:xfrm>
              <a:off x="3830" y="1525"/>
              <a:ext cx="80" cy="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Line 90"/>
            <p:cNvSpPr>
              <a:spLocks noChangeShapeType="1"/>
            </p:cNvSpPr>
            <p:nvPr/>
          </p:nvSpPr>
          <p:spPr bwMode="auto">
            <a:xfrm flipH="1">
              <a:off x="4027" y="1636"/>
              <a:ext cx="102" cy="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Line 91"/>
            <p:cNvSpPr>
              <a:spLocks noChangeShapeType="1"/>
            </p:cNvSpPr>
            <p:nvPr/>
          </p:nvSpPr>
          <p:spPr bwMode="auto">
            <a:xfrm>
              <a:off x="4048" y="1622"/>
              <a:ext cx="81" cy="11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Line 92"/>
            <p:cNvSpPr>
              <a:spLocks noChangeShapeType="1"/>
            </p:cNvSpPr>
            <p:nvPr/>
          </p:nvSpPr>
          <p:spPr bwMode="auto">
            <a:xfrm flipH="1">
              <a:off x="4573" y="1629"/>
              <a:ext cx="95" cy="11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Line 93"/>
            <p:cNvSpPr>
              <a:spLocks noChangeShapeType="1"/>
            </p:cNvSpPr>
            <p:nvPr/>
          </p:nvSpPr>
          <p:spPr bwMode="auto">
            <a:xfrm>
              <a:off x="4581" y="1636"/>
              <a:ext cx="87" cy="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Line 94"/>
            <p:cNvSpPr>
              <a:spLocks noChangeShapeType="1"/>
            </p:cNvSpPr>
            <p:nvPr/>
          </p:nvSpPr>
          <p:spPr bwMode="auto">
            <a:xfrm flipH="1">
              <a:off x="4624" y="1018"/>
              <a:ext cx="117" cy="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Line 95"/>
            <p:cNvSpPr>
              <a:spLocks noChangeShapeType="1"/>
            </p:cNvSpPr>
            <p:nvPr/>
          </p:nvSpPr>
          <p:spPr bwMode="auto">
            <a:xfrm flipH="1">
              <a:off x="4632" y="1067"/>
              <a:ext cx="131" cy="4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Line 96"/>
            <p:cNvSpPr>
              <a:spLocks noChangeShapeType="1"/>
            </p:cNvSpPr>
            <p:nvPr/>
          </p:nvSpPr>
          <p:spPr bwMode="auto">
            <a:xfrm flipH="1">
              <a:off x="4654" y="1115"/>
              <a:ext cx="123" cy="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Line 97"/>
            <p:cNvSpPr>
              <a:spLocks noChangeShapeType="1"/>
            </p:cNvSpPr>
            <p:nvPr/>
          </p:nvSpPr>
          <p:spPr bwMode="auto">
            <a:xfrm flipH="1">
              <a:off x="4756" y="1386"/>
              <a:ext cx="116" cy="6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Line 98"/>
            <p:cNvSpPr>
              <a:spLocks noChangeShapeType="1"/>
            </p:cNvSpPr>
            <p:nvPr/>
          </p:nvSpPr>
          <p:spPr bwMode="auto">
            <a:xfrm flipH="1">
              <a:off x="4792" y="1435"/>
              <a:ext cx="102" cy="5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Line 99"/>
            <p:cNvSpPr>
              <a:spLocks noChangeShapeType="1"/>
            </p:cNvSpPr>
            <p:nvPr/>
          </p:nvSpPr>
          <p:spPr bwMode="auto">
            <a:xfrm flipH="1">
              <a:off x="4814" y="1483"/>
              <a:ext cx="95" cy="6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Rectangle 100"/>
            <p:cNvSpPr>
              <a:spLocks noChangeArrowheads="1"/>
            </p:cNvSpPr>
            <p:nvPr/>
          </p:nvSpPr>
          <p:spPr bwMode="auto">
            <a:xfrm>
              <a:off x="4296" y="1712"/>
              <a:ext cx="1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01"/>
            <p:cNvSpPr>
              <a:spLocks noChangeArrowheads="1"/>
            </p:cNvSpPr>
            <p:nvPr/>
          </p:nvSpPr>
          <p:spPr bwMode="auto">
            <a:xfrm>
              <a:off x="4967" y="1608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02"/>
            <p:cNvSpPr>
              <a:spLocks noChangeArrowheads="1"/>
            </p:cNvSpPr>
            <p:nvPr/>
          </p:nvSpPr>
          <p:spPr bwMode="auto">
            <a:xfrm>
              <a:off x="4830" y="1117"/>
              <a:ext cx="10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03"/>
            <p:cNvSpPr>
              <a:spLocks noChangeArrowheads="1"/>
            </p:cNvSpPr>
            <p:nvPr/>
          </p:nvSpPr>
          <p:spPr bwMode="auto">
            <a:xfrm>
              <a:off x="4649" y="664"/>
              <a:ext cx="1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04"/>
            <p:cNvSpPr>
              <a:spLocks noChangeArrowheads="1"/>
            </p:cNvSpPr>
            <p:nvPr/>
          </p:nvSpPr>
          <p:spPr bwMode="auto">
            <a:xfrm>
              <a:off x="4241" y="800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05"/>
            <p:cNvSpPr>
              <a:spLocks noChangeArrowheads="1"/>
            </p:cNvSpPr>
            <p:nvPr/>
          </p:nvSpPr>
          <p:spPr bwMode="auto">
            <a:xfrm>
              <a:off x="3742" y="1253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06"/>
            <p:cNvSpPr>
              <a:spLocks noChangeArrowheads="1"/>
            </p:cNvSpPr>
            <p:nvPr/>
          </p:nvSpPr>
          <p:spPr bwMode="auto">
            <a:xfrm>
              <a:off x="3662" y="1608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07"/>
            <p:cNvSpPr>
              <a:spLocks noChangeArrowheads="1"/>
            </p:cNvSpPr>
            <p:nvPr/>
          </p:nvSpPr>
          <p:spPr bwMode="auto">
            <a:xfrm>
              <a:off x="3878" y="98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023606" y="983732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38926" y="3643315"/>
            <a:ext cx="111299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hành.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890495" y="1729916"/>
            <a:ext cx="6827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  <a:latin typeface="Open Sans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Open Sans"/>
              </a:rPr>
              <a:t> 48 (</a:t>
            </a:r>
            <a:r>
              <a:rPr lang="en-US" sz="2800" b="1" dirty="0" err="1">
                <a:solidFill>
                  <a:srgbClr val="008000"/>
                </a:solidFill>
                <a:latin typeface="Open Sans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Open Sans"/>
              </a:rPr>
              <a:t> 93 SGK </a:t>
            </a:r>
            <a:r>
              <a:rPr lang="en-US" sz="2800" b="1" dirty="0" err="1">
                <a:solidFill>
                  <a:srgbClr val="008000"/>
                </a:solidFill>
                <a:latin typeface="Open Sans"/>
              </a:rPr>
              <a:t>Toán</a:t>
            </a:r>
            <a:r>
              <a:rPr lang="en-US" sz="2800" b="1" dirty="0">
                <a:solidFill>
                  <a:srgbClr val="008000"/>
                </a:solidFill>
                <a:latin typeface="Open Sans"/>
              </a:rPr>
              <a:t> 8 </a:t>
            </a:r>
            <a:r>
              <a:rPr lang="en-US" sz="2800" b="1" dirty="0" err="1">
                <a:solidFill>
                  <a:srgbClr val="008000"/>
                </a:solidFill>
                <a:latin typeface="Open Sans"/>
              </a:rPr>
              <a:t>Tập</a:t>
            </a:r>
            <a:r>
              <a:rPr lang="en-US" sz="2800" b="1" dirty="0">
                <a:solidFill>
                  <a:srgbClr val="008000"/>
                </a:solidFill>
                <a:latin typeface="Open Sans"/>
              </a:rPr>
              <a:t> 1):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ABCD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E, </a:t>
            </a:r>
            <a:r>
              <a:rPr lang="en-US" sz="2800" dirty="0" smtClean="0">
                <a:solidFill>
                  <a:srgbClr val="000000"/>
                </a:solidFill>
                <a:latin typeface="Open Sans"/>
              </a:rPr>
              <a:t>F, 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G, H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AB, BC, CD, DA.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EFGH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0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223" grpId="0"/>
      <p:bldP spid="2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074" y="2280641"/>
            <a:ext cx="107674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CHÚC SỨC KHỎE, HẠNH PHÚC </a:t>
            </a:r>
          </a:p>
          <a:p>
            <a:pPr algn="ctr"/>
            <a:r>
              <a:rPr lang="en-A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QUÝ THẦY CÔ VÀ </a:t>
            </a:r>
            <a:r>
              <a:rPr lang="en-A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CÁC EM HỌC SINH</a:t>
            </a:r>
            <a:r>
              <a:rPr lang="en-A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A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4592639"/>
            <a:ext cx="2865438" cy="788987"/>
          </a:xfrm>
          <a:prstGeom prst="rect">
            <a:avLst/>
          </a:prstGeom>
          <a:noFill/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4643439"/>
            <a:ext cx="908050" cy="757237"/>
          </a:xfrm>
          <a:prstGeom prst="rect">
            <a:avLst/>
          </a:prstGeom>
          <a:noFill/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5268914"/>
            <a:ext cx="2871788" cy="744537"/>
          </a:xfrm>
          <a:prstGeom prst="rect">
            <a:avLst/>
          </a:prstGeom>
          <a:noFill/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275" y="5143500"/>
            <a:ext cx="857250" cy="425450"/>
          </a:xfrm>
          <a:prstGeom prst="rect">
            <a:avLst/>
          </a:prstGeom>
          <a:noFill/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4689" y="5919788"/>
            <a:ext cx="2859087" cy="92551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1275" y="5168901"/>
            <a:ext cx="850900" cy="1025525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4900" y="3935414"/>
            <a:ext cx="2878138" cy="782637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8413" y="3992563"/>
            <a:ext cx="1333500" cy="1408112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4814" y="3309939"/>
            <a:ext cx="2871787" cy="757237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8414" y="3390900"/>
            <a:ext cx="1901825" cy="2008188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00363" y="3403600"/>
            <a:ext cx="2527300" cy="2071688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05689" y="1401764"/>
            <a:ext cx="2384425" cy="644525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1" y="1395413"/>
            <a:ext cx="2290763" cy="51911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86600" y="2201864"/>
            <a:ext cx="2852738" cy="776287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1" y="1663700"/>
            <a:ext cx="1971675" cy="869950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86550" y="669926"/>
            <a:ext cx="2465388" cy="644525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97489" y="838201"/>
            <a:ext cx="1614487" cy="107632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00364" y="1476376"/>
            <a:ext cx="2740025" cy="2339975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22889" y="0"/>
            <a:ext cx="2871787" cy="801688"/>
          </a:xfrm>
          <a:prstGeom prst="rect">
            <a:avLst/>
          </a:prstGeom>
          <a:noFill/>
        </p:spPr>
      </p:pic>
      <p:pic>
        <p:nvPicPr>
          <p:cNvPr id="21509" name="Picture 5" descr="Cover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81314" y="61914"/>
            <a:ext cx="2740025" cy="3754437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43138" y="2952750"/>
            <a:ext cx="1676400" cy="1320800"/>
          </a:xfrm>
          <a:prstGeom prst="rect">
            <a:avLst/>
          </a:prstGeom>
          <a:noFill/>
        </p:spPr>
      </p:pic>
      <p:pic>
        <p:nvPicPr>
          <p:cNvPr id="23" name="Picture 22" descr="1_WLYG.jpg">
            <a:hlinkClick r:id="rId24" action="ppaction://hlinksldjump" highlightClick="1">
              <a:snd r:embed="rId25" name="whoosh.wav"/>
            </a:hlinkClick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24000" y="0"/>
            <a:ext cx="4357686" cy="3643314"/>
          </a:xfrm>
          <a:prstGeom prst="rect">
            <a:avLst/>
          </a:prstGeom>
        </p:spPr>
      </p:pic>
      <p:pic>
        <p:nvPicPr>
          <p:cNvPr id="24" name="Picture 23" descr="35.JPG">
            <a:hlinkClick r:id="rId27" action="ppaction://hlinksldjump" highlightClick="1">
              <a:snd r:embed="rId28" name="chimes.wav"/>
            </a:hlinkClick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81686" y="1"/>
            <a:ext cx="4786314" cy="3643313"/>
          </a:xfrm>
          <a:prstGeom prst="rect">
            <a:avLst/>
          </a:prstGeom>
        </p:spPr>
      </p:pic>
      <p:pic>
        <p:nvPicPr>
          <p:cNvPr id="25" name="Picture 24" descr="1.JPG">
            <a:hlinkClick r:id="rId30" action="ppaction://hlinksldjump">
              <a:snd r:embed="rId31" name="cashreg.wav"/>
            </a:hlinkClick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24000" y="3643314"/>
            <a:ext cx="4357686" cy="3214686"/>
          </a:xfrm>
          <a:prstGeom prst="rect">
            <a:avLst/>
          </a:prstGeom>
        </p:spPr>
      </p:pic>
      <p:pic>
        <p:nvPicPr>
          <p:cNvPr id="26" name="Picture 25" descr="35.JPG">
            <a:hlinkClick r:id="rId33" action="ppaction://hlinksldjump">
              <a:snd r:embed="rId34" name="coin.wav"/>
            </a:hlinkClick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81686" y="3643314"/>
            <a:ext cx="4786314" cy="32146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224093" y="1724889"/>
            <a:ext cx="2137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AU" sz="4000" dirty="0" err="1" smtClean="0">
                <a:latin typeface="Comic Sans MS" pitchFamily="66" charset="0"/>
              </a:rPr>
              <a:t>Trò</a:t>
            </a:r>
            <a:r>
              <a:rPr lang="en-AU" sz="4000" dirty="0" smtClean="0">
                <a:latin typeface="Comic Sans MS" pitchFamily="66" charset="0"/>
              </a:rPr>
              <a:t> </a:t>
            </a:r>
          </a:p>
          <a:p>
            <a:pPr marL="342900" indent="-342900" algn="ctr"/>
            <a:r>
              <a:rPr lang="en-AU" sz="4000" dirty="0" err="1" smtClean="0">
                <a:latin typeface="Comic Sans MS" pitchFamily="66" charset="0"/>
              </a:rPr>
              <a:t>Ch</a:t>
            </a:r>
            <a:r>
              <a:rPr lang="vi-VN" sz="4000" dirty="0"/>
              <a:t>ơ</a:t>
            </a:r>
            <a:r>
              <a:rPr lang="en-AU" sz="4000" dirty="0" err="1" smtClean="0">
                <a:latin typeface="Comic Sans MS" pitchFamily="66" charset="0"/>
              </a:rPr>
              <a:t>i</a:t>
            </a:r>
            <a:endParaRPr lang="en-AU" sz="4000" dirty="0" smtClean="0">
              <a:latin typeface="Comic Sans MS" pitchFamily="66" charset="0"/>
            </a:endParaRPr>
          </a:p>
          <a:p>
            <a:pPr marL="342900" indent="-342900" algn="ctr"/>
            <a:r>
              <a:rPr lang="en-AU" sz="4000" dirty="0" smtClean="0">
                <a:latin typeface="Comic Sans MS" pitchFamily="66" charset="0"/>
              </a:rPr>
              <a:t> </a:t>
            </a:r>
            <a:r>
              <a:rPr lang="en-AU" sz="4000" dirty="0">
                <a:latin typeface="Comic Sans MS" pitchFamily="66" charset="0"/>
              </a:rPr>
              <a:t>“</a:t>
            </a:r>
            <a:r>
              <a:rPr lang="en-AU" sz="4000" dirty="0" err="1">
                <a:latin typeface="Comic Sans MS" pitchFamily="66" charset="0"/>
              </a:rPr>
              <a:t>Việt</a:t>
            </a:r>
            <a:r>
              <a:rPr lang="en-AU" sz="4000" dirty="0">
                <a:latin typeface="Comic Sans MS" pitchFamily="66" charset="0"/>
              </a:rPr>
              <a:t> </a:t>
            </a:r>
            <a:endParaRPr lang="en-AU" sz="4000" dirty="0" smtClean="0">
              <a:latin typeface="Comic Sans MS" pitchFamily="66" charset="0"/>
            </a:endParaRPr>
          </a:p>
          <a:p>
            <a:pPr marL="342900" indent="-342900" algn="ctr"/>
            <a:r>
              <a:rPr lang="en-AU" sz="4000" dirty="0" smtClean="0">
                <a:latin typeface="Comic Sans MS" pitchFamily="66" charset="0"/>
              </a:rPr>
              <a:t>Nam </a:t>
            </a:r>
          </a:p>
          <a:p>
            <a:pPr marL="342900" indent="-342900" algn="ctr"/>
            <a:r>
              <a:rPr lang="en-AU" sz="4000" dirty="0" smtClean="0">
                <a:latin typeface="Comic Sans MS" pitchFamily="66" charset="0"/>
              </a:rPr>
              <a:t>Tourist”</a:t>
            </a:r>
            <a:endParaRPr lang="en-AU" sz="4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0" y="29826"/>
            <a:ext cx="1630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u="sng" dirty="0" smtClean="0"/>
              <a:t>KHỞI </a:t>
            </a:r>
          </a:p>
          <a:p>
            <a:r>
              <a:rPr lang="en-AU" sz="4400" u="sng" dirty="0" smtClean="0"/>
              <a:t>ĐỘNG</a:t>
            </a:r>
            <a:endParaRPr lang="en-AU" sz="4400" u="sng" dirty="0"/>
          </a:p>
        </p:txBody>
      </p:sp>
      <p:pic>
        <p:nvPicPr>
          <p:cNvPr id="31" name="Picture 30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36" y="5578499"/>
            <a:ext cx="1532886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55" y="1928802"/>
            <a:ext cx="5895583" cy="1643074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28802"/>
            <a:ext cx="3929058" cy="456596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54" y="4714885"/>
            <a:ext cx="3214678" cy="23288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5716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CÂU 1. </a:t>
            </a:r>
            <a:r>
              <a:rPr lang="en-AU" sz="4000" b="1" dirty="0" err="1"/>
              <a:t>Phát</a:t>
            </a:r>
            <a:r>
              <a:rPr lang="en-AU" sz="4000" b="1" dirty="0"/>
              <a:t> </a:t>
            </a:r>
            <a:r>
              <a:rPr lang="en-AU" sz="4000" b="1" dirty="0" err="1"/>
              <a:t>biểu</a:t>
            </a:r>
            <a:r>
              <a:rPr lang="en-AU" sz="4000" b="1" dirty="0"/>
              <a:t> </a:t>
            </a:r>
            <a:r>
              <a:rPr lang="vi-VN" sz="4000" b="1" dirty="0"/>
              <a:t>đị</a:t>
            </a:r>
            <a:r>
              <a:rPr lang="en-AU" sz="4000" b="1" dirty="0" err="1"/>
              <a:t>nh</a:t>
            </a:r>
            <a:r>
              <a:rPr lang="en-AU" sz="4000" b="1" dirty="0"/>
              <a:t> </a:t>
            </a:r>
            <a:r>
              <a:rPr lang="en-AU" sz="4000" b="1" dirty="0" err="1"/>
              <a:t>nghĩa</a:t>
            </a:r>
            <a:r>
              <a:rPr lang="en-AU" sz="4000" b="1" dirty="0"/>
              <a:t> </a:t>
            </a:r>
          </a:p>
          <a:p>
            <a:pPr algn="ctr"/>
            <a:r>
              <a:rPr lang="en-AU" sz="4000" b="1" dirty="0" err="1"/>
              <a:t>hình</a:t>
            </a:r>
            <a:r>
              <a:rPr lang="en-AU" sz="4000" b="1" dirty="0"/>
              <a:t> </a:t>
            </a:r>
            <a:r>
              <a:rPr lang="en-AU" sz="4000" b="1" dirty="0" err="1"/>
              <a:t>bình</a:t>
            </a:r>
            <a:r>
              <a:rPr lang="en-AU" sz="4000" b="1" dirty="0"/>
              <a:t> </a:t>
            </a:r>
            <a:r>
              <a:rPr lang="en-AU" sz="4000" b="1" dirty="0" err="1"/>
              <a:t>hành</a:t>
            </a:r>
            <a:r>
              <a:rPr lang="en-AU" sz="4000" b="1" dirty="0"/>
              <a:t>? </a:t>
            </a:r>
          </a:p>
        </p:txBody>
      </p:sp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7829346" y="5566068"/>
            <a:ext cx="857256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5-Point Star 6"/>
          <p:cNvSpPr/>
          <p:nvPr/>
        </p:nvSpPr>
        <p:spPr>
          <a:xfrm>
            <a:off x="8310578" y="1000108"/>
            <a:ext cx="500066" cy="5715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1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7159" y="2214555"/>
            <a:ext cx="2899389" cy="1293502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68" y="2357430"/>
            <a:ext cx="2785498" cy="838128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158" y="3571876"/>
            <a:ext cx="3468843" cy="2170092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050" y="2890352"/>
            <a:ext cx="2397497" cy="1404571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8943" y="928671"/>
            <a:ext cx="2997837" cy="1397803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4431" y="1428736"/>
            <a:ext cx="1963167" cy="1737772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8821" y="2587908"/>
            <a:ext cx="3331787" cy="3777987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09654" y="3477313"/>
            <a:ext cx="2038452" cy="36267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AU" sz="4400" b="1" dirty="0">
                <a:latin typeface="+mj-lt"/>
                <a:ea typeface="+mj-ea"/>
                <a:cs typeface="+mj-cs"/>
              </a:rPr>
              <a:t>CÂU 2: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Phát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biểu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các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tính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chất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của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hành</a:t>
            </a:r>
            <a:r>
              <a:rPr lang="en-AU" sz="4400" b="1" dirty="0">
                <a:latin typeface="+mj-lt"/>
                <a:ea typeface="+mj-ea"/>
                <a:cs typeface="+mj-cs"/>
              </a:rPr>
              <a:t>?     </a:t>
            </a:r>
          </a:p>
        </p:txBody>
      </p:sp>
      <p:sp>
        <p:nvSpPr>
          <p:cNvPr id="12" name="Action Button: Home 11">
            <a:hlinkClick r:id="rId11" action="ppaction://hlinksldjump" highlightClick="1"/>
          </p:cNvPr>
          <p:cNvSpPr/>
          <p:nvPr/>
        </p:nvSpPr>
        <p:spPr>
          <a:xfrm>
            <a:off x="7809233" y="5570541"/>
            <a:ext cx="857256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5-Point Star 12"/>
          <p:cNvSpPr/>
          <p:nvPr/>
        </p:nvSpPr>
        <p:spPr>
          <a:xfrm>
            <a:off x="1881158" y="1571612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5-Point Star 13"/>
          <p:cNvSpPr/>
          <p:nvPr/>
        </p:nvSpPr>
        <p:spPr>
          <a:xfrm>
            <a:off x="2166910" y="1071546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5-Point Star 14"/>
          <p:cNvSpPr/>
          <p:nvPr/>
        </p:nvSpPr>
        <p:spPr>
          <a:xfrm>
            <a:off x="2666976" y="714356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9583" y="3324618"/>
            <a:ext cx="1643074" cy="1370185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2934" y="1238914"/>
            <a:ext cx="4500562" cy="2143140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3323" y="1619831"/>
            <a:ext cx="1947059" cy="3074996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9496" y="2739112"/>
            <a:ext cx="3355236" cy="200025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5150" y="1024600"/>
            <a:ext cx="2431998" cy="255906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24033" y="214290"/>
            <a:ext cx="9159781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AU" sz="4400" b="1" dirty="0">
                <a:latin typeface="+mj-lt"/>
                <a:ea typeface="+mj-ea"/>
                <a:cs typeface="+mj-cs"/>
              </a:rPr>
              <a:t>CÂU 3: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Phát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biểu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dấu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hiệu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nhận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biết</a:t>
            </a:r>
            <a:r>
              <a:rPr lang="en-AU" sz="4400" b="1" dirty="0">
                <a:latin typeface="+mj-lt"/>
                <a:ea typeface="+mj-ea"/>
                <a:cs typeface="+mj-cs"/>
              </a:rPr>
              <a:t> 1, </a:t>
            </a:r>
            <a:r>
              <a:rPr lang="en-AU" sz="4400" b="1" dirty="0" smtClean="0">
                <a:latin typeface="+mj-lt"/>
                <a:ea typeface="+mj-ea"/>
                <a:cs typeface="+mj-cs"/>
              </a:rPr>
              <a:t>3, 5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của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hành</a:t>
            </a:r>
            <a:r>
              <a:rPr lang="en-AU" sz="44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11375765" y="5761385"/>
            <a:ext cx="785786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2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4306" y="2953426"/>
            <a:ext cx="4116414" cy="292895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9239272" y="714356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5-Point Star 11"/>
          <p:cNvSpPr/>
          <p:nvPr/>
        </p:nvSpPr>
        <p:spPr>
          <a:xfrm>
            <a:off x="8810644" y="1000108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0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40140" y="5412542"/>
            <a:ext cx="4714908" cy="1338826"/>
          </a:xfrm>
          <a:prstGeom prst="rect">
            <a:avLst/>
          </a:prstGeom>
          <a:noFill/>
        </p:spPr>
      </p:pic>
      <p:pic>
        <p:nvPicPr>
          <p:cNvPr id="15" name="Picture 19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655" y="4296242"/>
            <a:ext cx="850900" cy="148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6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2" y="4161854"/>
            <a:ext cx="4572032" cy="1862849"/>
          </a:xfrm>
          <a:prstGeom prst="rect">
            <a:avLst/>
          </a:prstGeom>
          <a:noFill/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7" y="4233292"/>
            <a:ext cx="857250" cy="569827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496" y="1785926"/>
            <a:ext cx="3483000" cy="2214578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6262" y="2018712"/>
            <a:ext cx="1333500" cy="2497350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1225" y="1670771"/>
            <a:ext cx="2527300" cy="2996859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018581"/>
            <a:ext cx="1676400" cy="1910641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24033" y="214290"/>
            <a:ext cx="852673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AU" sz="4400" b="1" dirty="0">
                <a:latin typeface="+mj-lt"/>
                <a:ea typeface="+mj-ea"/>
                <a:cs typeface="+mj-cs"/>
              </a:rPr>
              <a:t>CÂU 4: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Phát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biểu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dấu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hiệu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nhận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biết</a:t>
            </a:r>
            <a:r>
              <a:rPr lang="en-AU" sz="4400" b="1" dirty="0">
                <a:latin typeface="+mj-lt"/>
                <a:ea typeface="+mj-ea"/>
                <a:cs typeface="+mj-cs"/>
              </a:rPr>
              <a:t> 2, </a:t>
            </a:r>
            <a:r>
              <a:rPr lang="en-AU" sz="4400" b="1" dirty="0" smtClean="0">
                <a:latin typeface="+mj-lt"/>
                <a:ea typeface="+mj-ea"/>
                <a:cs typeface="+mj-cs"/>
              </a:rPr>
              <a:t>4 </a:t>
            </a:r>
            <a:r>
              <a:rPr lang="en-AU" sz="4400" b="1" dirty="0" err="1" smtClean="0">
                <a:latin typeface="+mj-lt"/>
                <a:ea typeface="+mj-ea"/>
                <a:cs typeface="+mj-cs"/>
              </a:rPr>
              <a:t>của</a:t>
            </a:r>
            <a:r>
              <a:rPr lang="en-AU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bình</a:t>
            </a:r>
            <a:r>
              <a:rPr lang="en-AU" sz="4400" b="1" dirty="0">
                <a:latin typeface="+mj-lt"/>
                <a:ea typeface="+mj-ea"/>
                <a:cs typeface="+mj-cs"/>
              </a:rPr>
              <a:t> </a:t>
            </a:r>
            <a:r>
              <a:rPr lang="en-AU" sz="4400" b="1" dirty="0" err="1">
                <a:latin typeface="+mj-lt"/>
                <a:ea typeface="+mj-ea"/>
                <a:cs typeface="+mj-cs"/>
              </a:rPr>
              <a:t>hành</a:t>
            </a:r>
            <a:r>
              <a:rPr lang="en-AU" sz="44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Action Button: Home 12">
            <a:hlinkClick r:id="rId9" action="ppaction://hlinksldjump" highlightClick="1"/>
          </p:cNvPr>
          <p:cNvSpPr/>
          <p:nvPr/>
        </p:nvSpPr>
        <p:spPr>
          <a:xfrm>
            <a:off x="11327128" y="6072206"/>
            <a:ext cx="785786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5-Point Star 11"/>
          <p:cNvSpPr/>
          <p:nvPr/>
        </p:nvSpPr>
        <p:spPr>
          <a:xfrm>
            <a:off x="8596330" y="1285860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5-Point Star 13"/>
          <p:cNvSpPr/>
          <p:nvPr/>
        </p:nvSpPr>
        <p:spPr>
          <a:xfrm>
            <a:off x="8953520" y="928670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5-Point Star 14"/>
          <p:cNvSpPr/>
          <p:nvPr/>
        </p:nvSpPr>
        <p:spPr>
          <a:xfrm>
            <a:off x="9382148" y="642918"/>
            <a:ext cx="500066" cy="3571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3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528" y="635860"/>
            <a:ext cx="3227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 err="1" smtClean="0"/>
              <a:t>Bài</a:t>
            </a:r>
            <a:r>
              <a:rPr lang="fr-FR" sz="3600" b="1" u="sng" dirty="0" smtClean="0"/>
              <a:t> </a:t>
            </a:r>
            <a:r>
              <a:rPr lang="fr-FR" sz="3600" b="1" u="sng" dirty="0"/>
              <a:t>46 tr 92 SGK</a:t>
            </a:r>
            <a:endParaRPr lang="en-AU" sz="3600" b="1" dirty="0"/>
          </a:p>
          <a:p>
            <a:endParaRPr lang="en-AU" sz="3600" dirty="0"/>
          </a:p>
        </p:txBody>
      </p:sp>
      <p:sp>
        <p:nvSpPr>
          <p:cNvPr id="3" name="TextBox 2">
            <a:hlinkClick r:id="rId2" action="ppaction://hlinksldjump" highlightClick="1">
              <a:snd r:embed="rId3" name="cashreg.wav"/>
            </a:hlinkClick>
          </p:cNvPr>
          <p:cNvSpPr txBox="1"/>
          <p:nvPr/>
        </p:nvSpPr>
        <p:spPr>
          <a:xfrm>
            <a:off x="1524000" y="1643051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800" b="1" dirty="0"/>
          </a:p>
          <a:p>
            <a:pPr marL="342900" indent="-342900">
              <a:buAutoNum type="alphaLcParenR"/>
            </a:pP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vi-VN" sz="2800" dirty="0"/>
              <a:t>đá</a:t>
            </a:r>
            <a:r>
              <a:rPr lang="en-AU" sz="2800" dirty="0"/>
              <a:t>y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65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hlinkClick r:id="rId4" action="ppaction://hlinksldjump">
              <a:snd r:embed="rId3" name="cashreg.wav"/>
            </a:hlinkClick>
          </p:cNvPr>
          <p:cNvSpPr txBox="1"/>
          <p:nvPr/>
        </p:nvSpPr>
        <p:spPr>
          <a:xfrm>
            <a:off x="1524001" y="3214687"/>
            <a:ext cx="8780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b)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en-AU" sz="2800" dirty="0" err="1"/>
              <a:t>bên</a:t>
            </a:r>
            <a:r>
              <a:rPr lang="en-AU" sz="2800" dirty="0"/>
              <a:t> song </a:t>
            </a:r>
            <a:r>
              <a:rPr lang="en-AU" sz="2800" dirty="0" err="1"/>
              <a:t>song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  <a:p>
            <a:endParaRPr lang="en-AU" sz="2800" dirty="0"/>
          </a:p>
        </p:txBody>
      </p:sp>
      <p:sp>
        <p:nvSpPr>
          <p:cNvPr id="6" name="TextBox 5">
            <a:hlinkClick r:id="rId5" action="ppaction://hlinksldjump">
              <a:snd r:embed="rId6" name="bomb.wav"/>
            </a:hlinkClick>
          </p:cNvPr>
          <p:cNvSpPr txBox="1"/>
          <p:nvPr/>
        </p:nvSpPr>
        <p:spPr>
          <a:xfrm>
            <a:off x="1524000" y="4500571"/>
            <a:ext cx="8171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c) </a:t>
            </a:r>
            <a:r>
              <a:rPr lang="en-AU" sz="2800" dirty="0" err="1"/>
              <a:t>Tứ</a:t>
            </a:r>
            <a:r>
              <a:rPr lang="en-AU" sz="2800" dirty="0"/>
              <a:t> </a:t>
            </a:r>
            <a:r>
              <a:rPr lang="en-AU" sz="2800" dirty="0" err="1"/>
              <a:t>giác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vi-VN" sz="2800" dirty="0"/>
              <a:t>đố</a:t>
            </a:r>
            <a:r>
              <a:rPr lang="en-AU" sz="2800" dirty="0" err="1"/>
              <a:t>i</a:t>
            </a:r>
            <a:r>
              <a:rPr lang="en-AU" sz="2800" dirty="0"/>
              <a:t>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  <a:p>
            <a:endParaRPr lang="en-AU" sz="2800" dirty="0"/>
          </a:p>
        </p:txBody>
      </p:sp>
      <p:sp>
        <p:nvSpPr>
          <p:cNvPr id="8" name="TextBox 7">
            <a:hlinkClick r:id="rId7" action="ppaction://hlinksldjump">
              <a:snd r:embed="rId6" name="bomb.wav"/>
            </a:hlinkClick>
          </p:cNvPr>
          <p:cNvSpPr txBox="1"/>
          <p:nvPr/>
        </p:nvSpPr>
        <p:spPr>
          <a:xfrm>
            <a:off x="1524000" y="5572141"/>
            <a:ext cx="9997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d)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en-AU" sz="2800" dirty="0" err="1"/>
              <a:t>bên</a:t>
            </a:r>
            <a:r>
              <a:rPr lang="en-AU" sz="2800" dirty="0"/>
              <a:t>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              </a:t>
            </a:r>
          </a:p>
          <a:p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18668" y="1253389"/>
            <a:ext cx="555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err="1"/>
              <a:t>Các</a:t>
            </a:r>
            <a:r>
              <a:rPr lang="en-AU" sz="4000" dirty="0"/>
              <a:t> </a:t>
            </a:r>
            <a:r>
              <a:rPr lang="en-AU" sz="4000" dirty="0" err="1"/>
              <a:t>câu</a:t>
            </a:r>
            <a:r>
              <a:rPr lang="en-AU" sz="4000" dirty="0"/>
              <a:t> </a:t>
            </a:r>
            <a:r>
              <a:rPr lang="en-AU" sz="4000" dirty="0" err="1"/>
              <a:t>sau</a:t>
            </a:r>
            <a:r>
              <a:rPr lang="en-AU" sz="4000" dirty="0"/>
              <a:t> </a:t>
            </a:r>
            <a:r>
              <a:rPr lang="vi-VN" sz="4000" dirty="0"/>
              <a:t>đú</a:t>
            </a:r>
            <a:r>
              <a:rPr lang="en-AU" sz="4000" dirty="0" err="1"/>
              <a:t>ng</a:t>
            </a:r>
            <a:r>
              <a:rPr lang="en-AU" sz="4000" dirty="0"/>
              <a:t> hay </a:t>
            </a:r>
            <a:r>
              <a:rPr lang="en-AU" sz="4000" dirty="0" err="1"/>
              <a:t>sai</a:t>
            </a:r>
            <a:r>
              <a:rPr lang="en-AU" sz="40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7967" y="2000240"/>
            <a:ext cx="4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97518" y="3214686"/>
            <a:ext cx="4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7518" y="4429132"/>
            <a:ext cx="4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7518" y="5500702"/>
            <a:ext cx="4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10668001" y="5904411"/>
            <a:ext cx="1336765" cy="95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Bài</a:t>
            </a:r>
            <a:r>
              <a:rPr lang="en-US" dirty="0" smtClean="0"/>
              <a:t> 47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8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00" y="2214555"/>
            <a:ext cx="7072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a) </a:t>
            </a:r>
            <a:r>
              <a:rPr lang="vi-VN" sz="4000" dirty="0"/>
              <a:t>đú</a:t>
            </a:r>
            <a:r>
              <a:rPr lang="en-AU" sz="4000" dirty="0" err="1"/>
              <a:t>ng</a:t>
            </a:r>
            <a:endParaRPr lang="en-US" sz="4000" dirty="0"/>
          </a:p>
          <a:p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thang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đáy</a:t>
            </a:r>
            <a:r>
              <a:rPr lang="en-US" sz="4000" dirty="0"/>
              <a:t> song </a:t>
            </a:r>
            <a:r>
              <a:rPr lang="en-US" sz="4000" dirty="0" err="1"/>
              <a:t>song</a:t>
            </a:r>
            <a:r>
              <a:rPr lang="en-US" sz="4000" dirty="0"/>
              <a:t>,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vi-VN" sz="4000" dirty="0"/>
              <a:t>đ</a:t>
            </a:r>
            <a:r>
              <a:rPr lang="en-US" sz="4000" dirty="0" err="1"/>
              <a:t>áy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hiệu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3 </a:t>
            </a:r>
            <a:r>
              <a:rPr lang="en-US" sz="4000" dirty="0" err="1"/>
              <a:t>câu</a:t>
            </a:r>
            <a:r>
              <a:rPr lang="en-US" sz="4000" dirty="0"/>
              <a:t> a) </a:t>
            </a:r>
            <a:r>
              <a:rPr lang="en-US" sz="4000" dirty="0" err="1"/>
              <a:t>đúng</a:t>
            </a:r>
            <a:r>
              <a:rPr lang="en-US" sz="4000" dirty="0"/>
              <a:t>. </a:t>
            </a:r>
            <a:endParaRPr lang="en-AU" sz="4000" dirty="0"/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9739338" y="6000768"/>
            <a:ext cx="613788" cy="613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131059" y="1002135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a, b </a:t>
            </a:r>
            <a:r>
              <a:rPr lang="vi-VN" sz="3200" dirty="0"/>
              <a:t>đú</a:t>
            </a:r>
            <a:r>
              <a:rPr lang="en-AU" sz="3200" dirty="0" err="1"/>
              <a:t>ng</a:t>
            </a:r>
            <a:endParaRPr lang="en-AU" sz="3200" dirty="0"/>
          </a:p>
          <a:p>
            <a:r>
              <a:rPr lang="en-AU" sz="3200" dirty="0"/>
              <a:t>c, d </a:t>
            </a:r>
            <a:r>
              <a:rPr lang="en-AU" sz="3200" dirty="0" err="1"/>
              <a:t>sai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88250" y="1002135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a)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vi-VN" sz="2800" dirty="0"/>
              <a:t>đá</a:t>
            </a:r>
            <a:r>
              <a:rPr lang="en-AU" sz="2800" dirty="0"/>
              <a:t>y </a:t>
            </a:r>
            <a:r>
              <a:rPr lang="en-AU" sz="2800" dirty="0" err="1"/>
              <a:t>bằng</a:t>
            </a:r>
            <a:r>
              <a:rPr lang="en-AU" sz="2800" dirty="0"/>
              <a:t> </a:t>
            </a:r>
            <a:r>
              <a:rPr lang="en-AU" sz="2800" dirty="0" err="1"/>
              <a:t>nhau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69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9739338" y="6000768"/>
            <a:ext cx="613788" cy="613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467729" y="116839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a, b </a:t>
            </a:r>
            <a:r>
              <a:rPr lang="vi-VN" sz="3200" dirty="0"/>
              <a:t>đú</a:t>
            </a:r>
            <a:r>
              <a:rPr lang="en-AU" sz="3200" dirty="0" err="1"/>
              <a:t>ng</a:t>
            </a:r>
            <a:endParaRPr lang="en-AU" sz="3200" dirty="0"/>
          </a:p>
          <a:p>
            <a:r>
              <a:rPr lang="en-AU" sz="3200" dirty="0"/>
              <a:t>c, d </a:t>
            </a:r>
            <a:r>
              <a:rPr lang="en-AU" sz="3200" dirty="0" err="1"/>
              <a:t>sai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95605" y="2214554"/>
            <a:ext cx="68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b) </a:t>
            </a:r>
            <a:r>
              <a:rPr lang="vi-VN" sz="4000" dirty="0"/>
              <a:t>đú</a:t>
            </a:r>
            <a:r>
              <a:rPr lang="en-AU" sz="4000" dirty="0" err="1"/>
              <a:t>ng</a:t>
            </a:r>
            <a:endParaRPr lang="en-US" sz="4000" dirty="0"/>
          </a:p>
          <a:p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thang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đáy</a:t>
            </a:r>
            <a:r>
              <a:rPr lang="en-US" sz="4000" dirty="0"/>
              <a:t> song </a:t>
            </a:r>
            <a:r>
              <a:rPr lang="en-US" sz="4000" dirty="0" err="1"/>
              <a:t>song</a:t>
            </a:r>
            <a:r>
              <a:rPr lang="en-US" sz="4000" dirty="0"/>
              <a:t>,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thêm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song </a:t>
            </a:r>
            <a:r>
              <a:rPr lang="en-US" sz="4000" dirty="0" err="1"/>
              <a:t>song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hiệu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1 </a:t>
            </a:r>
            <a:r>
              <a:rPr lang="en-US" sz="4000" dirty="0" err="1"/>
              <a:t>câu</a:t>
            </a:r>
            <a:r>
              <a:rPr lang="en-US" sz="4000" dirty="0"/>
              <a:t> b) </a:t>
            </a:r>
            <a:r>
              <a:rPr lang="en-US" sz="4000" dirty="0" err="1"/>
              <a:t>đúng</a:t>
            </a:r>
            <a:r>
              <a:rPr lang="en-US" sz="4000" dirty="0"/>
              <a:t>.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86181" y="1168398"/>
            <a:ext cx="636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b)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thang</a:t>
            </a:r>
            <a:r>
              <a:rPr lang="en-AU" sz="2800" dirty="0"/>
              <a:t> </a:t>
            </a:r>
            <a:r>
              <a:rPr lang="en-AU" sz="2800" dirty="0" err="1"/>
              <a:t>có</a:t>
            </a:r>
            <a:r>
              <a:rPr lang="en-AU" sz="2800" dirty="0"/>
              <a:t> </a:t>
            </a:r>
            <a:r>
              <a:rPr lang="en-AU" sz="2800" dirty="0" err="1"/>
              <a:t>hai</a:t>
            </a:r>
            <a:r>
              <a:rPr lang="en-AU" sz="2800" dirty="0"/>
              <a:t> </a:t>
            </a:r>
            <a:r>
              <a:rPr lang="en-AU" sz="2800" dirty="0" err="1"/>
              <a:t>cạnh</a:t>
            </a:r>
            <a:r>
              <a:rPr lang="en-AU" sz="2800" dirty="0"/>
              <a:t> </a:t>
            </a:r>
            <a:r>
              <a:rPr lang="en-AU" sz="2800" dirty="0" err="1"/>
              <a:t>bên</a:t>
            </a:r>
            <a:r>
              <a:rPr lang="en-AU" sz="2800" dirty="0"/>
              <a:t> song </a:t>
            </a:r>
            <a:r>
              <a:rPr lang="en-AU" sz="2800" dirty="0" err="1"/>
              <a:t>song</a:t>
            </a:r>
            <a:r>
              <a:rPr lang="en-AU" sz="2800" dirty="0"/>
              <a:t> </a:t>
            </a:r>
            <a:r>
              <a:rPr lang="en-AU" sz="2800" dirty="0" err="1"/>
              <a:t>là</a:t>
            </a:r>
            <a:r>
              <a:rPr lang="en-AU" sz="2800" dirty="0"/>
              <a:t> </a:t>
            </a:r>
            <a:r>
              <a:rPr lang="en-AU" sz="2800" dirty="0" err="1"/>
              <a:t>hình</a:t>
            </a:r>
            <a:r>
              <a:rPr lang="en-AU" sz="2800" dirty="0"/>
              <a:t> </a:t>
            </a:r>
            <a:r>
              <a:rPr lang="en-AU" sz="2800" dirty="0" err="1"/>
              <a:t>bình</a:t>
            </a:r>
            <a:r>
              <a:rPr lang="en-AU" sz="2800" dirty="0"/>
              <a:t> </a:t>
            </a:r>
            <a:r>
              <a:rPr lang="en-AU" sz="2800" dirty="0" err="1"/>
              <a:t>hành</a:t>
            </a:r>
            <a:r>
              <a:rPr lang="en-AU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12: LUYỆN TẬP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6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869</Words>
  <Application>Microsoft Office PowerPoint</Application>
  <PresentationFormat>Widescreen</PresentationFormat>
  <Paragraphs>174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Open Sans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hydulin</dc:creator>
  <cp:lastModifiedBy>hydulin</cp:lastModifiedBy>
  <cp:revision>42</cp:revision>
  <dcterms:created xsi:type="dcterms:W3CDTF">2021-08-31T03:15:43Z</dcterms:created>
  <dcterms:modified xsi:type="dcterms:W3CDTF">2021-09-03T13:14:25Z</dcterms:modified>
</cp:coreProperties>
</file>