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7" r:id="rId2"/>
    <p:sldId id="261" r:id="rId3"/>
    <p:sldId id="262" r:id="rId4"/>
    <p:sldId id="266" r:id="rId5"/>
    <p:sldId id="256" r:id="rId6"/>
    <p:sldId id="258" r:id="rId7"/>
    <p:sldId id="265" r:id="rId8"/>
    <p:sldId id="259" r:id="rId9"/>
    <p:sldId id="260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-28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21.wmf"/><Relationship Id="rId6" Type="http://schemas.openxmlformats.org/officeDocument/2006/relationships/image" Target="../media/image37.wmf"/><Relationship Id="rId5" Type="http://schemas.openxmlformats.org/officeDocument/2006/relationships/image" Target="../media/image26.wmf"/><Relationship Id="rId4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D2EA5-B458-4A8D-9CAF-1817635DE419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ECB4E-1C3A-4979-8721-D8C66C415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97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ECB4E-1C3A-4979-8721-D8C66C4158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80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621344-B522-4CB9-8AC9-7BBAE13AB6F0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67FA41C-DFC0-426B-853C-AB5DE82B46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4.emf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26.wmf"/><Relationship Id="rId3" Type="http://schemas.openxmlformats.org/officeDocument/2006/relationships/image" Target="../media/image27.emf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wmf"/><Relationship Id="rId11" Type="http://schemas.openxmlformats.org/officeDocument/2006/relationships/image" Target="../media/image30.e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29.emf"/><Relationship Id="rId4" Type="http://schemas.openxmlformats.org/officeDocument/2006/relationships/image" Target="../media/image28.emf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26.wmf"/><Relationship Id="rId3" Type="http://schemas.openxmlformats.org/officeDocument/2006/relationships/image" Target="../media/image27.emf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image" Target="../media/image30.e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29.emf"/><Relationship Id="rId4" Type="http://schemas.openxmlformats.org/officeDocument/2006/relationships/image" Target="../media/image28.emf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40.emf"/><Relationship Id="rId18" Type="http://schemas.openxmlformats.org/officeDocument/2006/relationships/oleObject" Target="../embeddings/oleObject24.bin"/><Relationship Id="rId3" Type="http://schemas.openxmlformats.org/officeDocument/2006/relationships/image" Target="../media/image38.emf"/><Relationship Id="rId21" Type="http://schemas.openxmlformats.org/officeDocument/2006/relationships/oleObject" Target="../embeddings/oleObject27.bin"/><Relationship Id="rId7" Type="http://schemas.openxmlformats.org/officeDocument/2006/relationships/image" Target="../media/image34.wmf"/><Relationship Id="rId12" Type="http://schemas.openxmlformats.org/officeDocument/2006/relationships/image" Target="../media/image39.emf"/><Relationship Id="rId1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36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1.bin"/><Relationship Id="rId19" Type="http://schemas.openxmlformats.org/officeDocument/2006/relationships/oleObject" Target="../embeddings/oleObject25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72274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n-US" sz="7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GIỮA HKI </a:t>
            </a:r>
            <a:br>
              <a:rPr lang="en-US" sz="7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HỌC 8</a:t>
            </a:r>
          </a:p>
        </p:txBody>
      </p:sp>
    </p:spTree>
    <p:extLst>
      <p:ext uri="{BB962C8B-B14F-4D97-AF65-F5344CB8AC3E}">
        <p14:creationId xmlns:p14="http://schemas.microsoft.com/office/powerpoint/2010/main" val="310759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60327"/>
            <a:ext cx="2766961" cy="879475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30199" y="1021293"/>
            <a:ext cx="11768668" cy="58959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endParaRPr lang="en-US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∆ ABC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nhọn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(AB&lt;AC)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N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AC. </a:t>
            </a:r>
          </a:p>
          <a:p>
            <a:pPr marL="514350" indent="-514350">
              <a:buAutoNum type="alphaLcParenR"/>
            </a:pP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BMNC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 = 10cm.</a:t>
            </a:r>
          </a:p>
          <a:p>
            <a:pPr marL="514350" indent="-514350">
              <a:buAutoNum type="alphaLcParenR"/>
            </a:pP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BN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CM.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E, F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BG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CG.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MEFN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100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5967" y="1"/>
            <a:ext cx="1907407" cy="17698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5599" y="2543737"/>
            <a:ext cx="2508141" cy="13133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842" y="2705049"/>
            <a:ext cx="1965347" cy="11520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5817" y="4827711"/>
            <a:ext cx="2346523" cy="12098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66639" y="2667003"/>
            <a:ext cx="2822231" cy="1228107"/>
          </a:xfrm>
          <a:prstGeom prst="rect">
            <a:avLst/>
          </a:prstGeom>
        </p:spPr>
      </p:pic>
      <p:cxnSp>
        <p:nvCxnSpPr>
          <p:cNvPr id="11" name="Straight Arrow Connector 10"/>
          <p:cNvCxnSpPr>
            <a:stCxn id="5" idx="2"/>
            <a:endCxn id="6" idx="0"/>
          </p:cNvCxnSpPr>
          <p:nvPr/>
        </p:nvCxnSpPr>
        <p:spPr>
          <a:xfrm flipH="1">
            <a:off x="5559668" y="1769875"/>
            <a:ext cx="0" cy="82296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65883" y="3857064"/>
            <a:ext cx="0" cy="86100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1"/>
          </p:cNvCxnSpPr>
          <p:nvPr/>
        </p:nvCxnSpPr>
        <p:spPr>
          <a:xfrm flipH="1" flipV="1">
            <a:off x="2564122" y="3200401"/>
            <a:ext cx="1741477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9" idx="1"/>
          </p:cNvCxnSpPr>
          <p:nvPr/>
        </p:nvCxnSpPr>
        <p:spPr>
          <a:xfrm>
            <a:off x="6409465" y="3281055"/>
            <a:ext cx="175717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409464" y="884937"/>
            <a:ext cx="2796083" cy="17078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119846" y="1842584"/>
            <a:ext cx="14398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 cạnh đối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song song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05102" y="2487404"/>
            <a:ext cx="1851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hai góc kề một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đáy bằng nhau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96355" y="3361190"/>
            <a:ext cx="1566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hai cạnh bên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song song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52505" y="3277399"/>
            <a:ext cx="1927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hai đường chéo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bằng nhau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62513" y="3945945"/>
            <a:ext cx="1241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 một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góc vuông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4791" y="382509"/>
            <a:ext cx="2725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các cạnh đối song song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13739" y="727372"/>
            <a:ext cx="2770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các cạnh đối bằng nhau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93210" y="1122549"/>
            <a:ext cx="4161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hai cạnh đối song song và bằng nhau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82908" y="1518242"/>
            <a:ext cx="2645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các góc đối bằng nhau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997324" y="1887576"/>
            <a:ext cx="28825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hai đường chéo cắt nhau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 trung điểm mỗi đường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7696" y="197844"/>
            <a:ext cx="24939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Lí thuyết</a:t>
            </a:r>
          </a:p>
        </p:txBody>
      </p:sp>
    </p:spTree>
    <p:extLst>
      <p:ext uri="{BB962C8B-B14F-4D97-AF65-F5344CB8AC3E}">
        <p14:creationId xmlns:p14="http://schemas.microsoft.com/office/powerpoint/2010/main" val="77150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1" grpId="0"/>
      <p:bldP spid="32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4926" y="4425950"/>
            <a:ext cx="3201988" cy="221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363" y="4419600"/>
            <a:ext cx="4862512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7" y="4310063"/>
            <a:ext cx="4905375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513" y="3473450"/>
            <a:ext cx="5091112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88" y="3292477"/>
            <a:ext cx="3160712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063" y="1914525"/>
            <a:ext cx="4995863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364" y="1906588"/>
            <a:ext cx="4892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514" y="1028702"/>
            <a:ext cx="5064125" cy="135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463" y="1858965"/>
            <a:ext cx="3206751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199" y="2649540"/>
            <a:ext cx="2474913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339" y="288925"/>
            <a:ext cx="2922587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9132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583" y="664495"/>
            <a:ext cx="3105150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550" y="664495"/>
            <a:ext cx="26289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413" y="664495"/>
            <a:ext cx="3552825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174582" y="4047815"/>
            <a:ext cx="2819901" cy="2160479"/>
            <a:chOff x="8446" y="9672"/>
            <a:chExt cx="2430" cy="1382"/>
          </a:xfrm>
        </p:grpSpPr>
        <p:cxnSp>
          <p:nvCxnSpPr>
            <p:cNvPr id="6" name="Line 15"/>
            <p:cNvCxnSpPr/>
            <p:nvPr/>
          </p:nvCxnSpPr>
          <p:spPr bwMode="auto">
            <a:xfrm flipH="1">
              <a:off x="8706" y="9953"/>
              <a:ext cx="39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Line 16"/>
            <p:cNvCxnSpPr/>
            <p:nvPr/>
          </p:nvCxnSpPr>
          <p:spPr bwMode="auto">
            <a:xfrm>
              <a:off x="9089" y="9956"/>
              <a:ext cx="7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17"/>
            <p:cNvCxnSpPr/>
            <p:nvPr/>
          </p:nvCxnSpPr>
          <p:spPr bwMode="auto">
            <a:xfrm>
              <a:off x="9861" y="9959"/>
              <a:ext cx="448" cy="7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18"/>
            <p:cNvCxnSpPr/>
            <p:nvPr/>
          </p:nvCxnSpPr>
          <p:spPr bwMode="auto">
            <a:xfrm>
              <a:off x="8721" y="10673"/>
              <a:ext cx="15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0226" y="10472"/>
              <a:ext cx="65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Calibri"/>
                  <a:cs typeface="Times New Roman"/>
                </a:rPr>
                <a:t>C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8446" y="10514"/>
              <a:ext cx="65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Calibri"/>
                  <a:cs typeface="Times New Roman"/>
                </a:rPr>
                <a:t>D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9676" y="9672"/>
              <a:ext cx="65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Calibri"/>
                  <a:cs typeface="Times New Roman"/>
                </a:rPr>
                <a:t>B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8826" y="9731"/>
              <a:ext cx="65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Calibri"/>
                  <a:cs typeface="Times New Roman"/>
                </a:rPr>
                <a:t>A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9970" y="10054"/>
              <a:ext cx="65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Calibri"/>
                  <a:cs typeface="Times New Roman"/>
                </a:rPr>
                <a:t>F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8629" y="10117"/>
              <a:ext cx="65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/>
                  <a:ea typeface="Calibri"/>
                  <a:cs typeface="Times New Roman"/>
                </a:rPr>
                <a:t>E</a:t>
              </a:r>
            </a:p>
          </p:txBody>
        </p:sp>
        <p:cxnSp>
          <p:nvCxnSpPr>
            <p:cNvPr id="16" name="Line 25"/>
            <p:cNvCxnSpPr/>
            <p:nvPr/>
          </p:nvCxnSpPr>
          <p:spPr bwMode="auto">
            <a:xfrm>
              <a:off x="8915" y="10307"/>
              <a:ext cx="11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26"/>
            <p:cNvCxnSpPr/>
            <p:nvPr/>
          </p:nvCxnSpPr>
          <p:spPr bwMode="auto">
            <a:xfrm>
              <a:off x="8940" y="10144"/>
              <a:ext cx="1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27"/>
            <p:cNvCxnSpPr/>
            <p:nvPr/>
          </p:nvCxnSpPr>
          <p:spPr bwMode="auto">
            <a:xfrm>
              <a:off x="10098" y="10452"/>
              <a:ext cx="1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28"/>
            <p:cNvCxnSpPr/>
            <p:nvPr/>
          </p:nvCxnSpPr>
          <p:spPr bwMode="auto">
            <a:xfrm>
              <a:off x="9890" y="10144"/>
              <a:ext cx="1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29"/>
            <p:cNvCxnSpPr/>
            <p:nvPr/>
          </p:nvCxnSpPr>
          <p:spPr bwMode="auto">
            <a:xfrm>
              <a:off x="8759" y="10470"/>
              <a:ext cx="1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30"/>
            <p:cNvCxnSpPr/>
            <p:nvPr/>
          </p:nvCxnSpPr>
          <p:spPr bwMode="auto">
            <a:xfrm>
              <a:off x="10093" y="10419"/>
              <a:ext cx="1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31"/>
            <p:cNvCxnSpPr/>
            <p:nvPr/>
          </p:nvCxnSpPr>
          <p:spPr bwMode="auto">
            <a:xfrm>
              <a:off x="9901" y="10110"/>
              <a:ext cx="1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075" y="4022573"/>
            <a:ext cx="223837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4627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380924" y="575912"/>
            <a:ext cx="12090323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en-US" sz="25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1</a:t>
            </a:r>
            <a:r>
              <a:rPr kumimoji="0" lang="pt-BR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5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Cho</a:t>
            </a:r>
            <a:r>
              <a:rPr kumimoji="0" lang="pt-BR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pt-BR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hình vẽ, biết DE = 50 mét. Hãy tính khoảng cách giữa hai điểm 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và B bị ngăn cách bởi một vật cản.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92675"/>
            <a:ext cx="5814299" cy="278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83896" y="1624128"/>
            <a:ext cx="65415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Xét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 có:</a:t>
            </a:r>
            <a:r>
              <a:rPr lang="pt-BR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</a:t>
            </a:r>
            <a:r>
              <a:rPr kumimoji="0" lang="pt-BR" alt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là trung điểm của AC (gt)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baseline="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lang="pt-BR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là trung điểm của BC (gt)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r>
              <a:rPr kumimoji="0" lang="pt-BR" alt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DE là đường trung bình của </a:t>
            </a:r>
            <a:r>
              <a:rPr lang="pt-BR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</a:t>
            </a:r>
            <a:endParaRPr kumimoji="0" lang="pt-BR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179067"/>
              </p:ext>
            </p:extLst>
          </p:nvPr>
        </p:nvGraphicFramePr>
        <p:xfrm>
          <a:off x="5819375" y="3624157"/>
          <a:ext cx="505559" cy="40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4" imgW="190440" imgH="152280" progId="Equation.DSMT4">
                  <p:embed/>
                </p:oleObj>
              </mc:Choice>
              <mc:Fallback>
                <p:oleObj name="Equation" r:id="rId4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19375" y="3624157"/>
                        <a:ext cx="505559" cy="4044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324933" y="3601833"/>
            <a:ext cx="2329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// AB và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266394"/>
              </p:ext>
            </p:extLst>
          </p:nvPr>
        </p:nvGraphicFramePr>
        <p:xfrm>
          <a:off x="8584466" y="3446197"/>
          <a:ext cx="1742066" cy="931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6" imgW="736560" imgH="393480" progId="Equation.DSMT4">
                  <p:embed/>
                </p:oleObj>
              </mc:Choice>
              <mc:Fallback>
                <p:oleObj name="Equation" r:id="rId6" imgW="736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84466" y="3446197"/>
                        <a:ext cx="1742066" cy="931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394194"/>
              </p:ext>
            </p:extLst>
          </p:nvPr>
        </p:nvGraphicFramePr>
        <p:xfrm>
          <a:off x="5891775" y="4502158"/>
          <a:ext cx="4957203" cy="535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8" imgW="1879560" imgH="203040" progId="Equation.DSMT4">
                  <p:embed/>
                </p:oleObj>
              </mc:Choice>
              <mc:Fallback>
                <p:oleObj name="Equation" r:id="rId8" imgW="1879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891775" y="4502158"/>
                        <a:ext cx="4957203" cy="5359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50068" y="5281264"/>
            <a:ext cx="9189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khoảng cách giữa hai điểm A và B là 100 mét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6089" y="129635"/>
            <a:ext cx="24939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Bài tập</a:t>
            </a:r>
          </a:p>
        </p:txBody>
      </p:sp>
    </p:spTree>
    <p:extLst>
      <p:ext uri="{BB962C8B-B14F-4D97-AF65-F5344CB8AC3E}">
        <p14:creationId xmlns:p14="http://schemas.microsoft.com/office/powerpoint/2010/main" val="176244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049" y="2810889"/>
            <a:ext cx="3738579" cy="248665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6094" y="4004940"/>
            <a:ext cx="1738165" cy="191749"/>
          </a:xfrm>
          <a:prstGeom prst="rect">
            <a:avLst/>
          </a:prstGeo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9532" y="-69658"/>
            <a:ext cx="1140310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5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2: </a:t>
            </a:r>
            <a:r>
              <a:rPr lang="pt-BR" altLang="en-US" sz="25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Cho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 vuông tại A có E, F lần lượt là trung điểm của AB và BC</a:t>
            </a: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 tứ giác AEFC là hình thang vuông. 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Gọi H là điểm đối xứng của C qua E. Chứng minh tứ giác AHBC là hình bình hành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n-US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Gọi I là trung điểm của AC. Chứng minh tứ giác BEIF là hình bình hành</a:t>
            </a:r>
            <a:endParaRPr kumimoji="0" lang="pt-BR" alt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834450" y="2938873"/>
            <a:ext cx="5445465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a) Xét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 có:</a:t>
            </a: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kumimoji="0" lang="pt-BR" altLang="en-US" sz="23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là trung điểm của AB (gt)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 là trung điểm của BC (gt)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r>
              <a:rPr kumimoji="0" lang="pt-BR" altLang="en-US" sz="23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EF là đường trung bình của </a:t>
            </a: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</a:t>
            </a:r>
            <a:endParaRPr kumimoji="0" lang="pt-BR" altLang="en-US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84454" y="4508065"/>
            <a:ext cx="126237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 // AC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51086" y="5675209"/>
            <a:ext cx="607255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Vậy tứ giác AEFC là hình thang vuông.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167274"/>
              </p:ext>
            </p:extLst>
          </p:nvPr>
        </p:nvGraphicFramePr>
        <p:xfrm>
          <a:off x="6320685" y="4549894"/>
          <a:ext cx="505559" cy="40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90440" imgH="152280" progId="Equation.DSMT4">
                  <p:embed/>
                </p:oleObj>
              </mc:Choice>
              <mc:Fallback>
                <p:oleObj name="Equation" r:id="rId5" imgW="190440" imgH="1522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20685" y="4549894"/>
                        <a:ext cx="505559" cy="4044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684453" y="4908916"/>
            <a:ext cx="453823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 AEFC là hình thang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615912"/>
              </p:ext>
            </p:extLst>
          </p:nvPr>
        </p:nvGraphicFramePr>
        <p:xfrm>
          <a:off x="6320685" y="4929830"/>
          <a:ext cx="505559" cy="40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20685" y="4929830"/>
                        <a:ext cx="505559" cy="4044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858044"/>
              </p:ext>
            </p:extLst>
          </p:nvPr>
        </p:nvGraphicFramePr>
        <p:xfrm>
          <a:off x="6826245" y="5261826"/>
          <a:ext cx="1431303" cy="468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8" imgW="698400" imgH="228600" progId="Equation.DSMT4">
                  <p:embed/>
                </p:oleObj>
              </mc:Choice>
              <mc:Fallback>
                <p:oleObj name="Equation" r:id="rId8" imgW="698400" imgH="2286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826245" y="5261826"/>
                        <a:ext cx="1431303" cy="4689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232298" y="5316956"/>
            <a:ext cx="59394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39427" y="5300710"/>
            <a:ext cx="3285964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 vuông tại A)</a:t>
            </a: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919660" y="3606920"/>
            <a:ext cx="286243" cy="16508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427668" y="4458207"/>
            <a:ext cx="335200" cy="13532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984670" y="3639856"/>
            <a:ext cx="262463" cy="1608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484433" y="4483535"/>
            <a:ext cx="324036" cy="1343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1717" y="3850241"/>
            <a:ext cx="451313" cy="4595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730397" y="3801750"/>
            <a:ext cx="451313" cy="459589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>
            <a:off x="1079674" y="3704152"/>
            <a:ext cx="3463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079674" y="4550692"/>
            <a:ext cx="3463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856416" y="2396017"/>
            <a:ext cx="3426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AEFC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148817"/>
              </p:ext>
            </p:extLst>
          </p:nvPr>
        </p:nvGraphicFramePr>
        <p:xfrm>
          <a:off x="8376708" y="2681550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12" imgW="139680" imgH="203040" progId="Equation.DSMT4">
                  <p:embed/>
                </p:oleObj>
              </mc:Choice>
              <mc:Fallback>
                <p:oleObj name="Equation" r:id="rId12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76708" y="2681550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201919"/>
              </p:ext>
            </p:extLst>
          </p:nvPr>
        </p:nvGraphicFramePr>
        <p:xfrm>
          <a:off x="8650317" y="2681550"/>
          <a:ext cx="1431303" cy="468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4" imgW="698400" imgH="228600" progId="Equation.DSMT4">
                  <p:embed/>
                </p:oleObj>
              </mc:Choice>
              <mc:Fallback>
                <p:oleObj name="Equation" r:id="rId14" imgW="698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650317" y="2681550"/>
                        <a:ext cx="1431303" cy="4689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7254710" y="3157952"/>
            <a:ext cx="2791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AEFC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685533"/>
              </p:ext>
            </p:extLst>
          </p:nvPr>
        </p:nvGraphicFramePr>
        <p:xfrm>
          <a:off x="8374091" y="3373540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5" imgW="139680" imgH="203040" progId="Equation.DSMT4">
                  <p:embed/>
                </p:oleObj>
              </mc:Choice>
              <mc:Fallback>
                <p:oleObj name="Equation" r:id="rId15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74091" y="3373540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018962"/>
              </p:ext>
            </p:extLst>
          </p:nvPr>
        </p:nvGraphicFramePr>
        <p:xfrm>
          <a:off x="8374091" y="4276988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6" imgW="139680" imgH="203040" progId="Equation.DSMT4">
                  <p:embed/>
                </p:oleObj>
              </mc:Choice>
              <mc:Fallback>
                <p:oleObj name="Equation" r:id="rId16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374091" y="4276988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/>
          <p:cNvSpPr/>
          <p:nvPr/>
        </p:nvSpPr>
        <p:spPr>
          <a:xfrm>
            <a:off x="8025595" y="3869547"/>
            <a:ext cx="1063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 // AC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318980" y="4677536"/>
            <a:ext cx="3958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EF là đường trung bình của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</a:t>
            </a:r>
            <a:endParaRPr lang="pt-BR" alt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842452" y="2375979"/>
            <a:ext cx="905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</p:txBody>
      </p:sp>
    </p:spTree>
    <p:extLst>
      <p:ext uri="{BB962C8B-B14F-4D97-AF65-F5344CB8AC3E}">
        <p14:creationId xmlns:p14="http://schemas.microsoft.com/office/powerpoint/2010/main" val="53506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  <p:bldP spid="13" grpId="0"/>
      <p:bldP spid="17" grpId="0"/>
      <p:bldP spid="18" grpId="0"/>
      <p:bldP spid="38" grpId="0"/>
      <p:bldP spid="38" grpId="2"/>
      <p:bldP spid="41" grpId="0"/>
      <p:bldP spid="41" grpId="2"/>
      <p:bldP spid="44" grpId="0"/>
      <p:bldP spid="44" grpId="2"/>
      <p:bldP spid="45" grpId="0" build="allAtOnce"/>
      <p:bldP spid="46" grpId="0"/>
      <p:bldP spid="4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58" y="1544893"/>
            <a:ext cx="3738579" cy="248665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2903" y="2738944"/>
            <a:ext cx="1738165" cy="191749"/>
          </a:xfrm>
          <a:prstGeom prst="rect">
            <a:avLst/>
          </a:prstGeo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9532" y="576673"/>
            <a:ext cx="1140310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5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2: </a:t>
            </a:r>
            <a:r>
              <a:rPr lang="pt-BR" altLang="en-US" sz="25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Cho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 vuông tại A có E, F lần lượt là trung điểm của AB và BC</a:t>
            </a: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 tứ giác AEFC là hình thang vuông.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579925" y="2170997"/>
            <a:ext cx="62727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pt-BR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 Xét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∆ ABC có:</a:t>
            </a:r>
            <a:r>
              <a:rPr lang="pt-BR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kumimoji="0" lang="pt-BR" altLang="en-US" sz="2800" b="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là trung điểm của AB (gt)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 là trung điểm của BC (gt)</a:t>
            </a: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r>
              <a:rPr kumimoji="0" lang="pt-BR" altLang="en-US" sz="2800" b="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EF là đường trung bình của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∆ ABC</a:t>
            </a:r>
            <a:endParaRPr kumimoji="0" lang="pt-BR" altLang="en-US" sz="2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84454" y="4064252"/>
            <a:ext cx="1788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 // AC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51086" y="5675209"/>
            <a:ext cx="6072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tứ giác AEFC là hình thang vuông.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488557"/>
              </p:ext>
            </p:extLst>
          </p:nvPr>
        </p:nvGraphicFramePr>
        <p:xfrm>
          <a:off x="6182279" y="4148913"/>
          <a:ext cx="505559" cy="40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190440" imgH="152280" progId="Equation.DSMT4">
                  <p:embed/>
                </p:oleObj>
              </mc:Choice>
              <mc:Fallback>
                <p:oleObj name="Equation" r:id="rId5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82279" y="4148913"/>
                        <a:ext cx="505559" cy="4044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529270" y="4596120"/>
            <a:ext cx="4538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 giác AEFC là hình thang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790040"/>
              </p:ext>
            </p:extLst>
          </p:nvPr>
        </p:nvGraphicFramePr>
        <p:xfrm>
          <a:off x="6151085" y="4678734"/>
          <a:ext cx="505559" cy="40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51085" y="4678734"/>
                        <a:ext cx="505559" cy="4044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059382"/>
              </p:ext>
            </p:extLst>
          </p:nvPr>
        </p:nvGraphicFramePr>
        <p:xfrm>
          <a:off x="6529270" y="5120858"/>
          <a:ext cx="1431303" cy="468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8" imgW="698400" imgH="228600" progId="Equation.DSMT4">
                  <p:embed/>
                </p:oleObj>
              </mc:Choice>
              <mc:Fallback>
                <p:oleObj name="Equation" r:id="rId8" imgW="698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29270" y="5120858"/>
                        <a:ext cx="1431303" cy="4689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625196" y="5151989"/>
            <a:ext cx="1051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453612" y="5119340"/>
            <a:ext cx="3857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∆ ABC vuông tại A)</a:t>
            </a:r>
            <a:r>
              <a:rPr lang="pt-BR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676469" y="2340924"/>
            <a:ext cx="286243" cy="16508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184477" y="3192211"/>
            <a:ext cx="335200" cy="13532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741479" y="2373860"/>
            <a:ext cx="262463" cy="1608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241242" y="3217539"/>
            <a:ext cx="324036" cy="1343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8526" y="2584245"/>
            <a:ext cx="451313" cy="4595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87206" y="2535754"/>
            <a:ext cx="451313" cy="459589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>
            <a:off x="836483" y="2438156"/>
            <a:ext cx="3463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36483" y="3284696"/>
            <a:ext cx="34636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5328670" y="1546857"/>
            <a:ext cx="891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920358"/>
              </p:ext>
            </p:extLst>
          </p:nvPr>
        </p:nvGraphicFramePr>
        <p:xfrm>
          <a:off x="2077344" y="4273606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2" imgW="139680" imgH="203040" progId="Equation.DSMT4">
                  <p:embed/>
                </p:oleObj>
              </mc:Choice>
              <mc:Fallback>
                <p:oleObj name="Equation" r:id="rId12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77344" y="4273606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817546"/>
              </p:ext>
            </p:extLst>
          </p:nvPr>
        </p:nvGraphicFramePr>
        <p:xfrm>
          <a:off x="2350953" y="4273606"/>
          <a:ext cx="1431303" cy="468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4" imgW="698400" imgH="228600" progId="Equation.DSMT4">
                  <p:embed/>
                </p:oleObj>
              </mc:Choice>
              <mc:Fallback>
                <p:oleObj name="Equation" r:id="rId14" imgW="698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50953" y="4273606"/>
                        <a:ext cx="1431303" cy="4689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955346" y="4750008"/>
            <a:ext cx="2791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AEFC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458709"/>
              </p:ext>
            </p:extLst>
          </p:nvPr>
        </p:nvGraphicFramePr>
        <p:xfrm>
          <a:off x="2074727" y="4965596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5" imgW="139680" imgH="203040" progId="Equation.DSMT4">
                  <p:embed/>
                </p:oleObj>
              </mc:Choice>
              <mc:Fallback>
                <p:oleObj name="Equation" r:id="rId15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74727" y="4965596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403899"/>
              </p:ext>
            </p:extLst>
          </p:nvPr>
        </p:nvGraphicFramePr>
        <p:xfrm>
          <a:off x="2074727" y="5869044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6" imgW="139680" imgH="203040" progId="Equation.DSMT4">
                  <p:embed/>
                </p:oleObj>
              </mc:Choice>
              <mc:Fallback>
                <p:oleObj name="Equation" r:id="rId16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74727" y="5869044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/>
          <p:cNvSpPr/>
          <p:nvPr/>
        </p:nvSpPr>
        <p:spPr>
          <a:xfrm>
            <a:off x="1726231" y="5461603"/>
            <a:ext cx="1063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 // AC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67664" y="6331238"/>
            <a:ext cx="3958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EF là đường trung bình của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</a:t>
            </a:r>
            <a:endParaRPr lang="pt-BR" alt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03732" y="3879586"/>
            <a:ext cx="905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5107021" y="1731523"/>
            <a:ext cx="0" cy="478438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009665" y="3773303"/>
            <a:ext cx="40160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AEFC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arenR"/>
            </a:pP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10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3" grpId="0"/>
      <p:bldP spid="17" grpId="0"/>
      <p:bldP spid="18" grpId="0"/>
      <p:bldP spid="38" grpId="0"/>
      <p:bldP spid="38" grpId="1"/>
      <p:bldP spid="41" grpId="0"/>
      <p:bldP spid="41" grpId="1"/>
      <p:bldP spid="44" grpId="0"/>
      <p:bldP spid="44" grpId="1"/>
      <p:bldP spid="45" grpId="0" build="allAtOnce"/>
      <p:bldP spid="46" grpId="0"/>
      <p:bldP spid="4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703" y="243088"/>
            <a:ext cx="6617224" cy="212445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3426" y="422661"/>
            <a:ext cx="3281167" cy="1944884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709" y="3057676"/>
            <a:ext cx="7074373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b) Xét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 AHBC ta có:</a:t>
            </a: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kumimoji="0" lang="pt-BR" altLang="en-US" sz="23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là trung điểm của AB (gt)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 là trung điểm của HC (H và C đối xứng nhau qua E)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r>
              <a:rPr kumimoji="0" lang="pt-BR" altLang="en-US" sz="23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tứ giác AHBC là hình bình hành.</a:t>
            </a:r>
            <a:endParaRPr kumimoji="0" lang="pt-BR" altLang="en-US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019" y="133957"/>
            <a:ext cx="3787371" cy="2486651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 flipV="1">
            <a:off x="3124201" y="801550"/>
            <a:ext cx="132875" cy="228601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190797" y="1677298"/>
            <a:ext cx="132875" cy="228601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177357" y="827599"/>
            <a:ext cx="132875" cy="228601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243953" y="1703348"/>
            <a:ext cx="132875" cy="228601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224193" y="860167"/>
            <a:ext cx="132875" cy="228601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299263" y="1735916"/>
            <a:ext cx="132875" cy="228601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14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1011" y="1247117"/>
            <a:ext cx="1738165" cy="1068317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88014" y="3371444"/>
            <a:ext cx="5379742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c) Xét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 có:</a:t>
            </a: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</a:t>
            </a:r>
            <a:r>
              <a:rPr kumimoji="0" lang="pt-BR" altLang="en-US" sz="23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là trung điểm của AB (gt)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 là trung điểm của AC (gt)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r>
              <a:rPr kumimoji="0" lang="pt-BR" altLang="en-US" sz="23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EI là đường trung bình của </a:t>
            </a: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</a:t>
            </a:r>
            <a:endParaRPr kumimoji="0" lang="pt-BR" altLang="en-US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3053" y="4972035"/>
            <a:ext cx="172497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 // BC và 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498394"/>
              </p:ext>
            </p:extLst>
          </p:nvPr>
        </p:nvGraphicFramePr>
        <p:xfrm>
          <a:off x="699283" y="5013864"/>
          <a:ext cx="505559" cy="40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4" imgW="190440" imgH="152280" progId="Equation.DSMT4">
                  <p:embed/>
                </p:oleObj>
              </mc:Choice>
              <mc:Fallback>
                <p:oleObj name="Equation" r:id="rId4" imgW="190440" imgH="1522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9283" y="5013864"/>
                        <a:ext cx="505559" cy="4044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370639"/>
              </p:ext>
            </p:extLst>
          </p:nvPr>
        </p:nvGraphicFramePr>
        <p:xfrm>
          <a:off x="1165226" y="5557838"/>
          <a:ext cx="15113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6" imgW="736560" imgH="393480" progId="Equation.DSMT4">
                  <p:embed/>
                </p:oleObj>
              </mc:Choice>
              <mc:Fallback>
                <p:oleObj name="Equation" r:id="rId6" imgW="736560" imgH="393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65226" y="5557838"/>
                        <a:ext cx="15113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0897" y="5711267"/>
            <a:ext cx="59394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27392" y="5764680"/>
            <a:ext cx="326724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là trung điểm BC)</a:t>
            </a: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703132"/>
              </p:ext>
            </p:extLst>
          </p:nvPr>
        </p:nvGraphicFramePr>
        <p:xfrm>
          <a:off x="2509839" y="4803775"/>
          <a:ext cx="133667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8" imgW="622080" imgH="393480" progId="Equation.DSMT4">
                  <p:embed/>
                </p:oleObj>
              </mc:Choice>
              <mc:Fallback>
                <p:oleObj name="Equation" r:id="rId8" imgW="622080" imgH="393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09839" y="4803775"/>
                        <a:ext cx="1336675" cy="84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61492" y="6310970"/>
            <a:ext cx="271876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Vậy EI = BF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6364941" y="3460376"/>
            <a:ext cx="0" cy="32968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6385571" y="3374030"/>
            <a:ext cx="4862228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Xét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 BEIF ta có:</a:t>
            </a:r>
            <a:endParaRPr lang="pt-BR" altLang="en-US" sz="23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EI // BF ( EI // BC, </a:t>
            </a:r>
            <a:endParaRPr kumimoji="0" lang="pt-BR" altLang="en-US" sz="23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23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EI = BF( chứng minh trên)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altLang="en-US" sz="2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r>
              <a:rPr kumimoji="0" lang="pt-BR" altLang="en-US" sz="23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3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tứ giác BEIF là hình bình hành</a:t>
            </a:r>
            <a:endParaRPr kumimoji="0" lang="pt-BR" altLang="en-US" sz="2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394920"/>
              </p:ext>
            </p:extLst>
          </p:nvPr>
        </p:nvGraphicFramePr>
        <p:xfrm>
          <a:off x="9259234" y="3784196"/>
          <a:ext cx="1136925" cy="404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0" imgW="571320" imgH="203040" progId="Equation.DSMT4">
                  <p:embed/>
                </p:oleObj>
              </mc:Choice>
              <mc:Fallback>
                <p:oleObj name="Equation" r:id="rId10" imgW="5713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259234" y="3784196"/>
                        <a:ext cx="1136925" cy="404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61491" y="44434"/>
            <a:ext cx="6730052" cy="25140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208119" y="2117351"/>
            <a:ext cx="307991" cy="508287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5932693" y="2093865"/>
            <a:ext cx="141443" cy="253128"/>
            <a:chOff x="2026102" y="2740341"/>
            <a:chExt cx="141443" cy="253128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2034569" y="2752907"/>
              <a:ext cx="132976" cy="240562"/>
            </a:xfrm>
            <a:prstGeom prst="line">
              <a:avLst/>
            </a:prstGeom>
            <a:ln w="285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2026102" y="2740341"/>
              <a:ext cx="132976" cy="238445"/>
            </a:xfrm>
            <a:prstGeom prst="line">
              <a:avLst/>
            </a:prstGeom>
            <a:ln w="285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4587837" y="2108548"/>
            <a:ext cx="141443" cy="253128"/>
            <a:chOff x="2026102" y="2740341"/>
            <a:chExt cx="141443" cy="253128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2034569" y="2752907"/>
              <a:ext cx="132976" cy="240562"/>
            </a:xfrm>
            <a:prstGeom prst="line">
              <a:avLst/>
            </a:prstGeom>
            <a:ln w="285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2026102" y="2740341"/>
              <a:ext cx="132976" cy="238445"/>
            </a:xfrm>
            <a:prstGeom prst="line">
              <a:avLst/>
            </a:prstGeom>
            <a:ln w="285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8303695" y="44435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Tứ</a:t>
            </a:r>
            <a:r>
              <a:rPr lang="en-US" dirty="0"/>
              <a:t> </a:t>
            </a:r>
            <a:r>
              <a:rPr lang="en-US" dirty="0" err="1"/>
              <a:t>giác</a:t>
            </a:r>
            <a:r>
              <a:rPr lang="en-US" dirty="0"/>
              <a:t> BEIF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hành</a:t>
            </a:r>
            <a:endParaRPr lang="en-US" dirty="0"/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524587"/>
              </p:ext>
            </p:extLst>
          </p:nvPr>
        </p:nvGraphicFramePr>
        <p:xfrm>
          <a:off x="9565217" y="302439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4" imgW="139680" imgH="203040" progId="Equation.DSMT4">
                  <p:embed/>
                </p:oleObj>
              </mc:Choice>
              <mc:Fallback>
                <p:oleObj name="Equation" r:id="rId14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565217" y="302439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507517"/>
              </p:ext>
            </p:extLst>
          </p:nvPr>
        </p:nvGraphicFramePr>
        <p:xfrm>
          <a:off x="7706869" y="548056"/>
          <a:ext cx="4241655" cy="844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6" imgW="114120" imgH="317160" progId="Equation.DSMT4">
                  <p:embed/>
                </p:oleObj>
              </mc:Choice>
              <mc:Fallback>
                <p:oleObj name="Equation" r:id="rId16" imgW="1141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706869" y="548056"/>
                        <a:ext cx="4241655" cy="8446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8213825" y="1044651"/>
            <a:ext cx="1045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EI // BF 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10255269" y="1062449"/>
            <a:ext cx="930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EI = BF</a:t>
            </a:r>
            <a:endParaRPr lang="en-US" dirty="0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108989"/>
              </p:ext>
            </p:extLst>
          </p:nvPr>
        </p:nvGraphicFramePr>
        <p:xfrm>
          <a:off x="8515603" y="1301458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8" imgW="139680" imgH="203040" progId="Equation.DSMT4">
                  <p:embed/>
                </p:oleObj>
              </mc:Choice>
              <mc:Fallback>
                <p:oleObj name="Equation" r:id="rId18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515603" y="1301458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7271552" y="1830478"/>
            <a:ext cx="23423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EI là đường trung 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bình của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</a:t>
            </a:r>
            <a:endParaRPr lang="pt-BR" alt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283990"/>
              </p:ext>
            </p:extLst>
          </p:nvPr>
        </p:nvGraphicFramePr>
        <p:xfrm>
          <a:off x="10465915" y="1373062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9" imgW="139680" imgH="203040" progId="Equation.DSMT4">
                  <p:embed/>
                </p:oleObj>
              </mc:Choice>
              <mc:Fallback>
                <p:oleObj name="Equation" r:id="rId19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465915" y="1373062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14817"/>
              </p:ext>
            </p:extLst>
          </p:nvPr>
        </p:nvGraphicFramePr>
        <p:xfrm>
          <a:off x="10779059" y="1333810"/>
          <a:ext cx="1145272" cy="611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20" imgW="736560" imgH="393480" progId="Equation.DSMT4">
                  <p:embed/>
                </p:oleObj>
              </mc:Choice>
              <mc:Fallback>
                <p:oleObj name="Equation" r:id="rId20" imgW="7365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779059" y="1333810"/>
                        <a:ext cx="1145272" cy="6111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651232"/>
              </p:ext>
            </p:extLst>
          </p:nvPr>
        </p:nvGraphicFramePr>
        <p:xfrm>
          <a:off x="10163761" y="1730660"/>
          <a:ext cx="133667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21" imgW="622080" imgH="393480" progId="Equation.DSMT4">
                  <p:embed/>
                </p:oleObj>
              </mc:Choice>
              <mc:Fallback>
                <p:oleObj name="Equation" r:id="rId21" imgW="622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163761" y="1730660"/>
                        <a:ext cx="1336675" cy="84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00513"/>
              </p:ext>
            </p:extLst>
          </p:nvPr>
        </p:nvGraphicFramePr>
        <p:xfrm>
          <a:off x="10445093" y="2383031"/>
          <a:ext cx="366184" cy="532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22" imgW="139680" imgH="203040" progId="Equation.DSMT4">
                  <p:embed/>
                </p:oleObj>
              </mc:Choice>
              <mc:Fallback>
                <p:oleObj name="Equation" r:id="rId22" imgW="139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445093" y="2383031"/>
                        <a:ext cx="366184" cy="5326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ectangle 45"/>
          <p:cNvSpPr/>
          <p:nvPr/>
        </p:nvSpPr>
        <p:spPr>
          <a:xfrm>
            <a:off x="9201043" y="2912051"/>
            <a:ext cx="23423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EI là đường trung </a:t>
            </a: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bình của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ABC</a:t>
            </a:r>
            <a:endParaRPr lang="pt-BR" alt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095129" y="25477"/>
            <a:ext cx="905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</p:txBody>
      </p:sp>
    </p:spTree>
    <p:extLst>
      <p:ext uri="{BB962C8B-B14F-4D97-AF65-F5344CB8AC3E}">
        <p14:creationId xmlns:p14="http://schemas.microsoft.com/office/powerpoint/2010/main" val="32129810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  <p:bldP spid="12" grpId="0"/>
      <p:bldP spid="14" grpId="0"/>
      <p:bldP spid="21" grpId="0"/>
      <p:bldP spid="35" grpId="0"/>
      <p:bldP spid="38" grpId="0"/>
      <p:bldP spid="39" grpId="0"/>
      <p:bldP spid="41" grpId="0"/>
      <p:bldP spid="46" grpId="0"/>
      <p:bldP spid="47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251</TotalTime>
  <Words>733</Words>
  <Application>Microsoft Office PowerPoint</Application>
  <PresentationFormat>Custom</PresentationFormat>
  <Paragraphs>103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Slipstream</vt:lpstr>
      <vt:lpstr>Equation</vt:lpstr>
      <vt:lpstr>ÔN TẬP GIỮA HKI  HÌNH HỌC 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GIỮA HKI  HÌNH HỌC 8</dc:title>
  <dc:creator>Admin</dc:creator>
  <cp:lastModifiedBy>USER</cp:lastModifiedBy>
  <cp:revision>52</cp:revision>
  <dcterms:created xsi:type="dcterms:W3CDTF">2021-08-26T12:28:33Z</dcterms:created>
  <dcterms:modified xsi:type="dcterms:W3CDTF">2021-10-27T04:35:53Z</dcterms:modified>
</cp:coreProperties>
</file>