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2" r:id="rId3"/>
    <p:sldId id="287" r:id="rId4"/>
    <p:sldId id="288" r:id="rId5"/>
    <p:sldId id="289" r:id="rId6"/>
    <p:sldId id="290" r:id="rId7"/>
    <p:sldId id="293" r:id="rId8"/>
    <p:sldId id="267" r:id="rId9"/>
    <p:sldId id="291" r:id="rId10"/>
    <p:sldId id="286" r:id="rId11"/>
    <p:sldId id="294" r:id="rId12"/>
    <p:sldId id="295" r:id="rId13"/>
    <p:sldId id="277"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19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53F335-3C30-4515-8100-49487BA3E2BD}"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1565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3F335-3C30-4515-8100-49487BA3E2BD}"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265497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3F335-3C30-4515-8100-49487BA3E2BD}"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302814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3F335-3C30-4515-8100-49487BA3E2BD}"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221208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53F335-3C30-4515-8100-49487BA3E2BD}"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81446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53F335-3C30-4515-8100-49487BA3E2BD}"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154035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53F335-3C30-4515-8100-49487BA3E2BD}" type="datetimeFigureOut">
              <a:rPr lang="en-US" smtClean="0"/>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422292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53F335-3C30-4515-8100-49487BA3E2BD}" type="datetimeFigureOut">
              <a:rPr lang="en-US" smtClean="0"/>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330383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3F335-3C30-4515-8100-49487BA3E2BD}" type="datetimeFigureOut">
              <a:rPr lang="en-US" smtClean="0"/>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51534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3F335-3C30-4515-8100-49487BA3E2BD}"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403327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3F335-3C30-4515-8100-49487BA3E2BD}"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D2D40-C5AD-426C-8098-CB1E2F7ABE04}" type="slidenum">
              <a:rPr lang="en-US" smtClean="0"/>
              <a:t>‹#›</a:t>
            </a:fld>
            <a:endParaRPr lang="en-US"/>
          </a:p>
        </p:txBody>
      </p:sp>
    </p:spTree>
    <p:extLst>
      <p:ext uri="{BB962C8B-B14F-4D97-AF65-F5344CB8AC3E}">
        <p14:creationId xmlns:p14="http://schemas.microsoft.com/office/powerpoint/2010/main" val="74019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3F335-3C30-4515-8100-49487BA3E2BD}" type="datetimeFigureOut">
              <a:rPr lang="en-US" smtClean="0"/>
              <a:t>10/2/2021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D40-C5AD-426C-8098-CB1E2F7ABE04}" type="slidenum">
              <a:rPr lang="en-US" smtClean="0"/>
              <a:t>‹#›</a:t>
            </a:fld>
            <a:endParaRPr lang="en-US"/>
          </a:p>
        </p:txBody>
      </p:sp>
    </p:spTree>
    <p:extLst>
      <p:ext uri="{BB962C8B-B14F-4D97-AF65-F5344CB8AC3E}">
        <p14:creationId xmlns:p14="http://schemas.microsoft.com/office/powerpoint/2010/main" val="1220241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51QIl_Fbus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7TLqnMgmO1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E-vPl-gZS0Q"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ScfzU-CUjVQ"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cy-pJGcSeEA"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6105C61F-9005-4F14-AAC5-86C48AA5DAAE}"/>
              </a:ext>
            </a:extLst>
          </p:cNvPr>
          <p:cNvSpPr>
            <a:spLocks noGrp="1"/>
          </p:cNvSpPr>
          <p:nvPr>
            <p:ph type="ctrTitle"/>
          </p:nvPr>
        </p:nvSpPr>
        <p:spPr>
          <a:xfrm>
            <a:off x="2001611" y="2541111"/>
            <a:ext cx="8905875" cy="1785938"/>
          </a:xfrm>
          <a:solidFill>
            <a:schemeClr val="accent4">
              <a:lumMod val="20000"/>
              <a:lumOff val="80000"/>
            </a:schemeClr>
          </a:solidFill>
        </p:spPr>
        <p:txBody>
          <a:bodyPr>
            <a:normAutofit/>
          </a:bodyPr>
          <a:lstStyle/>
          <a:p>
            <a:r>
              <a:rPr lang="vi-VN" sz="4000" b="1" dirty="0">
                <a:solidFill>
                  <a:srgbClr val="FF0000"/>
                </a:solidFill>
              </a:rPr>
              <a:t>BÀI 8: </a:t>
            </a:r>
            <a:br>
              <a:rPr lang="vi-VN" sz="4000" b="1" dirty="0">
                <a:solidFill>
                  <a:srgbClr val="FF0000"/>
                </a:solidFill>
              </a:rPr>
            </a:br>
            <a:r>
              <a:rPr lang="vi-VN" sz="4000" b="1" dirty="0">
                <a:solidFill>
                  <a:srgbClr val="FF0000"/>
                </a:solidFill>
              </a:rPr>
              <a:t>SỰ ĐA DẠNG VÀ CÁC THỂ CƠ BẢN CỦA CHẤT. TÍNH CHẤT CỦA CHẤT</a:t>
            </a:r>
          </a:p>
        </p:txBody>
      </p:sp>
      <p:sp>
        <p:nvSpPr>
          <p:cNvPr id="6" name="TextBox 5"/>
          <p:cNvSpPr txBox="1"/>
          <p:nvPr/>
        </p:nvSpPr>
        <p:spPr>
          <a:xfrm>
            <a:off x="4689566" y="1515291"/>
            <a:ext cx="184731" cy="369332"/>
          </a:xfrm>
          <a:prstGeom prst="rect">
            <a:avLst/>
          </a:prstGeom>
          <a:noFill/>
        </p:spPr>
        <p:txBody>
          <a:bodyPr wrap="none" rtlCol="0">
            <a:spAutoFit/>
          </a:bodyPr>
          <a:lstStyle/>
          <a:p>
            <a:endParaRPr lang="en-US" dirty="0"/>
          </a:p>
        </p:txBody>
      </p:sp>
      <p:sp>
        <p:nvSpPr>
          <p:cNvPr id="7" name="Rectangle 6"/>
          <p:cNvSpPr/>
          <p:nvPr/>
        </p:nvSpPr>
        <p:spPr>
          <a:xfrm>
            <a:off x="2047430" y="1238292"/>
            <a:ext cx="8860056" cy="923330"/>
          </a:xfrm>
          <a:prstGeom prst="rect">
            <a:avLst/>
          </a:prstGeom>
          <a:noFill/>
        </p:spPr>
        <p:txBody>
          <a:bodyPr wrap="square" lIns="91440" tIns="45720" rIns="91440" bIns="45720">
            <a:spAutoFit/>
          </a:bodyPr>
          <a:lstStyle/>
          <a:p>
            <a:r>
              <a:rPr lang="en-US" sz="5400" b="1" dirty="0" err="1" smtClean="0">
                <a:ln w="22225">
                  <a:solidFill>
                    <a:schemeClr val="accent2"/>
                  </a:solidFill>
                  <a:prstDash val="solid"/>
                </a:ln>
                <a:solidFill>
                  <a:schemeClr val="accent2">
                    <a:lumMod val="40000"/>
                    <a:lumOff val="60000"/>
                  </a:schemeClr>
                </a:solidFill>
              </a:rPr>
              <a:t>Chủ</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đề</a:t>
            </a:r>
            <a:r>
              <a:rPr lang="en-US" sz="5400" b="1" dirty="0" smtClean="0">
                <a:ln w="22225">
                  <a:solidFill>
                    <a:schemeClr val="accent2"/>
                  </a:solidFill>
                  <a:prstDash val="solid"/>
                </a:ln>
                <a:solidFill>
                  <a:schemeClr val="accent2">
                    <a:lumMod val="40000"/>
                    <a:lumOff val="60000"/>
                  </a:schemeClr>
                </a:solidFill>
              </a:rPr>
              <a:t> 2: CÁC THỂ CỦA CHẤT</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575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006" y="313509"/>
            <a:ext cx="1951175" cy="707886"/>
          </a:xfrm>
          <a:prstGeom prst="rect">
            <a:avLst/>
          </a:prstGeom>
          <a:noFill/>
        </p:spPr>
        <p:txBody>
          <a:bodyPr wrap="non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Dặn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dò</a:t>
            </a:r>
            <a:r>
              <a:rPr lang="en-US" sz="4000" dirty="0" smtClean="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91962" y="1707843"/>
            <a:ext cx="9525365" cy="1938992"/>
          </a:xfrm>
          <a:prstGeom prst="rect">
            <a:avLst/>
          </a:prstGeom>
          <a:noFill/>
        </p:spPr>
        <p:txBody>
          <a:bodyPr wrap="none" rtlCol="0">
            <a:spAutoFit/>
          </a:bodyPr>
          <a:lstStyle/>
          <a:p>
            <a:pPr marL="742950" indent="-742950">
              <a:buAutoNum type="arabicPeriod"/>
            </a:pPr>
            <a:r>
              <a:rPr lang="en-US" sz="4000" dirty="0" smtClean="0">
                <a:solidFill>
                  <a:srgbClr val="0070C0"/>
                </a:solidFill>
                <a:latin typeface="Times New Roman" panose="02020603050405020304" pitchFamily="18" charset="0"/>
                <a:cs typeface="Times New Roman" panose="02020603050405020304" pitchFamily="18" charset="0"/>
              </a:rPr>
              <a:t>Ôn lại kiến </a:t>
            </a:r>
            <a:r>
              <a:rPr lang="en-US" sz="4000" dirty="0" smtClean="0">
                <a:solidFill>
                  <a:srgbClr val="0070C0"/>
                </a:solidFill>
                <a:latin typeface="Times New Roman" panose="02020603050405020304" pitchFamily="18" charset="0"/>
                <a:cs typeface="Times New Roman" panose="02020603050405020304" pitchFamily="18" charset="0"/>
              </a:rPr>
              <a:t>thức </a:t>
            </a:r>
            <a:r>
              <a:rPr lang="en-US" sz="4000" dirty="0" smtClean="0">
                <a:solidFill>
                  <a:srgbClr val="0070C0"/>
                </a:solidFill>
                <a:latin typeface="Times New Roman" panose="02020603050405020304" pitchFamily="18" charset="0"/>
                <a:cs typeface="Times New Roman" panose="02020603050405020304" pitchFamily="18" charset="0"/>
              </a:rPr>
              <a:t>đã học</a:t>
            </a:r>
          </a:p>
          <a:p>
            <a:pPr marL="742950" indent="-742950">
              <a:buAutoNum type="arabicPeriod"/>
            </a:pP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Hoàn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thành</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bài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tập</a:t>
            </a:r>
            <a:r>
              <a:rPr lang="en-US" sz="4000" dirty="0" smtClean="0">
                <a:solidFill>
                  <a:srgbClr val="0070C0"/>
                </a:solidFill>
                <a:latin typeface="Times New Roman" panose="02020603050405020304" pitchFamily="18" charset="0"/>
                <a:cs typeface="Times New Roman" panose="02020603050405020304" pitchFamily="18" charset="0"/>
              </a:rPr>
              <a:t>:</a:t>
            </a:r>
            <a:r>
              <a:rPr lang="vi-VN" sz="4000" dirty="0" smtClean="0">
                <a:solidFill>
                  <a:srgbClr val="0070C0"/>
                </a:solidFill>
                <a:latin typeface="Times New Roman" panose="02020603050405020304" pitchFamily="18" charset="0"/>
                <a:cs typeface="Times New Roman" panose="02020603050405020304" pitchFamily="18" charset="0"/>
              </a:rPr>
              <a:t>3,5</a:t>
            </a:r>
            <a:r>
              <a:rPr lang="en-US" sz="4000" dirty="0" smtClean="0">
                <a:solidFill>
                  <a:srgbClr val="0070C0"/>
                </a:solidFill>
                <a:latin typeface="Times New Roman" panose="02020603050405020304" pitchFamily="18" charset="0"/>
                <a:cs typeface="Times New Roman" panose="02020603050405020304" pitchFamily="18" charset="0"/>
              </a:rPr>
              <a:t> trang </a:t>
            </a:r>
            <a:r>
              <a:rPr lang="vi-VN" sz="4000" dirty="0" smtClean="0">
                <a:solidFill>
                  <a:srgbClr val="0070C0"/>
                </a:solidFill>
                <a:latin typeface="Times New Roman" panose="02020603050405020304" pitchFamily="18" charset="0"/>
                <a:cs typeface="Times New Roman" panose="02020603050405020304" pitchFamily="18" charset="0"/>
              </a:rPr>
              <a:t>4</a:t>
            </a:r>
            <a:r>
              <a:rPr lang="en-US" sz="4000" dirty="0" smtClean="0">
                <a:solidFill>
                  <a:srgbClr val="0070C0"/>
                </a:solidFill>
                <a:latin typeface="Times New Roman" panose="02020603050405020304" pitchFamily="18" charset="0"/>
                <a:cs typeface="Times New Roman" panose="02020603050405020304" pitchFamily="18" charset="0"/>
              </a:rPr>
              <a:t>3 </a:t>
            </a:r>
            <a:r>
              <a:rPr lang="en-US" sz="4000" dirty="0">
                <a:solidFill>
                  <a:srgbClr val="0070C0"/>
                </a:solidFill>
                <a:latin typeface="Times New Roman" panose="02020603050405020304" pitchFamily="18" charset="0"/>
                <a:cs typeface="Times New Roman" panose="02020603050405020304" pitchFamily="18" charset="0"/>
              </a:rPr>
              <a:t>SGK</a:t>
            </a:r>
          </a:p>
          <a:p>
            <a:pPr marL="742950" indent="-742950">
              <a:buAutoNum type="arabicPeriod"/>
            </a:pPr>
            <a:endParaRPr lang="en-US" sz="4000" dirty="0" smtClean="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7DAD2646-99B7-42B4-879D-BFE0E94EC625}"/>
              </a:ext>
            </a:extLst>
          </p:cNvPr>
          <p:cNvPicPr>
            <a:picLocks noChangeAspect="1"/>
          </p:cNvPicPr>
          <p:nvPr/>
        </p:nvPicPr>
        <p:blipFill>
          <a:blip r:embed="rId2"/>
          <a:stretch>
            <a:fillRect/>
          </a:stretch>
        </p:blipFill>
        <p:spPr>
          <a:xfrm>
            <a:off x="8942295" y="3872754"/>
            <a:ext cx="3249706" cy="2904284"/>
          </a:xfrm>
          <a:prstGeom prst="rect">
            <a:avLst/>
          </a:prstGeom>
        </p:spPr>
      </p:pic>
      <p:pic>
        <p:nvPicPr>
          <p:cNvPr id="7" name="Picture 6">
            <a:extLst>
              <a:ext uri="{FF2B5EF4-FFF2-40B4-BE49-F238E27FC236}">
                <a16:creationId xmlns:a16="http://schemas.microsoft.com/office/drawing/2014/main" xmlns="" id="{C1B404E5-2D02-4E60-9E1A-890E826114B6}"/>
              </a:ext>
            </a:extLst>
          </p:cNvPr>
          <p:cNvPicPr>
            <a:picLocks noChangeAspect="1"/>
          </p:cNvPicPr>
          <p:nvPr/>
        </p:nvPicPr>
        <p:blipFill>
          <a:blip r:embed="rId3"/>
          <a:stretch>
            <a:fillRect/>
          </a:stretch>
        </p:blipFill>
        <p:spPr>
          <a:xfrm>
            <a:off x="10044953" y="10868"/>
            <a:ext cx="2147047" cy="1353751"/>
          </a:xfrm>
          <a:prstGeom prst="rect">
            <a:avLst/>
          </a:prstGeom>
        </p:spPr>
      </p:pic>
      <p:sp>
        <p:nvSpPr>
          <p:cNvPr id="8" name="Rectangle 7">
            <a:extLst>
              <a:ext uri="{FF2B5EF4-FFF2-40B4-BE49-F238E27FC236}">
                <a16:creationId xmlns:a16="http://schemas.microsoft.com/office/drawing/2014/main" xmlns="" id="{D6B045E7-B682-4966-B948-C1D44796CEB8}"/>
              </a:ext>
            </a:extLst>
          </p:cNvPr>
          <p:cNvSpPr/>
          <p:nvPr/>
        </p:nvSpPr>
        <p:spPr>
          <a:xfrm>
            <a:off x="0" y="911225"/>
            <a:ext cx="1055478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361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25676" y="1559490"/>
            <a:ext cx="11235847" cy="363881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Hãy quan sát: hí nghiệm “ Làm nóng chảy nến” trong đường link sau </a:t>
            </a:r>
            <a:r>
              <a:rPr lang="en-US" sz="2800" b="1" u="sng" dirty="0">
                <a:hlinkClick r:id="rId2"/>
              </a:rPr>
              <a:t>https://www.youtube.com/watch?v=51QIl_Fbusc</a:t>
            </a:r>
            <a:endParaRPr lang="en-US" sz="2800" b="1" u="sng" dirty="0">
              <a:solidFill>
                <a:schemeClr val="tx1"/>
              </a:solidFill>
            </a:endParaRPr>
          </a:p>
          <a:p>
            <a:r>
              <a:rPr lang="en-US" sz="2800" b="1" dirty="0" smtClean="0">
                <a:solidFill>
                  <a:schemeClr val="tx1"/>
                </a:solidFill>
              </a:rPr>
              <a:t> và trả lời các câu hỏi sau:</a:t>
            </a:r>
          </a:p>
          <a:p>
            <a:r>
              <a:rPr lang="en-US" sz="2800" b="1" dirty="0" smtClean="0">
                <a:solidFill>
                  <a:schemeClr val="tx1"/>
                </a:solidFill>
              </a:rPr>
              <a:t>1/ Trong thí nghiệm trên, em thấy có những quá trình chuyển thể nào đã xảy ra?</a:t>
            </a:r>
          </a:p>
          <a:p>
            <a:pPr indent="0" algn="just">
              <a:lnSpc>
                <a:spcPct val="105000"/>
              </a:lnSpc>
              <a:spcBef>
                <a:spcPts val="600"/>
              </a:spcBef>
              <a:spcAft>
                <a:spcPts val="600"/>
              </a:spcAft>
              <a:buNone/>
            </a:pPr>
            <a:r>
              <a:rPr lang="en-US" sz="2800" b="1" dirty="0" smtClean="0">
                <a:solidFill>
                  <a:schemeClr val="tx1"/>
                </a:solidFill>
              </a:rPr>
              <a:t>2/ </a:t>
            </a:r>
            <a:r>
              <a:rPr lang="en-US" sz="2800" b="1" dirty="0" smtClean="0">
                <a:solidFill>
                  <a:srgbClr val="000000"/>
                </a:solidFill>
                <a:latin typeface="Times New Roman" panose="02020603050405020304" pitchFamily="18" charset="0"/>
              </a:rPr>
              <a:t>Khi đ</a:t>
            </a:r>
            <a:r>
              <a:rPr lang="en-US" sz="2800" b="1" dirty="0" smtClean="0">
                <a:solidFill>
                  <a:srgbClr val="000000"/>
                </a:solidFill>
                <a:latin typeface="Times New Roman" panose="02020603050405020304" pitchFamily="18" charset="0"/>
                <a:ea typeface="Arial" panose="020B0604020202020204" pitchFamily="34" charset="0"/>
              </a:rPr>
              <a:t>un </a:t>
            </a:r>
            <a:r>
              <a:rPr lang="en-US" sz="2800" b="1" dirty="0">
                <a:solidFill>
                  <a:srgbClr val="000000"/>
                </a:solidFill>
                <a:latin typeface="Times New Roman" panose="02020603050405020304" pitchFamily="18" charset="0"/>
                <a:ea typeface="Arial" panose="020B0604020202020204" pitchFamily="34" charset="0"/>
              </a:rPr>
              <a:t>nóng nến thì nến chuyển từ thể …… sang thể </a:t>
            </a:r>
            <a:r>
              <a:rPr lang="en-US" sz="2800" b="1" dirty="0" smtClean="0">
                <a:solidFill>
                  <a:srgbClr val="000000"/>
                </a:solidFill>
                <a:latin typeface="Times New Roman" panose="02020603050405020304" pitchFamily="18" charset="0"/>
                <a:ea typeface="Arial" panose="020B0604020202020204" pitchFamily="34" charset="0"/>
              </a:rPr>
              <a:t>………</a:t>
            </a:r>
          </a:p>
          <a:p>
            <a:pPr indent="0" algn="just">
              <a:lnSpc>
                <a:spcPct val="105000"/>
              </a:lnSpc>
              <a:spcBef>
                <a:spcPts val="600"/>
              </a:spcBef>
              <a:spcAft>
                <a:spcPts val="600"/>
              </a:spcAft>
              <a:buNone/>
            </a:pPr>
            <a:r>
              <a:rPr lang="en-US" sz="2800" b="1" dirty="0" smtClean="0">
                <a:solidFill>
                  <a:srgbClr val="000000"/>
                </a:solidFill>
                <a:latin typeface="Times New Roman" panose="02020603050405020304" pitchFamily="18" charset="0"/>
                <a:ea typeface="Arial" panose="020B0604020202020204" pitchFamily="34" charset="0"/>
              </a:rPr>
              <a:t>3/ </a:t>
            </a:r>
            <a:r>
              <a:rPr lang="en-US" sz="2800" b="1" dirty="0">
                <a:solidFill>
                  <a:srgbClr val="000000"/>
                </a:solidFill>
                <a:latin typeface="Times New Roman" panose="02020603050405020304" pitchFamily="18" charset="0"/>
                <a:ea typeface="Arial" panose="020B0604020202020204" pitchFamily="34" charset="0"/>
              </a:rPr>
              <a:t>Tắt đèn cồn, để nguội thì nến chuyển từ thể …… sang thể ………</a:t>
            </a:r>
            <a:endParaRPr lang="vi-VN" sz="2800" b="1" dirty="0">
              <a:solidFill>
                <a:srgbClr val="000000"/>
              </a:solidFill>
              <a:latin typeface="Times New Roman" panose="02020603050405020304" pitchFamily="18" charset="0"/>
              <a:ea typeface="Arial" panose="020B0604020202020204" pitchFamily="34" charset="0"/>
            </a:endParaRPr>
          </a:p>
        </p:txBody>
      </p:sp>
      <p:sp>
        <p:nvSpPr>
          <p:cNvPr id="7" name="Round Same Side Corner Rectangle 6"/>
          <p:cNvSpPr/>
          <p:nvPr/>
        </p:nvSpPr>
        <p:spPr>
          <a:xfrm>
            <a:off x="4158642" y="225467"/>
            <a:ext cx="3269292" cy="839243"/>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Nhiệm vụ 9</a:t>
            </a:r>
            <a:endParaRPr lang="en-US" sz="2800" b="1" dirty="0">
              <a:solidFill>
                <a:srgbClr val="C00000"/>
              </a:solidFill>
            </a:endParaRPr>
          </a:p>
        </p:txBody>
      </p:sp>
      <p:pic>
        <p:nvPicPr>
          <p:cNvPr id="8" name="Picture 7">
            <a:extLst>
              <a:ext uri="{FF2B5EF4-FFF2-40B4-BE49-F238E27FC236}">
                <a16:creationId xmlns:a16="http://schemas.microsoft.com/office/drawing/2014/main" xmlns="" id="{7DAD2646-99B7-42B4-879D-BFE0E94EC625}"/>
              </a:ext>
            </a:extLst>
          </p:cNvPr>
          <p:cNvPicPr>
            <a:picLocks noChangeAspect="1"/>
          </p:cNvPicPr>
          <p:nvPr/>
        </p:nvPicPr>
        <p:blipFill>
          <a:blip r:embed="rId3"/>
          <a:stretch>
            <a:fillRect/>
          </a:stretch>
        </p:blipFill>
        <p:spPr>
          <a:xfrm>
            <a:off x="10048875" y="4633912"/>
            <a:ext cx="2143125" cy="2143125"/>
          </a:xfrm>
          <a:prstGeom prst="rect">
            <a:avLst/>
          </a:prstGeom>
        </p:spPr>
      </p:pic>
      <p:sp>
        <p:nvSpPr>
          <p:cNvPr id="9" name="Rectangle 8">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xmlns="" id="{94850A09-2C17-4A80-BEF8-8529519FA499}"/>
              </a:ext>
            </a:extLst>
          </p:cNvPr>
          <p:cNvPicPr>
            <a:picLocks noChangeAspect="1"/>
          </p:cNvPicPr>
          <p:nvPr/>
        </p:nvPicPr>
        <p:blipFill>
          <a:blip r:embed="rId4"/>
          <a:stretch>
            <a:fillRect/>
          </a:stretch>
        </p:blipFill>
        <p:spPr>
          <a:xfrm>
            <a:off x="325676" y="225467"/>
            <a:ext cx="1579418" cy="957944"/>
          </a:xfrm>
          <a:prstGeom prst="rect">
            <a:avLst/>
          </a:prstGeom>
        </p:spPr>
      </p:pic>
    </p:spTree>
    <p:extLst>
      <p:ext uri="{BB962C8B-B14F-4D97-AF65-F5344CB8AC3E}">
        <p14:creationId xmlns:p14="http://schemas.microsoft.com/office/powerpoint/2010/main" val="54122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25676" y="1559489"/>
            <a:ext cx="11235847" cy="485383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Hãy quan sát: hí nghiệm “ Đun sôi và làm lạnh nước” trong đường link sau </a:t>
            </a:r>
            <a:r>
              <a:rPr lang="en-US" sz="2800" b="1" u="sng" dirty="0">
                <a:hlinkClick r:id="rId2"/>
              </a:rPr>
              <a:t>https://www.youtube.com/watch?v=7TLqnMgmO1s</a:t>
            </a:r>
            <a:r>
              <a:rPr lang="en-US" sz="2800" b="1" dirty="0" smtClean="0">
                <a:solidFill>
                  <a:schemeClr val="tx1"/>
                </a:solidFill>
              </a:rPr>
              <a:t> và trả lời các câu hỏi sau:</a:t>
            </a:r>
          </a:p>
          <a:p>
            <a:r>
              <a:rPr lang="en-US" sz="2800" b="1" dirty="0" smtClean="0">
                <a:solidFill>
                  <a:schemeClr val="tx1"/>
                </a:solidFill>
              </a:rPr>
              <a:t>1/ Trong thí nghiệm trên, em thấy có những quá trình chuyển thể nào đã xảy ra?</a:t>
            </a:r>
          </a:p>
          <a:p>
            <a:pPr indent="0" algn="just">
              <a:lnSpc>
                <a:spcPct val="105000"/>
              </a:lnSpc>
              <a:spcBef>
                <a:spcPts val="600"/>
              </a:spcBef>
              <a:spcAft>
                <a:spcPts val="600"/>
              </a:spcAft>
              <a:buNone/>
            </a:pPr>
            <a:r>
              <a:rPr lang="en-US" sz="2800" b="1" dirty="0" smtClean="0">
                <a:solidFill>
                  <a:schemeClr val="tx1"/>
                </a:solidFill>
              </a:rPr>
              <a:t>2/ </a:t>
            </a:r>
            <a:r>
              <a:rPr lang="en-US" sz="2800" b="1" dirty="0">
                <a:solidFill>
                  <a:srgbClr val="000000"/>
                </a:solidFill>
                <a:latin typeface="Times New Roman" panose="02020603050405020304" pitchFamily="18" charset="0"/>
                <a:ea typeface="Arial" panose="020B0604020202020204" pitchFamily="34" charset="0"/>
              </a:rPr>
              <a:t>Đun sôi nước thì tại mặt thoáng, nước chuyển từ thể …… sang thể ……… và trong lòng nước xuất hiện các ………… chứng tỏ có sự chuyển thể của nước từ thể …… sang thể ……… </a:t>
            </a:r>
            <a:endParaRPr lang="en-US" sz="2800" b="1" dirty="0" smtClean="0">
              <a:solidFill>
                <a:srgbClr val="000000"/>
              </a:solidFill>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sz="2800" b="1" dirty="0" smtClean="0">
                <a:solidFill>
                  <a:srgbClr val="000000"/>
                </a:solidFill>
                <a:latin typeface="Times New Roman" panose="02020603050405020304" pitchFamily="18" charset="0"/>
                <a:ea typeface="Arial" panose="020B0604020202020204" pitchFamily="34" charset="0"/>
              </a:rPr>
              <a:t>3/ </a:t>
            </a:r>
            <a:r>
              <a:rPr lang="en-US" sz="2800" b="1" dirty="0">
                <a:solidFill>
                  <a:srgbClr val="000000"/>
                </a:solidFill>
                <a:latin typeface="Times New Roman" panose="02020603050405020304" pitchFamily="18" charset="0"/>
                <a:ea typeface="Arial" panose="020B0604020202020204" pitchFamily="34" charset="0"/>
              </a:rPr>
              <a:t>Dưới đáy của bình cầu xuất hiện các ……………. chứng tỏ có sự chuyển thể của nước từ thể …… sang thể ………</a:t>
            </a:r>
            <a:endParaRPr lang="vi-VN" sz="2800" b="1" dirty="0">
              <a:solidFill>
                <a:srgbClr val="000000"/>
              </a:solidFill>
              <a:latin typeface="Times New Roman" panose="02020603050405020304" pitchFamily="18" charset="0"/>
              <a:ea typeface="Arial" panose="020B0604020202020204" pitchFamily="34" charset="0"/>
            </a:endParaRPr>
          </a:p>
        </p:txBody>
      </p:sp>
      <p:sp>
        <p:nvSpPr>
          <p:cNvPr id="7" name="Round Same Side Corner Rectangle 6"/>
          <p:cNvSpPr/>
          <p:nvPr/>
        </p:nvSpPr>
        <p:spPr>
          <a:xfrm>
            <a:off x="4158642" y="225467"/>
            <a:ext cx="3269292" cy="839243"/>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Nhiệm vụ 10</a:t>
            </a:r>
            <a:endParaRPr lang="en-US" sz="2800" b="1" dirty="0">
              <a:solidFill>
                <a:srgbClr val="C00000"/>
              </a:solidFill>
            </a:endParaRPr>
          </a:p>
        </p:txBody>
      </p:sp>
      <p:sp>
        <p:nvSpPr>
          <p:cNvPr id="9" name="Rectangle 8">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xmlns="" id="{94850A09-2C17-4A80-BEF8-8529519FA499}"/>
              </a:ext>
            </a:extLst>
          </p:cNvPr>
          <p:cNvPicPr>
            <a:picLocks noChangeAspect="1"/>
          </p:cNvPicPr>
          <p:nvPr/>
        </p:nvPicPr>
        <p:blipFill>
          <a:blip r:embed="rId3"/>
          <a:stretch>
            <a:fillRect/>
          </a:stretch>
        </p:blipFill>
        <p:spPr>
          <a:xfrm>
            <a:off x="325676" y="225467"/>
            <a:ext cx="1579418" cy="957944"/>
          </a:xfrm>
          <a:prstGeom prst="rect">
            <a:avLst/>
          </a:prstGeom>
        </p:spPr>
      </p:pic>
    </p:spTree>
    <p:extLst>
      <p:ext uri="{BB962C8B-B14F-4D97-AF65-F5344CB8AC3E}">
        <p14:creationId xmlns:p14="http://schemas.microsoft.com/office/powerpoint/2010/main" val="268909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37376" y="382518"/>
            <a:ext cx="2327881" cy="584775"/>
          </a:xfrm>
          <a:prstGeom prst="rect">
            <a:avLst/>
          </a:prstGeom>
          <a:noFill/>
        </p:spPr>
        <p:txBody>
          <a:bodyPr wrap="none" rtlCol="0">
            <a:spAutoFit/>
          </a:bodyPr>
          <a:lstStyle/>
          <a:p>
            <a:r>
              <a:rPr lang="en-US" sz="3200" dirty="0" err="1" smtClean="0">
                <a:solidFill>
                  <a:srgbClr val="00B050"/>
                </a:solidFill>
                <a:latin typeface="Times New Roman" panose="02020603050405020304" pitchFamily="18" charset="0"/>
                <a:cs typeface="Times New Roman" panose="02020603050405020304" pitchFamily="18" charset="0"/>
              </a:rPr>
              <a:t>Nhiệm</a:t>
            </a:r>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err="1" smtClean="0">
                <a:solidFill>
                  <a:srgbClr val="00B050"/>
                </a:solidFill>
                <a:latin typeface="Times New Roman" panose="02020603050405020304" pitchFamily="18" charset="0"/>
                <a:cs typeface="Times New Roman" panose="02020603050405020304" pitchFamily="18" charset="0"/>
              </a:rPr>
              <a:t>vụ</a:t>
            </a:r>
            <a:r>
              <a:rPr lang="en-US" sz="3200" dirty="0" smtClean="0">
                <a:solidFill>
                  <a:srgbClr val="00B050"/>
                </a:solidFill>
                <a:latin typeface="Times New Roman" panose="02020603050405020304" pitchFamily="18" charset="0"/>
                <a:cs typeface="Times New Roman" panose="02020603050405020304" pitchFamily="18" charset="0"/>
              </a:rPr>
              <a:t> 10</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4AE6793-EA05-44F5-86F2-EF3A1EA78258}"/>
              </a:ext>
            </a:extLst>
          </p:cNvPr>
          <p:cNvSpPr txBox="1"/>
          <p:nvPr/>
        </p:nvSpPr>
        <p:spPr>
          <a:xfrm>
            <a:off x="557772" y="197045"/>
            <a:ext cx="3799075" cy="523220"/>
          </a:xfrm>
          <a:prstGeom prst="rect">
            <a:avLst/>
          </a:prstGeom>
          <a:noFill/>
        </p:spPr>
        <p:txBody>
          <a:bodyPr wrap="square" rtlCol="0">
            <a:spAutoFit/>
          </a:bodyPr>
          <a:lstStyle/>
          <a:p>
            <a:r>
              <a:rPr lang="vi-VN" sz="2800" b="1" dirty="0">
                <a:solidFill>
                  <a:srgbClr val="FF0000"/>
                </a:solidFill>
              </a:rPr>
              <a:t>NHIỆM VỤ HỌC </a:t>
            </a:r>
            <a:r>
              <a:rPr lang="vi-VN" sz="2800" b="1" dirty="0" smtClean="0">
                <a:solidFill>
                  <a:srgbClr val="FF0000"/>
                </a:solidFill>
              </a:rPr>
              <a:t>SINH</a:t>
            </a:r>
            <a:endParaRPr lang="vi-VN" sz="2800" b="1" dirty="0">
              <a:solidFill>
                <a:srgbClr val="FF0000"/>
              </a:solidFill>
            </a:endParaRPr>
          </a:p>
        </p:txBody>
      </p:sp>
      <p:sp>
        <p:nvSpPr>
          <p:cNvPr id="6" name="Rectangle 5">
            <a:extLst>
              <a:ext uri="{FF2B5EF4-FFF2-40B4-BE49-F238E27FC236}">
                <a16:creationId xmlns:a16="http://schemas.microsoft.com/office/drawing/2014/main" xmlns=""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1" y="962431"/>
            <a:ext cx="1793875" cy="1591159"/>
          </a:xfrm>
          <a:prstGeom prst="rect">
            <a:avLst/>
          </a:prstGeom>
        </p:spPr>
      </p:pic>
      <p:sp>
        <p:nvSpPr>
          <p:cNvPr id="8" name="TextBox 7"/>
          <p:cNvSpPr txBox="1"/>
          <p:nvPr/>
        </p:nvSpPr>
        <p:spPr>
          <a:xfrm>
            <a:off x="1627094" y="946252"/>
            <a:ext cx="10564906" cy="1077218"/>
          </a:xfrm>
          <a:prstGeom prst="rect">
            <a:avLst/>
          </a:prstGeom>
          <a:noFill/>
        </p:spPr>
        <p:txBody>
          <a:bodyPr wrap="square" rtlCol="0">
            <a:spAutoFit/>
          </a:bodyPr>
          <a:lstStyle/>
          <a:p>
            <a:pPr marL="285750" indent="-285750">
              <a:buFont typeface="Wingdings" panose="05000000000000000000" pitchFamily="2" charset="2"/>
              <a:buChar char="Ø"/>
            </a:pPr>
            <a:r>
              <a:rPr lang="vi-VN" sz="3200" dirty="0" smtClean="0">
                <a:solidFill>
                  <a:srgbClr val="0070C0"/>
                </a:solidFill>
                <a:latin typeface="Times New Roman" panose="02020603050405020304" pitchFamily="18" charset="0"/>
                <a:cs typeface="Times New Roman" panose="02020603050405020304" pitchFamily="18" charset="0"/>
              </a:rPr>
              <a:t>Quan sát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thí</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nghiệm</a:t>
            </a:r>
            <a:r>
              <a:rPr lang="en-US" sz="3200" dirty="0" smtClean="0">
                <a:solidFill>
                  <a:srgbClr val="0070C0"/>
                </a:solidFill>
                <a:latin typeface="Times New Roman" panose="02020603050405020304" pitchFamily="18" charset="0"/>
                <a:cs typeface="Times New Roman" panose="02020603050405020304" pitchFamily="18" charset="0"/>
              </a:rPr>
              <a:t> 4, </a:t>
            </a:r>
            <a:r>
              <a:rPr lang="en-US" sz="3200" dirty="0" err="1" smtClean="0">
                <a:solidFill>
                  <a:srgbClr val="0070C0"/>
                </a:solidFill>
                <a:latin typeface="Times New Roman" panose="02020603050405020304" pitchFamily="18" charset="0"/>
                <a:cs typeface="Times New Roman" panose="02020603050405020304" pitchFamily="18" charset="0"/>
              </a:rPr>
              <a:t>thí</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nghiệm</a:t>
            </a:r>
            <a:r>
              <a:rPr lang="en-US" sz="3200" dirty="0" smtClean="0">
                <a:solidFill>
                  <a:srgbClr val="0070C0"/>
                </a:solidFill>
                <a:latin typeface="Times New Roman" panose="02020603050405020304" pitchFamily="18" charset="0"/>
                <a:cs typeface="Times New Roman" panose="02020603050405020304" pitchFamily="18" charset="0"/>
              </a:rPr>
              <a:t> 5 </a:t>
            </a:r>
            <a:r>
              <a:rPr lang="en-US" sz="3200" dirty="0" err="1" smtClean="0">
                <a:solidFill>
                  <a:srgbClr val="0070C0"/>
                </a:solidFill>
                <a:latin typeface="Times New Roman" panose="02020603050405020304" pitchFamily="18" charset="0"/>
                <a:cs typeface="Times New Roman" panose="02020603050405020304" pitchFamily="18" charset="0"/>
              </a:rPr>
              <a:t>hãy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hoàn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thành</a:t>
            </a:r>
            <a:r>
              <a:rPr lang="en-US" sz="3200" dirty="0" smtClean="0">
                <a:solidFill>
                  <a:srgbClr val="0070C0"/>
                </a:solidFill>
                <a:latin typeface="Times New Roman" panose="02020603050405020304" pitchFamily="18" charset="0"/>
                <a:cs typeface="Times New Roman" panose="02020603050405020304" pitchFamily="18" charset="0"/>
              </a:rPr>
              <a:t> </a:t>
            </a:r>
            <a:endParaRPr lang="vi-VN" sz="3200" dirty="0" smtClean="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phiếu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học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số</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3:</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xmlns="" id="{7545C7AF-3BB9-4C9A-9E61-0C0A2D71C6B5}"/>
              </a:ext>
            </a:extLst>
          </p:cNvPr>
          <p:cNvSpPr>
            <a:spLocks noGrp="1"/>
          </p:cNvSpPr>
          <p:nvPr>
            <p:ph idx="1"/>
          </p:nvPr>
        </p:nvSpPr>
        <p:spPr>
          <a:xfrm>
            <a:off x="991720" y="1248972"/>
            <a:ext cx="10826306" cy="5356225"/>
          </a:xfrm>
        </p:spPr>
        <p:txBody>
          <a:bodyPr>
            <a:noAutofit/>
          </a:bodyPr>
          <a:lstStyle/>
          <a:p>
            <a:pPr indent="0" algn="just">
              <a:lnSpc>
                <a:spcPct val="105000"/>
              </a:lnSpc>
              <a:spcBef>
                <a:spcPts val="600"/>
              </a:spcBef>
              <a:spcAft>
                <a:spcPts val="600"/>
              </a:spcAft>
              <a:buNone/>
            </a:pPr>
            <a:endParaRPr lang="en-US" b="1" dirty="0" smtClean="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b="1" dirty="0" smtClean="0">
                <a:solidFill>
                  <a:srgbClr val="000000"/>
                </a:solidFill>
                <a:effectLst/>
                <a:latin typeface="Times New Roman" panose="02020603050405020304" pitchFamily="18" charset="0"/>
                <a:ea typeface="Arial" panose="020B0604020202020204" pitchFamily="34" charset="0"/>
              </a:rPr>
              <a:t>TN4</a:t>
            </a:r>
            <a:r>
              <a:rPr lang="en-US" b="1" dirty="0">
                <a:solidFill>
                  <a:srgbClr val="000000"/>
                </a:solidFill>
                <a:effectLst/>
                <a:latin typeface="Times New Roman" panose="02020603050405020304" pitchFamily="18" charset="0"/>
                <a:ea typeface="Arial" panose="020B0604020202020204" pitchFamily="34" charset="0"/>
              </a:rPr>
              <a:t>:</a:t>
            </a:r>
            <a:endParaRPr lang="vi-VN" b="1"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Đun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nóng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nến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thì</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nến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endParaRPr lang="vi-VN"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Tắt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đèn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cồn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để</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nguội</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thì</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nến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endParaRPr lang="vi-VN"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b="1" dirty="0">
                <a:solidFill>
                  <a:srgbClr val="000000"/>
                </a:solidFill>
                <a:effectLst/>
                <a:latin typeface="Times New Roman" panose="02020603050405020304" pitchFamily="18" charset="0"/>
                <a:ea typeface="Arial" panose="020B0604020202020204" pitchFamily="34" charset="0"/>
              </a:rPr>
              <a:t>TN5:</a:t>
            </a:r>
            <a:endParaRPr lang="vi-VN" b="1"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Đun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sôi</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thì</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tại</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mặt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thoáng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và</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trong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lòng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xuất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hiện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các</a:t>
            </a: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chứng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tỏ</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có</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sự</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của</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endParaRPr lang="vi-VN"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Dưới</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đáy</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của</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bình</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cầu</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xuất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hiện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các</a:t>
            </a: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chứng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tỏ</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có</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sự</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của</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endParaRPr lang="vi-VN" dirty="0">
              <a:solidFill>
                <a:srgbClr val="000000"/>
              </a:solidFill>
              <a:effectLst/>
              <a:latin typeface="Times New Roman" panose="02020603050405020304" pitchFamily="18" charset="0"/>
              <a:ea typeface="Arial" panose="020B0604020202020204" pitchFamily="34" charset="0"/>
            </a:endParaRPr>
          </a:p>
          <a:p>
            <a:pPr marL="0" indent="0">
              <a:buNone/>
            </a:pPr>
            <a:endParaRPr lang="vi-VN" dirty="0"/>
          </a:p>
        </p:txBody>
      </p:sp>
    </p:spTree>
    <p:extLst>
      <p:ext uri="{BB962C8B-B14F-4D97-AF65-F5344CB8AC3E}">
        <p14:creationId xmlns:p14="http://schemas.microsoft.com/office/powerpoint/2010/main" val="313090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arn(inVertic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DAD2646-99B7-42B4-879D-BFE0E94EC625}"/>
              </a:ext>
            </a:extLst>
          </p:cNvPr>
          <p:cNvPicPr>
            <a:picLocks noChangeAspect="1"/>
          </p:cNvPicPr>
          <p:nvPr/>
        </p:nvPicPr>
        <p:blipFill>
          <a:blip r:embed="rId2"/>
          <a:stretch>
            <a:fillRect/>
          </a:stretch>
        </p:blipFill>
        <p:spPr>
          <a:xfrm>
            <a:off x="10048875" y="4633912"/>
            <a:ext cx="2143125" cy="2143125"/>
          </a:xfrm>
          <a:prstGeom prst="rect">
            <a:avLst/>
          </a:prstGeom>
        </p:spPr>
      </p:pic>
      <p:sp>
        <p:nvSpPr>
          <p:cNvPr id="6" name="TextBox 5">
            <a:extLst>
              <a:ext uri="{FF2B5EF4-FFF2-40B4-BE49-F238E27FC236}">
                <a16:creationId xmlns:a16="http://schemas.microsoft.com/office/drawing/2014/main" xmlns="" id="{24AE6793-EA05-44F5-86F2-EF3A1EA78258}"/>
              </a:ext>
            </a:extLst>
          </p:cNvPr>
          <p:cNvSpPr txBox="1"/>
          <p:nvPr/>
        </p:nvSpPr>
        <p:spPr>
          <a:xfrm>
            <a:off x="476250" y="180423"/>
            <a:ext cx="11715749" cy="523220"/>
          </a:xfrm>
          <a:prstGeom prst="rect">
            <a:avLst/>
          </a:prstGeom>
          <a:noFill/>
        </p:spPr>
        <p:txBody>
          <a:bodyPr wrap="square" rtlCol="0">
            <a:spAutoFit/>
          </a:bodyPr>
          <a:lstStyle/>
          <a:p>
            <a:r>
              <a:rPr lang="vi-VN" sz="2800" b="1" dirty="0">
                <a:solidFill>
                  <a:srgbClr val="FF0000"/>
                </a:solidFill>
              </a:rPr>
              <a:t>NHIỆM VỤ HỌC TẬP TẠI NHÀ</a:t>
            </a:r>
          </a:p>
        </p:txBody>
      </p:sp>
      <p:sp>
        <p:nvSpPr>
          <p:cNvPr id="7" name="Rectangle 6">
            <a:extLst>
              <a:ext uri="{FF2B5EF4-FFF2-40B4-BE49-F238E27FC236}">
                <a16:creationId xmlns:a16="http://schemas.microsoft.com/office/drawing/2014/main" xmlns=""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xmlns="" id="{86733C9C-CF0A-4D72-A288-5E22097B3198}"/>
              </a:ext>
            </a:extLst>
          </p:cNvPr>
          <p:cNvSpPr txBox="1"/>
          <p:nvPr/>
        </p:nvSpPr>
        <p:spPr>
          <a:xfrm>
            <a:off x="577112" y="1387350"/>
            <a:ext cx="11479905" cy="1991314"/>
          </a:xfrm>
          <a:prstGeom prst="rect">
            <a:avLst/>
          </a:prstGeom>
          <a:noFill/>
        </p:spPr>
        <p:txBody>
          <a:bodyPr wrap="square" rtlCol="0">
            <a:spAutoFit/>
          </a:bodyPr>
          <a:lstStyle/>
          <a:p>
            <a:pPr marL="457200" indent="-457200" algn="just">
              <a:lnSpc>
                <a:spcPct val="105000"/>
              </a:lnSpc>
              <a:spcBef>
                <a:spcPts val="600"/>
              </a:spcBef>
              <a:spcAft>
                <a:spcPts val="600"/>
              </a:spcAft>
              <a:buFont typeface="Wingdings" panose="05000000000000000000" pitchFamily="2" charset="2"/>
              <a:buChar char="Ø"/>
            </a:pPr>
            <a:r>
              <a:rPr lang="vi-VN" sz="3600" dirty="0" smtClean="0">
                <a:solidFill>
                  <a:srgbClr val="0070C0"/>
                </a:solidFill>
                <a:latin typeface="Times New Roman" panose="02020603050405020304" pitchFamily="18" charset="0"/>
                <a:ea typeface="Arial" panose="020B0604020202020204" pitchFamily="34" charset="0"/>
              </a:rPr>
              <a:t>Làm </a:t>
            </a:r>
            <a:r>
              <a:rPr lang="vi-VN" sz="3600" dirty="0" smtClean="0">
                <a:solidFill>
                  <a:srgbClr val="0070C0"/>
                </a:solidFill>
                <a:latin typeface="Times New Roman" panose="02020603050405020304" pitchFamily="18" charset="0"/>
                <a:ea typeface="Arial" panose="020B0604020202020204" pitchFamily="34" charset="0"/>
              </a:rPr>
              <a:t>bài tập 4 trang 40 SGK</a:t>
            </a:r>
            <a:endParaRPr lang="en-US" sz="3600" dirty="0" smtClean="0">
              <a:solidFill>
                <a:srgbClr val="0070C0"/>
              </a:solidFill>
              <a:latin typeface="Times New Roman" panose="02020603050405020304" pitchFamily="18" charset="0"/>
              <a:ea typeface="Arial" panose="020B0604020202020204" pitchFamily="34" charset="0"/>
            </a:endParaRPr>
          </a:p>
          <a:p>
            <a:pPr marL="457200" indent="-457200" algn="just">
              <a:lnSpc>
                <a:spcPct val="105000"/>
              </a:lnSpc>
              <a:spcBef>
                <a:spcPts val="600"/>
              </a:spcBef>
              <a:spcAft>
                <a:spcPts val="600"/>
              </a:spcAft>
              <a:buFont typeface="Wingdings" panose="05000000000000000000" pitchFamily="2" charset="2"/>
              <a:buChar char="Ø"/>
            </a:pPr>
            <a:r>
              <a:rPr lang="en-US" sz="3600" dirty="0" err="1" smtClean="0">
                <a:solidFill>
                  <a:srgbClr val="0070C0"/>
                </a:solidFill>
                <a:latin typeface="Times New Roman" panose="02020603050405020304" pitchFamily="18" charset="0"/>
                <a:ea typeface="Arial" panose="020B0604020202020204" pitchFamily="34" charset="0"/>
              </a:rPr>
              <a:t>Vào</a:t>
            </a:r>
            <a:r>
              <a:rPr lang="en-US" sz="3600" dirty="0" smtClean="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những</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ngày</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thời</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tiết</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nồm</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nền</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nhà</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thường</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bị</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trơn</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trượt</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Em</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hãy</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tìm</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cách</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giải</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quyết</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vấn</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đề</a:t>
            </a:r>
            <a:r>
              <a:rPr lang="en-US" sz="3600" dirty="0">
                <a:solidFill>
                  <a:srgbClr val="0070C0"/>
                </a:solidFill>
                <a:latin typeface="Times New Roman" panose="02020603050405020304" pitchFamily="18" charset="0"/>
                <a:ea typeface="Arial" panose="020B0604020202020204" pitchFamily="34" charset="0"/>
              </a:rPr>
              <a:t> </a:t>
            </a:r>
            <a:r>
              <a:rPr lang="en-US" sz="3600" dirty="0" err="1">
                <a:solidFill>
                  <a:srgbClr val="0070C0"/>
                </a:solidFill>
                <a:latin typeface="Times New Roman" panose="02020603050405020304" pitchFamily="18" charset="0"/>
                <a:ea typeface="Arial" panose="020B0604020202020204" pitchFamily="34" charset="0"/>
              </a:rPr>
              <a:t>trên</a:t>
            </a:r>
            <a:r>
              <a:rPr lang="en-US" sz="3600" dirty="0">
                <a:solidFill>
                  <a:srgbClr val="0070C0"/>
                </a:solidFill>
                <a:latin typeface="Times New Roman" panose="02020603050405020304" pitchFamily="18" charset="0"/>
                <a:ea typeface="Arial" panose="020B0604020202020204" pitchFamily="34" charset="0"/>
              </a:rPr>
              <a:t>. </a:t>
            </a:r>
          </a:p>
        </p:txBody>
      </p:sp>
    </p:spTree>
    <p:extLst>
      <p:ext uri="{BB962C8B-B14F-4D97-AF65-F5344CB8AC3E}">
        <p14:creationId xmlns:p14="http://schemas.microsoft.com/office/powerpoint/2010/main" val="30306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38EA2EA6-16D1-4CFA-9A68-75206F605DCD}"/>
              </a:ext>
            </a:extLst>
          </p:cNvPr>
          <p:cNvSpPr>
            <a:spLocks noGrp="1"/>
          </p:cNvSpPr>
          <p:nvPr>
            <p:ph idx="1"/>
          </p:nvPr>
        </p:nvSpPr>
        <p:spPr>
          <a:xfrm>
            <a:off x="0" y="2381962"/>
            <a:ext cx="6048103" cy="4380227"/>
          </a:xfrm>
        </p:spPr>
        <p:txBody>
          <a:bodyPr>
            <a:noAutofit/>
          </a:bodyPr>
          <a:lstStyle/>
          <a:p>
            <a:pPr>
              <a:lnSpc>
                <a:spcPct val="150000"/>
              </a:lnSpc>
              <a:buFont typeface="Wingdings" panose="05000000000000000000" pitchFamily="2" charset="2"/>
              <a:buChar char="Ø"/>
            </a:pPr>
            <a:r>
              <a:rPr lang="en-US"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Kể </a:t>
            </a:r>
            <a:r>
              <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rPr>
              <a:t>tên </a:t>
            </a:r>
            <a:r>
              <a:rPr lang="en-US" dirty="0" smtClean="0">
                <a:solidFill>
                  <a:srgbClr val="000000"/>
                </a:solidFill>
                <a:latin typeface="Arial" panose="020B0604020202020204" pitchFamily="34" charset="0"/>
                <a:ea typeface="Arial" panose="020B0604020202020204" pitchFamily="34" charset="0"/>
                <a:cs typeface="Arial" panose="020B0604020202020204" pitchFamily="34" charset="0"/>
              </a:rPr>
              <a:t>các vật thể có trong hình</a:t>
            </a:r>
            <a:r>
              <a:rPr lang="vi-VN"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ea typeface="Arial" panose="020B0604020202020204" pitchFamily="34" charset="0"/>
                <a:cs typeface="Arial" panose="020B0604020202020204" pitchFamily="34" charset="0"/>
              </a:rPr>
              <a:t>9.1</a:t>
            </a:r>
            <a:endPar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Hãy</a:t>
            </a:r>
            <a:r>
              <a:rPr lang="en-US" dirty="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cho</a:t>
            </a:r>
            <a:r>
              <a:rPr lang="en-US" dirty="0" smtClean="0">
                <a:solidFill>
                  <a:srgbClr val="000000"/>
                </a:solidFill>
                <a:latin typeface="Arial" panose="020B0604020202020204" pitchFamily="34" charset="0"/>
                <a:cs typeface="Arial" panose="020B0604020202020204" pitchFamily="34" charset="0"/>
              </a:rPr>
              <a:t> </a:t>
            </a:r>
            <a:r>
              <a:rPr lang="vi-VN" dirty="0" smtClean="0">
                <a:solidFill>
                  <a:srgbClr val="000000"/>
                </a:solidFill>
                <a:latin typeface="Arial" panose="020B0604020202020204" pitchFamily="34" charset="0"/>
                <a:cs typeface="Arial" panose="020B0604020202020204" pitchFamily="34" charset="0"/>
              </a:rPr>
              <a:t>biết</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các</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vật</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thể</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em</a:t>
            </a:r>
            <a:r>
              <a:rPr lang="en-US" dirty="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đã</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kể</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tên</a:t>
            </a:r>
            <a:r>
              <a:rPr lang="en-US" dirty="0" smtClean="0">
                <a:solidFill>
                  <a:srgbClr val="000000"/>
                </a:solidFill>
                <a:latin typeface="Arial" panose="020B0604020202020204" pitchFamily="34" charset="0"/>
                <a:cs typeface="Arial" panose="020B0604020202020204" pitchFamily="34" charset="0"/>
              </a:rPr>
              <a:t> ở </a:t>
            </a:r>
            <a:r>
              <a:rPr lang="vi-VN" dirty="0" smtClean="0">
                <a:solidFill>
                  <a:srgbClr val="000000"/>
                </a:solidFill>
                <a:latin typeface="Arial" panose="020B0604020202020204" pitchFamily="34" charset="0"/>
                <a:cs typeface="Arial" panose="020B0604020202020204" pitchFamily="34" charset="0"/>
              </a:rPr>
              <a:t>trên, vật thể có sẵn trong tự nhiên, vật thể nào do con người tạo ra?</a:t>
            </a:r>
            <a:endParaRPr lang="en-US" dirty="0" smtClean="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24AE6793-EA05-44F5-86F2-EF3A1EA78258}"/>
              </a:ext>
            </a:extLst>
          </p:cNvPr>
          <p:cNvSpPr txBox="1"/>
          <p:nvPr/>
        </p:nvSpPr>
        <p:spPr>
          <a:xfrm>
            <a:off x="219074" y="247343"/>
            <a:ext cx="4268321" cy="523220"/>
          </a:xfrm>
          <a:prstGeom prst="rect">
            <a:avLst/>
          </a:prstGeom>
          <a:noFill/>
        </p:spPr>
        <p:txBody>
          <a:bodyPr wrap="square" rtlCol="0">
            <a:spAutoFit/>
          </a:bodyPr>
          <a:lstStyle/>
          <a:p>
            <a:r>
              <a:rPr lang="vi-VN" sz="2800" b="1" dirty="0">
                <a:solidFill>
                  <a:srgbClr val="FF0000"/>
                </a:solidFill>
              </a:rPr>
              <a:t>HOẠT ĐỘNG CÁ </a:t>
            </a:r>
            <a:r>
              <a:rPr lang="vi-VN" sz="2800" b="1" dirty="0" smtClean="0">
                <a:solidFill>
                  <a:srgbClr val="FF0000"/>
                </a:solidFill>
              </a:rPr>
              <a:t>NHÂN</a:t>
            </a:r>
            <a:endParaRPr lang="vi-VN" sz="2800" b="1" dirty="0">
              <a:solidFill>
                <a:srgbClr val="FF0000"/>
              </a:solidFill>
            </a:endParaRPr>
          </a:p>
        </p:txBody>
      </p:sp>
      <p:sp>
        <p:nvSpPr>
          <p:cNvPr id="6" name="Rectangle 5">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0" y="1524000"/>
            <a:ext cx="1579418" cy="957944"/>
          </a:xfrm>
          <a:prstGeom prst="rect">
            <a:avLst/>
          </a:prstGeom>
        </p:spPr>
      </p:pic>
      <p:sp>
        <p:nvSpPr>
          <p:cNvPr id="11" name="TextBox 10"/>
          <p:cNvSpPr txBox="1"/>
          <p:nvPr/>
        </p:nvSpPr>
        <p:spPr>
          <a:xfrm>
            <a:off x="10312959" y="808374"/>
            <a:ext cx="1879041" cy="523220"/>
          </a:xfrm>
          <a:prstGeom prst="rect">
            <a:avLst/>
          </a:prstGeom>
          <a:noFill/>
        </p:spPr>
        <p:txBody>
          <a:bodyPr wrap="non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Nhiệm</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vụ</a:t>
            </a:r>
            <a:r>
              <a:rPr lang="en-US" sz="2800" dirty="0" smtClean="0">
                <a:solidFill>
                  <a:srgbClr val="00B050"/>
                </a:solidFill>
                <a:latin typeface="Times New Roman" panose="02020603050405020304" pitchFamily="18" charset="0"/>
                <a:cs typeface="Times New Roman" panose="02020603050405020304" pitchFamily="18" charset="0"/>
              </a:rPr>
              <a:t> 1</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6B11483B-5D45-4256-977B-085E8FFAA66E}"/>
              </a:ext>
            </a:extLst>
          </p:cNvPr>
          <p:cNvPicPr>
            <a:picLocks noChangeAspect="1"/>
          </p:cNvPicPr>
          <p:nvPr/>
        </p:nvPicPr>
        <p:blipFill>
          <a:blip r:embed="rId3"/>
          <a:stretch>
            <a:fillRect/>
          </a:stretch>
        </p:blipFill>
        <p:spPr>
          <a:xfrm>
            <a:off x="6203091" y="1631092"/>
            <a:ext cx="5634682" cy="5226908"/>
          </a:xfrm>
          <a:prstGeom prst="rect">
            <a:avLst/>
          </a:prstGeom>
        </p:spPr>
      </p:pic>
    </p:spTree>
    <p:extLst>
      <p:ext uri="{BB962C8B-B14F-4D97-AF65-F5344CB8AC3E}">
        <p14:creationId xmlns:p14="http://schemas.microsoft.com/office/powerpoint/2010/main" val="32815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88724" y="2016690"/>
            <a:ext cx="10597019" cy="382043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Hãy chỉ ra đâu là </a:t>
            </a:r>
            <a:r>
              <a:rPr lang="en-US" sz="2800" b="1" i="1" dirty="0">
                <a:solidFill>
                  <a:schemeClr val="tx1"/>
                </a:solidFill>
              </a:rPr>
              <a:t>vật thể,</a:t>
            </a:r>
            <a:r>
              <a:rPr lang="en-US" sz="2800" b="1" dirty="0">
                <a:solidFill>
                  <a:schemeClr val="tx1"/>
                </a:solidFill>
              </a:rPr>
              <a:t> đâu là </a:t>
            </a:r>
            <a:r>
              <a:rPr lang="en-US" sz="2800" b="1" i="1" dirty="0">
                <a:solidFill>
                  <a:schemeClr val="tx1"/>
                </a:solidFill>
              </a:rPr>
              <a:t>chất</a:t>
            </a:r>
            <a:r>
              <a:rPr lang="en-US" sz="2800" b="1" dirty="0">
                <a:solidFill>
                  <a:schemeClr val="tx1"/>
                </a:solidFill>
              </a:rPr>
              <a:t> trong các câu sau:</a:t>
            </a:r>
          </a:p>
          <a:p>
            <a:r>
              <a:rPr lang="en-US" sz="2800" b="1" dirty="0">
                <a:solidFill>
                  <a:schemeClr val="tx1"/>
                </a:solidFill>
              </a:rPr>
              <a:t>a) Cơ thể người chứa 63% - 68% về khối lượng là nước.</a:t>
            </a:r>
          </a:p>
          <a:p>
            <a:r>
              <a:rPr lang="en-US" sz="2800" b="1" dirty="0">
                <a:solidFill>
                  <a:schemeClr val="tx1"/>
                </a:solidFill>
              </a:rPr>
              <a:t>b) Thủy tinh là vật liệu chế tạo ra nhiều vật gia dụng khác nhau như lọ hoa, cốc, bát, nồi,...</a:t>
            </a:r>
          </a:p>
          <a:p>
            <a:r>
              <a:rPr lang="en-US" sz="2800" b="1" dirty="0">
                <a:solidFill>
                  <a:schemeClr val="tx1"/>
                </a:solidFill>
              </a:rPr>
              <a:t>c) Than chì là vật liệu chính làm ruột bút chì.</a:t>
            </a:r>
          </a:p>
          <a:p>
            <a:r>
              <a:rPr lang="en-US" sz="2800" b="1" dirty="0">
                <a:solidFill>
                  <a:schemeClr val="tx1"/>
                </a:solidFill>
              </a:rPr>
              <a:t>d) Paracetamol là thành phẩn chính của thuốc điều trị cảm cúm.</a:t>
            </a:r>
          </a:p>
          <a:p>
            <a:pPr algn="ctr"/>
            <a:endParaRPr lang="en-US" sz="2800" b="1" dirty="0">
              <a:solidFill>
                <a:schemeClr val="tx1"/>
              </a:solidFill>
            </a:endParaRPr>
          </a:p>
        </p:txBody>
      </p:sp>
      <p:sp>
        <p:nvSpPr>
          <p:cNvPr id="7" name="Round Same Side Corner Rectangle 6"/>
          <p:cNvSpPr/>
          <p:nvPr/>
        </p:nvSpPr>
        <p:spPr>
          <a:xfrm>
            <a:off x="3870543" y="179279"/>
            <a:ext cx="4321480" cy="1077238"/>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Nhiệm vụ 2</a:t>
            </a:r>
            <a:endParaRPr lang="en-US" sz="2800" b="1" dirty="0">
              <a:solidFill>
                <a:srgbClr val="C00000"/>
              </a:solidFill>
            </a:endParaRPr>
          </a:p>
        </p:txBody>
      </p:sp>
      <p:sp>
        <p:nvSpPr>
          <p:cNvPr id="8" name="Rectangle 7">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2013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753644" y="2242159"/>
            <a:ext cx="8893479" cy="221710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Nêu sự giống nhau, khác nhau giữ vật thể tự nhiên và vật thể nhân tạo.</a:t>
            </a:r>
          </a:p>
          <a:p>
            <a:pPr algn="ctr"/>
            <a:endParaRPr lang="en-US" sz="2800" b="1" dirty="0">
              <a:solidFill>
                <a:schemeClr val="tx1"/>
              </a:solidFill>
            </a:endParaRPr>
          </a:p>
        </p:txBody>
      </p:sp>
      <p:sp>
        <p:nvSpPr>
          <p:cNvPr id="7" name="Round Same Side Corner Rectangle 6"/>
          <p:cNvSpPr/>
          <p:nvPr/>
        </p:nvSpPr>
        <p:spPr>
          <a:xfrm>
            <a:off x="4039643" y="125260"/>
            <a:ext cx="4321480" cy="1077238"/>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Nhiệm vụ 3</a:t>
            </a:r>
            <a:endParaRPr lang="en-US" sz="2800" b="1" dirty="0">
              <a:solidFill>
                <a:srgbClr val="C00000"/>
              </a:solidFill>
            </a:endParaRPr>
          </a:p>
        </p:txBody>
      </p:sp>
      <p:sp>
        <p:nvSpPr>
          <p:cNvPr id="4" name="Rectangle 3">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0" y="1524000"/>
            <a:ext cx="1579418" cy="957944"/>
          </a:xfrm>
          <a:prstGeom prst="rect">
            <a:avLst/>
          </a:prstGeom>
        </p:spPr>
      </p:pic>
      <p:pic>
        <p:nvPicPr>
          <p:cNvPr id="8" name="Picture 7">
            <a:extLst>
              <a:ext uri="{FF2B5EF4-FFF2-40B4-BE49-F238E27FC236}">
                <a16:creationId xmlns:a16="http://schemas.microsoft.com/office/drawing/2014/main" xmlns="" id="{7DAD2646-99B7-42B4-879D-BFE0E94EC625}"/>
              </a:ext>
            </a:extLst>
          </p:cNvPr>
          <p:cNvPicPr>
            <a:picLocks noChangeAspect="1"/>
          </p:cNvPicPr>
          <p:nvPr/>
        </p:nvPicPr>
        <p:blipFill>
          <a:blip r:embed="rId3"/>
          <a:stretch>
            <a:fillRect/>
          </a:stretch>
        </p:blipFill>
        <p:spPr>
          <a:xfrm>
            <a:off x="10048875" y="4633912"/>
            <a:ext cx="2143125" cy="2143125"/>
          </a:xfrm>
          <a:prstGeom prst="rect">
            <a:avLst/>
          </a:prstGeom>
        </p:spPr>
      </p:pic>
    </p:spTree>
    <p:extLst>
      <p:ext uri="{BB962C8B-B14F-4D97-AF65-F5344CB8AC3E}">
        <p14:creationId xmlns:p14="http://schemas.microsoft.com/office/powerpoint/2010/main" val="368344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25677" y="1171183"/>
            <a:ext cx="6739003" cy="1396653"/>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Quan sát hình và hoàn thành bảng sau:</a:t>
            </a:r>
            <a:endParaRPr lang="en-US" sz="2800" b="1" dirty="0">
              <a:solidFill>
                <a:schemeClr val="tx1"/>
              </a:solidFill>
            </a:endParaRPr>
          </a:p>
          <a:p>
            <a:pPr algn="ctr"/>
            <a:endParaRPr lang="en-US" sz="2800" b="1" dirty="0">
              <a:solidFill>
                <a:schemeClr val="tx1"/>
              </a:solidFill>
            </a:endParaRPr>
          </a:p>
        </p:txBody>
      </p:sp>
      <p:sp>
        <p:nvSpPr>
          <p:cNvPr id="7" name="Round Same Side Corner Rectangle 6"/>
          <p:cNvSpPr/>
          <p:nvPr/>
        </p:nvSpPr>
        <p:spPr>
          <a:xfrm>
            <a:off x="4158642" y="225467"/>
            <a:ext cx="3269292" cy="839243"/>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Nhiệm vụ 4</a:t>
            </a:r>
            <a:endParaRPr lang="en-US" sz="2800" b="1" dirty="0">
              <a:solidFill>
                <a:srgbClr val="C0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674701" y="654581"/>
            <a:ext cx="4400389" cy="3491534"/>
          </a:xfrm>
          <a:prstGeom prst="rect">
            <a:avLst/>
          </a:prstGeom>
          <a:noFill/>
        </p:spPr>
      </p:pic>
      <p:graphicFrame>
        <p:nvGraphicFramePr>
          <p:cNvPr id="2" name="Table 1"/>
          <p:cNvGraphicFramePr>
            <a:graphicFrameLocks noGrp="1"/>
          </p:cNvGraphicFramePr>
          <p:nvPr>
            <p:extLst>
              <p:ext uri="{D42A27DB-BD31-4B8C-83A1-F6EECF244321}">
                <p14:modId xmlns:p14="http://schemas.microsoft.com/office/powerpoint/2010/main" val="3778257283"/>
              </p:ext>
            </p:extLst>
          </p:nvPr>
        </p:nvGraphicFramePr>
        <p:xfrm>
          <a:off x="325675" y="2978961"/>
          <a:ext cx="6889316" cy="3583481"/>
        </p:xfrm>
        <a:graphic>
          <a:graphicData uri="http://schemas.openxmlformats.org/drawingml/2006/table">
            <a:tbl>
              <a:tblPr firstRow="1" firstCol="1" bandRow="1">
                <a:tableStyleId>{5C22544A-7EE6-4342-B048-85BDC9FD1C3A}</a:tableStyleId>
              </a:tblPr>
              <a:tblGrid>
                <a:gridCol w="1791224"/>
                <a:gridCol w="701457"/>
                <a:gridCol w="1936318"/>
                <a:gridCol w="2460317"/>
              </a:tblGrid>
              <a:tr h="1407451">
                <a:tc>
                  <a:txBody>
                    <a:bodyPr/>
                    <a:lstStyle/>
                    <a:p>
                      <a:pPr algn="ctr">
                        <a:spcAft>
                          <a:spcPts val="0"/>
                        </a:spcAft>
                      </a:pPr>
                      <a:r>
                        <a:rPr lang="en-US" sz="2800" dirty="0">
                          <a:solidFill>
                            <a:schemeClr val="tx1"/>
                          </a:solidFill>
                          <a:effectLst/>
                        </a:rPr>
                        <a:t>Chất</a:t>
                      </a:r>
                      <a:endParaRPr lang="en-US" sz="2800"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tx1"/>
                          </a:solidFill>
                          <a:effectLst/>
                        </a:rPr>
                        <a:t>Thể</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chemeClr val="tx1"/>
                          </a:solidFill>
                          <a:effectLst/>
                        </a:rPr>
                        <a:t>Có hình dạng xác định không?</a:t>
                      </a:r>
                      <a:endParaRPr lang="en-US" sz="2800"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tx1"/>
                          </a:solidFill>
                          <a:effectLst/>
                        </a:rPr>
                        <a:t>Có thể nén không?</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50">
                <a:tc>
                  <a:txBody>
                    <a:bodyPr/>
                    <a:lstStyle/>
                    <a:p>
                      <a:pPr algn="just">
                        <a:spcAft>
                          <a:spcPts val="0"/>
                        </a:spcAft>
                      </a:pPr>
                      <a:r>
                        <a:rPr lang="en-US" sz="2800">
                          <a:solidFill>
                            <a:schemeClr val="tx1"/>
                          </a:solidFill>
                          <a:effectLst/>
                        </a:rPr>
                        <a:t>Nước đá</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tx1"/>
                          </a:solidFill>
                          <a:effectLst/>
                        </a:rPr>
                        <a:t>?</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chemeClr val="tx1"/>
                          </a:solidFill>
                          <a:effectLst/>
                        </a:rPr>
                        <a:t>?</a:t>
                      </a:r>
                      <a:endParaRPr lang="en-US" sz="2800"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tx1"/>
                          </a:solidFill>
                          <a:effectLst/>
                        </a:rPr>
                        <a:t>?</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8301">
                <a:tc>
                  <a:txBody>
                    <a:bodyPr/>
                    <a:lstStyle/>
                    <a:p>
                      <a:pPr algn="just">
                        <a:spcAft>
                          <a:spcPts val="0"/>
                        </a:spcAft>
                      </a:pPr>
                      <a:r>
                        <a:rPr lang="en-US" sz="2800" dirty="0">
                          <a:solidFill>
                            <a:schemeClr val="tx1"/>
                          </a:solidFill>
                          <a:effectLst/>
                        </a:rPr>
                        <a:t>Nước </a:t>
                      </a:r>
                      <a:r>
                        <a:rPr lang="en-US" sz="2800" dirty="0" smtClean="0">
                          <a:solidFill>
                            <a:schemeClr val="tx1"/>
                          </a:solidFill>
                          <a:effectLst/>
                        </a:rPr>
                        <a:t>lỏng</a:t>
                      </a:r>
                      <a:endParaRPr lang="en-US" sz="2800"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tx1"/>
                          </a:solidFill>
                          <a:effectLst/>
                        </a:rPr>
                        <a:t>?</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tx1"/>
                          </a:solidFill>
                          <a:effectLst/>
                        </a:rPr>
                        <a:t>?</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tx1"/>
                          </a:solidFill>
                          <a:effectLst/>
                        </a:rPr>
                        <a:t>?</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50">
                <a:tc>
                  <a:txBody>
                    <a:bodyPr/>
                    <a:lstStyle/>
                    <a:p>
                      <a:pPr algn="just">
                        <a:spcAft>
                          <a:spcPts val="0"/>
                        </a:spcAft>
                      </a:pPr>
                      <a:r>
                        <a:rPr lang="en-US" sz="2800">
                          <a:solidFill>
                            <a:schemeClr val="tx1"/>
                          </a:solidFill>
                          <a:effectLst/>
                        </a:rPr>
                        <a:t>Hơi nước</a:t>
                      </a:r>
                      <a:endParaRPr lang="en-US" sz="280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chemeClr val="tx1"/>
                          </a:solidFill>
                          <a:effectLst/>
                        </a:rPr>
                        <a:t>?</a:t>
                      </a:r>
                      <a:endParaRPr lang="en-US" sz="2800"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chemeClr val="tx1"/>
                          </a:solidFill>
                          <a:effectLst/>
                        </a:rPr>
                        <a:t>?</a:t>
                      </a:r>
                      <a:endParaRPr lang="en-US" sz="2800"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chemeClr val="tx1"/>
                          </a:solidFill>
                          <a:effectLst/>
                        </a:rPr>
                        <a:t>?</a:t>
                      </a:r>
                      <a:endParaRPr lang="en-US" sz="2800"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7674701" y="4146115"/>
            <a:ext cx="4602454" cy="369332"/>
          </a:xfrm>
          <a:prstGeom prst="rect">
            <a:avLst/>
          </a:prstGeom>
        </p:spPr>
        <p:txBody>
          <a:bodyPr wrap="square">
            <a:spAutoFit/>
          </a:bodyPr>
          <a:lstStyle/>
          <a:p>
            <a:r>
              <a:rPr lang="en-US" dirty="0" smtClean="0"/>
              <a:t>Nước </a:t>
            </a:r>
            <a:r>
              <a:rPr lang="en-US" dirty="0"/>
              <a:t>đá             </a:t>
            </a:r>
            <a:r>
              <a:rPr lang="en-US" dirty="0" smtClean="0"/>
              <a:t>Nước </a:t>
            </a:r>
            <a:r>
              <a:rPr lang="en-US" dirty="0"/>
              <a:t>lỏng                </a:t>
            </a:r>
            <a:r>
              <a:rPr lang="en-US" dirty="0" smtClean="0"/>
              <a:t> </a:t>
            </a:r>
            <a:r>
              <a:rPr lang="en-US" dirty="0"/>
              <a:t>Hơi nước</a:t>
            </a:r>
            <a:endParaRPr lang="en-US" dirty="0"/>
          </a:p>
        </p:txBody>
      </p:sp>
    </p:spTree>
    <p:extLst>
      <p:ext uri="{BB962C8B-B14F-4D97-AF65-F5344CB8AC3E}">
        <p14:creationId xmlns:p14="http://schemas.microsoft.com/office/powerpoint/2010/main" val="304441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25676" y="1559490"/>
            <a:ext cx="11235847" cy="363881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Quan sát thí nghiệm “ Đo nhiệt độ sôi của nước” trong đường link sau </a:t>
            </a:r>
            <a:r>
              <a:rPr lang="en-US" sz="2800" u="sng" dirty="0">
                <a:solidFill>
                  <a:schemeClr val="tx1"/>
                </a:solidFill>
                <a:hlinkClick r:id="rId2"/>
              </a:rPr>
              <a:t>https://</a:t>
            </a:r>
            <a:r>
              <a:rPr lang="en-US" sz="2800" u="sng" dirty="0" smtClean="0">
                <a:solidFill>
                  <a:schemeClr val="tx1"/>
                </a:solidFill>
                <a:hlinkClick r:id="rId2"/>
              </a:rPr>
              <a:t>www.youtube.com/watch?v=E-vPl-gZS0Q</a:t>
            </a:r>
            <a:endParaRPr lang="en-US" sz="2800" u="sng" dirty="0" smtClean="0">
              <a:solidFill>
                <a:schemeClr val="tx1"/>
              </a:solidFill>
            </a:endParaRPr>
          </a:p>
          <a:p>
            <a:r>
              <a:rPr lang="en-US" sz="2800" b="1" dirty="0" smtClean="0">
                <a:solidFill>
                  <a:schemeClr val="tx1"/>
                </a:solidFill>
              </a:rPr>
              <a:t> và trả lời các câu hỏi sau:</a:t>
            </a:r>
          </a:p>
          <a:p>
            <a:r>
              <a:rPr lang="en-US" sz="2800" b="1" dirty="0" smtClean="0">
                <a:solidFill>
                  <a:schemeClr val="tx1"/>
                </a:solidFill>
              </a:rPr>
              <a:t>1/ Nhiệt độ trên nhiệt kế thay đổi như thế nào?</a:t>
            </a:r>
          </a:p>
          <a:p>
            <a:r>
              <a:rPr lang="en-US" sz="2800" b="1" dirty="0" smtClean="0">
                <a:solidFill>
                  <a:schemeClr val="tx1"/>
                </a:solidFill>
              </a:rPr>
              <a:t>2/ Mô tả hiện tượng quan sát được trên bề mặt chất lỏng, trong lòng chất lỏng và đầu ống dẫn khí thoát ra.</a:t>
            </a:r>
          </a:p>
          <a:p>
            <a:r>
              <a:rPr lang="en-US" sz="2800" b="1" dirty="0" smtClean="0">
                <a:solidFill>
                  <a:schemeClr val="tx1"/>
                </a:solidFill>
              </a:rPr>
              <a:t>3/ </a:t>
            </a:r>
            <a:r>
              <a:rPr lang="vi-VN" sz="2800" b="1" dirty="0">
                <a:solidFill>
                  <a:schemeClr val="tx1"/>
                </a:solidFill>
                <a:latin typeface="Times New Roman" panose="02020603050405020304" pitchFamily="18" charset="0"/>
                <a:cs typeface="Times New Roman" panose="02020603050405020304" pitchFamily="18" charset="0"/>
              </a:rPr>
              <a:t>Nhiệt độ sôi của nước: ......................</a:t>
            </a:r>
            <a:endParaRPr lang="en-US" sz="2800" b="1" dirty="0">
              <a:solidFill>
                <a:schemeClr val="tx1"/>
              </a:solidFill>
            </a:endParaRPr>
          </a:p>
        </p:txBody>
      </p:sp>
      <p:sp>
        <p:nvSpPr>
          <p:cNvPr id="7" name="Round Same Side Corner Rectangle 6"/>
          <p:cNvSpPr/>
          <p:nvPr/>
        </p:nvSpPr>
        <p:spPr>
          <a:xfrm>
            <a:off x="4158642" y="225467"/>
            <a:ext cx="3269292" cy="839243"/>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Nhiệm vụ 5</a:t>
            </a:r>
            <a:endParaRPr lang="en-US" sz="2800" b="1" dirty="0">
              <a:solidFill>
                <a:srgbClr val="C00000"/>
              </a:solidFill>
            </a:endParaRPr>
          </a:p>
        </p:txBody>
      </p:sp>
      <p:pic>
        <p:nvPicPr>
          <p:cNvPr id="8" name="Picture 7">
            <a:extLst>
              <a:ext uri="{FF2B5EF4-FFF2-40B4-BE49-F238E27FC236}">
                <a16:creationId xmlns:a16="http://schemas.microsoft.com/office/drawing/2014/main" xmlns="" id="{7DAD2646-99B7-42B4-879D-BFE0E94EC625}"/>
              </a:ext>
            </a:extLst>
          </p:cNvPr>
          <p:cNvPicPr>
            <a:picLocks noChangeAspect="1"/>
          </p:cNvPicPr>
          <p:nvPr/>
        </p:nvPicPr>
        <p:blipFill>
          <a:blip r:embed="rId3"/>
          <a:stretch>
            <a:fillRect/>
          </a:stretch>
        </p:blipFill>
        <p:spPr>
          <a:xfrm>
            <a:off x="10048875" y="4633912"/>
            <a:ext cx="2143125" cy="2143125"/>
          </a:xfrm>
          <a:prstGeom prst="rect">
            <a:avLst/>
          </a:prstGeom>
        </p:spPr>
      </p:pic>
      <p:sp>
        <p:nvSpPr>
          <p:cNvPr id="9" name="Rectangle 8">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xmlns="" id="{94850A09-2C17-4A80-BEF8-8529519FA499}"/>
              </a:ext>
            </a:extLst>
          </p:cNvPr>
          <p:cNvPicPr>
            <a:picLocks noChangeAspect="1"/>
          </p:cNvPicPr>
          <p:nvPr/>
        </p:nvPicPr>
        <p:blipFill>
          <a:blip r:embed="rId4"/>
          <a:stretch>
            <a:fillRect/>
          </a:stretch>
        </p:blipFill>
        <p:spPr>
          <a:xfrm>
            <a:off x="325676" y="225467"/>
            <a:ext cx="1579418" cy="957944"/>
          </a:xfrm>
          <a:prstGeom prst="rect">
            <a:avLst/>
          </a:prstGeom>
        </p:spPr>
      </p:pic>
    </p:spTree>
    <p:extLst>
      <p:ext uri="{BB962C8B-B14F-4D97-AF65-F5344CB8AC3E}">
        <p14:creationId xmlns:p14="http://schemas.microsoft.com/office/powerpoint/2010/main" val="23848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25676" y="1559490"/>
            <a:ext cx="11235847" cy="284967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Quan sát thí nghiệm “ Hòa tan muối ăn và dầu ăn vào nước” trong đường link sau </a:t>
            </a:r>
            <a:r>
              <a:rPr lang="en-US" sz="2800" b="1" dirty="0">
                <a:solidFill>
                  <a:schemeClr val="tx1"/>
                </a:solidFill>
                <a:latin typeface="Times New Roman" panose="02020603050405020304" pitchFamily="18" charset="0"/>
                <a:cs typeface="Times New Roman" panose="02020603050405020304" pitchFamily="18" charset="0"/>
                <a:hlinkClick r:id="rId2"/>
              </a:rPr>
              <a:t>https://</a:t>
            </a:r>
            <a:r>
              <a:rPr lang="en-US" sz="2800" b="1" dirty="0" smtClean="0">
                <a:solidFill>
                  <a:schemeClr val="tx1"/>
                </a:solidFill>
                <a:latin typeface="Times New Roman" panose="02020603050405020304" pitchFamily="18" charset="0"/>
                <a:cs typeface="Times New Roman" panose="02020603050405020304" pitchFamily="18" charset="0"/>
                <a:hlinkClick r:id="rId2"/>
              </a:rPr>
              <a:t>www.youtube.com/watch?v=ScfzU-CUjVQ</a:t>
            </a:r>
            <a:endParaRPr lang="en-US" sz="2800" b="1" u="sng" dirty="0" smtClean="0">
              <a:solidFill>
                <a:schemeClr val="tx1"/>
              </a:solidFill>
            </a:endParaRPr>
          </a:p>
          <a:p>
            <a:r>
              <a:rPr lang="en-US" sz="2800" b="1" dirty="0" smtClean="0">
                <a:solidFill>
                  <a:schemeClr val="tx1"/>
                </a:solidFill>
              </a:rPr>
              <a:t> và nêu nhận </a:t>
            </a:r>
            <a:r>
              <a:rPr lang="en-US" sz="2800" b="1" dirty="0">
                <a:solidFill>
                  <a:schemeClr val="tx1"/>
                </a:solidFill>
              </a:rPr>
              <a:t>xét </a:t>
            </a:r>
            <a:r>
              <a:rPr lang="en-US" sz="2800" b="1" dirty="0" smtClean="0">
                <a:solidFill>
                  <a:schemeClr val="tx1"/>
                </a:solidFill>
              </a:rPr>
              <a:t>của em </a:t>
            </a:r>
            <a:r>
              <a:rPr lang="en-US" sz="2800" b="1" dirty="0">
                <a:solidFill>
                  <a:schemeClr val="tx1"/>
                </a:solidFill>
              </a:rPr>
              <a:t>về khả năng tan của muối ăn và dầu ăn trong nước.</a:t>
            </a:r>
          </a:p>
          <a:p>
            <a:endParaRPr lang="en-US" sz="2800" b="1" dirty="0" smtClean="0">
              <a:solidFill>
                <a:schemeClr val="tx1"/>
              </a:solidFill>
            </a:endParaRPr>
          </a:p>
        </p:txBody>
      </p:sp>
      <p:sp>
        <p:nvSpPr>
          <p:cNvPr id="7" name="Round Same Side Corner Rectangle 6"/>
          <p:cNvSpPr/>
          <p:nvPr/>
        </p:nvSpPr>
        <p:spPr>
          <a:xfrm>
            <a:off x="4158642" y="225467"/>
            <a:ext cx="3269292" cy="839243"/>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Nhiệm vụ 6</a:t>
            </a:r>
            <a:endParaRPr lang="en-US" sz="2800" b="1" dirty="0">
              <a:solidFill>
                <a:srgbClr val="C00000"/>
              </a:solidFill>
            </a:endParaRPr>
          </a:p>
        </p:txBody>
      </p:sp>
      <p:pic>
        <p:nvPicPr>
          <p:cNvPr id="8" name="Picture 7">
            <a:extLst>
              <a:ext uri="{FF2B5EF4-FFF2-40B4-BE49-F238E27FC236}">
                <a16:creationId xmlns:a16="http://schemas.microsoft.com/office/drawing/2014/main" xmlns="" id="{7DAD2646-99B7-42B4-879D-BFE0E94EC625}"/>
              </a:ext>
            </a:extLst>
          </p:cNvPr>
          <p:cNvPicPr>
            <a:picLocks noChangeAspect="1"/>
          </p:cNvPicPr>
          <p:nvPr/>
        </p:nvPicPr>
        <p:blipFill>
          <a:blip r:embed="rId3"/>
          <a:stretch>
            <a:fillRect/>
          </a:stretch>
        </p:blipFill>
        <p:spPr>
          <a:xfrm>
            <a:off x="10048875" y="4633912"/>
            <a:ext cx="2143125" cy="2143125"/>
          </a:xfrm>
          <a:prstGeom prst="rect">
            <a:avLst/>
          </a:prstGeom>
        </p:spPr>
      </p:pic>
      <p:sp>
        <p:nvSpPr>
          <p:cNvPr id="9" name="Rectangle 8">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xmlns="" id="{94850A09-2C17-4A80-BEF8-8529519FA499}"/>
              </a:ext>
            </a:extLst>
          </p:cNvPr>
          <p:cNvPicPr>
            <a:picLocks noChangeAspect="1"/>
          </p:cNvPicPr>
          <p:nvPr/>
        </p:nvPicPr>
        <p:blipFill>
          <a:blip r:embed="rId4"/>
          <a:stretch>
            <a:fillRect/>
          </a:stretch>
        </p:blipFill>
        <p:spPr>
          <a:xfrm>
            <a:off x="325676" y="225467"/>
            <a:ext cx="1579418" cy="957944"/>
          </a:xfrm>
          <a:prstGeom prst="rect">
            <a:avLst/>
          </a:prstGeom>
        </p:spPr>
      </p:pic>
    </p:spTree>
    <p:extLst>
      <p:ext uri="{BB962C8B-B14F-4D97-AF65-F5344CB8AC3E}">
        <p14:creationId xmlns:p14="http://schemas.microsoft.com/office/powerpoint/2010/main" val="312031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AE6793-EA05-44F5-86F2-EF3A1EA78258}"/>
              </a:ext>
            </a:extLst>
          </p:cNvPr>
          <p:cNvSpPr txBox="1"/>
          <p:nvPr/>
        </p:nvSpPr>
        <p:spPr>
          <a:xfrm>
            <a:off x="661707" y="73810"/>
            <a:ext cx="3829610" cy="523220"/>
          </a:xfrm>
          <a:prstGeom prst="rect">
            <a:avLst/>
          </a:prstGeom>
          <a:noFill/>
        </p:spPr>
        <p:txBody>
          <a:bodyPr wrap="square" rtlCol="0">
            <a:spAutoFit/>
          </a:bodyPr>
          <a:lstStyle/>
          <a:p>
            <a:r>
              <a:rPr lang="vi-VN" sz="2800" b="1" dirty="0">
                <a:solidFill>
                  <a:srgbClr val="FF0000"/>
                </a:solidFill>
              </a:rPr>
              <a:t>NHIỆM VỤ HỌC SINH               </a:t>
            </a:r>
          </a:p>
        </p:txBody>
      </p:sp>
      <p:sp>
        <p:nvSpPr>
          <p:cNvPr id="6" name="Rectangle 5">
            <a:extLst>
              <a:ext uri="{FF2B5EF4-FFF2-40B4-BE49-F238E27FC236}">
                <a16:creationId xmlns:a16="http://schemas.microsoft.com/office/drawing/2014/main" xmlns=""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10169243" y="406802"/>
            <a:ext cx="2122697" cy="584775"/>
          </a:xfrm>
          <a:prstGeom prst="rect">
            <a:avLst/>
          </a:prstGeom>
          <a:noFill/>
        </p:spPr>
        <p:txBody>
          <a:bodyPr wrap="none" rtlCol="0">
            <a:spAutoFit/>
          </a:bodyPr>
          <a:lstStyle/>
          <a:p>
            <a:r>
              <a:rPr lang="en-US" sz="3200" dirty="0" smtClean="0">
                <a:solidFill>
                  <a:srgbClr val="00B050"/>
                </a:solidFill>
                <a:latin typeface="Times New Roman" panose="02020603050405020304" pitchFamily="18" charset="0"/>
                <a:cs typeface="Times New Roman" panose="02020603050405020304" pitchFamily="18" charset="0"/>
              </a:rPr>
              <a:t>Nhiệm vụ </a:t>
            </a:r>
            <a:r>
              <a:rPr lang="en-US" sz="3200" dirty="0" smtClean="0">
                <a:solidFill>
                  <a:srgbClr val="00B050"/>
                </a:solidFill>
                <a:latin typeface="Times New Roman" panose="02020603050405020304" pitchFamily="18" charset="0"/>
                <a:cs typeface="Times New Roman" panose="02020603050405020304" pitchFamily="18" charset="0"/>
              </a:rPr>
              <a:t>7</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81346" y="1164526"/>
            <a:ext cx="9066938" cy="1323439"/>
          </a:xfrm>
          <a:prstGeom prst="rect">
            <a:avLst/>
          </a:prstGeom>
          <a:noFill/>
        </p:spPr>
        <p:txBody>
          <a:bodyPr wrap="square" rtlCol="0">
            <a:spAutoFit/>
          </a:bodyPr>
          <a:lstStyle/>
          <a:p>
            <a:pPr algn="ctr"/>
            <a:r>
              <a:rPr lang="en-US" sz="4000" dirty="0" err="1">
                <a:solidFill>
                  <a:srgbClr val="0070C0"/>
                </a:solidFill>
                <a:latin typeface="Times New Roman" panose="02020603050405020304" pitchFamily="18" charset="0"/>
                <a:cs typeface="Times New Roman" panose="02020603050405020304" pitchFamily="18" charset="0"/>
              </a:rPr>
              <a:t>Q</a:t>
            </a:r>
            <a:r>
              <a:rPr lang="en-US" sz="4000" dirty="0" err="1" smtClean="0">
                <a:solidFill>
                  <a:srgbClr val="0070C0"/>
                </a:solidFill>
                <a:latin typeface="Times New Roman" panose="02020603050405020304" pitchFamily="18" charset="0"/>
                <a:cs typeface="Times New Roman" panose="02020603050405020304" pitchFamily="18" charset="0"/>
              </a:rPr>
              <a:t>uan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sát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các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hình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dưới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đây</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và</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nhận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xét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về</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thể</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màu</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sắc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của</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chúng</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0" y="962431"/>
            <a:ext cx="2438399" cy="159115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84469"/>
            <a:ext cx="2381250" cy="262049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346" y="2722469"/>
            <a:ext cx="2746737" cy="338249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3379" y="2695547"/>
            <a:ext cx="6024905" cy="3409418"/>
          </a:xfrm>
          <a:prstGeom prst="rect">
            <a:avLst/>
          </a:prstGeom>
        </p:spPr>
      </p:pic>
      <p:sp>
        <p:nvSpPr>
          <p:cNvPr id="13" name="TextBox 12"/>
          <p:cNvSpPr txBox="1"/>
          <p:nvPr/>
        </p:nvSpPr>
        <p:spPr>
          <a:xfrm>
            <a:off x="939520" y="6228980"/>
            <a:ext cx="118333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Than </a:t>
            </a:r>
            <a:r>
              <a:rPr lang="en-US" sz="2400" dirty="0" err="1" smtClean="0">
                <a:latin typeface="Times New Roman" panose="02020603050405020304" pitchFamily="18" charset="0"/>
                <a:cs typeface="Times New Roman" panose="02020603050405020304" pitchFamily="18" charset="0"/>
              </a:rPr>
              <a:t>đá</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793006" y="6228981"/>
            <a:ext cx="1064715" cy="461665"/>
          </a:xfrm>
          <a:prstGeom prst="rect">
            <a:avLst/>
          </a:prstGeom>
          <a:noFill/>
        </p:spPr>
        <p:txBody>
          <a:bodyPr wrap="none" rtlCol="0">
            <a:spAutoFit/>
          </a:bodyPr>
          <a:lstStyle/>
          <a:p>
            <a:r>
              <a:rPr lang="en-US" sz="2400" dirty="0" err="1"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304955" y="6228980"/>
            <a:ext cx="5461752" cy="461665"/>
          </a:xfrm>
          <a:prstGeom prst="rect">
            <a:avLst/>
          </a:prstGeom>
          <a:noFill/>
        </p:spPr>
        <p:txBody>
          <a:bodyPr wrap="none" rtlCol="0">
            <a:spAutoFit/>
          </a:bodyPr>
          <a:lstStyle/>
          <a:p>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hơi</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suối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1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25676" y="1559490"/>
            <a:ext cx="11235847" cy="363881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Quan sát thí nghiệm “ Đun nóng đường kính” trong đường link sau </a:t>
            </a:r>
            <a:r>
              <a:rPr lang="en-US" sz="2800" b="1" u="sng" dirty="0">
                <a:solidFill>
                  <a:schemeClr val="tx1"/>
                </a:solidFill>
                <a:hlinkClick r:id="rId2"/>
              </a:rPr>
              <a:t>https://</a:t>
            </a:r>
            <a:r>
              <a:rPr lang="en-US" sz="2800" b="1" u="sng" dirty="0" smtClean="0">
                <a:solidFill>
                  <a:schemeClr val="tx1"/>
                </a:solidFill>
                <a:hlinkClick r:id="rId2"/>
              </a:rPr>
              <a:t>www.youtube.com/watch?v=cy-pJGcSeEA</a:t>
            </a:r>
            <a:endParaRPr lang="en-US" sz="2800" b="1" u="sng" dirty="0" smtClean="0">
              <a:solidFill>
                <a:schemeClr val="tx1"/>
              </a:solidFill>
            </a:endParaRPr>
          </a:p>
          <a:p>
            <a:r>
              <a:rPr lang="en-US" sz="2800" b="1" dirty="0" smtClean="0">
                <a:solidFill>
                  <a:schemeClr val="tx1"/>
                </a:solidFill>
              </a:rPr>
              <a:t> và trả lời các câu hỏi sau:</a:t>
            </a:r>
          </a:p>
          <a:p>
            <a:r>
              <a:rPr lang="en-US" sz="2800" b="1" dirty="0" smtClean="0">
                <a:solidFill>
                  <a:schemeClr val="tx1"/>
                </a:solidFill>
              </a:rPr>
              <a:t>1/ Trong thí nghiệm trên, em thấy có những quá trình nào đã xảy ra?</a:t>
            </a:r>
          </a:p>
          <a:p>
            <a:r>
              <a:rPr lang="en-US" sz="2800" b="1" dirty="0" smtClean="0">
                <a:solidFill>
                  <a:schemeClr val="tx1"/>
                </a:solidFill>
              </a:rPr>
              <a:t>2/ </a:t>
            </a:r>
            <a:r>
              <a:rPr lang="en-US" sz="2800" b="1" dirty="0">
                <a:solidFill>
                  <a:schemeClr val="tx1"/>
                </a:solidFill>
              </a:rPr>
              <a:t>Em hãy cho biết trong các quá trình xảy ra ở thí </a:t>
            </a:r>
            <a:r>
              <a:rPr lang="en-US" sz="2800" b="1" dirty="0" smtClean="0">
                <a:solidFill>
                  <a:schemeClr val="tx1"/>
                </a:solidFill>
              </a:rPr>
              <a:t>nghiệm trên </a:t>
            </a:r>
            <a:r>
              <a:rPr lang="en-US" sz="2800" b="1" dirty="0">
                <a:solidFill>
                  <a:schemeClr val="tx1"/>
                </a:solidFill>
              </a:rPr>
              <a:t>có tạo thành chất mới không</a:t>
            </a:r>
            <a:r>
              <a:rPr lang="en-US" sz="2800" b="1" dirty="0" smtClean="0">
                <a:solidFill>
                  <a:schemeClr val="tx1"/>
                </a:solidFill>
              </a:rPr>
              <a:t>?</a:t>
            </a:r>
            <a:endParaRPr lang="en-US" sz="2800" b="1" dirty="0">
              <a:solidFill>
                <a:schemeClr val="tx1"/>
              </a:solidFill>
            </a:endParaRPr>
          </a:p>
        </p:txBody>
      </p:sp>
      <p:sp>
        <p:nvSpPr>
          <p:cNvPr id="7" name="Round Same Side Corner Rectangle 6"/>
          <p:cNvSpPr/>
          <p:nvPr/>
        </p:nvSpPr>
        <p:spPr>
          <a:xfrm>
            <a:off x="4158642" y="225467"/>
            <a:ext cx="3269292" cy="839243"/>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Nhiệm vụ 8</a:t>
            </a:r>
            <a:endParaRPr lang="en-US" sz="2800" b="1" dirty="0">
              <a:solidFill>
                <a:srgbClr val="C00000"/>
              </a:solidFill>
            </a:endParaRPr>
          </a:p>
        </p:txBody>
      </p:sp>
      <p:pic>
        <p:nvPicPr>
          <p:cNvPr id="8" name="Picture 7">
            <a:extLst>
              <a:ext uri="{FF2B5EF4-FFF2-40B4-BE49-F238E27FC236}">
                <a16:creationId xmlns:a16="http://schemas.microsoft.com/office/drawing/2014/main" xmlns="" id="{7DAD2646-99B7-42B4-879D-BFE0E94EC625}"/>
              </a:ext>
            </a:extLst>
          </p:cNvPr>
          <p:cNvPicPr>
            <a:picLocks noChangeAspect="1"/>
          </p:cNvPicPr>
          <p:nvPr/>
        </p:nvPicPr>
        <p:blipFill>
          <a:blip r:embed="rId3"/>
          <a:stretch>
            <a:fillRect/>
          </a:stretch>
        </p:blipFill>
        <p:spPr>
          <a:xfrm>
            <a:off x="10048875" y="4633912"/>
            <a:ext cx="2143125" cy="2143125"/>
          </a:xfrm>
          <a:prstGeom prst="rect">
            <a:avLst/>
          </a:prstGeom>
        </p:spPr>
      </p:pic>
      <p:sp>
        <p:nvSpPr>
          <p:cNvPr id="9" name="Rectangle 8">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xmlns="" id="{94850A09-2C17-4A80-BEF8-8529519FA499}"/>
              </a:ext>
            </a:extLst>
          </p:cNvPr>
          <p:cNvPicPr>
            <a:picLocks noChangeAspect="1"/>
          </p:cNvPicPr>
          <p:nvPr/>
        </p:nvPicPr>
        <p:blipFill>
          <a:blip r:embed="rId4"/>
          <a:stretch>
            <a:fillRect/>
          </a:stretch>
        </p:blipFill>
        <p:spPr>
          <a:xfrm>
            <a:off x="325676" y="225467"/>
            <a:ext cx="1579418" cy="957944"/>
          </a:xfrm>
          <a:prstGeom prst="rect">
            <a:avLst/>
          </a:prstGeom>
        </p:spPr>
      </p:pic>
    </p:spTree>
    <p:extLst>
      <p:ext uri="{BB962C8B-B14F-4D97-AF65-F5344CB8AC3E}">
        <p14:creationId xmlns:p14="http://schemas.microsoft.com/office/powerpoint/2010/main" val="1764306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731</Words>
  <Application>Microsoft Office PowerPoint</Application>
  <PresentationFormat>Custom</PresentationFormat>
  <Paragraphs>81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BÀI 8:  SỰ ĐA DẠNG VÀ CÁC THỂ CƠ BẢN CỦA CHẤT. TÍNH CHẤT CỦA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SỰ ĐA DẠNG VÀ CÁC THỂ CƠ BẢN CỦA CHẤT. TÍNH CHẤT CỦA CHẤT</dc:title>
  <dc:creator>Admin</dc:creator>
  <cp:lastModifiedBy>STHC SCHOOL</cp:lastModifiedBy>
  <cp:revision>35</cp:revision>
  <dcterms:created xsi:type="dcterms:W3CDTF">2021-08-30T08:34:50Z</dcterms:created>
  <dcterms:modified xsi:type="dcterms:W3CDTF">2021-10-02T03:39:43Z</dcterms:modified>
</cp:coreProperties>
</file>