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7" r:id="rId2"/>
    <p:sldId id="259" r:id="rId3"/>
    <p:sldId id="288" r:id="rId4"/>
    <p:sldId id="294" r:id="rId5"/>
    <p:sldId id="296" r:id="rId6"/>
    <p:sldId id="295" r:id="rId7"/>
    <p:sldId id="297" r:id="rId8"/>
    <p:sldId id="301" r:id="rId9"/>
    <p:sldId id="302" r:id="rId10"/>
    <p:sldId id="299" r:id="rId11"/>
    <p:sldId id="300" r:id="rId12"/>
    <p:sldId id="304" r:id="rId13"/>
    <p:sldId id="305" r:id="rId14"/>
    <p:sldId id="303" r:id="rId15"/>
    <p:sldId id="273" r:id="rId16"/>
    <p:sldId id="307" r:id="rId17"/>
    <p:sldId id="308" r:id="rId18"/>
    <p:sldId id="309" r:id="rId19"/>
    <p:sldId id="310" r:id="rId20"/>
    <p:sldId id="271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66"/>
    <a:srgbClr val="FFFF66"/>
    <a:srgbClr val="FFFF99"/>
    <a:srgbClr val="99FF33"/>
    <a:srgbClr val="FF99FF"/>
    <a:srgbClr val="FF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4624" autoAdjust="0"/>
  </p:normalViewPr>
  <p:slideViewPr>
    <p:cSldViewPr>
      <p:cViewPr varScale="1">
        <p:scale>
          <a:sx n="75" d="100"/>
          <a:sy n="75" d="100"/>
        </p:scale>
        <p:origin x="-4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B3750-E449-47CF-8859-377254ABD8F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0EF8A-CD98-41EA-8F99-3DFF5688C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74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0EF8A-CD98-41EA-8F99-3DFF5688CB27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F755-A04D-4606-B247-9A672812B8BB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3F160E5-FE46-4B61-A6D3-C51FA000BA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F755-A04D-4606-B247-9A672812B8BB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3F160E5-FE46-4B61-A6D3-C51FA000BA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F755-A04D-4606-B247-9A672812B8BB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3F160E5-FE46-4B61-A6D3-C51FA000BA6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F755-A04D-4606-B247-9A672812B8BB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3F160E5-FE46-4B61-A6D3-C51FA000BA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F755-A04D-4606-B247-9A672812B8BB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3F160E5-FE46-4B61-A6D3-C51FA000BA6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F755-A04D-4606-B247-9A672812B8BB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3F160E5-FE46-4B61-A6D3-C51FA000BA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F755-A04D-4606-B247-9A672812B8BB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60E5-FE46-4B61-A6D3-C51FA000BA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F755-A04D-4606-B247-9A672812B8BB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60E5-FE46-4B61-A6D3-C51FA000BA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F755-A04D-4606-B247-9A672812B8BB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60E5-FE46-4B61-A6D3-C51FA000BA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F755-A04D-4606-B247-9A672812B8BB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3F160E5-FE46-4B61-A6D3-C51FA000BA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F755-A04D-4606-B247-9A672812B8BB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3F160E5-FE46-4B61-A6D3-C51FA000BA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F755-A04D-4606-B247-9A672812B8BB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3F160E5-FE46-4B61-A6D3-C51FA000BA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F755-A04D-4606-B247-9A672812B8BB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60E5-FE46-4B61-A6D3-C51FA000BA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F755-A04D-4606-B247-9A672812B8BB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60E5-FE46-4B61-A6D3-C51FA000BA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F755-A04D-4606-B247-9A672812B8BB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60E5-FE46-4B61-A6D3-C51FA000BA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F755-A04D-4606-B247-9A672812B8BB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3F160E5-FE46-4B61-A6D3-C51FA000BA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5F755-A04D-4606-B247-9A672812B8BB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3F160E5-FE46-4B61-A6D3-C51FA000BA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77724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0000CC"/>
                </a:solidFill>
              </a:rPr>
              <a:t>PHÒNG GIÁO DỤC QUẬN GÒ </a:t>
            </a:r>
            <a:r>
              <a:rPr lang="en-US" sz="3600" b="1" dirty="0" smtClean="0">
                <a:solidFill>
                  <a:srgbClr val="0000CC"/>
                </a:solidFill>
              </a:rPr>
              <a:t>VẤP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40963" name="WordArt 3"/>
          <p:cNvSpPr>
            <a:spLocks noChangeArrowheads="1" noChangeShapeType="1" noTextEdit="1"/>
          </p:cNvSpPr>
          <p:nvPr/>
        </p:nvSpPr>
        <p:spPr bwMode="auto">
          <a:xfrm>
            <a:off x="1143000" y="2286000"/>
            <a:ext cx="678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4000" b="1" kern="10" dirty="0">
                <a:ln w="9525">
                  <a:round/>
                </a:ln>
                <a:solidFill>
                  <a:srgbClr val="00B050"/>
                </a:solidFill>
                <a:latin typeface="Arial" panose="020B0604020202020204"/>
                <a:cs typeface="Arial" panose="020B0604020202020204"/>
              </a:rPr>
              <a:t>Bài giảng điện tử </a:t>
            </a:r>
            <a:r>
              <a:rPr lang="en-US" sz="4000" b="1" kern="10" dirty="0" smtClean="0">
                <a:ln w="9525">
                  <a:round/>
                </a:ln>
                <a:solidFill>
                  <a:srgbClr val="00B050"/>
                </a:solidFill>
                <a:latin typeface="Arial" panose="020B0604020202020204"/>
                <a:cs typeface="Arial" panose="020B0604020202020204"/>
              </a:rPr>
              <a:t>KHTN</a:t>
            </a:r>
            <a:r>
              <a:rPr lang="vi-VN" sz="4000" b="1" kern="10" dirty="0" smtClean="0">
                <a:ln w="9525">
                  <a:round/>
                </a:ln>
                <a:solidFill>
                  <a:srgbClr val="00B05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vi-VN" sz="4000" b="1" kern="10" dirty="0">
                <a:ln w="9525">
                  <a:round/>
                </a:ln>
                <a:solidFill>
                  <a:srgbClr val="00B050"/>
                </a:solidFill>
                <a:latin typeface="Arial" panose="020B0604020202020204"/>
                <a:cs typeface="Arial" panose="020B0604020202020204"/>
              </a:rPr>
              <a:t>6</a:t>
            </a:r>
            <a:endParaRPr lang="en-US" sz="4000" b="1" kern="10" dirty="0">
              <a:ln w="9525">
                <a:round/>
              </a:ln>
              <a:solidFill>
                <a:srgbClr val="00B050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40965" name="Picture 5" descr="lit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2311400" y="2057400"/>
            <a:ext cx="4318000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 descr="BLU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981200"/>
            <a:ext cx="3344863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1447800" y="3602990"/>
            <a:ext cx="6477000" cy="1959610"/>
          </a:xfrm>
          <a:prstGeom prst="roundRect">
            <a:avLst/>
          </a:prstGeom>
          <a:solidFill>
            <a:srgbClr val="CCFF66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CHỦ ĐỀ 1</a:t>
            </a: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PHÉP ĐO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blumen-pflanzen11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3352800" y="5546678"/>
            <a:ext cx="23622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9938" y="1650502"/>
            <a:ext cx="8235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đo chiều dài của sân trường, loại thước thích hợp là: 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5062" y="2841644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A. Thước dây có GHĐ 2 m và ĐCNN 1 mm.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2237" y="341882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B. Thước thẳng có GHĐ 1 m và ĐCNN 1 mm.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92237" y="4049952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C. Thước cuộn có GHĐ 10 m và ĐCNN 1 cm.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3339" y="47244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D. Thước kẻ có GHĐ 30 cm và ĐCNN 1 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0400" y="689399"/>
            <a:ext cx="1694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</a:t>
            </a:r>
            <a:endParaRPr lang="en-US" sz="2800" dirty="0"/>
          </a:p>
        </p:txBody>
      </p:sp>
      <p:pic>
        <p:nvPicPr>
          <p:cNvPr id="8" name="Picture 7" descr="blumen-pflanzen1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505200" y="5355532"/>
            <a:ext cx="2209800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2134" y="1236180"/>
            <a:ext cx="85074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vi-VN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thước thẳng có 101 vạch chia đều nhau, vạch cuối cùng ghi số 100 kèm theo đơn vị cm. Thông tin đúng của thước là: 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5062" y="2841644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A. GHĐ và ĐCNN là 100 cm và 1 cm.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2237" y="341882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B. GHĐ và ĐCNN là 101 cm và 1 cm.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92237" y="4049952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C. GHĐ và ĐCNN là 100 cm và 1 mm.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3339" y="47244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D. GHĐ và ĐCNN là 101 cm và 1 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71800" y="477252"/>
            <a:ext cx="1694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</a:t>
            </a:r>
            <a:endParaRPr lang="en-US" sz="2800" dirty="0"/>
          </a:p>
        </p:txBody>
      </p:sp>
      <p:pic>
        <p:nvPicPr>
          <p:cNvPr id="8" name="Picture 7" descr="blumen-pflanzen1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352800" y="5365611"/>
            <a:ext cx="2057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814151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Nhiệt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1374157"/>
            <a:ext cx="590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A.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</a:t>
            </a:r>
            <a:r>
              <a:rPr lang="vi-VN" sz="28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ể </a:t>
            </a:r>
            <a:r>
              <a:rPr lang="vi-VN" sz="2800" b="1" dirty="0">
                <a:solidFill>
                  <a:srgbClr val="000000"/>
                </a:solidFill>
                <a:ea typeface="Times New Roman" panose="02020603050405020304" pitchFamily="18" charset="0"/>
              </a:rPr>
              <a:t>đ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</a:t>
            </a:r>
            <a:r>
              <a:rPr lang="vi-VN" sz="2800" b="1" dirty="0">
                <a:solidFill>
                  <a:srgbClr val="000000"/>
                </a:solidFill>
                <a:ea typeface="Times New Roman" panose="02020603050405020304" pitchFamily="18" charset="0"/>
              </a:rPr>
              <a:t>nhiệt </a:t>
            </a:r>
            <a:r>
              <a:rPr lang="vi-VN" sz="28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5420" y="1986258"/>
            <a:ext cx="559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B. Đ</a:t>
            </a:r>
            <a:r>
              <a:rPr lang="vi-VN" sz="2800" b="1" dirty="0">
                <a:solidFill>
                  <a:srgbClr val="000000"/>
                </a:solidFill>
                <a:ea typeface="Times New Roman" panose="02020603050405020304" pitchFamily="18" charset="0"/>
              </a:rPr>
              <a:t>ể đ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nhiệt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đô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̣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thê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̉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2598359"/>
            <a:ext cx="51435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 Đ</a:t>
            </a:r>
            <a:r>
              <a:rPr lang="vi-VN" sz="2800" b="1" dirty="0">
                <a:solidFill>
                  <a:srgbClr val="000000"/>
                </a:solidFill>
                <a:ea typeface="Times New Roman" panose="02020603050405020304" pitchFamily="18" charset="0"/>
              </a:rPr>
              <a:t>ể đ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nhiệt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đô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̣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khí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85900" y="3197692"/>
            <a:ext cx="7391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Đ</a:t>
            </a:r>
            <a:r>
              <a:rPr lang="vi-VN" sz="2800" b="1" dirty="0">
                <a:solidFill>
                  <a:srgbClr val="000000"/>
                </a:solidFill>
                <a:ea typeface="Times New Roman" panose="02020603050405020304" pitchFamily="18" charset="0"/>
              </a:rPr>
              <a:t>ể đ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nhiệt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đô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̣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các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́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nghiệm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33450" y="6217622"/>
            <a:ext cx="56197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001000" y="6248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blumen-pflanzen1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895600" y="4886778"/>
            <a:ext cx="2639260" cy="170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6853" y="714969"/>
            <a:ext cx="72961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kiểm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tra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sốt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nhiệt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kế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nhiệt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kế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2301447"/>
            <a:ext cx="3114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Nhiệt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kế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rượu</a:t>
            </a:r>
            <a:r>
              <a:rPr lang="en-US" sz="28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972631"/>
            <a:ext cx="3959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B.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Nhiệt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kế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thủy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ngân</a:t>
            </a:r>
            <a:r>
              <a:rPr lang="en-US" sz="28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90300" y="3694952"/>
            <a:ext cx="2861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C.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Nhiệt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kế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 y </a:t>
            </a:r>
            <a:r>
              <a:rPr lang="en-US" sz="2800" b="1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tế</a:t>
            </a:r>
            <a:r>
              <a:rPr lang="en-US" sz="28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2338390" y="4447753"/>
            <a:ext cx="2810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en-US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Nhiệt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kế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dầu</a:t>
            </a:r>
            <a:r>
              <a:rPr lang="en-US" sz="28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800" b="1" dirty="0"/>
          </a:p>
        </p:txBody>
      </p:sp>
      <p:pic>
        <p:nvPicPr>
          <p:cNvPr id="7" name="Picture 6" descr="blumen-pflanzen1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553200" y="5257800"/>
            <a:ext cx="2295067" cy="141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409078"/>
            <a:ext cx="7162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FF"/>
                </a:solidFill>
              </a:rPr>
              <a:t>7. </a:t>
            </a:r>
            <a:r>
              <a:rPr lang="en-US" sz="3600" b="1" dirty="0" err="1" smtClean="0">
                <a:solidFill>
                  <a:srgbClr val="0000FF"/>
                </a:solidFill>
              </a:rPr>
              <a:t>Trong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>
                <a:solidFill>
                  <a:srgbClr val="0000FF"/>
                </a:solidFill>
              </a:rPr>
              <a:t>thang </a:t>
            </a:r>
            <a:r>
              <a:rPr lang="en-US" sz="3600" b="1" dirty="0" err="1">
                <a:solidFill>
                  <a:srgbClr val="0000FF"/>
                </a:solidFill>
              </a:rPr>
              <a:t>nhiệt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độ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vi-VN" sz="3600" b="1" dirty="0">
                <a:solidFill>
                  <a:srgbClr val="0000FF"/>
                </a:solidFill>
              </a:rPr>
              <a:t>Xenxiut (</a:t>
            </a:r>
            <a:r>
              <a:rPr lang="vi-VN" sz="3600" b="1" dirty="0" smtClean="0">
                <a:solidFill>
                  <a:srgbClr val="0000FF"/>
                </a:solidFill>
              </a:rPr>
              <a:t>Celsiu</a:t>
            </a:r>
            <a:r>
              <a:rPr lang="en-US" sz="3600" b="1" dirty="0" smtClean="0">
                <a:solidFill>
                  <a:srgbClr val="0000FF"/>
                </a:solidFill>
              </a:rPr>
              <a:t>s</a:t>
            </a:r>
            <a:r>
              <a:rPr lang="vi-VN" sz="3600" b="1" dirty="0" smtClean="0">
                <a:solidFill>
                  <a:srgbClr val="0000FF"/>
                </a:solidFill>
              </a:rPr>
              <a:t>)</a:t>
            </a:r>
            <a:r>
              <a:rPr lang="en-US" sz="3600" b="1" dirty="0">
                <a:solidFill>
                  <a:srgbClr val="0000FF"/>
                </a:solidFill>
              </a:rPr>
              <a:t>, </a:t>
            </a:r>
            <a:r>
              <a:rPr lang="en-US" sz="3600" b="1" dirty="0" err="1">
                <a:solidFill>
                  <a:srgbClr val="0000FF"/>
                </a:solidFill>
              </a:rPr>
              <a:t>nhiệt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độ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của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nước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đang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sôi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là</a:t>
            </a:r>
            <a:r>
              <a:rPr lang="en-US" sz="3600" b="1" dirty="0">
                <a:solidFill>
                  <a:srgbClr val="0000FF"/>
                </a:solidFill>
              </a:rPr>
              <a:t>:</a:t>
            </a:r>
          </a:p>
          <a:p>
            <a:pPr algn="just"/>
            <a:r>
              <a:rPr lang="en-US" sz="3600" b="1" dirty="0" smtClean="0"/>
              <a:t>     A</a:t>
            </a:r>
            <a:r>
              <a:rPr lang="en-US" sz="3600" b="1" dirty="0"/>
              <a:t>. 32</a:t>
            </a:r>
            <a:r>
              <a:rPr lang="en-US" sz="3600" b="1" baseline="30000" dirty="0"/>
              <a:t>o</a:t>
            </a:r>
            <a:r>
              <a:rPr lang="en-US" sz="3600" b="1" dirty="0"/>
              <a:t>C</a:t>
            </a:r>
          </a:p>
          <a:p>
            <a:pPr algn="just"/>
            <a:r>
              <a:rPr lang="en-US" sz="3600" b="1" dirty="0" smtClean="0"/>
              <a:t>     B</a:t>
            </a:r>
            <a:r>
              <a:rPr lang="en-US" sz="3600" b="1" dirty="0"/>
              <a:t>. 0</a:t>
            </a:r>
            <a:r>
              <a:rPr lang="en-US" sz="3600" b="1" baseline="30000" dirty="0"/>
              <a:t>o</a:t>
            </a:r>
            <a:r>
              <a:rPr lang="en-US" sz="3600" b="1" dirty="0"/>
              <a:t>C </a:t>
            </a:r>
          </a:p>
          <a:p>
            <a:pPr algn="just"/>
            <a:r>
              <a:rPr lang="en-US" sz="3600" b="1" dirty="0" smtClean="0"/>
              <a:t>     C</a:t>
            </a:r>
            <a:r>
              <a:rPr lang="en-US" sz="3600" b="1" dirty="0"/>
              <a:t>. </a:t>
            </a:r>
            <a:r>
              <a:rPr lang="en-US" sz="3600" b="1" dirty="0" smtClean="0"/>
              <a:t>212</a:t>
            </a:r>
            <a:r>
              <a:rPr lang="en-US" sz="3600" b="1" baseline="30000" dirty="0" smtClean="0"/>
              <a:t>o</a:t>
            </a:r>
            <a:r>
              <a:rPr lang="en-US" sz="3600" b="1" dirty="0" smtClean="0"/>
              <a:t>C</a:t>
            </a:r>
          </a:p>
          <a:p>
            <a:pPr algn="just"/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33600" y="3787932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</a:t>
            </a:r>
            <a:r>
              <a:rPr lang="en-US" sz="3600" b="1" dirty="0"/>
              <a:t>. 100</a:t>
            </a:r>
            <a:r>
              <a:rPr lang="en-US" sz="3600" b="1" baseline="30000" dirty="0"/>
              <a:t>o</a:t>
            </a:r>
            <a:r>
              <a:rPr lang="en-US" sz="3600" b="1" dirty="0"/>
              <a:t>C</a:t>
            </a:r>
          </a:p>
          <a:p>
            <a:endParaRPr lang="en-US" b="1" dirty="0"/>
          </a:p>
        </p:txBody>
      </p:sp>
      <p:pic>
        <p:nvPicPr>
          <p:cNvPr id="4" name="Picture 3" descr="blumen-pflanzen1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276600" y="4724400"/>
            <a:ext cx="265471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6200" y="0"/>
            <a:ext cx="8915400" cy="1077218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GHĐ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ĐCNN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178" name="Picture 2" descr="nhiet ke"/>
          <p:cNvPicPr>
            <a:picLocks noChangeAspect="1" noChangeArrowheads="1"/>
          </p:cNvPicPr>
          <p:nvPr/>
        </p:nvPicPr>
        <p:blipFill>
          <a:blip r:embed="rId2" cstate="print">
            <a:lum bright="-8000" contrast="32000"/>
          </a:blip>
          <a:srcRect/>
          <a:stretch>
            <a:fillRect/>
          </a:stretch>
        </p:blipFill>
        <p:spPr bwMode="auto">
          <a:xfrm>
            <a:off x="304800" y="1142999"/>
            <a:ext cx="1623881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 descr="NHIET KE 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142999"/>
            <a:ext cx="1752600" cy="560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04881" y="1661026"/>
            <a:ext cx="279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a) - GHĐ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50°C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6400800"/>
            <a:ext cx="685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43800" y="6400800"/>
            <a:ext cx="685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4881" y="4557935"/>
            <a:ext cx="279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GHĐ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60°C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29427" y="2600980"/>
            <a:ext cx="4285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 Nhiệt kế đang chỉ 24°C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02072" y="2143780"/>
            <a:ext cx="2246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 ĐCNN: 2°C</a:t>
            </a:r>
          </a:p>
        </p:txBody>
      </p:sp>
      <p:sp>
        <p:nvSpPr>
          <p:cNvPr id="4" name="Rectangle 3"/>
          <p:cNvSpPr/>
          <p:nvPr/>
        </p:nvSpPr>
        <p:spPr>
          <a:xfrm>
            <a:off x="2454827" y="5604375"/>
            <a:ext cx="4285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 Nhiệt kế đang chỉ 34°C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54827" y="5081155"/>
            <a:ext cx="2246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 ĐCNN: 2°C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746315"/>
            <a:ext cx="73151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9.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828800"/>
            <a:ext cx="8991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nhãn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chai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khoáng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330 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ml.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2011" y="262994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vỏ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hộp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Vitamin B1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1000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276271"/>
            <a:ext cx="8991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Ở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cửa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vàng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bạc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vàng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99,99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2012" y="3922602"/>
            <a:ext cx="7467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bì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túi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xà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phòng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1 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kg.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Picture 6" descr="blumen-pflanzen1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200400" y="5302328"/>
            <a:ext cx="24384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2969" y="685800"/>
            <a:ext cx="75262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spcAft>
                <a:spcPts val="120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10.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cân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ĐCNN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10g.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đúng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r>
              <a:rPr lang="en-US" sz="2800" b="1" dirty="0" smtClean="0">
                <a:solidFill>
                  <a:srgbClr val="0000FF"/>
                </a:solidFill>
              </a:rPr>
              <a:t>  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2209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298 g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83675" y="2942005"/>
            <a:ext cx="224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B.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302 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94563" y="367421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 3000 g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42163" y="4406415"/>
            <a:ext cx="1905000" cy="347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0480" algn="just">
              <a:lnSpc>
                <a:spcPts val="1800"/>
              </a:lnSpc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 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D. 305 g</a:t>
            </a:r>
          </a:p>
        </p:txBody>
      </p:sp>
      <p:pic>
        <p:nvPicPr>
          <p:cNvPr id="8" name="Picture 7" descr="blumen-pflanzen1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200400" y="5126605"/>
            <a:ext cx="2286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66840"/>
            <a:ext cx="76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100m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2030814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2805077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357934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4353603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/>
          </a:p>
        </p:txBody>
      </p:sp>
      <p:pic>
        <p:nvPicPr>
          <p:cNvPr id="8" name="Picture 7" descr="blumen-pflanzen1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276600" y="5230652"/>
            <a:ext cx="2780996" cy="14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748605"/>
            <a:ext cx="739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100m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8700" y="22860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8700" y="3182034"/>
            <a:ext cx="7848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28700" y="4191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50m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4900" y="5105400"/>
            <a:ext cx="7696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 descr="blumen-pflanzen1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581400" y="5642741"/>
            <a:ext cx="18288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40001" y="1905000"/>
            <a:ext cx="8382000" cy="252376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F0066"/>
            </a:solidFill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kiến</a:t>
            </a:r>
            <a:r>
              <a:rPr lang="en-US" sz="2800" b="1" dirty="0"/>
              <a:t> </a:t>
            </a:r>
            <a:r>
              <a:rPr lang="en-US" sz="2800" b="1" dirty="0" err="1"/>
              <a:t>thức</a:t>
            </a:r>
            <a:r>
              <a:rPr lang="en-US" sz="2800" b="1" dirty="0"/>
              <a:t> </a:t>
            </a:r>
            <a:r>
              <a:rPr lang="en-US" sz="2800" b="1" dirty="0" err="1"/>
              <a:t>cần</a:t>
            </a:r>
            <a:r>
              <a:rPr lang="en-US" sz="2800" b="1" dirty="0"/>
              <a:t> </a:t>
            </a:r>
            <a:r>
              <a:rPr lang="en-US" sz="2800" b="1" dirty="0" err="1"/>
              <a:t>nhớ</a:t>
            </a:r>
            <a:r>
              <a:rPr lang="en-US" sz="2800" b="1" dirty="0"/>
              <a:t>:</a:t>
            </a:r>
          </a:p>
          <a:p>
            <a:pPr marL="571500" lvl="0" indent="-5715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57200" algn="l"/>
              </a:tabLst>
            </a:pPr>
            <a:r>
              <a:rPr lang="en-US" sz="2800" b="1" dirty="0" err="1"/>
              <a:t>Đo</a:t>
            </a:r>
            <a:r>
              <a:rPr lang="en-US" sz="2800" b="1" dirty="0"/>
              <a:t> </a:t>
            </a:r>
            <a:r>
              <a:rPr lang="en-US" sz="2800" b="1" dirty="0" err="1"/>
              <a:t>chiều</a:t>
            </a:r>
            <a:r>
              <a:rPr lang="en-US" sz="2800" b="1" dirty="0"/>
              <a:t> </a:t>
            </a:r>
            <a:r>
              <a:rPr lang="en-US" sz="2800" b="1" dirty="0" err="1" smtClean="0"/>
              <a:t>dài</a:t>
            </a:r>
            <a:r>
              <a:rPr lang="en-US" sz="2800" b="1" dirty="0" smtClean="0"/>
              <a:t>.</a:t>
            </a:r>
            <a:endParaRPr lang="en-US" sz="2800" b="1" dirty="0"/>
          </a:p>
          <a:p>
            <a:pPr marL="571500" lvl="0" indent="-5715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57200" algn="l"/>
              </a:tabLst>
            </a:pPr>
            <a:r>
              <a:rPr lang="en-US" sz="2800" b="1" dirty="0" err="1"/>
              <a:t>Đo</a:t>
            </a:r>
            <a:r>
              <a:rPr lang="en-US" sz="2800" b="1" dirty="0"/>
              <a:t> </a:t>
            </a:r>
            <a:r>
              <a:rPr lang="en-US" sz="2800" b="1" dirty="0" err="1"/>
              <a:t>khối</a:t>
            </a:r>
            <a:r>
              <a:rPr lang="en-US" sz="2800" b="1" dirty="0"/>
              <a:t> </a:t>
            </a:r>
            <a:r>
              <a:rPr lang="en-US" sz="2800" b="1" dirty="0" err="1" smtClean="0"/>
              <a:t>lượng</a:t>
            </a:r>
            <a:r>
              <a:rPr lang="en-US" sz="2800" b="1" dirty="0" smtClean="0"/>
              <a:t>.</a:t>
            </a:r>
            <a:endParaRPr lang="en-US" sz="2800" b="1" dirty="0"/>
          </a:p>
          <a:p>
            <a:pPr marL="571500" lvl="0" indent="-5715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57200" algn="l"/>
              </a:tabLst>
            </a:pPr>
            <a:r>
              <a:rPr lang="en-US" sz="2800" b="1" dirty="0" err="1"/>
              <a:t>Đo</a:t>
            </a:r>
            <a:r>
              <a:rPr lang="en-US" sz="2800" b="1" dirty="0"/>
              <a:t> </a:t>
            </a:r>
            <a:r>
              <a:rPr lang="en-US" sz="2800" b="1" dirty="0" err="1"/>
              <a:t>thời</a:t>
            </a:r>
            <a:r>
              <a:rPr lang="en-US" sz="2800" b="1" dirty="0"/>
              <a:t> </a:t>
            </a:r>
            <a:r>
              <a:rPr lang="en-US" sz="2800" b="1" dirty="0" err="1" smtClean="0"/>
              <a:t>gian</a:t>
            </a:r>
            <a:r>
              <a:rPr lang="en-US" sz="2800" b="1" dirty="0" smtClean="0"/>
              <a:t>.</a:t>
            </a:r>
            <a:endParaRPr lang="en-US" sz="2800" b="1" dirty="0"/>
          </a:p>
          <a:p>
            <a:pPr marL="571500" lvl="0" indent="-5715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57200" algn="l"/>
              </a:tabLst>
            </a:pPr>
            <a:r>
              <a:rPr lang="en-US" sz="2800" b="1" dirty="0" err="1"/>
              <a:t>Đo</a:t>
            </a:r>
            <a:r>
              <a:rPr lang="en-US" sz="2800" b="1" dirty="0"/>
              <a:t> </a:t>
            </a:r>
            <a:r>
              <a:rPr lang="en-US" sz="2800" b="1" dirty="0" err="1"/>
              <a:t>nhiệt</a:t>
            </a:r>
            <a:r>
              <a:rPr lang="en-US" sz="2800" b="1" dirty="0"/>
              <a:t> </a:t>
            </a:r>
            <a:r>
              <a:rPr lang="en-US" sz="2800" b="1" dirty="0" err="1"/>
              <a:t>độ</a:t>
            </a:r>
            <a:r>
              <a:rPr lang="en-US" sz="2800" b="1" dirty="0"/>
              <a:t> - </a:t>
            </a:r>
            <a:r>
              <a:rPr lang="en-US" sz="2800" b="1" dirty="0" err="1"/>
              <a:t>Thang</a:t>
            </a:r>
            <a:r>
              <a:rPr lang="en-US" sz="2800" b="1" dirty="0"/>
              <a:t> </a:t>
            </a:r>
            <a:r>
              <a:rPr lang="en-US" sz="2800" b="1" dirty="0" err="1"/>
              <a:t>nhiệt</a:t>
            </a:r>
            <a:r>
              <a:rPr lang="en-US" sz="2800" b="1" dirty="0"/>
              <a:t> </a:t>
            </a:r>
            <a:r>
              <a:rPr lang="en-US" sz="2800" b="1" dirty="0" err="1"/>
              <a:t>độ</a:t>
            </a:r>
            <a:r>
              <a:rPr lang="en-US" sz="2800" b="1" dirty="0"/>
              <a:t> </a:t>
            </a:r>
            <a:r>
              <a:rPr lang="en-US" sz="2800" b="1" dirty="0" smtClean="0"/>
              <a:t>Celsius.</a:t>
            </a:r>
            <a:endParaRPr lang="en-US" sz="2800" b="1" dirty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dirty="0"/>
              <a:t>     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0" y="685800"/>
            <a:ext cx="4690002" cy="707886"/>
          </a:xfrm>
          <a:prstGeom prst="rect">
            <a:avLst/>
          </a:prstGeom>
          <a:solidFill>
            <a:srgbClr val="CCFF66"/>
          </a:solidFill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CHỦ ĐỀ 1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blumen-pflanzen1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449901" y="5029200"/>
            <a:ext cx="23622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19200"/>
            <a:ext cx="762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  <a:p>
            <a:pPr algn="just">
              <a:buFontTx/>
              <a:buChar char="-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Xem lại kĩ các bài tập đã được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làm, hoàn thành bài kiểm tra thường xuyên lần 1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" descr="blumen-pflanzen1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643312" y="5410200"/>
            <a:ext cx="18288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5"/>
          <p:cNvSpPr>
            <a:spLocks noChangeArrowheads="1" noChangeShapeType="1" noTextEdit="1"/>
          </p:cNvSpPr>
          <p:nvPr/>
        </p:nvSpPr>
        <p:spPr bwMode="auto">
          <a:xfrm>
            <a:off x="657223" y="2286000"/>
            <a:ext cx="7800975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</a:ln>
                <a:solidFill>
                  <a:srgbClr val="0070C0"/>
                </a:solidFill>
                <a:latin typeface="VNI-Times"/>
              </a:rPr>
              <a:t>CHAÂN THAØNH CAÛM </a:t>
            </a:r>
            <a:r>
              <a:rPr lang="en-US" sz="3600" b="1" kern="10" dirty="0" smtClean="0">
                <a:ln w="9525">
                  <a:round/>
                </a:ln>
                <a:solidFill>
                  <a:srgbClr val="0070C0"/>
                </a:solidFill>
                <a:latin typeface="VNI-Times"/>
              </a:rPr>
              <a:t>ÔN</a:t>
            </a:r>
            <a:endParaRPr lang="en-US" sz="3600" b="1" kern="10" dirty="0">
              <a:ln w="9525">
                <a:round/>
              </a:ln>
              <a:solidFill>
                <a:srgbClr val="0070C0"/>
              </a:solidFill>
              <a:latin typeface="VNI-Times"/>
            </a:endParaRPr>
          </a:p>
        </p:txBody>
      </p:sp>
      <p:pic>
        <p:nvPicPr>
          <p:cNvPr id="48131" name="Picture 6" descr="blumen-pflanzen1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643312" y="5410200"/>
            <a:ext cx="18288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20764" y="1221194"/>
            <a:ext cx="8923236" cy="1631216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742950" indent="-742950" algn="just" fontAlgn="base">
              <a:spcBef>
                <a:spcPct val="0"/>
              </a:spcBef>
              <a:spcAft>
                <a:spcPct val="0"/>
              </a:spcAft>
              <a:buAutoNum type="arabicPeriod"/>
              <a:tabLst>
                <a:tab pos="457200" algn="l"/>
              </a:tabLst>
            </a:pP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600" b="1" dirty="0" smtClean="0"/>
              <a:t>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2362200" y="457200"/>
            <a:ext cx="4690002" cy="707886"/>
          </a:xfrm>
          <a:prstGeom prst="rect">
            <a:avLst/>
          </a:prstGeom>
          <a:solidFill>
            <a:srgbClr val="CCFF66"/>
          </a:solidFill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CHỦ ĐỀ 1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2590800"/>
            <a:ext cx="31551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b="1" dirty="0" smtClean="0"/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1877786"/>
            <a:ext cx="1463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(m)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2349707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1745" y="3237131"/>
            <a:ext cx="8260149" cy="3611582"/>
            <a:chOff x="451745" y="3237131"/>
            <a:chExt cx="8260149" cy="3611582"/>
          </a:xfrm>
        </p:grpSpPr>
        <p:pic>
          <p:nvPicPr>
            <p:cNvPr id="8" name="Picture 8" descr="tape_measur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745" y="3237131"/>
              <a:ext cx="3236119" cy="1720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 descr="Plastic_tape_measur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745" y="4802290"/>
              <a:ext cx="4151156" cy="2046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3" descr="ruler_0_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874" y="3908567"/>
              <a:ext cx="5130020" cy="854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Wooden-Folding-Rul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2901" y="4787231"/>
              <a:ext cx="4082835" cy="2061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0480" y="1408092"/>
            <a:ext cx="9113520" cy="138499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362200" y="457200"/>
            <a:ext cx="4690002" cy="707886"/>
          </a:xfrm>
          <a:prstGeom prst="rect">
            <a:avLst/>
          </a:prstGeom>
          <a:solidFill>
            <a:srgbClr val="CCFF66"/>
          </a:solidFill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CHỦ ĐỀ 1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0" y="1838980"/>
            <a:ext cx="2460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Kilogam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(kg)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2269868"/>
            <a:ext cx="2849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34027" r="18750" b="31944"/>
          <a:stretch>
            <a:fillRect/>
          </a:stretch>
        </p:blipFill>
        <p:spPr bwMode="auto">
          <a:xfrm>
            <a:off x="30480" y="3507758"/>
            <a:ext cx="9113520" cy="335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1206996"/>
            <a:ext cx="9144000" cy="150810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3600" b="1" dirty="0" smtClean="0"/>
              <a:t>3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362200" y="457200"/>
            <a:ext cx="4690002" cy="707886"/>
          </a:xfrm>
          <a:prstGeom prst="rect">
            <a:avLst/>
          </a:prstGeom>
          <a:solidFill>
            <a:srgbClr val="CCFF66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CHỦ ĐỀ 1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3400" y="1762581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2238047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đeo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…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199626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3722847"/>
            <a:ext cx="9144000" cy="3516154"/>
            <a:chOff x="0" y="3999845"/>
            <a:chExt cx="8887237" cy="323915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44"/>
            <a:stretch>
              <a:fillRect/>
            </a:stretch>
          </p:blipFill>
          <p:spPr bwMode="auto">
            <a:xfrm>
              <a:off x="3124200" y="3999845"/>
              <a:ext cx="5763037" cy="3239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373" b="16519"/>
            <a:stretch>
              <a:fillRect/>
            </a:stretch>
          </p:blipFill>
          <p:spPr bwMode="auto">
            <a:xfrm>
              <a:off x="0" y="4084260"/>
              <a:ext cx="4822800" cy="2621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1265187"/>
            <a:ext cx="8763000" cy="1631216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3600" b="1" dirty="0" smtClean="0"/>
              <a:t>4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Celsius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/>
              <a:t>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362200" y="457200"/>
            <a:ext cx="4690002" cy="707886"/>
          </a:xfrm>
          <a:prstGeom prst="rect">
            <a:avLst/>
          </a:prstGeom>
          <a:solidFill>
            <a:srgbClr val="CCFF66"/>
          </a:solidFill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CHỦ ĐỀ 1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0" y="1819185"/>
            <a:ext cx="1371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7186" y="2353149"/>
            <a:ext cx="4072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rượu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" y="3481178"/>
            <a:ext cx="893630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Celsius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sôi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100</a:t>
            </a:r>
            <a:r>
              <a:rPr lang="en-US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/>
              <a:t> </a:t>
            </a:r>
            <a:endParaRPr lang="en-US" dirty="0"/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65" t="20229" r="7001" b="6932"/>
          <a:stretch>
            <a:fillRect/>
          </a:stretch>
        </p:blipFill>
        <p:spPr bwMode="auto">
          <a:xfrm rot="5400000">
            <a:off x="3443824" y="3543339"/>
            <a:ext cx="1166237" cy="561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1" t="2884" r="35487"/>
          <a:stretch>
            <a:fillRect/>
          </a:stretch>
        </p:blipFill>
        <p:spPr bwMode="auto">
          <a:xfrm rot="5400000">
            <a:off x="3289787" y="2329336"/>
            <a:ext cx="1454632" cy="56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996290"/>
            <a:ext cx="5081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38200" y="3519510"/>
                <a:ext cx="8305800" cy="3108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𝐁</m:t>
                        </m:r>
                      </m:e>
                      <m:sub>
                        <m:r>
                          <a:rPr lang="en-US" sz="2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Ước lượng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vi-VN" sz="2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cần đo.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𝐁</m:t>
                        </m:r>
                      </m:e>
                      <m:sub>
                        <m:r>
                          <a:rPr lang="en-US" sz="2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Chọn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cụ</a:t>
                </a:r>
                <a:r>
                  <a:rPr lang="vi-VN" sz="2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 thích hợp.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𝐁</m:t>
                        </m:r>
                      </m:e>
                      <m:sub>
                        <m:r>
                          <a:rPr lang="en-US" sz="2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r>
                      <a:rPr lang="vi-VN" sz="28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chỉnh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cụ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𝐁</m:t>
                        </m:r>
                      </m:e>
                      <m:sub>
                        <m:r>
                          <a:rPr lang="en-US" sz="2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</m:sSub>
                    <m:r>
                      <a:rPr lang="en-US" sz="28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Thưc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phép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2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𝐁</m:t>
                        </m:r>
                      </m:e>
                      <m:sub>
                        <m:r>
                          <a:rPr lang="vi-VN" sz="2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</m:sSub>
                    <m:r>
                      <a:rPr lang="vi-VN" sz="28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Đọc và ghi kết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2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2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519510"/>
                <a:ext cx="8305800" cy="3108543"/>
              </a:xfrm>
              <a:prstGeom prst="rect">
                <a:avLst/>
              </a:prstGeom>
              <a:blipFill rotWithShape="0">
                <a:blip r:embed="rId2"/>
                <a:stretch>
                  <a:fillRect t="-1961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419600" y="180328"/>
            <a:ext cx="3340338" cy="523220"/>
          </a:xfrm>
          <a:prstGeom prst="rect">
            <a:avLst/>
          </a:prstGeom>
          <a:solidFill>
            <a:srgbClr val="CCFF66"/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CHỦ ĐỀ 1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769404"/>
            <a:ext cx="7848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(l):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–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(m):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(t):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</a:t>
            </a:r>
            <a:r>
              <a:rPr lang="en-US" sz="2800" b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30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blumen-pflanzen1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7162800" y="5446953"/>
            <a:ext cx="18288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05352" y="-48354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</a:t>
            </a:r>
            <a:endParaRPr lang="en-US" sz="4800" dirty="0"/>
          </a:p>
          <a:p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069752"/>
            <a:ext cx="8229600" cy="59150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GHĐ </a:t>
            </a:r>
            <a:r>
              <a:rPr lang="en-US" sz="2800" b="1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ĐCNN </a:t>
            </a:r>
            <a:r>
              <a:rPr lang="en-US" sz="2800" b="1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8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219200" y="4572000"/>
            <a:ext cx="6781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3333FF"/>
                </a:solidFill>
                <a:cs typeface="Arial" panose="020B0604020202020204" pitchFamily="34" charset="0"/>
              </a:rPr>
              <a:t>GHĐ </a:t>
            </a:r>
            <a:r>
              <a:rPr lang="en-US" sz="2400" b="1" dirty="0" err="1">
                <a:solidFill>
                  <a:srgbClr val="3333FF"/>
                </a:solidFill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3333FF"/>
                </a:solidFill>
                <a:cs typeface="Arial" panose="020B0604020202020204" pitchFamily="34" charset="0"/>
              </a:rPr>
              <a:t>…………….</a:t>
            </a:r>
          </a:p>
          <a:p>
            <a:pPr eaLnBrk="1" hangingPunct="1"/>
            <a:r>
              <a:rPr lang="en-US" sz="2400" b="1" dirty="0">
                <a:solidFill>
                  <a:srgbClr val="3333FF"/>
                </a:solidFill>
                <a:cs typeface="Arial" panose="020B0604020202020204" pitchFamily="34" charset="0"/>
              </a:rPr>
              <a:t>ĐCNN </a:t>
            </a:r>
            <a:r>
              <a:rPr lang="en-US" sz="2400" b="1" dirty="0" err="1">
                <a:solidFill>
                  <a:srgbClr val="3333FF"/>
                </a:solidFill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3333FF"/>
                </a:solidFill>
                <a:cs typeface="Arial" panose="020B0604020202020204" pitchFamily="34" charset="0"/>
              </a:rPr>
              <a:t>………………..</a:t>
            </a:r>
            <a:endParaRPr lang="en-US" sz="2400" dirty="0">
              <a:solidFill>
                <a:srgbClr val="3333FF"/>
              </a:solidFill>
              <a:cs typeface="Arial" panose="020B0604020202020204" pitchFamily="34" charset="0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2590800" y="4476750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137337" y="480060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83412" y="390922"/>
            <a:ext cx="1694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</a:t>
            </a:r>
            <a:endParaRPr lang="en-US" sz="2800" dirty="0"/>
          </a:p>
        </p:txBody>
      </p:sp>
      <p:pic>
        <p:nvPicPr>
          <p:cNvPr id="8" name="Picture 7" descr="blumen-pflanzen1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505198" y="5380035"/>
            <a:ext cx="2285999" cy="132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88" y="1868160"/>
            <a:ext cx="8036112" cy="183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26631" grpId="0"/>
      <p:bldP spid="266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62588"/>
            <a:ext cx="8229600" cy="1143000"/>
          </a:xfrm>
        </p:spPr>
        <p:txBody>
          <a:bodyPr>
            <a:normAutofit fontScale="90000"/>
          </a:bodyPr>
          <a:lstStyle/>
          <a:p>
            <a:pPr algn="just" eaLnBrk="1" hangingPunct="1"/>
            <a:r>
              <a:rPr lang="en-US" sz="32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2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2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GHĐ </a:t>
            </a:r>
            <a:r>
              <a:rPr lang="en-US" sz="3200" b="1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ĐCNN </a:t>
            </a:r>
            <a:r>
              <a:rPr lang="en-US" sz="3200" b="1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32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2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chì</a:t>
            </a:r>
            <a:r>
              <a:rPr lang="en-US" sz="32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925034" y="4188778"/>
            <a:ext cx="4953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3333FF"/>
                </a:solidFill>
                <a:cs typeface="Arial" panose="020B0604020202020204" pitchFamily="34" charset="0"/>
              </a:rPr>
              <a:t>GHĐ </a:t>
            </a:r>
            <a:r>
              <a:rPr lang="en-US" sz="2400" b="1" dirty="0" err="1">
                <a:solidFill>
                  <a:srgbClr val="3333FF"/>
                </a:solidFill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3333FF"/>
                </a:solidFill>
                <a:cs typeface="Arial" panose="020B0604020202020204" pitchFamily="34" charset="0"/>
              </a:rPr>
              <a:t>…………….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3333FF"/>
                </a:solidFill>
                <a:cs typeface="Arial" panose="020B0604020202020204" pitchFamily="34" charset="0"/>
              </a:rPr>
              <a:t>ĐCNN </a:t>
            </a:r>
            <a:r>
              <a:rPr lang="en-US" sz="2400" b="1" dirty="0" err="1">
                <a:solidFill>
                  <a:srgbClr val="3333FF"/>
                </a:solidFill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3333FF"/>
                </a:solidFill>
                <a:cs typeface="Arial" panose="020B0604020202020204" pitchFamily="34" charset="0"/>
              </a:rPr>
              <a:t>………………..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352800" y="40386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3445586" y="4544247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 cm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14800" y="243192"/>
            <a:ext cx="1694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</a:t>
            </a:r>
            <a:endParaRPr lang="en-US" sz="2800" dirty="0"/>
          </a:p>
        </p:txBody>
      </p:sp>
      <p:pic>
        <p:nvPicPr>
          <p:cNvPr id="9" name="Picture 8" descr="blumen-pflanzen1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352800" y="5354955"/>
            <a:ext cx="2336042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" t="36710" r="23671" b="47404"/>
          <a:stretch>
            <a:fillRect/>
          </a:stretch>
        </p:blipFill>
        <p:spPr bwMode="auto">
          <a:xfrm>
            <a:off x="411162" y="2481153"/>
            <a:ext cx="8093075" cy="140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  <p:bldP spid="29705" grpId="0"/>
      <p:bldP spid="29706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</TotalTime>
  <Words>1032</Words>
  <Application>Microsoft Office PowerPoint</Application>
  <PresentationFormat>On-screen Show (4:3)</PresentationFormat>
  <Paragraphs>127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Tìm GHĐ và ĐCNN của thước sau:</vt:lpstr>
      <vt:lpstr>2. Xác định GHĐ và ĐCNN của thước sau, cho biết độ dài cây bút chì là bao nhiêu?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hau</dc:creator>
  <cp:lastModifiedBy>STHC SCHOOL</cp:lastModifiedBy>
  <cp:revision>154</cp:revision>
  <dcterms:created xsi:type="dcterms:W3CDTF">2013-11-27T13:41:00Z</dcterms:created>
  <dcterms:modified xsi:type="dcterms:W3CDTF">2021-09-26T09:19:47Z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1033-11.2.0.9052</vt:lpwstr>
  </property>
</Properties>
</file>