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684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74B45-97CA-49CA-8950-9B27C72BF9BD}" type="datetimeFigureOut">
              <a:rPr lang="en-US" smtClean="0"/>
              <a:pPr/>
              <a:t>10/2/2021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4E92D-13A5-483F-BBAF-F8F2EA5145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74B45-97CA-49CA-8950-9B27C72BF9BD}" type="datetimeFigureOut">
              <a:rPr lang="en-US" smtClean="0"/>
              <a:pPr/>
              <a:t>10/2/2021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4E92D-13A5-483F-BBAF-F8F2EA5145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74B45-97CA-49CA-8950-9B27C72BF9BD}" type="datetimeFigureOut">
              <a:rPr lang="en-US" smtClean="0"/>
              <a:pPr/>
              <a:t>10/2/2021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4E92D-13A5-483F-BBAF-F8F2EA5145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74B45-97CA-49CA-8950-9B27C72BF9BD}" type="datetimeFigureOut">
              <a:rPr lang="en-US" smtClean="0"/>
              <a:pPr/>
              <a:t>10/2/2021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4E92D-13A5-483F-BBAF-F8F2EA5145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74B45-97CA-49CA-8950-9B27C72BF9BD}" type="datetimeFigureOut">
              <a:rPr lang="en-US" smtClean="0"/>
              <a:pPr/>
              <a:t>10/2/2021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4E92D-13A5-483F-BBAF-F8F2EA5145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74B45-97CA-49CA-8950-9B27C72BF9BD}" type="datetimeFigureOut">
              <a:rPr lang="en-US" smtClean="0"/>
              <a:pPr/>
              <a:t>10/2/2021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4E92D-13A5-483F-BBAF-F8F2EA5145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74B45-97CA-49CA-8950-9B27C72BF9BD}" type="datetimeFigureOut">
              <a:rPr lang="en-US" smtClean="0"/>
              <a:pPr/>
              <a:t>10/2/2021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4E92D-13A5-483F-BBAF-F8F2EA5145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74B45-97CA-49CA-8950-9B27C72BF9BD}" type="datetimeFigureOut">
              <a:rPr lang="en-US" smtClean="0"/>
              <a:pPr/>
              <a:t>10/2/2021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4E92D-13A5-483F-BBAF-F8F2EA5145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74B45-97CA-49CA-8950-9B27C72BF9BD}" type="datetimeFigureOut">
              <a:rPr lang="en-US" smtClean="0"/>
              <a:pPr/>
              <a:t>10/2/2021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4E92D-13A5-483F-BBAF-F8F2EA5145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74B45-97CA-49CA-8950-9B27C72BF9BD}" type="datetimeFigureOut">
              <a:rPr lang="en-US" smtClean="0"/>
              <a:pPr/>
              <a:t>10/2/2021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4E92D-13A5-483F-BBAF-F8F2EA5145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74B45-97CA-49CA-8950-9B27C72BF9BD}" type="datetimeFigureOut">
              <a:rPr lang="en-US" smtClean="0"/>
              <a:pPr/>
              <a:t>10/2/2021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4E92D-13A5-483F-BBAF-F8F2EA5145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A74B45-97CA-49CA-8950-9B27C72BF9BD}" type="datetimeFigureOut">
              <a:rPr lang="en-US" smtClean="0"/>
              <a:pPr/>
              <a:t>10/2/2021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D4E92D-13A5-483F-BBAF-F8F2EA51457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52400"/>
            <a:ext cx="9144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nl-NL" sz="4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 VIẾT:</a:t>
            </a:r>
          </a:p>
          <a:p>
            <a:pPr algn="ctr"/>
            <a:r>
              <a:rPr lang="nl-NL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Cảm nhận về nhân vật Vũ Nương </a:t>
            </a:r>
            <a:endParaRPr lang="en-US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4800" y="1981200"/>
            <a:ext cx="88392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MỤC TIÊU:</a:t>
            </a:r>
          </a:p>
          <a:p>
            <a:pPr>
              <a:buFontTx/>
              <a:buChar char="-"/>
            </a:pP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v</a:t>
            </a:r>
            <a:r>
              <a:rPr lang="vi-VN" sz="4400" dirty="0" smtClean="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vi-VN" sz="4400" dirty="0" smtClean="0">
                <a:latin typeface="Times New Roman" pitchFamily="18" charset="0"/>
                <a:cs typeface="Times New Roman" pitchFamily="18" charset="0"/>
              </a:rPr>
              <a:t>ười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gái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Nam X</a:t>
            </a:r>
            <a:r>
              <a:rPr lang="vi-VN" sz="4400" dirty="0" smtClean="0">
                <a:latin typeface="Times New Roman" pitchFamily="18" charset="0"/>
                <a:cs typeface="Times New Roman" pitchFamily="18" charset="0"/>
              </a:rPr>
              <a:t>ươ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”.</a:t>
            </a:r>
          </a:p>
          <a:p>
            <a:pPr>
              <a:buFontTx/>
              <a:buChar char="-"/>
            </a:pP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Rèn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kĩ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n</a:t>
            </a:r>
            <a:r>
              <a:rPr lang="vi-VN" sz="4400" dirty="0" smtClean="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v</a:t>
            </a:r>
            <a:r>
              <a:rPr lang="vi-VN" sz="4400" dirty="0" smtClean="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rèn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kĩ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n</a:t>
            </a:r>
            <a:r>
              <a:rPr lang="vi-VN" sz="4400" dirty="0" smtClean="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v</a:t>
            </a:r>
            <a:r>
              <a:rPr lang="vi-VN" sz="4400" dirty="0" smtClean="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4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152400"/>
            <a:ext cx="25146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YÊU CẦU: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762000"/>
            <a:ext cx="89916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Nắm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4000" dirty="0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cốt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truyện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chi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4000" dirty="0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4000" dirty="0" smtClean="0"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4000" dirty="0" smtClean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iểm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phận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Nắm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4000" dirty="0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dung,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nghệ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b</a:t>
            </a:r>
            <a:r>
              <a:rPr lang="vi-VN" sz="4000" dirty="0" smtClean="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Nắm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4000" dirty="0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bố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cục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v</a:t>
            </a:r>
            <a:r>
              <a:rPr lang="vi-VN" sz="4000" dirty="0" smtClean="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n,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nhiệm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trực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gián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v</a:t>
            </a:r>
            <a:r>
              <a:rPr lang="vi-VN" sz="4000" dirty="0" smtClean="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n.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296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DÀN Ý BÀI VĂN CẢM NHẬN VỀ NHÂN VẬT:</a:t>
            </a: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457200"/>
            <a:ext cx="91440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a. Mở bài:</a:t>
            </a:r>
            <a:r>
              <a:rPr kumimoji="0" lang="vi-VN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nl-NL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Giới thiệu tác giả, tác phẩm</a:t>
            </a:r>
            <a:r>
              <a:rPr lang="vi-VN" sz="32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n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êu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cảm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nhận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chung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về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nhân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vật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1447800"/>
            <a:ext cx="91440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sz="3200" b="1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b. Thân bài: </a:t>
            </a:r>
            <a:endParaRPr lang="vi-VN" sz="3200" b="1" dirty="0">
              <a:solidFill>
                <a:srgbClr val="00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sz="32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* </a:t>
            </a:r>
            <a:r>
              <a:rPr lang="nl-NL" sz="32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Phân tích, cảm nhận về từng </a:t>
            </a:r>
            <a:r>
              <a:rPr lang="vi-VN" sz="32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đặc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vi-VN" sz="32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</a:t>
            </a:r>
            <a:r>
              <a:rPr lang="en-US" sz="32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iểm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nhân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vật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lang="vi-VN" sz="3200" dirty="0">
              <a:solidFill>
                <a:srgbClr val="00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45720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sz="32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Nêu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luận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vi-VN" sz="32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</a:t>
            </a:r>
            <a:r>
              <a:rPr lang="en-US" sz="32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iểm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nhận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xét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về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nhân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vật</a:t>
            </a:r>
            <a:endParaRPr lang="en-US" sz="3200" dirty="0">
              <a:solidFill>
                <a:srgbClr val="00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45720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nl-NL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</a:t>
            </a:r>
            <a:r>
              <a:rPr lang="vi-VN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ư</a:t>
            </a: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 </a:t>
            </a:r>
            <a:r>
              <a:rPr lang="en-US" sz="32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dẫn</a:t>
            </a: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chứng</a:t>
            </a: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(chi </a:t>
            </a:r>
            <a:r>
              <a:rPr lang="en-US" sz="32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tiết</a:t>
            </a: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truyện</a:t>
            </a: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</a:p>
          <a:p>
            <a:pPr lvl="0" indent="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lang="en-US" sz="32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Hoặc</a:t>
            </a: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ng</a:t>
            </a:r>
            <a:r>
              <a:rPr lang="vi-VN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ược</a:t>
            </a: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lại</a:t>
            </a: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nêu</a:t>
            </a: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chi </a:t>
            </a:r>
            <a:r>
              <a:rPr lang="en-US" sz="32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tiết</a:t>
            </a: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rồi</a:t>
            </a: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rút</a:t>
            </a: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ra</a:t>
            </a: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cảm</a:t>
            </a: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nhận</a:t>
            </a: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endParaRPr lang="vi-VN" sz="32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* Nhận xét về nghệ thuật xây dựng nhân </a:t>
            </a:r>
            <a:r>
              <a:rPr lang="vi-VN" sz="3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vật</a:t>
            </a:r>
            <a:endParaRPr lang="en-US" sz="32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6200" y="4324231"/>
            <a:ext cx="90678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c. </a:t>
            </a:r>
            <a:r>
              <a:rPr lang="en-US" sz="3200" b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Kết</a:t>
            </a:r>
            <a:r>
              <a:rPr lang="en-US" sz="32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</a:p>
          <a:p>
            <a:pPr lvl="0" indent="45720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nl-NL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Khái quát lại</a:t>
            </a: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về</a:t>
            </a: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nghệ</a:t>
            </a: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thuật</a:t>
            </a: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xây</a:t>
            </a: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d</a:t>
            </a:r>
            <a:r>
              <a:rPr lang="vi-VN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ựng </a:t>
            </a: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nhân</a:t>
            </a: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vật</a:t>
            </a:r>
            <a:r>
              <a:rPr lang="vi-VN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 </a:t>
            </a:r>
            <a:r>
              <a:rPr lang="en-US" sz="32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vị</a:t>
            </a: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trí</a:t>
            </a: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ý </a:t>
            </a:r>
            <a:r>
              <a:rPr lang="en-US" sz="32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nghĩa</a:t>
            </a: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nhân</a:t>
            </a: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vật</a:t>
            </a: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lvl="0" indent="45720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sz="32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Liên</a:t>
            </a: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hệ</a:t>
            </a: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bản</a:t>
            </a: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thân</a:t>
            </a: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</a:t>
            </a:r>
            <a:r>
              <a:rPr lang="en-US" sz="32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nêu</a:t>
            </a: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tình</a:t>
            </a: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cảm</a:t>
            </a: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vi-VN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đối</a:t>
            </a: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nhân</a:t>
            </a: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vật</a:t>
            </a: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hoặc</a:t>
            </a: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rút</a:t>
            </a: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ra</a:t>
            </a: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" grpId="0"/>
      <p:bldP spid="3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762000"/>
            <a:ext cx="89154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ĐỀ BÀI: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vẻ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b="1" dirty="0" smtClean="0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Vũ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N</a:t>
            </a:r>
            <a:r>
              <a:rPr lang="vi-VN" sz="3200" b="1" dirty="0" smtClean="0">
                <a:latin typeface="Times New Roman" pitchFamily="18" charset="0"/>
                <a:cs typeface="Times New Roman" pitchFamily="18" charset="0"/>
              </a:rPr>
              <a:t>ươ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vi-VN" sz="3200" b="1" dirty="0" smtClean="0">
                <a:latin typeface="Times New Roman" pitchFamily="18" charset="0"/>
                <a:cs typeface="Times New Roman" pitchFamily="18" charset="0"/>
              </a:rPr>
              <a:t>ười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gái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Nam X</a:t>
            </a:r>
            <a:r>
              <a:rPr lang="vi-VN" sz="3200" b="1" dirty="0" smtClean="0">
                <a:latin typeface="Times New Roman" pitchFamily="18" charset="0"/>
                <a:cs typeface="Times New Roman" pitchFamily="18" charset="0"/>
              </a:rPr>
              <a:t>ươ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D</a:t>
            </a:r>
            <a:r>
              <a:rPr lang="vi-VN" sz="3200" b="1" dirty="0" smtClean="0">
                <a:latin typeface="Times New Roman" pitchFamily="18" charset="0"/>
                <a:cs typeface="Times New Roman" pitchFamily="18" charset="0"/>
              </a:rPr>
              <a:t>ữ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.</a:t>
            </a:r>
            <a:endParaRPr lang="en-US" sz="32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424363" y="3244334"/>
            <a:ext cx="2952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â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296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III. LUYÊN TẬP</a:t>
            </a:r>
            <a:endParaRPr lang="en-US" sz="32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0" y="1179255"/>
            <a:ext cx="914400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sz="4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a. Mở bài:</a:t>
            </a:r>
            <a:endParaRPr kumimoji="0" lang="en-US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indent="45720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kumimoji="0" lang="nl-NL" sz="4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Giới thiệu tác giả</a:t>
            </a:r>
            <a:r>
              <a:rPr kumimoji="0" lang="nl-NL" sz="40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Nguyễn D</a:t>
            </a:r>
            <a:r>
              <a:rPr kumimoji="0" lang="vi-VN" sz="40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ữ</a:t>
            </a:r>
            <a:r>
              <a:rPr kumimoji="0" lang="en-US" sz="40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</a:t>
            </a:r>
            <a:r>
              <a:rPr kumimoji="0" lang="en-US" sz="4000" b="0" i="0" u="none" strike="noStrike" cap="none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cuộc</a:t>
            </a:r>
            <a:r>
              <a:rPr kumimoji="0" lang="en-US" sz="40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vi-VN" sz="40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đời</a:t>
            </a:r>
            <a:r>
              <a:rPr lang="en-US" sz="40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?</a:t>
            </a:r>
            <a:r>
              <a:rPr kumimoji="0" lang="en-US" sz="40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s</a:t>
            </a:r>
            <a:r>
              <a:rPr kumimoji="0" lang="vi-VN" sz="40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ự</a:t>
            </a:r>
            <a:r>
              <a:rPr kumimoji="0" lang="en-US" sz="40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nghiệp</a:t>
            </a:r>
            <a:r>
              <a:rPr kumimoji="0" lang="en-US" sz="4000" b="0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?</a:t>
            </a:r>
            <a:endParaRPr kumimoji="0" lang="nl-NL" sz="4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45720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kumimoji="0" lang="nl-NL" sz="4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Giới thiệu tác phẩm:</a:t>
            </a:r>
            <a:r>
              <a:rPr kumimoji="0" lang="nl-NL" sz="40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nội dung?</a:t>
            </a:r>
            <a:endParaRPr lang="en-US" sz="40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45720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Nêu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cảm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nhận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chung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về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nhân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vật</a:t>
            </a:r>
            <a:r>
              <a:rPr lang="en-US" sz="40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</a:t>
            </a:r>
            <a:r>
              <a:rPr lang="en-US" sz="4000" dirty="0" err="1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vẻ</a:t>
            </a:r>
            <a:r>
              <a:rPr lang="en-US" sz="40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vi-VN" sz="40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đẹp</a:t>
            </a:r>
            <a:r>
              <a:rPr lang="en-US" sz="40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phẩm</a:t>
            </a:r>
            <a:r>
              <a:rPr lang="en-US" sz="40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chất</a:t>
            </a:r>
            <a:r>
              <a:rPr lang="en-US" sz="40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?</a:t>
            </a:r>
            <a:endParaRPr kumimoji="0" lang="en-US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-36195"/>
            <a:ext cx="8991600" cy="6894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sz="34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b. Thân bài:</a:t>
            </a:r>
            <a:endParaRPr lang="vi-VN" sz="3400" b="1" dirty="0" smtClean="0">
              <a:solidFill>
                <a:srgbClr val="00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sz="3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* </a:t>
            </a:r>
            <a:r>
              <a:rPr lang="nl-NL" sz="3400" u="sng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Phân </a:t>
            </a:r>
            <a:r>
              <a:rPr lang="nl-NL" sz="3400" u="sng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tích, cảm nhận về </a:t>
            </a:r>
            <a:r>
              <a:rPr lang="en-US" sz="3400" u="sng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nhân</a:t>
            </a:r>
            <a:r>
              <a:rPr lang="en-US" sz="3400" u="sng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400" u="sng" dirty="0" err="1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vật</a:t>
            </a:r>
            <a:r>
              <a:rPr lang="en-US" sz="3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lang="vi-VN" sz="3400" dirty="0" smtClean="0">
              <a:solidFill>
                <a:srgbClr val="00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45720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nl-NL" sz="3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Khi về làm vợ Tr</a:t>
            </a:r>
            <a:r>
              <a:rPr lang="vi-VN" sz="3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ươ</a:t>
            </a:r>
            <a:r>
              <a:rPr lang="en-US" sz="3400" dirty="0" err="1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ng</a:t>
            </a:r>
            <a:r>
              <a:rPr lang="en-US" sz="3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Sinh</a:t>
            </a:r>
            <a:r>
              <a:rPr lang="en-US" sz="3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</a:t>
            </a:r>
            <a:r>
              <a:rPr lang="en-US" sz="3400" i="1" dirty="0" err="1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hết</a:t>
            </a:r>
            <a:r>
              <a:rPr lang="en-US" sz="3400" i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400" i="1" dirty="0" err="1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mực</a:t>
            </a:r>
            <a:r>
              <a:rPr lang="en-US" sz="3400" i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400" i="1" dirty="0" err="1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giữ</a:t>
            </a:r>
            <a:r>
              <a:rPr lang="en-US" sz="3400" i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400" i="1" dirty="0" err="1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gìn</a:t>
            </a:r>
            <a:r>
              <a:rPr lang="en-US" sz="3400" i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-&gt; </a:t>
            </a:r>
            <a:r>
              <a:rPr lang="en-US" sz="3400" dirty="0" err="1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Nết</a:t>
            </a:r>
            <a:r>
              <a:rPr lang="en-US" sz="3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na</a:t>
            </a:r>
            <a:r>
              <a:rPr lang="en-US" sz="3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vi-VN" sz="3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đức</a:t>
            </a:r>
            <a:r>
              <a:rPr lang="en-US" sz="3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hạnh</a:t>
            </a:r>
            <a:endParaRPr lang="en-US" sz="3400" dirty="0" smtClean="0">
              <a:solidFill>
                <a:srgbClr val="00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45720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sz="3400" dirty="0" err="1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Khi</a:t>
            </a:r>
            <a:r>
              <a:rPr lang="en-US" sz="3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tiễn</a:t>
            </a:r>
            <a:r>
              <a:rPr lang="en-US" sz="3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chồng</a:t>
            </a:r>
            <a:r>
              <a:rPr lang="en-US" sz="3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vi-VN" sz="3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</a:t>
            </a:r>
            <a:r>
              <a:rPr lang="en-US" sz="3400" dirty="0" err="1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</a:t>
            </a:r>
            <a:r>
              <a:rPr lang="en-US" sz="3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lính</a:t>
            </a:r>
            <a:r>
              <a:rPr lang="en-US" sz="3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</a:t>
            </a:r>
            <a:r>
              <a:rPr lang="en-US" sz="3400" i="1" dirty="0" err="1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lời</a:t>
            </a:r>
            <a:r>
              <a:rPr lang="en-US" sz="3400" i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400" i="1" dirty="0" err="1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dặn</a:t>
            </a:r>
            <a:r>
              <a:rPr lang="en-US" sz="3400" i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400" i="1" dirty="0" err="1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dò</a:t>
            </a:r>
            <a:r>
              <a:rPr lang="en-US" sz="3400" i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-&gt; </a:t>
            </a:r>
            <a:r>
              <a:rPr lang="en-US" sz="3400" dirty="0" err="1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vị</a:t>
            </a:r>
            <a:r>
              <a:rPr lang="en-US" sz="3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tha</a:t>
            </a:r>
            <a:endParaRPr lang="en-US" sz="3400" dirty="0" smtClean="0">
              <a:solidFill>
                <a:srgbClr val="00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45720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sz="3400" dirty="0" err="1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Khi</a:t>
            </a:r>
            <a:r>
              <a:rPr lang="en-US" sz="3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xa</a:t>
            </a:r>
            <a:r>
              <a:rPr lang="en-US" sz="3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chồng</a:t>
            </a:r>
            <a:r>
              <a:rPr lang="en-US" sz="3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nl-NL" sz="3400" dirty="0" smtClean="0">
                <a:latin typeface="Times New Roman" pitchFamily="18" charset="0"/>
                <a:cs typeface="Times New Roman" pitchFamily="18" charset="0"/>
              </a:rPr>
              <a:t>+ Là ng</a:t>
            </a:r>
            <a:r>
              <a:rPr lang="vi-VN" sz="3400" dirty="0" smtClean="0">
                <a:latin typeface="Times New Roman" pitchFamily="18" charset="0"/>
                <a:cs typeface="Times New Roman" pitchFamily="18" charset="0"/>
              </a:rPr>
              <a:t>ười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vợ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t</a:t>
            </a:r>
            <a:r>
              <a:rPr lang="nl-NL" sz="3400" dirty="0" smtClean="0">
                <a:latin typeface="Times New Roman" pitchFamily="18" charset="0"/>
                <a:cs typeface="Times New Roman" pitchFamily="18" charset="0"/>
              </a:rPr>
              <a:t>huỷ chung (</a:t>
            </a:r>
            <a:r>
              <a:rPr lang="nl-NL" sz="3400" i="1" dirty="0" smtClean="0">
                <a:latin typeface="Times New Roman" pitchFamily="18" charset="0"/>
                <a:cs typeface="Times New Roman" pitchFamily="18" charset="0"/>
              </a:rPr>
              <a:t>buồn nhớ chồng</a:t>
            </a:r>
            <a:r>
              <a:rPr lang="nl-NL" sz="34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3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nl-NL" sz="3400" dirty="0" smtClean="0">
                <a:latin typeface="Times New Roman" pitchFamily="18" charset="0"/>
                <a:cs typeface="Times New Roman" pitchFamily="18" charset="0"/>
              </a:rPr>
              <a:t>+ Là ng</a:t>
            </a:r>
            <a:r>
              <a:rPr lang="vi-VN" sz="3400" dirty="0" smtClean="0">
                <a:latin typeface="Times New Roman" pitchFamily="18" charset="0"/>
                <a:cs typeface="Times New Roman" pitchFamily="18" charset="0"/>
              </a:rPr>
              <a:t>ười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m</a:t>
            </a:r>
            <a:r>
              <a:rPr lang="nl-NL" sz="3400" dirty="0" smtClean="0">
                <a:latin typeface="Times New Roman" pitchFamily="18" charset="0"/>
                <a:cs typeface="Times New Roman" pitchFamily="18" charset="0"/>
              </a:rPr>
              <a:t>ẹ hiền (</a:t>
            </a:r>
            <a:r>
              <a:rPr lang="nl-NL" sz="3400" i="1" dirty="0" smtClean="0">
                <a:latin typeface="Times New Roman" pitchFamily="18" charset="0"/>
                <a:cs typeface="Times New Roman" pitchFamily="18" charset="0"/>
              </a:rPr>
              <a:t>một mình nuôi con nhỏ </a:t>
            </a:r>
            <a:r>
              <a:rPr lang="nl-NL" sz="3400" dirty="0" smtClean="0">
                <a:latin typeface="Times New Roman" pitchFamily="18" charset="0"/>
                <a:cs typeface="Times New Roman" pitchFamily="18" charset="0"/>
              </a:rPr>
              <a:t>...)</a:t>
            </a:r>
            <a:endParaRPr lang="en-US" sz="3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nl-NL" sz="3400" dirty="0" smtClean="0">
                <a:latin typeface="Times New Roman" pitchFamily="18" charset="0"/>
                <a:cs typeface="Times New Roman" pitchFamily="18" charset="0"/>
              </a:rPr>
              <a:t>+ Là con dâu thảo (</a:t>
            </a:r>
            <a:r>
              <a:rPr lang="nl-NL" sz="3400" i="1" dirty="0" smtClean="0">
                <a:latin typeface="Times New Roman" pitchFamily="18" charset="0"/>
                <a:cs typeface="Times New Roman" pitchFamily="18" charset="0"/>
              </a:rPr>
              <a:t>tận tình chăm sóc mẹ già lúc yếu đau, lo thuốc thang </a:t>
            </a:r>
            <a:r>
              <a:rPr lang="nl-NL" sz="3400" dirty="0" smtClean="0">
                <a:latin typeface="Times New Roman" pitchFamily="18" charset="0"/>
                <a:cs typeface="Times New Roman" pitchFamily="18" charset="0"/>
              </a:rPr>
              <a:t>...)</a:t>
            </a:r>
          </a:p>
          <a:p>
            <a:r>
              <a:rPr lang="nl-NL" sz="3400" dirty="0" smtClean="0">
                <a:latin typeface="Times New Roman" pitchFamily="18" charset="0"/>
                <a:cs typeface="Times New Roman" pitchFamily="18" charset="0"/>
              </a:rPr>
              <a:t>- Khi bị chồng nghi oan: </a:t>
            </a:r>
            <a:r>
              <a:rPr lang="nl-NL" sz="3400" i="1" dirty="0" smtClean="0">
                <a:latin typeface="Times New Roman" pitchFamily="18" charset="0"/>
                <a:cs typeface="Times New Roman" pitchFamily="18" charset="0"/>
              </a:rPr>
              <a:t>lời nói, hành </a:t>
            </a:r>
            <a:r>
              <a:rPr lang="vi-VN" sz="3400" i="1" dirty="0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-&gt;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danh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dự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ở d</a:t>
            </a:r>
            <a:r>
              <a:rPr lang="vi-VN" sz="3400" dirty="0" smtClean="0">
                <a:latin typeface="Times New Roman" pitchFamily="18" charset="0"/>
                <a:cs typeface="Times New Roman" pitchFamily="18" charset="0"/>
              </a:rPr>
              <a:t>ưới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thuỷ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: -&gt;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dung,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ân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nghĩa</a:t>
            </a:r>
            <a:endParaRPr lang="en-US" sz="3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89916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sz="54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b. Thân bài:</a:t>
            </a:r>
            <a:endParaRPr lang="vi-VN" sz="5400" b="1" dirty="0" smtClean="0">
              <a:solidFill>
                <a:srgbClr val="00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sz="54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* </a:t>
            </a:r>
            <a:r>
              <a:rPr lang="nl-NL" sz="5400" u="sng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Phân </a:t>
            </a:r>
            <a:r>
              <a:rPr lang="nl-NL" sz="5400" u="sng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tích, cảm nhận về từng </a:t>
            </a:r>
            <a:r>
              <a:rPr lang="vi-VN" sz="5400" u="sng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đặc</a:t>
            </a:r>
            <a:r>
              <a:rPr lang="en-US" sz="5400" u="sng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vi-VN" sz="5400" u="sng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</a:t>
            </a:r>
            <a:r>
              <a:rPr lang="en-US" sz="5400" u="sng" dirty="0" err="1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iểm</a:t>
            </a:r>
            <a:r>
              <a:rPr lang="en-US" sz="5400" u="sng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5400" u="sng" dirty="0" err="1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của</a:t>
            </a:r>
            <a:r>
              <a:rPr lang="en-US" sz="5400" u="sng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5400" u="sng" dirty="0" err="1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nhân</a:t>
            </a:r>
            <a:r>
              <a:rPr lang="en-US" sz="5400" u="sng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5400" u="sng" dirty="0" err="1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vật</a:t>
            </a:r>
            <a:r>
              <a:rPr lang="en-US" sz="5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lang="vi-VN" sz="5400" dirty="0" smtClean="0">
              <a:solidFill>
                <a:srgbClr val="00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-7620" y="2667000"/>
            <a:ext cx="899922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sz="5400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* </a:t>
            </a:r>
            <a:r>
              <a:rPr lang="vi-VN" sz="5400" u="sng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Nhận xét về nghệ thuật xây dựng nhân vật:</a:t>
            </a: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vi-VN" sz="5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Cốt truyện, trình tự sự việc</a:t>
            </a: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vi-VN" sz="5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Ngôn ngữ, hành động của nhân vật</a:t>
            </a:r>
            <a:endParaRPr lang="en-US" sz="54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2232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57200"/>
            <a:ext cx="89154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5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c. </a:t>
            </a:r>
            <a:r>
              <a:rPr lang="en-US" sz="5400" b="1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Kết</a:t>
            </a:r>
            <a:r>
              <a:rPr lang="en-US" sz="5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bài</a:t>
            </a:r>
            <a:r>
              <a:rPr lang="en-US" sz="5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</a:p>
          <a:p>
            <a:pPr lvl="0" indent="45720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nl-NL" sz="5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Khái quát lại</a:t>
            </a:r>
            <a:r>
              <a:rPr lang="en-US" sz="5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về</a:t>
            </a:r>
            <a:r>
              <a:rPr lang="en-US" sz="5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nghệ</a:t>
            </a:r>
            <a:r>
              <a:rPr lang="en-US" sz="5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lang="en-US" sz="5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thuật</a:t>
            </a:r>
            <a:r>
              <a:rPr lang="en-US" sz="5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lang="en-US" sz="5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xây</a:t>
            </a:r>
            <a:r>
              <a:rPr lang="en-US" sz="5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d</a:t>
            </a:r>
            <a:r>
              <a:rPr lang="vi-VN" sz="5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ựng </a:t>
            </a:r>
            <a:r>
              <a:rPr lang="en-US" sz="5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nhân</a:t>
            </a:r>
            <a:r>
              <a:rPr lang="en-US" sz="5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vật</a:t>
            </a:r>
            <a:r>
              <a:rPr lang="en-US" sz="5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; </a:t>
            </a:r>
            <a:r>
              <a:rPr lang="en-US" sz="5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vị</a:t>
            </a:r>
            <a:r>
              <a:rPr lang="en-US" sz="5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trí</a:t>
            </a:r>
            <a:r>
              <a:rPr lang="en-US" sz="5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ý </a:t>
            </a:r>
            <a:r>
              <a:rPr lang="en-US" sz="5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nghĩa</a:t>
            </a:r>
            <a:r>
              <a:rPr lang="en-US" sz="5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của</a:t>
            </a:r>
            <a:r>
              <a:rPr lang="en-US" sz="5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nhân</a:t>
            </a:r>
            <a:r>
              <a:rPr lang="en-US" sz="5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vật</a:t>
            </a:r>
            <a:r>
              <a:rPr lang="en-US" sz="5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lvl="0" indent="45720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sz="5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Liên</a:t>
            </a:r>
            <a:r>
              <a:rPr lang="en-US" sz="5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hệ</a:t>
            </a:r>
            <a:r>
              <a:rPr lang="en-US" sz="5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bản</a:t>
            </a:r>
            <a:r>
              <a:rPr lang="en-US" sz="5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thân</a:t>
            </a:r>
            <a:r>
              <a:rPr lang="en-US" sz="5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</a:t>
            </a:r>
            <a:r>
              <a:rPr lang="en-US" sz="5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nêu</a:t>
            </a:r>
            <a:r>
              <a:rPr lang="en-US" sz="5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tình</a:t>
            </a:r>
            <a:r>
              <a:rPr lang="en-US" sz="5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cảm</a:t>
            </a:r>
            <a:r>
              <a:rPr lang="en-US" sz="5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vi-VN" sz="5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đối</a:t>
            </a:r>
            <a:r>
              <a:rPr lang="en-US" sz="5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với</a:t>
            </a:r>
            <a:r>
              <a:rPr lang="en-US" sz="5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nhân</a:t>
            </a:r>
            <a:r>
              <a:rPr lang="en-US" sz="5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vật</a:t>
            </a:r>
            <a:r>
              <a:rPr lang="en-US" sz="5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hoặc</a:t>
            </a:r>
            <a:r>
              <a:rPr lang="en-US" sz="5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rút</a:t>
            </a:r>
            <a:r>
              <a:rPr lang="en-US" sz="5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ra</a:t>
            </a:r>
            <a:r>
              <a:rPr lang="en-US" sz="5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bài</a:t>
            </a:r>
            <a:r>
              <a:rPr lang="en-US" sz="5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học</a:t>
            </a:r>
            <a:r>
              <a:rPr lang="en-US" sz="5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613</Words>
  <Application>Microsoft Office PowerPoint</Application>
  <PresentationFormat>On-screen Show (4:3)</PresentationFormat>
  <Paragraphs>48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Tran Kien</dc:creator>
  <cp:lastModifiedBy>Le Tien Duat</cp:lastModifiedBy>
  <cp:revision>6</cp:revision>
  <dcterms:created xsi:type="dcterms:W3CDTF">2021-09-27T14:26:05Z</dcterms:created>
  <dcterms:modified xsi:type="dcterms:W3CDTF">2021-10-02T10:57:30Z</dcterms:modified>
</cp:coreProperties>
</file>