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59" r:id="rId3"/>
    <p:sldMasterId id="2147483661"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QYVh4Qf4LxxGRpvigZncGd3B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F17C34-3B1B-4577-AFEA-181731A3D34C}">
  <a:tblStyle styleId="{1BF17C34-3B1B-4577-AFEA-181731A3D3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31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1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2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D1EAEE"/>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1pPr>
            <a:lvl2pPr marL="0" marR="0" lvl="1"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2pPr>
            <a:lvl3pPr marL="0" marR="0" lvl="2"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3pPr>
            <a:lvl4pPr marL="0" marR="0" lvl="3"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4pPr>
            <a:lvl5pPr marL="0" marR="0" lvl="4"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5pPr>
            <a:lvl6pPr marL="0" marR="0" lvl="5"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6pPr>
            <a:lvl7pPr marL="0" marR="0" lvl="6"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7pPr>
            <a:lvl8pPr marL="0" marR="0" lvl="7"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8pPr>
            <a:lvl9pPr marL="0" marR="0" lvl="8"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Autofit/>
          </a:bodyPr>
          <a:lstStyle>
            <a:lvl1pPr lvl="0" algn="l">
              <a:spcBef>
                <a:spcPts val="0"/>
              </a:spcBef>
              <a:spcAft>
                <a:spcPts val="0"/>
              </a:spcAft>
              <a:buClr>
                <a:schemeClr val="dk2"/>
              </a:buClr>
              <a:buSzPts val="2000"/>
              <a:buFont typeface="Calibri"/>
              <a:buNone/>
              <a:defRPr sz="20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29"/>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123" name="Google Shape;123;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9"/>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1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body" idx="1"/>
          </p:nvPr>
        </p:nvSpPr>
        <p:spPr>
          <a:xfrm rot="5400000">
            <a:off x="2377281" y="15080"/>
            <a:ext cx="4389437"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1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19"/>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2"/>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22"/>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22"/>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23"/>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2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25"/>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84" name="Google Shape;84;p2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D1EAEE"/>
                </a:solidFill>
                <a:latin typeface="Constantia"/>
                <a:ea typeface="Constantia"/>
                <a:cs typeface="Constantia"/>
                <a:sym typeface="Constant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1pPr>
            <a:lvl2pPr marL="0" marR="0" lvl="1"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2pPr>
            <a:lvl3pPr marL="0" marR="0" lvl="2"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3pPr>
            <a:lvl4pPr marL="0" marR="0" lvl="3"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4pPr>
            <a:lvl5pPr marL="0" marR="0" lvl="4"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5pPr>
            <a:lvl6pPr marL="0" marR="0" lvl="5"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6pPr>
            <a:lvl7pPr marL="0" marR="0" lvl="6"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7pPr>
            <a:lvl8pPr marL="0" marR="0" lvl="7"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8pPr>
            <a:lvl9pPr marL="0" marR="0" lvl="8" indent="0" algn="r">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5"/>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5"/>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13" name="Google Shape;13;p15"/>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 name="Google Shape;14;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045C75"/>
                </a:solidFill>
                <a:latin typeface="Constantia"/>
                <a:ea typeface="Constantia"/>
                <a:cs typeface="Constantia"/>
                <a:sym typeface="Constanti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17" name="Google Shape;17;p15"/>
          <p:cNvGrpSpPr/>
          <p:nvPr/>
        </p:nvGrpSpPr>
        <p:grpSpPr>
          <a:xfrm>
            <a:off x="-29327" y="-14808"/>
            <a:ext cx="9198219" cy="1083716"/>
            <a:chOff x="-29322" y="-1971"/>
            <a:chExt cx="9198255" cy="1086266"/>
          </a:xfrm>
        </p:grpSpPr>
        <p:sp>
          <p:nvSpPr>
            <p:cNvPr id="18" name="Google Shape;18;p15"/>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9" name="Google Shape;19;p15"/>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24"/>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 name="Google Shape;72;p24"/>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73" name="Google Shape;73;p24"/>
          <p:cNvGrpSpPr/>
          <p:nvPr/>
        </p:nvGrpSpPr>
        <p:grpSpPr>
          <a:xfrm>
            <a:off x="-29327" y="-14808"/>
            <a:ext cx="9198219" cy="1083716"/>
            <a:chOff x="-29322" y="-1971"/>
            <a:chExt cx="9198255" cy="1086266"/>
          </a:xfrm>
        </p:grpSpPr>
        <p:sp>
          <p:nvSpPr>
            <p:cNvPr id="74" name="Google Shape;74;p24"/>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75" name="Google Shape;75;p24"/>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
        <p:nvSpPr>
          <p:cNvPr id="76" name="Google Shape;76;p2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77" name="Google Shape;77;p24"/>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78" name="Google Shape;78;p2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D1EAEE"/>
                </a:solidFill>
                <a:latin typeface="Constantia"/>
                <a:ea typeface="Constantia"/>
                <a:cs typeface="Constantia"/>
                <a:sym typeface="Constant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2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0" name="Google Shape;80;p2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1pPr>
            <a:lvl2pPr marL="0" marR="0" lvl="1"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2pPr>
            <a:lvl3pPr marL="0" marR="0" lvl="2"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3pPr>
            <a:lvl4pPr marL="0" marR="0" lvl="3"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4pPr>
            <a:lvl5pPr marL="0" marR="0" lvl="4"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5pPr>
            <a:lvl6pPr marL="0" marR="0" lvl="5"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6pPr>
            <a:lvl7pPr marL="0" marR="0" lvl="6"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7pPr>
            <a:lvl8pPr marL="0" marR="0" lvl="7"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8pPr>
            <a:lvl9pPr marL="0" marR="0" lvl="8"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6"/>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 name="Google Shape;89;p26"/>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90" name="Google Shape;90;p26"/>
          <p:cNvGrpSpPr/>
          <p:nvPr/>
        </p:nvGrpSpPr>
        <p:grpSpPr>
          <a:xfrm>
            <a:off x="-29327" y="-14808"/>
            <a:ext cx="9198219" cy="1083716"/>
            <a:chOff x="-29322" y="-1971"/>
            <a:chExt cx="9198255" cy="1086266"/>
          </a:xfrm>
        </p:grpSpPr>
        <p:sp>
          <p:nvSpPr>
            <p:cNvPr id="91" name="Google Shape;91;p26"/>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92" name="Google Shape;92;p26"/>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
        <p:nvSpPr>
          <p:cNvPr id="93" name="Google Shape;93;p2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94" name="Google Shape;94;p26"/>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95" name="Google Shape;95;p2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D1EAEE"/>
                </a:solidFill>
                <a:latin typeface="Constantia"/>
                <a:ea typeface="Constantia"/>
                <a:cs typeface="Constantia"/>
                <a:sym typeface="Constant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6" name="Google Shape;96;p2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7" name="Google Shape;97;p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1pPr>
            <a:lvl2pPr marL="0" marR="0" lvl="1"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2pPr>
            <a:lvl3pPr marL="0" marR="0" lvl="2"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3pPr>
            <a:lvl4pPr marL="0" marR="0" lvl="3"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4pPr>
            <a:lvl5pPr marL="0" marR="0" lvl="4"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5pPr>
            <a:lvl6pPr marL="0" marR="0" lvl="5"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6pPr>
            <a:lvl7pPr marL="0" marR="0" lvl="6"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7pPr>
            <a:lvl8pPr marL="0" marR="0" lvl="7"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8pPr>
            <a:lvl9pPr marL="0" marR="0" lvl="8" indent="0" algn="r" rtl="0">
              <a:lnSpc>
                <a:spcPct val="100000"/>
              </a:lnSpc>
              <a:spcBef>
                <a:spcPts val="0"/>
              </a:spcBef>
              <a:spcAft>
                <a:spcPts val="0"/>
              </a:spcAft>
              <a:buClr>
                <a:srgbClr val="D1EAEE"/>
              </a:buClr>
              <a:buSzPts val="1200"/>
              <a:buFont typeface="Constantia"/>
              <a:buNone/>
              <a:defRPr sz="1200" b="0" i="0" u="none">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8"/>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6" name="Google Shape;106;p28"/>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07" name="Google Shape;107;p28"/>
          <p:cNvGrpSpPr/>
          <p:nvPr/>
        </p:nvGrpSpPr>
        <p:grpSpPr>
          <a:xfrm>
            <a:off x="-29327" y="-14808"/>
            <a:ext cx="9198219" cy="1083716"/>
            <a:chOff x="-29322" y="-1971"/>
            <a:chExt cx="9198255" cy="1086266"/>
          </a:xfrm>
        </p:grpSpPr>
        <p:sp>
          <p:nvSpPr>
            <p:cNvPr id="108" name="Google Shape;108;p28"/>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09" name="Google Shape;109;p28"/>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
        <p:nvSpPr>
          <p:cNvPr id="110" name="Google Shape;110;p28"/>
          <p:cNvSpPr/>
          <p:nvPr/>
        </p:nvSpPr>
        <p:spPr>
          <a:xfrm rot="-10380000" flipH="1">
            <a:off x="3165475" y="1108075"/>
            <a:ext cx="5257800" cy="4114800"/>
          </a:xfrm>
          <a:custGeom>
            <a:avLst/>
            <a:gdLst/>
            <a:ahLst/>
            <a:cxnLst/>
            <a:rect l="l" t="t" r="r" b="b"/>
            <a:pathLst>
              <a:path w="5257800" h="4114800" extrusionOk="0">
                <a:moveTo>
                  <a:pt x="0" y="0"/>
                </a:moveTo>
                <a:lnTo>
                  <a:pt x="5107774" y="0"/>
                </a:lnTo>
                <a:lnTo>
                  <a:pt x="5257800" y="150026"/>
                </a:lnTo>
                <a:lnTo>
                  <a:pt x="5257800" y="4114800"/>
                </a:lnTo>
                <a:lnTo>
                  <a:pt x="0" y="4114800"/>
                </a:lnTo>
                <a:lnTo>
                  <a:pt x="0" y="0"/>
                </a:lnTo>
                <a:lnTo>
                  <a:pt x="0" y="0"/>
                </a:lnTo>
                <a:close/>
              </a:path>
            </a:pathLst>
          </a:custGeom>
          <a:solidFill>
            <a:srgbClr val="FFFFFF"/>
          </a:solidFill>
          <a:ln w="9525" cap="rnd" cmpd="sng">
            <a:solidFill>
              <a:srgbClr val="C0C0C0"/>
            </a:solidFill>
            <a:prstDash val="solid"/>
            <a:miter lim="800000"/>
            <a:headEnd type="none" w="sm" len="sm"/>
            <a:tailEnd type="none" w="sm" len="sm"/>
          </a:ln>
          <a:effectLst>
            <a:outerShdw blurRad="63500" dist="38499" dir="7500041" sx="98500" sy="100079" kx="98485">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1" name="Google Shape;111;p28"/>
          <p:cNvSpPr/>
          <p:nvPr/>
        </p:nvSpPr>
        <p:spPr>
          <a:xfrm rot="-10380000" flipH="1">
            <a:off x="8004175" y="5359400"/>
            <a:ext cx="155575" cy="155575"/>
          </a:xfrm>
          <a:prstGeom prst="rtTriangle">
            <a:avLst/>
          </a:prstGeom>
          <a:solidFill>
            <a:srgbClr val="FFFFFF"/>
          </a:solidFill>
          <a:ln w="12700" cap="flat" cmpd="sng">
            <a:solidFill>
              <a:srgbClr val="FFFFFF"/>
            </a:solidFill>
            <a:prstDash val="solid"/>
            <a:bevel/>
            <a:headEnd type="none" w="sm" len="sm"/>
            <a:tailEnd type="none" w="sm" len="sm"/>
          </a:ln>
          <a:effectLst>
            <a:outerShdw blurRad="63500" dist="6350" dir="12899787">
              <a:srgbClr val="000000">
                <a:alpha val="46666"/>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28"/>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Google Shape;113;p28"/>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Google Shape;114;p28"/>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115" name="Google Shape;115;p28"/>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16" name="Google Shape;116;p2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045C75"/>
                </a:solidFill>
                <a:latin typeface="Constantia"/>
                <a:ea typeface="Constantia"/>
                <a:cs typeface="Constantia"/>
                <a:sym typeface="Constanti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2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28"/>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http://vi.wikipedia.org/wiki/H%C3%ACnh:Mona_Lisa.jpe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
          <p:cNvGrpSpPr/>
          <p:nvPr/>
        </p:nvGrpSpPr>
        <p:grpSpPr>
          <a:xfrm>
            <a:off x="1693862" y="1600199"/>
            <a:ext cx="5926137" cy="1219200"/>
            <a:chOff x="1676400" y="6297612"/>
            <a:chExt cx="7010400" cy="560388"/>
          </a:xfrm>
        </p:grpSpPr>
        <p:grpSp>
          <p:nvGrpSpPr>
            <p:cNvPr id="131" name="Google Shape;131;p1"/>
            <p:cNvGrpSpPr/>
            <p:nvPr/>
          </p:nvGrpSpPr>
          <p:grpSpPr>
            <a:xfrm>
              <a:off x="1676400" y="6297612"/>
              <a:ext cx="7010400" cy="560388"/>
              <a:chOff x="1631147" y="1316985"/>
              <a:chExt cx="5761832" cy="559049"/>
            </a:xfrm>
          </p:grpSpPr>
          <p:sp>
            <p:nvSpPr>
              <p:cNvPr id="132" name="Google Shape;132;p1"/>
              <p:cNvSpPr/>
              <p:nvPr/>
            </p:nvSpPr>
            <p:spPr>
              <a:xfrm>
                <a:off x="1631147" y="1316985"/>
                <a:ext cx="5761832" cy="559049"/>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33" name="Google Shape;133;p1"/>
              <p:cNvSpPr/>
              <p:nvPr/>
            </p:nvSpPr>
            <p:spPr>
              <a:xfrm>
                <a:off x="1731613" y="1373998"/>
                <a:ext cx="5562204" cy="452940"/>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
          <p:nvSpPr>
            <p:cNvPr id="134" name="Google Shape;134;p1"/>
            <p:cNvSpPr txBox="1"/>
            <p:nvPr/>
          </p:nvSpPr>
          <p:spPr>
            <a:xfrm>
              <a:off x="2573928" y="6324600"/>
              <a:ext cx="5301596" cy="2121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rgbClr val="FF0000"/>
                </a:solidFill>
                <a:latin typeface="Arial"/>
                <a:ea typeface="Arial"/>
                <a:cs typeface="Arial"/>
                <a:sym typeface="Arial"/>
              </a:endParaRPr>
            </a:p>
          </p:txBody>
        </p:sp>
      </p:grpSp>
      <p:pic>
        <p:nvPicPr>
          <p:cNvPr id="135" name="Google Shape;135;p1" descr="13117hinh-anh-background-hoa-mau-sac-tren-nen-trang.jpg"/>
          <p:cNvPicPr preferRelativeResize="0"/>
          <p:nvPr/>
        </p:nvPicPr>
        <p:blipFill rotWithShape="1">
          <a:blip r:embed="rId3">
            <a:alphaModFix/>
          </a:blip>
          <a:srcRect/>
          <a:stretch/>
        </p:blipFill>
        <p:spPr>
          <a:xfrm>
            <a:off x="0" y="0"/>
            <a:ext cx="8534400" cy="6858000"/>
          </a:xfrm>
          <a:prstGeom prst="rect">
            <a:avLst/>
          </a:prstGeom>
          <a:noFill/>
          <a:ln>
            <a:noFill/>
          </a:ln>
        </p:spPr>
      </p:pic>
      <p:sp>
        <p:nvSpPr>
          <p:cNvPr id="136" name="Google Shape;136;p1"/>
          <p:cNvSpPr txBox="1"/>
          <p:nvPr/>
        </p:nvSpPr>
        <p:spPr>
          <a:xfrm>
            <a:off x="1371600" y="1828800"/>
            <a:ext cx="69342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Arial"/>
              <a:buNone/>
            </a:pPr>
            <a:r>
              <a:rPr lang="en-US" sz="4400" b="1" i="0" u="none">
                <a:solidFill>
                  <a:srgbClr val="FF0000"/>
                </a:solidFill>
                <a:latin typeface="Arial"/>
                <a:ea typeface="Arial"/>
                <a:cs typeface="Arial"/>
                <a:sym typeface="Arial"/>
              </a:rPr>
              <a:t>MỸ THUẬT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p:nvPr/>
        </p:nvSpPr>
        <p:spPr>
          <a:xfrm>
            <a:off x="0" y="16002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5" name="Google Shape;235;p10"/>
          <p:cNvSpPr/>
          <p:nvPr/>
        </p:nvSpPr>
        <p:spPr>
          <a:xfrm>
            <a:off x="381000" y="990796"/>
            <a:ext cx="3886200" cy="533204"/>
          </a:xfrm>
          <a:prstGeom prst="roundRect">
            <a:avLst>
              <a:gd name="adj" fmla="val 16667"/>
            </a:avLst>
          </a:prstGeom>
          <a:solidFill>
            <a:srgbClr val="FFFFCC"/>
          </a:solidFill>
          <a:ln w="9525" cap="flat" cmpd="sng">
            <a:solidFill>
              <a:schemeClr val="lt1"/>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II. Một số tác phẩm tiêu biểu:</a:t>
            </a:r>
            <a:endParaRPr sz="2000" b="1" i="0" u="sng" strike="noStrike" cap="none">
              <a:solidFill>
                <a:srgbClr val="FF0000"/>
              </a:solidFill>
              <a:latin typeface="Arial"/>
              <a:ea typeface="Arial"/>
              <a:cs typeface="Arial"/>
              <a:sym typeface="Arial"/>
            </a:endParaRPr>
          </a:p>
        </p:txBody>
      </p:sp>
      <p:grpSp>
        <p:nvGrpSpPr>
          <p:cNvPr id="236" name="Google Shape;236;p10"/>
          <p:cNvGrpSpPr/>
          <p:nvPr/>
        </p:nvGrpSpPr>
        <p:grpSpPr>
          <a:xfrm>
            <a:off x="0" y="0"/>
            <a:ext cx="9144000" cy="1062037"/>
            <a:chOff x="0" y="0"/>
            <a:chExt cx="9144000" cy="1061829"/>
          </a:xfrm>
        </p:grpSpPr>
        <p:sp>
          <p:nvSpPr>
            <p:cNvPr id="237" name="Google Shape;237;p10"/>
            <p:cNvSpPr/>
            <p:nvPr/>
          </p:nvSpPr>
          <p:spPr>
            <a:xfrm>
              <a:off x="0" y="0"/>
              <a:ext cx="9144000" cy="990600"/>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38" name="Google Shape;238;p10"/>
            <p:cNvSpPr/>
            <p:nvPr/>
          </p:nvSpPr>
          <p:spPr>
            <a:xfrm>
              <a:off x="1676400" y="0"/>
              <a:ext cx="7162800"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00000"/>
                </a:buClr>
                <a:buSzPts val="1800"/>
                <a:buFont typeface="Arial"/>
                <a:buNone/>
              </a:pPr>
              <a:r>
                <a:rPr lang="en-US" sz="1800" b="1" i="0" u="none" strike="noStrike" cap="none">
                  <a:solidFill>
                    <a:srgbClr val="800000"/>
                  </a:solidFill>
                  <a:latin typeface="Arial"/>
                  <a:ea typeface="Arial"/>
                  <a:cs typeface="Arial"/>
                  <a:sym typeface="Arial"/>
                </a:rPr>
                <a:t>MỘT SỐ TÁC GIẢ, TÁC PHẨM TIÊU BIỂU</a:t>
              </a:r>
              <a:endParaRPr/>
            </a:p>
            <a:p>
              <a:pPr marL="0" marR="0" lvl="0" indent="0" algn="ctr" rtl="0">
                <a:lnSpc>
                  <a:spcPct val="150000"/>
                </a:lnSpc>
                <a:spcBef>
                  <a:spcPts val="0"/>
                </a:spcBef>
                <a:spcAft>
                  <a:spcPts val="0"/>
                </a:spcAft>
                <a:buClr>
                  <a:srgbClr val="800000"/>
                </a:buClr>
                <a:buSzPts val="2400"/>
                <a:buFont typeface="Arial"/>
                <a:buNone/>
              </a:pPr>
              <a:r>
                <a:rPr lang="en-US" sz="2400" b="1" i="0" u="none" strike="noStrike" cap="none">
                  <a:solidFill>
                    <a:srgbClr val="800000"/>
                  </a:solidFill>
                  <a:latin typeface="Arial"/>
                  <a:ea typeface="Arial"/>
                  <a:cs typeface="Arial"/>
                  <a:sym typeface="Arial"/>
                </a:rPr>
                <a:t>CỦA MỸ THUẬT Ý THỜI KỲ PHỤC HƯNG</a:t>
              </a:r>
              <a:endParaRPr sz="2800" b="1" i="0" u="none" strike="noStrike" cap="none">
                <a:solidFill>
                  <a:srgbClr val="FF0000"/>
                </a:solidFill>
                <a:latin typeface="Arial"/>
                <a:ea typeface="Arial"/>
                <a:cs typeface="Arial"/>
                <a:sym typeface="Arial"/>
              </a:endParaRPr>
            </a:p>
          </p:txBody>
        </p:sp>
      </p:grpSp>
      <p:sp>
        <p:nvSpPr>
          <p:cNvPr id="239" name="Google Shape;239;p10"/>
          <p:cNvSpPr txBox="1"/>
          <p:nvPr/>
        </p:nvSpPr>
        <p:spPr>
          <a:xfrm>
            <a:off x="257175" y="5410200"/>
            <a:ext cx="2514600" cy="677862"/>
          </a:xfrm>
          <a:prstGeom prst="rect">
            <a:avLst/>
          </a:prstGeom>
          <a:solidFill>
            <a:srgbClr val="A5C249"/>
          </a:solidFill>
          <a:ln w="38100" cap="flat" cmpd="sng">
            <a:solidFill>
              <a:schemeClr val="lt1"/>
            </a:solidFill>
            <a:prstDash val="solid"/>
            <a:miter lim="800000"/>
            <a:headEnd type="none" w="sm" len="sm"/>
            <a:tailEnd type="none" w="sm" len="sm"/>
          </a:ln>
          <a:effectLst>
            <a:outerShdw blurRad="63500" dist="38100" dir="5400000">
              <a:srgbClr val="343F11">
                <a:alpha val="47843"/>
              </a:srgbClr>
            </a:outerShdw>
          </a:effectLst>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chemeClr val="dk1"/>
              </a:buClr>
              <a:buSzPts val="1900"/>
              <a:buFont typeface="Arial"/>
              <a:buAutoNum type="arabicPeriod"/>
            </a:pPr>
            <a:r>
              <a:rPr lang="en-US" sz="1900" b="1" i="0" u="none">
                <a:solidFill>
                  <a:schemeClr val="dk1"/>
                </a:solidFill>
                <a:latin typeface="Arial"/>
                <a:ea typeface="Arial"/>
                <a:cs typeface="Arial"/>
                <a:sym typeface="Arial"/>
              </a:rPr>
              <a:t>Mô na li da </a:t>
            </a:r>
            <a:endParaRPr/>
          </a:p>
          <a:p>
            <a:pPr marL="342900" marR="0" lvl="0" indent="-342900" algn="ctr" rtl="0">
              <a:lnSpc>
                <a:spcPct val="100000"/>
              </a:lnSpc>
              <a:spcBef>
                <a:spcPts val="0"/>
              </a:spcBef>
              <a:spcAft>
                <a:spcPts val="0"/>
              </a:spcAft>
              <a:buClr>
                <a:schemeClr val="dk1"/>
              </a:buClr>
              <a:buSzPts val="1900"/>
              <a:buFont typeface="Arial"/>
              <a:buNone/>
            </a:pPr>
            <a:r>
              <a:rPr lang="en-US" sz="1900" b="1" i="0" u="none">
                <a:solidFill>
                  <a:schemeClr val="dk1"/>
                </a:solidFill>
                <a:latin typeface="Arial"/>
                <a:ea typeface="Arial"/>
                <a:cs typeface="Arial"/>
                <a:sym typeface="Arial"/>
              </a:rPr>
              <a:t>(Lê ô na dờ vanh xi)</a:t>
            </a:r>
            <a:endParaRPr/>
          </a:p>
        </p:txBody>
      </p:sp>
      <p:pic>
        <p:nvPicPr>
          <p:cNvPr id="240" name="Google Shape;240;p10" descr="Mona Lisa"/>
          <p:cNvPicPr preferRelativeResize="0"/>
          <p:nvPr/>
        </p:nvPicPr>
        <p:blipFill rotWithShape="1">
          <a:blip r:embed="rId3">
            <a:alphaModFix/>
          </a:blip>
          <a:srcRect/>
          <a:stretch/>
        </p:blipFill>
        <p:spPr>
          <a:xfrm>
            <a:off x="288925" y="1981200"/>
            <a:ext cx="1997075" cy="3109912"/>
          </a:xfrm>
          <a:prstGeom prst="rect">
            <a:avLst/>
          </a:prstGeom>
          <a:noFill/>
          <a:ln w="57150" cap="flat" cmpd="sng">
            <a:solidFill>
              <a:srgbClr val="FF9966"/>
            </a:solidFill>
            <a:prstDash val="solid"/>
            <a:miter lim="800000"/>
            <a:headEnd type="none" w="sm" len="sm"/>
            <a:tailEnd type="none" w="sm" len="sm"/>
          </a:ln>
        </p:spPr>
      </p:pic>
      <p:pic>
        <p:nvPicPr>
          <p:cNvPr id="241" name="Google Shape;241;p10" descr="Tượng David của Michelangelo (1504)"/>
          <p:cNvPicPr preferRelativeResize="0"/>
          <p:nvPr/>
        </p:nvPicPr>
        <p:blipFill rotWithShape="1">
          <a:blip r:embed="rId4">
            <a:alphaModFix/>
          </a:blip>
          <a:srcRect/>
          <a:stretch/>
        </p:blipFill>
        <p:spPr>
          <a:xfrm>
            <a:off x="7038975" y="1981200"/>
            <a:ext cx="1876425" cy="3086100"/>
          </a:xfrm>
          <a:prstGeom prst="rect">
            <a:avLst/>
          </a:prstGeom>
          <a:noFill/>
          <a:ln w="57150" cap="flat" cmpd="sng">
            <a:solidFill>
              <a:srgbClr val="FF9966"/>
            </a:solidFill>
            <a:prstDash val="solid"/>
            <a:miter lim="800000"/>
            <a:headEnd type="none" w="sm" len="sm"/>
            <a:tailEnd type="none" w="sm" len="sm"/>
          </a:ln>
        </p:spPr>
      </p:pic>
      <p:pic>
        <p:nvPicPr>
          <p:cNvPr id="242" name="Google Shape;242;p10" descr="Raphael_The_School_of_Athens"/>
          <p:cNvPicPr preferRelativeResize="0"/>
          <p:nvPr/>
        </p:nvPicPr>
        <p:blipFill rotWithShape="1">
          <a:blip r:embed="rId5">
            <a:alphaModFix/>
          </a:blip>
          <a:srcRect/>
          <a:stretch/>
        </p:blipFill>
        <p:spPr>
          <a:xfrm>
            <a:off x="2667000" y="2438400"/>
            <a:ext cx="3962400" cy="2614612"/>
          </a:xfrm>
          <a:prstGeom prst="rect">
            <a:avLst/>
          </a:prstGeom>
          <a:noFill/>
          <a:ln w="57150" cap="flat" cmpd="sng">
            <a:solidFill>
              <a:srgbClr val="FF9966"/>
            </a:solidFill>
            <a:prstDash val="solid"/>
            <a:miter lim="800000"/>
            <a:headEnd type="none" w="sm" len="sm"/>
            <a:tailEnd type="none" w="sm" len="sm"/>
          </a:ln>
        </p:spPr>
      </p:pic>
      <p:sp>
        <p:nvSpPr>
          <p:cNvPr id="243" name="Google Shape;243;p10"/>
          <p:cNvSpPr txBox="1"/>
          <p:nvPr/>
        </p:nvSpPr>
        <p:spPr>
          <a:xfrm>
            <a:off x="3429000" y="5410200"/>
            <a:ext cx="2514600" cy="677862"/>
          </a:xfrm>
          <a:prstGeom prst="rect">
            <a:avLst/>
          </a:prstGeom>
          <a:solidFill>
            <a:srgbClr val="A5C249"/>
          </a:solidFill>
          <a:ln w="38100" cap="flat" cmpd="sng">
            <a:solidFill>
              <a:schemeClr val="lt1"/>
            </a:solidFill>
            <a:prstDash val="solid"/>
            <a:miter lim="800000"/>
            <a:headEnd type="none" w="sm" len="sm"/>
            <a:tailEnd type="none" w="sm" len="sm"/>
          </a:ln>
          <a:effectLst>
            <a:outerShdw blurRad="63500" dist="38100" dir="5400000">
              <a:srgbClr val="343F11">
                <a:alpha val="47843"/>
              </a:srgbClr>
            </a:outerShdw>
          </a:effectLst>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chemeClr val="dk1"/>
              </a:buClr>
              <a:buSzPts val="1900"/>
              <a:buFont typeface="Arial"/>
              <a:buNone/>
            </a:pPr>
            <a:r>
              <a:rPr lang="en-US" sz="1900" b="1" i="0" u="none">
                <a:solidFill>
                  <a:schemeClr val="dk1"/>
                </a:solidFill>
                <a:latin typeface="Arial"/>
                <a:ea typeface="Arial"/>
                <a:cs typeface="Arial"/>
                <a:sym typeface="Arial"/>
              </a:rPr>
              <a:t>2. Trường học Aten</a:t>
            </a:r>
            <a:endParaRPr/>
          </a:p>
          <a:p>
            <a:pPr marL="342900" marR="0" lvl="0" indent="-342900" algn="ctr" rtl="0">
              <a:lnSpc>
                <a:spcPct val="100000"/>
              </a:lnSpc>
              <a:spcBef>
                <a:spcPts val="0"/>
              </a:spcBef>
              <a:spcAft>
                <a:spcPts val="0"/>
              </a:spcAft>
              <a:buClr>
                <a:schemeClr val="dk1"/>
              </a:buClr>
              <a:buSzPts val="1900"/>
              <a:buFont typeface="Arial"/>
              <a:buNone/>
            </a:pPr>
            <a:r>
              <a:rPr lang="en-US" sz="1900" b="1" i="0" u="none">
                <a:solidFill>
                  <a:schemeClr val="dk1"/>
                </a:solidFill>
                <a:latin typeface="Arial"/>
                <a:ea typeface="Arial"/>
                <a:cs typeface="Arial"/>
                <a:sym typeface="Arial"/>
              </a:rPr>
              <a:t>(Ra pha en)</a:t>
            </a:r>
            <a:endParaRPr/>
          </a:p>
        </p:txBody>
      </p:sp>
      <p:sp>
        <p:nvSpPr>
          <p:cNvPr id="244" name="Google Shape;244;p10"/>
          <p:cNvSpPr txBox="1"/>
          <p:nvPr/>
        </p:nvSpPr>
        <p:spPr>
          <a:xfrm>
            <a:off x="6400800" y="5410200"/>
            <a:ext cx="2514600" cy="677862"/>
          </a:xfrm>
          <a:prstGeom prst="rect">
            <a:avLst/>
          </a:prstGeom>
          <a:solidFill>
            <a:srgbClr val="A5C249"/>
          </a:solidFill>
          <a:ln w="38100" cap="flat" cmpd="sng">
            <a:solidFill>
              <a:schemeClr val="lt1"/>
            </a:solidFill>
            <a:prstDash val="solid"/>
            <a:miter lim="800000"/>
            <a:headEnd type="none" w="sm" len="sm"/>
            <a:tailEnd type="none" w="sm" len="sm"/>
          </a:ln>
          <a:effectLst>
            <a:outerShdw blurRad="63500" dist="38100" dir="5400000">
              <a:srgbClr val="343F11">
                <a:alpha val="47843"/>
              </a:srgbClr>
            </a:outerShdw>
          </a:effectLst>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chemeClr val="dk1"/>
              </a:buClr>
              <a:buSzPts val="1900"/>
              <a:buFont typeface="Arial"/>
              <a:buNone/>
            </a:pPr>
            <a:r>
              <a:rPr lang="en-US" sz="1900" b="1" i="0" u="none">
                <a:solidFill>
                  <a:schemeClr val="dk1"/>
                </a:solidFill>
                <a:latin typeface="Arial"/>
                <a:ea typeface="Arial"/>
                <a:cs typeface="Arial"/>
                <a:sym typeface="Arial"/>
              </a:rPr>
              <a:t>3. Tượng Đa vít</a:t>
            </a:r>
            <a:endParaRPr/>
          </a:p>
          <a:p>
            <a:pPr marL="342900" marR="0" lvl="0" indent="-342900" algn="ctr" rtl="0">
              <a:lnSpc>
                <a:spcPct val="100000"/>
              </a:lnSpc>
              <a:spcBef>
                <a:spcPts val="0"/>
              </a:spcBef>
              <a:spcAft>
                <a:spcPts val="0"/>
              </a:spcAft>
              <a:buClr>
                <a:schemeClr val="dk1"/>
              </a:buClr>
              <a:buSzPts val="1900"/>
              <a:buFont typeface="Arial"/>
              <a:buNone/>
            </a:pPr>
            <a:r>
              <a:rPr lang="en-US" sz="1900" b="1" i="0" u="none">
                <a:solidFill>
                  <a:schemeClr val="dk1"/>
                </a:solidFill>
                <a:latin typeface="Arial"/>
                <a:ea typeface="Arial"/>
                <a:cs typeface="Arial"/>
                <a:sym typeface="Arial"/>
              </a:rPr>
              <a:t>(Mi ken lăng giơ)</a:t>
            </a:r>
            <a:endParaRPr/>
          </a:p>
        </p:txBody>
      </p:sp>
      <p:sp>
        <p:nvSpPr>
          <p:cNvPr id="245" name="Google Shape;245;p10"/>
          <p:cNvSpPr txBox="1"/>
          <p:nvPr/>
        </p:nvSpPr>
        <p:spPr>
          <a:xfrm>
            <a:off x="188912" y="315912"/>
            <a:ext cx="11191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TTMT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2000"/>
                                        <p:tgtEl>
                                          <p:spTgt spid="23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 calcmode="lin" valueType="num">
                                      <p:cBhvr additive="base">
                                        <p:cTn id="10" dur="2000"/>
                                        <p:tgtEl>
                                          <p:spTgt spid="24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41"/>
                                        </p:tgtEl>
                                        <p:attrNameLst>
                                          <p:attrName>style.visibility</p:attrName>
                                        </p:attrNameLst>
                                      </p:cBhvr>
                                      <p:to>
                                        <p:strVal val="visible"/>
                                      </p:to>
                                    </p:set>
                                    <p:anim calcmode="lin" valueType="num">
                                      <p:cBhvr additive="base">
                                        <p:cTn id="13" dur="2000"/>
                                        <p:tgtEl>
                                          <p:spTgt spid="241"/>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42"/>
                                        </p:tgtEl>
                                        <p:attrNameLst>
                                          <p:attrName>style.visibility</p:attrName>
                                        </p:attrNameLst>
                                      </p:cBhvr>
                                      <p:to>
                                        <p:strVal val="visible"/>
                                      </p:to>
                                    </p:set>
                                    <p:anim calcmode="lin" valueType="num">
                                      <p:cBhvr additive="base">
                                        <p:cTn id="16" dur="2000"/>
                                        <p:tgtEl>
                                          <p:spTgt spid="242"/>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anim calcmode="lin" valueType="num">
                                      <p:cBhvr additive="base">
                                        <p:cTn id="19" dur="2000"/>
                                        <p:tgtEl>
                                          <p:spTgt spid="243"/>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44"/>
                                        </p:tgtEl>
                                        <p:attrNameLst>
                                          <p:attrName>style.visibility</p:attrName>
                                        </p:attrNameLst>
                                      </p:cBhvr>
                                      <p:to>
                                        <p:strVal val="visible"/>
                                      </p:to>
                                    </p:set>
                                    <p:anim calcmode="lin" valueType="num">
                                      <p:cBhvr additive="base">
                                        <p:cTn id="22" dur="2000"/>
                                        <p:tgtEl>
                                          <p:spTgt spid="2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p:nvPr/>
        </p:nvSpPr>
        <p:spPr>
          <a:xfrm>
            <a:off x="0" y="12192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251" name="Google Shape;251;p11"/>
          <p:cNvGrpSpPr/>
          <p:nvPr/>
        </p:nvGrpSpPr>
        <p:grpSpPr>
          <a:xfrm>
            <a:off x="0" y="80962"/>
            <a:ext cx="9144000" cy="1062037"/>
            <a:chOff x="0" y="0"/>
            <a:chExt cx="9144000" cy="1061328"/>
          </a:xfrm>
        </p:grpSpPr>
        <p:sp>
          <p:nvSpPr>
            <p:cNvPr id="252" name="Google Shape;252;p11"/>
            <p:cNvSpPr/>
            <p:nvPr/>
          </p:nvSpPr>
          <p:spPr>
            <a:xfrm>
              <a:off x="0" y="70728"/>
              <a:ext cx="9144000" cy="990600"/>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1. Mô na li da  (Leonardo da vinci)</a:t>
              </a:r>
              <a:endParaRPr/>
            </a:p>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53" name="Google Shape;253;p11"/>
            <p:cNvSpPr txBox="1"/>
            <p:nvPr/>
          </p:nvSpPr>
          <p:spPr>
            <a:xfrm>
              <a:off x="1676400" y="0"/>
              <a:ext cx="7162800" cy="658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254" name="Google Shape;254;p11" descr="Mona Lisa"/>
          <p:cNvPicPr preferRelativeResize="0"/>
          <p:nvPr/>
        </p:nvPicPr>
        <p:blipFill rotWithShape="1">
          <a:blip r:embed="rId3">
            <a:alphaModFix/>
          </a:blip>
          <a:srcRect/>
          <a:stretch/>
        </p:blipFill>
        <p:spPr>
          <a:xfrm>
            <a:off x="212725" y="1406525"/>
            <a:ext cx="2527300" cy="3935412"/>
          </a:xfrm>
          <a:prstGeom prst="rect">
            <a:avLst/>
          </a:prstGeom>
          <a:noFill/>
          <a:ln w="57150" cap="flat" cmpd="sng">
            <a:solidFill>
              <a:srgbClr val="FF9966"/>
            </a:solidFill>
            <a:prstDash val="solid"/>
            <a:miter lim="800000"/>
            <a:headEnd type="none" w="sm" len="sm"/>
            <a:tailEnd type="none" w="sm" len="sm"/>
          </a:ln>
        </p:spPr>
      </p:pic>
      <p:cxnSp>
        <p:nvCxnSpPr>
          <p:cNvPr id="255" name="Google Shape;255;p11"/>
          <p:cNvCxnSpPr/>
          <p:nvPr/>
        </p:nvCxnSpPr>
        <p:spPr>
          <a:xfrm rot="5400000">
            <a:off x="348456" y="4039393"/>
            <a:ext cx="4876800" cy="1587"/>
          </a:xfrm>
          <a:prstGeom prst="straightConnector1">
            <a:avLst/>
          </a:prstGeom>
          <a:noFill/>
          <a:ln w="28575" cap="flat" cmpd="sng">
            <a:solidFill>
              <a:srgbClr val="92D050"/>
            </a:solidFill>
            <a:prstDash val="solid"/>
            <a:miter lim="800000"/>
            <a:headEnd type="none" w="med" len="med"/>
            <a:tailEnd type="none" w="med" len="med"/>
          </a:ln>
        </p:spPr>
      </p:cxnSp>
      <p:graphicFrame>
        <p:nvGraphicFramePr>
          <p:cNvPr id="256" name="Google Shape;256;p11"/>
          <p:cNvGraphicFramePr/>
          <p:nvPr/>
        </p:nvGraphicFramePr>
        <p:xfrm>
          <a:off x="2971800" y="1295400"/>
          <a:ext cx="3000000" cy="3000000"/>
        </p:xfrm>
        <a:graphic>
          <a:graphicData uri="http://schemas.openxmlformats.org/drawingml/2006/table">
            <a:tbl>
              <a:tblPr>
                <a:noFill/>
                <a:tableStyleId>{1BF17C34-3B1B-4577-AFEA-181731A3D34C}</a:tableStyleId>
              </a:tblPr>
              <a:tblGrid>
                <a:gridCol w="1562100">
                  <a:extLst>
                    <a:ext uri="{9D8B030D-6E8A-4147-A177-3AD203B41FA5}">
                      <a16:colId xmlns:a16="http://schemas.microsoft.com/office/drawing/2014/main" val="20000"/>
                    </a:ext>
                  </a:extLst>
                </a:gridCol>
                <a:gridCol w="4529125">
                  <a:extLst>
                    <a:ext uri="{9D8B030D-6E8A-4147-A177-3AD203B41FA5}">
                      <a16:colId xmlns:a16="http://schemas.microsoft.com/office/drawing/2014/main" val="20001"/>
                    </a:ext>
                  </a:extLst>
                </a:gridCol>
              </a:tblGrid>
              <a:tr h="541325">
                <a:tc>
                  <a:txBody>
                    <a:bodyPr/>
                    <a:lstStyle/>
                    <a:p>
                      <a:pPr marL="0" marR="0" lvl="0" indent="0" algn="l" rtl="0">
                        <a:lnSpc>
                          <a:spcPct val="15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Sáng tác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l"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Năm 1503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0"/>
                  </a:ext>
                </a:extLst>
              </a:tr>
              <a:tr h="542925">
                <a:tc>
                  <a:txBody>
                    <a:bodyPr/>
                    <a:lstStyle/>
                    <a:p>
                      <a:pPr marL="0" marR="0" lvl="0" indent="0" algn="l" rtl="0">
                        <a:lnSpc>
                          <a:spcPct val="15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Chất liệu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l"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Sơn dầu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1"/>
                  </a:ext>
                </a:extLst>
              </a:tr>
              <a:tr h="1444625">
                <a:tc>
                  <a:txBody>
                    <a:bodyPr/>
                    <a:lstStyle/>
                    <a:p>
                      <a:pPr marL="0" marR="0" lvl="0" indent="0" algn="l" rtl="0">
                        <a:lnSpc>
                          <a:spcPct val="15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Nội dung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just"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Bức tranh miêu tả vẻ đẹp đôn hậu của nàng mô na li da với mụ cười thần bí.</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2"/>
                  </a:ext>
                </a:extLst>
              </a:tr>
              <a:tr h="2347900">
                <a:tc>
                  <a:txBody>
                    <a:bodyPr/>
                    <a:lstStyle/>
                    <a:p>
                      <a:pPr marL="0" marR="0" lvl="0" indent="0" algn="l" rtl="0">
                        <a:lnSpc>
                          <a:spcPct val="15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Nghệ thuật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just"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Mô-na Li-da được diễn tả rất sinh động, đầy sinh khí với một thế giới nội tâm phức tạp</a:t>
                      </a:r>
                      <a:endParaRPr/>
                    </a:p>
                    <a:p>
                      <a:pPr marL="0" marR="0" lvl="0" indent="0" algn="just"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Con người trong tranh được đặt giữa thiên nhiên, là trung tâm của vũ trụ</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p:nvPr/>
        </p:nvSpPr>
        <p:spPr>
          <a:xfrm>
            <a:off x="0" y="10668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262" name="Google Shape;262;p12"/>
          <p:cNvGrpSpPr/>
          <p:nvPr/>
        </p:nvGrpSpPr>
        <p:grpSpPr>
          <a:xfrm>
            <a:off x="0" y="0"/>
            <a:ext cx="9144000" cy="990600"/>
            <a:chOff x="0" y="0"/>
            <a:chExt cx="9144000" cy="990600"/>
          </a:xfrm>
        </p:grpSpPr>
        <p:sp>
          <p:nvSpPr>
            <p:cNvPr id="263" name="Google Shape;263;p12"/>
            <p:cNvSpPr/>
            <p:nvPr/>
          </p:nvSpPr>
          <p:spPr>
            <a:xfrm>
              <a:off x="0" y="0"/>
              <a:ext cx="9144000" cy="990600"/>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64" name="Google Shape;264;p12"/>
            <p:cNvSpPr/>
            <p:nvPr/>
          </p:nvSpPr>
          <p:spPr>
            <a:xfrm>
              <a:off x="1143000" y="26960"/>
              <a:ext cx="7162800" cy="65870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FF0000"/>
                </a:buClr>
                <a:buSzPts val="2800"/>
                <a:buFont typeface="Arial"/>
                <a:buNone/>
              </a:pPr>
              <a:r>
                <a:rPr lang="en-US" sz="2800" b="1" i="0" u="none" strike="noStrike" cap="none">
                  <a:solidFill>
                    <a:srgbClr val="FF0000"/>
                  </a:solidFill>
                  <a:latin typeface="Arial"/>
                  <a:ea typeface="Arial"/>
                  <a:cs typeface="Arial"/>
                  <a:sym typeface="Arial"/>
                </a:rPr>
                <a:t>2. Tượng Đa vit - Michelangelo</a:t>
              </a:r>
              <a:endParaRPr sz="2800" b="1" i="0" u="none" strike="noStrike" cap="none">
                <a:solidFill>
                  <a:srgbClr val="FF0000"/>
                </a:solidFill>
                <a:latin typeface="Arial"/>
                <a:ea typeface="Arial"/>
                <a:cs typeface="Arial"/>
                <a:sym typeface="Arial"/>
              </a:endParaRPr>
            </a:p>
          </p:txBody>
        </p:sp>
      </p:grpSp>
      <p:cxnSp>
        <p:nvCxnSpPr>
          <p:cNvPr id="265" name="Google Shape;265;p12"/>
          <p:cNvCxnSpPr/>
          <p:nvPr/>
        </p:nvCxnSpPr>
        <p:spPr>
          <a:xfrm flipH="1">
            <a:off x="2786062" y="1066800"/>
            <a:ext cx="46037" cy="4953000"/>
          </a:xfrm>
          <a:prstGeom prst="straightConnector1">
            <a:avLst/>
          </a:prstGeom>
          <a:noFill/>
          <a:ln w="28575" cap="flat" cmpd="sng">
            <a:solidFill>
              <a:srgbClr val="92D050"/>
            </a:solidFill>
            <a:prstDash val="solid"/>
            <a:miter lim="800000"/>
            <a:headEnd type="none" w="med" len="med"/>
            <a:tailEnd type="none" w="med" len="med"/>
          </a:ln>
        </p:spPr>
      </p:cxnSp>
      <p:graphicFrame>
        <p:nvGraphicFramePr>
          <p:cNvPr id="266" name="Google Shape;266;p12"/>
          <p:cNvGraphicFramePr/>
          <p:nvPr/>
        </p:nvGraphicFramePr>
        <p:xfrm>
          <a:off x="2895600" y="1143000"/>
          <a:ext cx="3000000" cy="3000000"/>
        </p:xfrm>
        <a:graphic>
          <a:graphicData uri="http://schemas.openxmlformats.org/drawingml/2006/table">
            <a:tbl>
              <a:tblPr>
                <a:noFill/>
                <a:tableStyleId>{1BF17C34-3B1B-4577-AFEA-181731A3D34C}</a:tableStyleId>
              </a:tblPr>
              <a:tblGrid>
                <a:gridCol w="159385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tblGrid>
              <a:tr h="577850">
                <a:tc>
                  <a:txBody>
                    <a:bodyPr/>
                    <a:lstStyle/>
                    <a:p>
                      <a:pPr marL="0" marR="0" lvl="0" indent="0" algn="l" rtl="0">
                        <a:lnSpc>
                          <a:spcPct val="150000"/>
                        </a:lnSpc>
                        <a:spcBef>
                          <a:spcPts val="0"/>
                        </a:spcBef>
                        <a:spcAft>
                          <a:spcPts val="0"/>
                        </a:spcAft>
                        <a:buClr>
                          <a:srgbClr val="0000FF"/>
                        </a:buClr>
                        <a:buSzPts val="2000"/>
                        <a:buFont typeface="Arial"/>
                        <a:buNone/>
                      </a:pPr>
                      <a:r>
                        <a:rPr lang="en-US" sz="2000" b="1" i="0" u="none" strike="noStrike" cap="none">
                          <a:solidFill>
                            <a:srgbClr val="0000FF"/>
                          </a:solidFill>
                          <a:latin typeface="Arial"/>
                          <a:ea typeface="Arial"/>
                          <a:cs typeface="Arial"/>
                          <a:sym typeface="Arial"/>
                        </a:rPr>
                        <a:t>Sáng tác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l"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Năm 1501 - 1503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0"/>
                  </a:ext>
                </a:extLst>
              </a:tr>
              <a:tr h="577850">
                <a:tc>
                  <a:txBody>
                    <a:bodyPr/>
                    <a:lstStyle/>
                    <a:p>
                      <a:pPr marL="0" marR="0" lvl="0" indent="0" algn="l" rtl="0">
                        <a:lnSpc>
                          <a:spcPct val="150000"/>
                        </a:lnSpc>
                        <a:spcBef>
                          <a:spcPts val="0"/>
                        </a:spcBef>
                        <a:spcAft>
                          <a:spcPts val="0"/>
                        </a:spcAft>
                        <a:buClr>
                          <a:srgbClr val="0000FF"/>
                        </a:buClr>
                        <a:buSzPts val="2000"/>
                        <a:buFont typeface="Arial"/>
                        <a:buNone/>
                      </a:pPr>
                      <a:r>
                        <a:rPr lang="en-US" sz="2000" b="1" i="0" u="none" strike="noStrike" cap="none">
                          <a:solidFill>
                            <a:srgbClr val="0000FF"/>
                          </a:solidFill>
                          <a:latin typeface="Arial"/>
                          <a:ea typeface="Arial"/>
                          <a:cs typeface="Arial"/>
                          <a:sym typeface="Arial"/>
                        </a:rPr>
                        <a:t>Chất liệu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l"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Tượng đá cẩm thạch cao 5.5m.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1"/>
                  </a:ext>
                </a:extLst>
              </a:tr>
              <a:tr h="1539875">
                <a:tc>
                  <a:txBody>
                    <a:bodyPr/>
                    <a:lstStyle/>
                    <a:p>
                      <a:pPr marL="0" marR="0" lvl="0" indent="0" algn="l" rtl="0">
                        <a:lnSpc>
                          <a:spcPct val="150000"/>
                        </a:lnSpc>
                        <a:spcBef>
                          <a:spcPts val="0"/>
                        </a:spcBef>
                        <a:spcAft>
                          <a:spcPts val="0"/>
                        </a:spcAft>
                        <a:buClr>
                          <a:srgbClr val="0000FF"/>
                        </a:buClr>
                        <a:buSzPts val="2000"/>
                        <a:buFont typeface="Arial"/>
                        <a:buNone/>
                      </a:pPr>
                      <a:r>
                        <a:rPr lang="en-US" sz="2000" b="1" i="0" u="none" strike="noStrike" cap="none">
                          <a:solidFill>
                            <a:srgbClr val="0000FF"/>
                          </a:solidFill>
                          <a:latin typeface="Arial"/>
                          <a:ea typeface="Arial"/>
                          <a:cs typeface="Arial"/>
                          <a:sym typeface="Arial"/>
                        </a:rPr>
                        <a:t>Nội dung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just"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Thể hiện một thiếu niên đang đứng nghỉ ngơi vẫn thể hiện được khí phách kiên cường quả cảm.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2"/>
                  </a:ext>
                </a:extLst>
              </a:tr>
              <a:tr h="2028825">
                <a:tc>
                  <a:txBody>
                    <a:bodyPr/>
                    <a:lstStyle/>
                    <a:p>
                      <a:pPr marL="0" marR="0" lvl="0" indent="0" algn="l" rtl="0">
                        <a:lnSpc>
                          <a:spcPct val="150000"/>
                        </a:lnSpc>
                        <a:spcBef>
                          <a:spcPts val="0"/>
                        </a:spcBef>
                        <a:spcAft>
                          <a:spcPts val="0"/>
                        </a:spcAft>
                        <a:buClr>
                          <a:srgbClr val="0000FF"/>
                        </a:buClr>
                        <a:buSzPts val="2000"/>
                        <a:buFont typeface="Arial"/>
                        <a:buNone/>
                      </a:pPr>
                      <a:r>
                        <a:rPr lang="en-US" sz="2000" b="1" i="0" u="none" strike="noStrike" cap="none">
                          <a:solidFill>
                            <a:srgbClr val="0000FF"/>
                          </a:solidFill>
                          <a:latin typeface="Arial"/>
                          <a:ea typeface="Arial"/>
                          <a:cs typeface="Arial"/>
                          <a:sym typeface="Arial"/>
                        </a:rPr>
                        <a:t>Nghệ thuật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tc>
                  <a:txBody>
                    <a:bodyPr/>
                    <a:lstStyle/>
                    <a:p>
                      <a:pPr marL="0" marR="0" lvl="0" indent="0" algn="just" rtl="0">
                        <a:lnSpc>
                          <a:spcPct val="150000"/>
                        </a:lnSpc>
                        <a:spcBef>
                          <a:spcPts val="0"/>
                        </a:spcBef>
                        <a:spcAft>
                          <a:spcPts val="0"/>
                        </a:spcAft>
                        <a:buClr>
                          <a:srgbClr val="800000"/>
                        </a:buClr>
                        <a:buSzPts val="2000"/>
                        <a:buFont typeface="Arial"/>
                        <a:buNone/>
                      </a:pPr>
                      <a:r>
                        <a:rPr lang="en-US" sz="2000" b="0" i="0" u="none" strike="noStrike" cap="none">
                          <a:solidFill>
                            <a:srgbClr val="800000"/>
                          </a:solidFill>
                          <a:latin typeface="Arial"/>
                          <a:ea typeface="Arial"/>
                          <a:cs typeface="Arial"/>
                          <a:sym typeface="Arial"/>
                        </a:rPr>
                        <a:t>Mọi tỉ lệ trong bức tượng đều đạt đến sự mẫu mực của tỉ lệ giải phẫu cơ thể người tạo nên một vẻ đẹp hoàn chỉnh trong một tác phẩm nghệ thuật.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AC0"/>
                    </a:solidFill>
                  </a:tcPr>
                </a:tc>
                <a:extLst>
                  <a:ext uri="{0D108BD9-81ED-4DB2-BD59-A6C34878D82A}">
                    <a16:rowId xmlns:a16="http://schemas.microsoft.com/office/drawing/2014/main" val="10003"/>
                  </a:ext>
                </a:extLst>
              </a:tr>
            </a:tbl>
          </a:graphicData>
        </a:graphic>
      </p:graphicFrame>
      <p:pic>
        <p:nvPicPr>
          <p:cNvPr id="267" name="Google Shape;267;p12" descr="Tượng David của Michelangelo (1504)"/>
          <p:cNvPicPr preferRelativeResize="0"/>
          <p:nvPr/>
        </p:nvPicPr>
        <p:blipFill rotWithShape="1">
          <a:blip r:embed="rId3">
            <a:alphaModFix/>
          </a:blip>
          <a:srcRect/>
          <a:stretch/>
        </p:blipFill>
        <p:spPr>
          <a:xfrm>
            <a:off x="165100" y="1208087"/>
            <a:ext cx="2501900" cy="4648200"/>
          </a:xfrm>
          <a:prstGeom prst="rect">
            <a:avLst/>
          </a:prstGeom>
          <a:noFill/>
          <a:ln w="57150" cap="flat" cmpd="sng">
            <a:solidFill>
              <a:srgbClr val="FF9966"/>
            </a:solidFill>
            <a:prstDash val="solid"/>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p:nvPr/>
        </p:nvSpPr>
        <p:spPr>
          <a:xfrm>
            <a:off x="0" y="13716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73" name="Google Shape;273;p13" descr="Raphael_The_School_of_Athens"/>
          <p:cNvPicPr preferRelativeResize="0"/>
          <p:nvPr/>
        </p:nvPicPr>
        <p:blipFill rotWithShape="1">
          <a:blip r:embed="rId3">
            <a:alphaModFix/>
          </a:blip>
          <a:srcRect/>
          <a:stretch/>
        </p:blipFill>
        <p:spPr>
          <a:xfrm>
            <a:off x="3733800" y="2220912"/>
            <a:ext cx="5181600" cy="3417887"/>
          </a:xfrm>
          <a:prstGeom prst="rect">
            <a:avLst/>
          </a:prstGeom>
          <a:noFill/>
          <a:ln w="57150" cap="flat" cmpd="sng">
            <a:solidFill>
              <a:srgbClr val="FF9966"/>
            </a:solidFill>
            <a:prstDash val="solid"/>
            <a:miter lim="800000"/>
            <a:headEnd type="none" w="sm" len="sm"/>
            <a:tailEnd type="none" w="sm" len="sm"/>
          </a:ln>
        </p:spPr>
      </p:pic>
      <p:sp>
        <p:nvSpPr>
          <p:cNvPr id="274" name="Google Shape;274;p13"/>
          <p:cNvSpPr txBox="1"/>
          <p:nvPr/>
        </p:nvSpPr>
        <p:spPr>
          <a:xfrm>
            <a:off x="152400" y="1600200"/>
            <a:ext cx="3352800" cy="5294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Sáng tác:</a:t>
            </a:r>
            <a:r>
              <a:rPr lang="en-US" sz="1800" b="0" i="0" u="none">
                <a:solidFill>
                  <a:schemeClr val="dk1"/>
                </a:solidFill>
                <a:latin typeface="Arial"/>
                <a:ea typeface="Arial"/>
                <a:cs typeface="Arial"/>
                <a:sym typeface="Arial"/>
              </a:rPr>
              <a:t> </a:t>
            </a:r>
            <a:r>
              <a:rPr lang="en-US" sz="1800" b="1" i="0" u="none">
                <a:solidFill>
                  <a:srgbClr val="800000"/>
                </a:solidFill>
                <a:latin typeface="Arial"/>
                <a:ea typeface="Arial"/>
                <a:cs typeface="Arial"/>
                <a:sym typeface="Arial"/>
              </a:rPr>
              <a:t>Sáng tác khoảng năm 1510-1512</a:t>
            </a:r>
            <a:endParaRPr/>
          </a:p>
          <a:p>
            <a:pPr marL="0" marR="0" lvl="0" indent="0" algn="l" rtl="0">
              <a:lnSpc>
                <a:spcPct val="100000"/>
              </a:lnSpc>
              <a:spcBef>
                <a:spcPts val="120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Chất liệu: </a:t>
            </a:r>
            <a:r>
              <a:rPr lang="en-US" sz="1800" b="1" i="0" u="none">
                <a:solidFill>
                  <a:srgbClr val="800000"/>
                </a:solidFill>
                <a:latin typeface="Arial"/>
                <a:ea typeface="Arial"/>
                <a:cs typeface="Arial"/>
                <a:sym typeface="Arial"/>
              </a:rPr>
              <a:t>Bích họa</a:t>
            </a:r>
            <a:endParaRPr/>
          </a:p>
          <a:p>
            <a:pPr marL="0" marR="0" lvl="0" indent="0" algn="just" rtl="0">
              <a:lnSpc>
                <a:spcPct val="100000"/>
              </a:lnSpc>
              <a:spcBef>
                <a:spcPts val="120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Nội dung:</a:t>
            </a:r>
            <a:r>
              <a:rPr lang="en-US" sz="1800" b="0" i="0" u="none">
                <a:solidFill>
                  <a:schemeClr val="dk1"/>
                </a:solidFill>
                <a:latin typeface="Arial"/>
                <a:ea typeface="Arial"/>
                <a:cs typeface="Arial"/>
                <a:sym typeface="Arial"/>
              </a:rPr>
              <a:t> </a:t>
            </a:r>
            <a:r>
              <a:rPr lang="en-US" sz="1800" b="1" i="0" u="none">
                <a:solidFill>
                  <a:srgbClr val="800000"/>
                </a:solidFill>
                <a:latin typeface="Arial"/>
                <a:ea typeface="Arial"/>
                <a:cs typeface="Arial"/>
                <a:sym typeface="Arial"/>
              </a:rPr>
              <a:t>Nổi bật giữa khung cửa vòm là cuộc tranh luận giữa hai nhà triết học Pla-tông vàà A-ri-xtốt, xung quanh là các nhà khoa học, thiên văn học, triết học đang mải mê theo dõi.</a:t>
            </a:r>
            <a:endParaRPr/>
          </a:p>
          <a:p>
            <a:pPr marL="0" marR="0" lvl="0" indent="0" algn="just" rtl="0">
              <a:lnSpc>
                <a:spcPct val="100000"/>
              </a:lnSpc>
              <a:spcBef>
                <a:spcPts val="120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Nghệ thuật</a:t>
            </a:r>
            <a:r>
              <a:rPr lang="en-US" sz="1800" b="1" i="0" u="none">
                <a:solidFill>
                  <a:srgbClr val="800000"/>
                </a:solidFill>
                <a:latin typeface="Arial"/>
                <a:ea typeface="Arial"/>
                <a:cs typeface="Arial"/>
                <a:sym typeface="Arial"/>
              </a:rPr>
              <a:t>: Hình tượng đặc trưng khái quát mô tả thời kỳ hoàng kim của lịch sử văn hóa nhân loại</a:t>
            </a:r>
            <a:endParaRPr/>
          </a:p>
          <a:p>
            <a:pPr marL="0" marR="0" lvl="0" indent="0" algn="l" rtl="0">
              <a:lnSpc>
                <a:spcPct val="100000"/>
              </a:lnSpc>
              <a:spcBef>
                <a:spcPts val="1200"/>
              </a:spcBef>
              <a:spcAft>
                <a:spcPts val="0"/>
              </a:spcAft>
              <a:buClr>
                <a:schemeClr val="dk1"/>
              </a:buClr>
              <a:buSzPts val="1800"/>
              <a:buFont typeface="Arial"/>
              <a:buNone/>
            </a:pPr>
            <a:endParaRPr sz="1800" b="1" i="0" u="none">
              <a:solidFill>
                <a:srgbClr val="800000"/>
              </a:solidFill>
              <a:latin typeface="Arial"/>
              <a:ea typeface="Arial"/>
              <a:cs typeface="Arial"/>
              <a:sym typeface="Arial"/>
            </a:endParaRPr>
          </a:p>
          <a:p>
            <a:pPr marL="0" marR="0" lvl="0" indent="0" algn="l" rtl="0">
              <a:lnSpc>
                <a:spcPct val="100000"/>
              </a:lnSpc>
              <a:spcBef>
                <a:spcPts val="600"/>
              </a:spcBef>
              <a:spcAft>
                <a:spcPts val="0"/>
              </a:spcAft>
              <a:buNone/>
            </a:pPr>
            <a:endParaRPr sz="1800" b="1" i="0" u="none">
              <a:solidFill>
                <a:srgbClr val="800000"/>
              </a:solidFill>
              <a:latin typeface="Arial"/>
              <a:ea typeface="Arial"/>
              <a:cs typeface="Arial"/>
              <a:sym typeface="Arial"/>
            </a:endParaRPr>
          </a:p>
        </p:txBody>
      </p:sp>
      <p:cxnSp>
        <p:nvCxnSpPr>
          <p:cNvPr id="275" name="Google Shape;275;p13"/>
          <p:cNvCxnSpPr/>
          <p:nvPr/>
        </p:nvCxnSpPr>
        <p:spPr>
          <a:xfrm>
            <a:off x="3581400" y="1371600"/>
            <a:ext cx="0" cy="4953000"/>
          </a:xfrm>
          <a:prstGeom prst="straightConnector1">
            <a:avLst/>
          </a:prstGeom>
          <a:noFill/>
          <a:ln w="28575" cap="flat" cmpd="sng">
            <a:solidFill>
              <a:srgbClr val="92D050"/>
            </a:solidFill>
            <a:prstDash val="solid"/>
            <a:miter lim="800000"/>
            <a:headEnd type="none" w="med" len="med"/>
            <a:tailEnd type="none" w="med" len="med"/>
          </a:ln>
        </p:spPr>
      </p:cxnSp>
      <p:sp>
        <p:nvSpPr>
          <p:cNvPr id="276" name="Google Shape;276;p13"/>
          <p:cNvSpPr/>
          <p:nvPr/>
        </p:nvSpPr>
        <p:spPr>
          <a:xfrm>
            <a:off x="0" y="-1086"/>
            <a:ext cx="9144000" cy="990795"/>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77" name="Google Shape;277;p13"/>
          <p:cNvSpPr/>
          <p:nvPr/>
        </p:nvSpPr>
        <p:spPr>
          <a:xfrm>
            <a:off x="0" y="0"/>
            <a:ext cx="9144000" cy="990795"/>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3. Trường học Aten - Raphael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p:nvPr/>
        </p:nvSpPr>
        <p:spPr>
          <a:xfrm>
            <a:off x="0" y="1216626"/>
            <a:ext cx="9144000" cy="2677616"/>
          </a:xfrm>
          <a:prstGeom prst="rect">
            <a:avLst/>
          </a:prstGeom>
          <a:blipFill rotWithShape="1">
            <a:blip r:embed="rId3">
              <a:alphaModFix/>
            </a:blip>
            <a:stretch>
              <a:fillRect/>
            </a:stretch>
          </a:blip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Arial"/>
              <a:buNone/>
            </a:pPr>
            <a:endParaRPr sz="2400" b="1" i="0" u="none" dirty="0">
              <a:solidFill>
                <a:srgbClr val="0000FF"/>
              </a:solidFill>
              <a:latin typeface="Arial"/>
              <a:ea typeface="Arial"/>
              <a:cs typeface="Arial"/>
              <a:sym typeface="Arial"/>
            </a:endParaRPr>
          </a:p>
          <a:p>
            <a:pPr marL="0" marR="0" lvl="0" indent="0" algn="l" rtl="0">
              <a:lnSpc>
                <a:spcPct val="150000"/>
              </a:lnSpc>
              <a:spcBef>
                <a:spcPts val="0"/>
              </a:spcBef>
              <a:spcAft>
                <a:spcPts val="0"/>
              </a:spcAft>
              <a:buClr>
                <a:srgbClr val="0000FF"/>
              </a:buClr>
              <a:buSzPts val="2400"/>
              <a:buFont typeface="Arial"/>
              <a:buNone/>
            </a:pP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Xem</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lại</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bài</a:t>
            </a:r>
            <a:r>
              <a:rPr lang="en-US" sz="2400" b="1" dirty="0">
                <a:solidFill>
                  <a:srgbClr val="0000FF"/>
                </a:solidFill>
              </a:rPr>
              <a:t>. </a:t>
            </a:r>
            <a:r>
              <a:rPr lang="en-US" sz="2400" b="1" dirty="0" err="1">
                <a:solidFill>
                  <a:srgbClr val="0000FF"/>
                </a:solidFill>
              </a:rPr>
              <a:t>Thực</a:t>
            </a:r>
            <a:r>
              <a:rPr lang="en-US" sz="2400" b="1" dirty="0">
                <a:solidFill>
                  <a:srgbClr val="0000FF"/>
                </a:solidFill>
              </a:rPr>
              <a:t> </a:t>
            </a:r>
            <a:r>
              <a:rPr lang="en-US" sz="2400" b="1" dirty="0" err="1">
                <a:solidFill>
                  <a:srgbClr val="0000FF"/>
                </a:solidFill>
              </a:rPr>
              <a:t>hiện</a:t>
            </a:r>
            <a:r>
              <a:rPr lang="en-US" sz="2400" b="1" dirty="0">
                <a:solidFill>
                  <a:srgbClr val="0000FF"/>
                </a:solidFill>
              </a:rPr>
              <a:t> </a:t>
            </a:r>
            <a:r>
              <a:rPr lang="en-US" sz="2400" b="1" dirty="0" err="1">
                <a:solidFill>
                  <a:srgbClr val="0000FF"/>
                </a:solidFill>
              </a:rPr>
              <a:t>sơ</a:t>
            </a:r>
            <a:r>
              <a:rPr lang="en-US" sz="2400" b="1" dirty="0">
                <a:solidFill>
                  <a:srgbClr val="0000FF"/>
                </a:solidFill>
              </a:rPr>
              <a:t> </a:t>
            </a:r>
            <a:r>
              <a:rPr lang="en-US" sz="2400" b="1" dirty="0" err="1">
                <a:solidFill>
                  <a:srgbClr val="0000FF"/>
                </a:solidFill>
              </a:rPr>
              <a:t>đồ</a:t>
            </a:r>
            <a:r>
              <a:rPr lang="en-US" sz="2400" b="1" dirty="0">
                <a:solidFill>
                  <a:srgbClr val="0000FF"/>
                </a:solidFill>
              </a:rPr>
              <a:t> </a:t>
            </a:r>
            <a:r>
              <a:rPr lang="en-US" sz="2400" b="1" dirty="0" err="1">
                <a:solidFill>
                  <a:srgbClr val="0000FF"/>
                </a:solidFill>
              </a:rPr>
              <a:t>tư</a:t>
            </a:r>
            <a:r>
              <a:rPr lang="en-US" sz="2400" b="1" dirty="0">
                <a:solidFill>
                  <a:srgbClr val="0000FF"/>
                </a:solidFill>
              </a:rPr>
              <a:t> </a:t>
            </a:r>
            <a:r>
              <a:rPr lang="en-US" sz="2400" b="1" dirty="0" err="1">
                <a:solidFill>
                  <a:srgbClr val="0000FF"/>
                </a:solidFill>
              </a:rPr>
              <a:t>duy</a:t>
            </a:r>
            <a:r>
              <a:rPr lang="en-US" sz="2400" b="1" dirty="0">
                <a:solidFill>
                  <a:srgbClr val="0000FF"/>
                </a:solidFill>
              </a:rPr>
              <a:t> </a:t>
            </a:r>
            <a:r>
              <a:rPr lang="en-US" sz="2400" b="1" dirty="0" err="1">
                <a:solidFill>
                  <a:srgbClr val="0000FF"/>
                </a:solidFill>
              </a:rPr>
              <a:t>bài</a:t>
            </a:r>
            <a:r>
              <a:rPr lang="en-US" sz="2400" b="1" dirty="0">
                <a:solidFill>
                  <a:srgbClr val="0000FF"/>
                </a:solidFill>
              </a:rPr>
              <a:t> </a:t>
            </a:r>
            <a:r>
              <a:rPr lang="en-US" sz="2400" b="1" dirty="0" err="1">
                <a:solidFill>
                  <a:srgbClr val="0000FF"/>
                </a:solidFill>
              </a:rPr>
              <a:t>học</a:t>
            </a:r>
            <a:r>
              <a:rPr lang="en-US" sz="2400" b="1" dirty="0">
                <a:solidFill>
                  <a:srgbClr val="0000FF"/>
                </a:solidFill>
              </a:rPr>
              <a:t>.</a:t>
            </a:r>
            <a:endParaRPr dirty="0"/>
          </a:p>
          <a:p>
            <a:pPr marL="0" marR="0" lvl="0" indent="-152400" algn="l" rtl="0">
              <a:lnSpc>
                <a:spcPct val="150000"/>
              </a:lnSpc>
              <a:spcBef>
                <a:spcPts val="0"/>
              </a:spcBef>
              <a:spcAft>
                <a:spcPts val="0"/>
              </a:spcAft>
              <a:buClr>
                <a:srgbClr val="0000FF"/>
              </a:buClr>
              <a:buSzPts val="2400"/>
              <a:buFont typeface="Arial"/>
              <a:buChar char="-"/>
            </a:pP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Chuẩn</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bị</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bài</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mới</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Tranh</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phong</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cảnh</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Chuẩn</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bị</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giấy</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và</a:t>
            </a:r>
            <a:r>
              <a:rPr lang="en-US" sz="2400" b="1" i="0" u="none" dirty="0">
                <a:solidFill>
                  <a:srgbClr val="0000FF"/>
                </a:solidFill>
                <a:latin typeface="Arial"/>
                <a:ea typeface="Arial"/>
                <a:cs typeface="Arial"/>
                <a:sym typeface="Arial"/>
              </a:rPr>
              <a:t> </a:t>
            </a:r>
            <a:r>
              <a:rPr lang="en-US" sz="2400" b="1" i="0" u="none" dirty="0" err="1">
                <a:solidFill>
                  <a:srgbClr val="0000FF"/>
                </a:solidFill>
                <a:latin typeface="Arial"/>
                <a:ea typeface="Arial"/>
                <a:cs typeface="Arial"/>
                <a:sym typeface="Arial"/>
              </a:rPr>
              <a:t>màu</a:t>
            </a:r>
            <a:r>
              <a:rPr lang="en-US" sz="2400" b="1" i="0" u="none" dirty="0">
                <a:solidFill>
                  <a:srgbClr val="0000FF"/>
                </a:solidFill>
                <a:latin typeface="Arial"/>
                <a:ea typeface="Arial"/>
                <a:cs typeface="Arial"/>
                <a:sym typeface="Arial"/>
              </a:rPr>
              <a:t>,</a:t>
            </a:r>
            <a:r>
              <a:rPr lang="en-US" sz="2400" b="1" dirty="0">
                <a:solidFill>
                  <a:srgbClr val="0000FF"/>
                </a:solidFill>
              </a:rPr>
              <a:t>…</a:t>
            </a:r>
            <a:endParaRPr dirty="0"/>
          </a:p>
          <a:p>
            <a:pPr marL="0" marR="0" lvl="0" indent="0" algn="l" rtl="0">
              <a:lnSpc>
                <a:spcPct val="100000"/>
              </a:lnSpc>
              <a:spcBef>
                <a:spcPts val="0"/>
              </a:spcBef>
              <a:spcAft>
                <a:spcPts val="0"/>
              </a:spcAft>
              <a:buNone/>
            </a:pPr>
            <a:endParaRPr sz="2400" b="1" i="0" u="none" dirty="0">
              <a:solidFill>
                <a:srgbClr val="0000FF"/>
              </a:solidFill>
              <a:latin typeface="Arial"/>
              <a:ea typeface="Arial"/>
              <a:cs typeface="Arial"/>
              <a:sym typeface="Arial"/>
            </a:endParaRPr>
          </a:p>
        </p:txBody>
      </p:sp>
      <p:grpSp>
        <p:nvGrpSpPr>
          <p:cNvPr id="283" name="Google Shape;283;p14"/>
          <p:cNvGrpSpPr/>
          <p:nvPr/>
        </p:nvGrpSpPr>
        <p:grpSpPr>
          <a:xfrm>
            <a:off x="1608931" y="599090"/>
            <a:ext cx="5926137" cy="560387"/>
            <a:chOff x="1676400" y="6297612"/>
            <a:chExt cx="7010400" cy="560388"/>
          </a:xfrm>
        </p:grpSpPr>
        <p:grpSp>
          <p:nvGrpSpPr>
            <p:cNvPr id="284" name="Google Shape;284;p14"/>
            <p:cNvGrpSpPr/>
            <p:nvPr/>
          </p:nvGrpSpPr>
          <p:grpSpPr>
            <a:xfrm>
              <a:off x="1676400" y="6297612"/>
              <a:ext cx="7010400" cy="560388"/>
              <a:chOff x="1631147" y="1316985"/>
              <a:chExt cx="5761832" cy="559049"/>
            </a:xfrm>
          </p:grpSpPr>
          <p:sp>
            <p:nvSpPr>
              <p:cNvPr id="285" name="Google Shape;285;p14"/>
              <p:cNvSpPr/>
              <p:nvPr/>
            </p:nvSpPr>
            <p:spPr>
              <a:xfrm>
                <a:off x="1631147" y="1316985"/>
                <a:ext cx="5761832" cy="559049"/>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86" name="Google Shape;286;p14"/>
              <p:cNvSpPr/>
              <p:nvPr/>
            </p:nvSpPr>
            <p:spPr>
              <a:xfrm>
                <a:off x="1731613" y="1373998"/>
                <a:ext cx="5562204" cy="452940"/>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
          <p:nvSpPr>
            <p:cNvPr id="287" name="Google Shape;287;p14"/>
            <p:cNvSpPr txBox="1"/>
            <p:nvPr/>
          </p:nvSpPr>
          <p:spPr>
            <a:xfrm>
              <a:off x="2573928" y="6324600"/>
              <a:ext cx="53015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HƯỚNG DẪN TỰ HỌC</a:t>
              </a:r>
              <a:endParaRPr/>
            </a:p>
          </p:txBody>
        </p:sp>
      </p:grpSp>
      <p:pic>
        <p:nvPicPr>
          <p:cNvPr id="288" name="Google Shape;288;p14" descr="homework.JPG"/>
          <p:cNvPicPr preferRelativeResize="0"/>
          <p:nvPr/>
        </p:nvPicPr>
        <p:blipFill rotWithShape="1">
          <a:blip r:embed="rId4">
            <a:alphaModFix/>
          </a:blip>
          <a:srcRect/>
          <a:stretch/>
        </p:blipFill>
        <p:spPr>
          <a:xfrm>
            <a:off x="2183525" y="3881438"/>
            <a:ext cx="4419600" cy="29765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
          <p:cNvSpPr txBox="1"/>
          <p:nvPr/>
        </p:nvSpPr>
        <p:spPr>
          <a:xfrm>
            <a:off x="152400" y="1295400"/>
            <a:ext cx="8763000" cy="272415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00000"/>
              </a:buClr>
              <a:buSzPts val="3200"/>
              <a:buFont typeface="Arial"/>
              <a:buNone/>
            </a:pPr>
            <a:r>
              <a:rPr lang="en-US" sz="3200" b="1" i="0" u="none">
                <a:solidFill>
                  <a:srgbClr val="800000"/>
                </a:solidFill>
                <a:latin typeface="Arial"/>
                <a:ea typeface="Arial"/>
                <a:cs typeface="Arial"/>
                <a:sym typeface="Arial"/>
              </a:rPr>
              <a:t> Bài - Thường thức mỹ thuật</a:t>
            </a:r>
            <a:endParaRPr/>
          </a:p>
          <a:p>
            <a:pPr marL="0" marR="0" lvl="0" indent="0" algn="ctr" rtl="0">
              <a:lnSpc>
                <a:spcPct val="150000"/>
              </a:lnSpc>
              <a:spcBef>
                <a:spcPts val="0"/>
              </a:spcBef>
              <a:spcAft>
                <a:spcPts val="0"/>
              </a:spcAft>
              <a:buClr>
                <a:srgbClr val="800000"/>
              </a:buClr>
              <a:buSzPts val="3200"/>
              <a:buFont typeface="Arial"/>
              <a:buNone/>
            </a:pPr>
            <a:r>
              <a:rPr lang="en-US" sz="3200" b="1" i="0" u="none">
                <a:solidFill>
                  <a:srgbClr val="800000"/>
                </a:solidFill>
                <a:latin typeface="Arial"/>
                <a:ea typeface="Arial"/>
                <a:cs typeface="Arial"/>
                <a:sym typeface="Arial"/>
              </a:rPr>
              <a:t>MỘT SỐ TÁC GIẢ, TÁC PHẨM TIÊU BIỂU</a:t>
            </a:r>
            <a:endParaRPr/>
          </a:p>
          <a:p>
            <a:pPr marL="0" marR="0" lvl="0" indent="0" algn="ctr" rtl="0">
              <a:lnSpc>
                <a:spcPct val="150000"/>
              </a:lnSpc>
              <a:spcBef>
                <a:spcPts val="0"/>
              </a:spcBef>
              <a:spcAft>
                <a:spcPts val="0"/>
              </a:spcAft>
              <a:buClr>
                <a:srgbClr val="800000"/>
              </a:buClr>
              <a:buSzPts val="3200"/>
              <a:buFont typeface="Arial"/>
              <a:buNone/>
            </a:pPr>
            <a:r>
              <a:rPr lang="en-US" sz="3200" b="1" i="0" u="none">
                <a:solidFill>
                  <a:srgbClr val="800000"/>
                </a:solidFill>
                <a:latin typeface="Arial"/>
                <a:ea typeface="Arial"/>
                <a:cs typeface="Arial"/>
                <a:sym typeface="Arial"/>
              </a:rPr>
              <a:t>CỦA MỸ THUẬT Ý THỜI KỲ PHỤC HƯNG</a:t>
            </a:r>
            <a:endParaRPr/>
          </a:p>
          <a:p>
            <a:pPr marL="0" marR="0" lvl="0" indent="0" algn="l" rtl="0">
              <a:lnSpc>
                <a:spcPct val="100000"/>
              </a:lnSpc>
              <a:spcBef>
                <a:spcPts val="0"/>
              </a:spcBef>
              <a:spcAft>
                <a:spcPts val="0"/>
              </a:spcAft>
              <a:buNone/>
            </a:pPr>
            <a:endParaRPr sz="3200" b="1" i="0" u="none">
              <a:solidFill>
                <a:srgbClr val="800000"/>
              </a:solidFill>
              <a:latin typeface="Arial"/>
              <a:ea typeface="Arial"/>
              <a:cs typeface="Arial"/>
              <a:sym typeface="Arial"/>
            </a:endParaRPr>
          </a:p>
        </p:txBody>
      </p:sp>
      <p:sp>
        <p:nvSpPr>
          <p:cNvPr id="142" name="Google Shape;142;p2"/>
          <p:cNvSpPr/>
          <p:nvPr/>
        </p:nvSpPr>
        <p:spPr>
          <a:xfrm>
            <a:off x="0" y="5715000"/>
            <a:ext cx="9144000" cy="1066800"/>
          </a:xfrm>
          <a:prstGeom prst="rect">
            <a:avLst/>
          </a:prstGeom>
          <a:blipFill rotWithShape="1">
            <a:blip r:embed="rId4">
              <a:alphaModFix/>
            </a:blip>
            <a:tile tx="0" ty="0" sx="100000" sy="100000" flip="none" algn="tl"/>
          </a:blipFill>
          <a:ln>
            <a:noFill/>
          </a:ln>
          <a:effectLst>
            <a:outerShdw blurRad="57150" dist="38100" dir="5400000" algn="ctr" rotWithShape="0">
              <a:srgbClr val="014649">
                <a:alpha val="47843"/>
              </a:srgbClr>
            </a:outerShdw>
            <a:reflection stA="50000" endA="300" endPos="55500" dist="1016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43" name="Google Shape;143;p2"/>
          <p:cNvSpPr txBox="1"/>
          <p:nvPr/>
        </p:nvSpPr>
        <p:spPr>
          <a:xfrm>
            <a:off x="-304800" y="252412"/>
            <a:ext cx="9448800" cy="966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4" name="Google Shape;144;p2" descr="Mona Lisa">
            <a:hlinkClick r:id="rId5"/>
          </p:cNvPr>
          <p:cNvPicPr preferRelativeResize="0"/>
          <p:nvPr/>
        </p:nvPicPr>
        <p:blipFill rotWithShape="1">
          <a:blip r:embed="rId6">
            <a:alphaModFix/>
          </a:blip>
          <a:srcRect/>
          <a:stretch/>
        </p:blipFill>
        <p:spPr>
          <a:xfrm rot="281558">
            <a:off x="6877050" y="3738563"/>
            <a:ext cx="1539875" cy="2397125"/>
          </a:xfrm>
          <a:prstGeom prst="rect">
            <a:avLst/>
          </a:prstGeom>
          <a:noFill/>
          <a:ln w="38100" cap="flat" cmpd="sng">
            <a:solidFill>
              <a:srgbClr val="7E9532"/>
            </a:solidFill>
            <a:prstDash val="solid"/>
            <a:miter lim="800000"/>
            <a:headEnd type="none" w="sm" len="sm"/>
            <a:tailEnd type="none" w="sm" len="sm"/>
          </a:ln>
        </p:spPr>
      </p:pic>
      <p:pic>
        <p:nvPicPr>
          <p:cNvPr id="145" name="Google Shape;145;p2" descr="Raffaello - The Granduca Madonna"/>
          <p:cNvPicPr preferRelativeResize="0"/>
          <p:nvPr/>
        </p:nvPicPr>
        <p:blipFill rotWithShape="1">
          <a:blip r:embed="rId7">
            <a:alphaModFix/>
          </a:blip>
          <a:srcRect/>
          <a:stretch/>
        </p:blipFill>
        <p:spPr>
          <a:xfrm rot="-1092662">
            <a:off x="5191125" y="3975100"/>
            <a:ext cx="1479550" cy="2251075"/>
          </a:xfrm>
          <a:prstGeom prst="rect">
            <a:avLst/>
          </a:prstGeom>
          <a:noFill/>
          <a:ln w="38100" cap="flat" cmpd="sng">
            <a:solidFill>
              <a:srgbClr val="7E9532"/>
            </a:solidFill>
            <a:prstDash val="solid"/>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p:nvPr/>
        </p:nvSpPr>
        <p:spPr>
          <a:xfrm>
            <a:off x="0" y="1628775"/>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p3"/>
          <p:cNvSpPr/>
          <p:nvPr/>
        </p:nvSpPr>
        <p:spPr>
          <a:xfrm>
            <a:off x="-1" y="1100138"/>
            <a:ext cx="4411651" cy="500062"/>
          </a:xfrm>
          <a:prstGeom prst="roundRect">
            <a:avLst>
              <a:gd name="adj" fmla="val 16667"/>
            </a:avLst>
          </a:prstGeom>
          <a:solidFill>
            <a:srgbClr val="FFFFCC"/>
          </a:solidFill>
          <a:ln w="9525" cap="flat" cmpd="sng">
            <a:solidFill>
              <a:schemeClr val="lt1"/>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US" sz="2000" b="1" i="0" u="none" strike="noStrike" cap="none">
                <a:solidFill>
                  <a:srgbClr val="FF0000"/>
                </a:solidFill>
                <a:latin typeface="Arial"/>
                <a:ea typeface="Arial"/>
                <a:cs typeface="Arial"/>
                <a:sym typeface="Arial"/>
              </a:rPr>
              <a:t>	I. Một số tác giả tiêu biểu</a:t>
            </a:r>
            <a:endParaRPr sz="2000" b="1" i="0" u="sng" strike="noStrike" cap="none">
              <a:solidFill>
                <a:srgbClr val="FF0000"/>
              </a:solidFill>
              <a:latin typeface="Arial"/>
              <a:ea typeface="Arial"/>
              <a:cs typeface="Arial"/>
              <a:sym typeface="Arial"/>
            </a:endParaRPr>
          </a:p>
        </p:txBody>
      </p:sp>
      <p:grpSp>
        <p:nvGrpSpPr>
          <p:cNvPr id="152" name="Google Shape;152;p3"/>
          <p:cNvGrpSpPr/>
          <p:nvPr/>
        </p:nvGrpSpPr>
        <p:grpSpPr>
          <a:xfrm>
            <a:off x="0" y="0"/>
            <a:ext cx="9144000" cy="1062037"/>
            <a:chOff x="0" y="0"/>
            <a:chExt cx="9144000" cy="1061829"/>
          </a:xfrm>
        </p:grpSpPr>
        <p:sp>
          <p:nvSpPr>
            <p:cNvPr id="153" name="Google Shape;153;p3"/>
            <p:cNvSpPr/>
            <p:nvPr/>
          </p:nvSpPr>
          <p:spPr>
            <a:xfrm>
              <a:off x="0" y="0"/>
              <a:ext cx="9144000" cy="990600"/>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54" name="Google Shape;154;p3"/>
            <p:cNvSpPr/>
            <p:nvPr/>
          </p:nvSpPr>
          <p:spPr>
            <a:xfrm>
              <a:off x="1676400" y="0"/>
              <a:ext cx="7162800"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00000"/>
                </a:buClr>
                <a:buSzPts val="1800"/>
                <a:buFont typeface="Arial"/>
                <a:buNone/>
              </a:pPr>
              <a:r>
                <a:rPr lang="en-US" sz="1800" b="1" i="0" u="none" strike="noStrike" cap="none">
                  <a:solidFill>
                    <a:srgbClr val="800000"/>
                  </a:solidFill>
                  <a:latin typeface="Arial"/>
                  <a:ea typeface="Arial"/>
                  <a:cs typeface="Arial"/>
                  <a:sym typeface="Arial"/>
                </a:rPr>
                <a:t>MỘT SỐ TÁC GIẢ, TÁC PHẨM TIÊU BIỂU</a:t>
              </a:r>
              <a:endParaRPr/>
            </a:p>
            <a:p>
              <a:pPr marL="0" marR="0" lvl="0" indent="0" algn="ctr" rtl="0">
                <a:lnSpc>
                  <a:spcPct val="150000"/>
                </a:lnSpc>
                <a:spcBef>
                  <a:spcPts val="0"/>
                </a:spcBef>
                <a:spcAft>
                  <a:spcPts val="0"/>
                </a:spcAft>
                <a:buClr>
                  <a:srgbClr val="800000"/>
                </a:buClr>
                <a:buSzPts val="2400"/>
                <a:buFont typeface="Arial"/>
                <a:buNone/>
              </a:pPr>
              <a:r>
                <a:rPr lang="en-US" sz="2400" b="1" i="0" u="none" strike="noStrike" cap="none">
                  <a:solidFill>
                    <a:srgbClr val="800000"/>
                  </a:solidFill>
                  <a:latin typeface="Arial"/>
                  <a:ea typeface="Arial"/>
                  <a:cs typeface="Arial"/>
                  <a:sym typeface="Arial"/>
                </a:rPr>
                <a:t>CỦA MỸ THUẬT Ý THỜI KỲ PHỤC HƯNG</a:t>
              </a:r>
              <a:endParaRPr sz="2800" b="1" i="0" u="none" strike="noStrike" cap="none">
                <a:solidFill>
                  <a:srgbClr val="FF0000"/>
                </a:solidFill>
                <a:latin typeface="Arial"/>
                <a:ea typeface="Arial"/>
                <a:cs typeface="Arial"/>
                <a:sym typeface="Arial"/>
              </a:endParaRPr>
            </a:p>
          </p:txBody>
        </p:sp>
      </p:grpSp>
      <p:sp>
        <p:nvSpPr>
          <p:cNvPr id="155" name="Google Shape;155;p3"/>
          <p:cNvSpPr txBox="1"/>
          <p:nvPr/>
        </p:nvSpPr>
        <p:spPr>
          <a:xfrm>
            <a:off x="76200" y="1763712"/>
            <a:ext cx="3581400" cy="7842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F31F4"/>
              </a:buClr>
              <a:buSzPts val="1900"/>
              <a:buFont typeface="Arial"/>
              <a:buAutoNum type="arabicPeriod"/>
            </a:pPr>
            <a:r>
              <a:rPr lang="en-US" sz="1900" b="1" i="0" u="none">
                <a:solidFill>
                  <a:srgbClr val="1F31F4"/>
                </a:solidFill>
                <a:latin typeface="Arial"/>
                <a:ea typeface="Arial"/>
                <a:cs typeface="Arial"/>
                <a:sym typeface="Arial"/>
              </a:rPr>
              <a:t>Họa sĩ </a:t>
            </a:r>
            <a:r>
              <a:rPr lang="en-US" sz="2000" b="1" i="0" u="none">
                <a:solidFill>
                  <a:srgbClr val="1F31F4"/>
                </a:solidFill>
                <a:latin typeface="Arial"/>
                <a:ea typeface="Arial"/>
                <a:cs typeface="Arial"/>
                <a:sym typeface="Arial"/>
              </a:rPr>
              <a:t>Leonardo da vinci</a:t>
            </a:r>
            <a:endParaRPr sz="1900" b="1" i="0" u="none">
              <a:solidFill>
                <a:srgbClr val="1F31F4"/>
              </a:solidFill>
              <a:latin typeface="Arial"/>
              <a:ea typeface="Arial"/>
              <a:cs typeface="Arial"/>
              <a:sym typeface="Arial"/>
            </a:endParaRPr>
          </a:p>
          <a:p>
            <a:pPr marL="342900" marR="0" lvl="0" indent="-342900" algn="ctr" rtl="0">
              <a:lnSpc>
                <a:spcPct val="150000"/>
              </a:lnSpc>
              <a:spcBef>
                <a:spcPts val="0"/>
              </a:spcBef>
              <a:spcAft>
                <a:spcPts val="0"/>
              </a:spcAft>
              <a:buClr>
                <a:srgbClr val="1F31F4"/>
              </a:buClr>
              <a:buSzPts val="1900"/>
              <a:buFont typeface="Arial"/>
              <a:buNone/>
            </a:pPr>
            <a:r>
              <a:rPr lang="en-US" sz="1900" b="1" i="0" u="none">
                <a:solidFill>
                  <a:srgbClr val="1F31F4"/>
                </a:solidFill>
                <a:latin typeface="Arial"/>
                <a:ea typeface="Arial"/>
                <a:cs typeface="Arial"/>
                <a:sym typeface="Arial"/>
              </a:rPr>
              <a:t>(1452 - 1520)</a:t>
            </a:r>
            <a:endParaRPr/>
          </a:p>
        </p:txBody>
      </p:sp>
      <p:pic>
        <p:nvPicPr>
          <p:cNvPr id="156" name="Google Shape;156;p3" descr="leonardo-da-vinci-2.jpg"/>
          <p:cNvPicPr preferRelativeResize="0"/>
          <p:nvPr/>
        </p:nvPicPr>
        <p:blipFill rotWithShape="1">
          <a:blip r:embed="rId3">
            <a:alphaModFix/>
          </a:blip>
          <a:srcRect/>
          <a:stretch/>
        </p:blipFill>
        <p:spPr>
          <a:xfrm>
            <a:off x="511175" y="2709862"/>
            <a:ext cx="2460625" cy="3538537"/>
          </a:xfrm>
          <a:prstGeom prst="rect">
            <a:avLst/>
          </a:prstGeom>
          <a:noFill/>
          <a:ln w="38100" cap="flat" cmpd="sng">
            <a:solidFill>
              <a:srgbClr val="FF9966"/>
            </a:solidFill>
            <a:prstDash val="solid"/>
            <a:miter lim="800000"/>
            <a:headEnd type="none" w="sm" len="sm"/>
            <a:tailEnd type="none" w="sm" len="sm"/>
          </a:ln>
        </p:spPr>
      </p:pic>
      <p:cxnSp>
        <p:nvCxnSpPr>
          <p:cNvPr id="157" name="Google Shape;157;p3"/>
          <p:cNvCxnSpPr/>
          <p:nvPr/>
        </p:nvCxnSpPr>
        <p:spPr>
          <a:xfrm rot="5400000">
            <a:off x="1067593" y="4039393"/>
            <a:ext cx="4876800" cy="1587"/>
          </a:xfrm>
          <a:prstGeom prst="straightConnector1">
            <a:avLst/>
          </a:prstGeom>
          <a:noFill/>
          <a:ln w="19050" cap="flat" cmpd="sng">
            <a:solidFill>
              <a:srgbClr val="92D050"/>
            </a:solidFill>
            <a:prstDash val="solid"/>
            <a:miter lim="800000"/>
            <a:headEnd type="none" w="med" len="med"/>
            <a:tailEnd type="none" w="med" len="med"/>
          </a:ln>
        </p:spPr>
      </p:cxnSp>
      <p:sp>
        <p:nvSpPr>
          <p:cNvPr id="158" name="Google Shape;158;p3"/>
          <p:cNvSpPr txBox="1"/>
          <p:nvPr/>
        </p:nvSpPr>
        <p:spPr>
          <a:xfrm>
            <a:off x="3657600" y="2255837"/>
            <a:ext cx="5334000" cy="7080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 Ông sinh ngày 15/4/1452 tại Anchiano (Ý), ông mất năm 1520 tại Amboise (Pháp)</a:t>
            </a:r>
            <a:endParaRPr/>
          </a:p>
        </p:txBody>
      </p:sp>
      <p:sp>
        <p:nvSpPr>
          <p:cNvPr id="159" name="Google Shape;159;p3"/>
          <p:cNvSpPr txBox="1"/>
          <p:nvPr/>
        </p:nvSpPr>
        <p:spPr>
          <a:xfrm>
            <a:off x="3657600" y="3170237"/>
            <a:ext cx="5334000" cy="1477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 Là một thiên tài về nhiều lĩnh vực: Kiến trúc sư, nhà điêu khắc, họa sĩ, nhà lý luận, nhà bác học tài năng.</a:t>
            </a:r>
            <a:endParaRPr/>
          </a:p>
          <a:p>
            <a:pPr marL="0" marR="0" lvl="0" indent="0" algn="l" rtl="0">
              <a:lnSpc>
                <a:spcPct val="100000"/>
              </a:lnSpc>
              <a:spcBef>
                <a:spcPts val="0"/>
              </a:spcBef>
              <a:spcAft>
                <a:spcPts val="0"/>
              </a:spcAft>
              <a:buNone/>
            </a:pPr>
            <a:endParaRPr sz="2000" b="1" i="0" u="none">
              <a:solidFill>
                <a:srgbClr val="800000"/>
              </a:solidFill>
              <a:latin typeface="Arial"/>
              <a:ea typeface="Arial"/>
              <a:cs typeface="Arial"/>
              <a:sym typeface="Arial"/>
            </a:endParaRPr>
          </a:p>
        </p:txBody>
      </p:sp>
      <p:sp>
        <p:nvSpPr>
          <p:cNvPr id="160" name="Google Shape;160;p3"/>
          <p:cNvSpPr txBox="1"/>
          <p:nvPr/>
        </p:nvSpPr>
        <p:spPr>
          <a:xfrm>
            <a:off x="3581400" y="4313237"/>
            <a:ext cx="5334000" cy="1477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 Con người trong tranh của ông được diễn tả sống động, chân thực và rất gợi cảm.</a:t>
            </a:r>
            <a:endParaRPr/>
          </a:p>
          <a:p>
            <a:pPr marL="0" marR="0" lvl="0" indent="0" algn="l" rtl="0">
              <a:lnSpc>
                <a:spcPct val="100000"/>
              </a:lnSpc>
              <a:spcBef>
                <a:spcPts val="0"/>
              </a:spcBef>
              <a:spcAft>
                <a:spcPts val="0"/>
              </a:spcAft>
              <a:buNone/>
            </a:pPr>
            <a:endParaRPr sz="2000" b="1" i="0" u="none">
              <a:solidFill>
                <a:srgbClr val="800000"/>
              </a:solidFill>
              <a:latin typeface="Arial"/>
              <a:ea typeface="Arial"/>
              <a:cs typeface="Arial"/>
              <a:sym typeface="Arial"/>
            </a:endParaRPr>
          </a:p>
        </p:txBody>
      </p:sp>
      <p:sp>
        <p:nvSpPr>
          <p:cNvPr id="161" name="Google Shape;161;p3"/>
          <p:cNvSpPr txBox="1"/>
          <p:nvPr/>
        </p:nvSpPr>
        <p:spPr>
          <a:xfrm>
            <a:off x="188912" y="131762"/>
            <a:ext cx="1119187" cy="36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1800"/>
              <a:buFont typeface="Arial"/>
              <a:buNone/>
            </a:pPr>
            <a:r>
              <a:rPr lang="en-US" sz="1800" b="1" i="0" u="none">
                <a:solidFill>
                  <a:srgbClr val="0000FF"/>
                </a:solidFill>
                <a:latin typeface="Arial"/>
                <a:ea typeface="Arial"/>
                <a:cs typeface="Arial"/>
                <a:sym typeface="Arial"/>
              </a:rPr>
              <a:t>TTMT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2000"/>
                                        <p:tgtEl>
                                          <p:spTgt spid="1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animEffect transition="in" filter="fade">
                                      <p:cBhvr>
                                        <p:cTn id="15" dur="500"/>
                                        <p:tgtEl>
                                          <p:spTgt spid="1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descr="120225kpdavanci03.jpg"/>
          <p:cNvPicPr preferRelativeResize="0"/>
          <p:nvPr/>
        </p:nvPicPr>
        <p:blipFill rotWithShape="1">
          <a:blip r:embed="rId3">
            <a:alphaModFix/>
          </a:blip>
          <a:srcRect/>
          <a:stretch/>
        </p:blipFill>
        <p:spPr>
          <a:xfrm>
            <a:off x="304800" y="685800"/>
            <a:ext cx="2882900" cy="2209800"/>
          </a:xfrm>
          <a:prstGeom prst="rect">
            <a:avLst/>
          </a:prstGeom>
          <a:noFill/>
          <a:ln>
            <a:noFill/>
          </a:ln>
        </p:spPr>
      </p:pic>
      <p:pic>
        <p:nvPicPr>
          <p:cNvPr id="167" name="Google Shape;167;p4" descr="120225kpdavanci10.jpg"/>
          <p:cNvPicPr preferRelativeResize="0"/>
          <p:nvPr/>
        </p:nvPicPr>
        <p:blipFill rotWithShape="1">
          <a:blip r:embed="rId4">
            <a:alphaModFix/>
          </a:blip>
          <a:srcRect/>
          <a:stretch/>
        </p:blipFill>
        <p:spPr>
          <a:xfrm>
            <a:off x="6672262" y="685800"/>
            <a:ext cx="2090737" cy="2743200"/>
          </a:xfrm>
          <a:prstGeom prst="rect">
            <a:avLst/>
          </a:prstGeom>
          <a:noFill/>
          <a:ln>
            <a:noFill/>
          </a:ln>
        </p:spPr>
      </p:pic>
      <p:pic>
        <p:nvPicPr>
          <p:cNvPr id="168" name="Google Shape;168;p4" descr="leonardo_ich_denke_die_rede.jpg"/>
          <p:cNvPicPr preferRelativeResize="0"/>
          <p:nvPr/>
        </p:nvPicPr>
        <p:blipFill rotWithShape="1">
          <a:blip r:embed="rId5">
            <a:alphaModFix/>
          </a:blip>
          <a:srcRect/>
          <a:stretch/>
        </p:blipFill>
        <p:spPr>
          <a:xfrm>
            <a:off x="6705600" y="3621087"/>
            <a:ext cx="2057400" cy="2957512"/>
          </a:xfrm>
          <a:prstGeom prst="rect">
            <a:avLst/>
          </a:prstGeom>
          <a:noFill/>
          <a:ln>
            <a:noFill/>
          </a:ln>
        </p:spPr>
      </p:pic>
      <p:pic>
        <p:nvPicPr>
          <p:cNvPr id="169" name="Google Shape;169;p4" descr="120225kpdavanci02.jpg"/>
          <p:cNvPicPr preferRelativeResize="0"/>
          <p:nvPr/>
        </p:nvPicPr>
        <p:blipFill rotWithShape="1">
          <a:blip r:embed="rId6">
            <a:alphaModFix/>
          </a:blip>
          <a:srcRect/>
          <a:stretch/>
        </p:blipFill>
        <p:spPr>
          <a:xfrm>
            <a:off x="3352800" y="609600"/>
            <a:ext cx="2667000" cy="2387600"/>
          </a:xfrm>
          <a:prstGeom prst="rect">
            <a:avLst/>
          </a:prstGeom>
          <a:noFill/>
          <a:ln>
            <a:noFill/>
          </a:ln>
        </p:spPr>
      </p:pic>
      <p:pic>
        <p:nvPicPr>
          <p:cNvPr id="170" name="Google Shape;170;p4" descr="120225kpdavanci01.jpg"/>
          <p:cNvPicPr preferRelativeResize="0"/>
          <p:nvPr/>
        </p:nvPicPr>
        <p:blipFill rotWithShape="1">
          <a:blip r:embed="rId7">
            <a:alphaModFix/>
          </a:blip>
          <a:srcRect/>
          <a:stretch/>
        </p:blipFill>
        <p:spPr>
          <a:xfrm>
            <a:off x="381000" y="3159125"/>
            <a:ext cx="6019800" cy="347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2000"/>
                                        <p:tgtEl>
                                          <p:spTgt spid="16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 calcmode="lin" valueType="num">
                                      <p:cBhvr additive="base">
                                        <p:cTn id="10" dur="2000"/>
                                        <p:tgtEl>
                                          <p:spTgt spid="16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 calcmode="lin" valueType="num">
                                      <p:cBhvr additive="base">
                                        <p:cTn id="13" dur="2000"/>
                                        <p:tgtEl>
                                          <p:spTgt spid="16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 calcmode="lin" valueType="num">
                                      <p:cBhvr additive="base">
                                        <p:cTn id="16" dur="2000"/>
                                        <p:tgtEl>
                                          <p:spTgt spid="169"/>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2000"/>
                                        <p:tgtEl>
                                          <p:spTgt spid="1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p:nvPr/>
        </p:nvSpPr>
        <p:spPr>
          <a:xfrm>
            <a:off x="0" y="14478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6" name="Google Shape;176;p5"/>
          <p:cNvSpPr/>
          <p:nvPr/>
        </p:nvSpPr>
        <p:spPr>
          <a:xfrm>
            <a:off x="0" y="0"/>
            <a:ext cx="9144000" cy="990795"/>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77" name="Google Shape;177;p5"/>
          <p:cNvSpPr txBox="1"/>
          <p:nvPr/>
        </p:nvSpPr>
        <p:spPr>
          <a:xfrm>
            <a:off x="603250" y="177800"/>
            <a:ext cx="8382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Arial"/>
              <a:buNone/>
            </a:pPr>
            <a:r>
              <a:rPr lang="en-US" sz="3200" b="1" i="0" u="none">
                <a:solidFill>
                  <a:srgbClr val="FF0000"/>
                </a:solidFill>
                <a:latin typeface="Arial"/>
                <a:ea typeface="Arial"/>
                <a:cs typeface="Arial"/>
                <a:sym typeface="Arial"/>
              </a:rPr>
              <a:t>2. Họa sĩ Michelangelo (1475 - 1564)</a:t>
            </a:r>
            <a:endParaRPr/>
          </a:p>
        </p:txBody>
      </p:sp>
      <p:cxnSp>
        <p:nvCxnSpPr>
          <p:cNvPr id="178" name="Google Shape;178;p5"/>
          <p:cNvCxnSpPr/>
          <p:nvPr/>
        </p:nvCxnSpPr>
        <p:spPr>
          <a:xfrm>
            <a:off x="3506787" y="1447800"/>
            <a:ext cx="0" cy="4953000"/>
          </a:xfrm>
          <a:prstGeom prst="straightConnector1">
            <a:avLst/>
          </a:prstGeom>
          <a:noFill/>
          <a:ln w="19050" cap="flat" cmpd="sng">
            <a:solidFill>
              <a:srgbClr val="92D050"/>
            </a:solidFill>
            <a:prstDash val="solid"/>
            <a:miter lim="800000"/>
            <a:headEnd type="none" w="med" len="med"/>
            <a:tailEnd type="none" w="med" len="med"/>
          </a:ln>
        </p:spPr>
      </p:cxnSp>
      <p:pic>
        <p:nvPicPr>
          <p:cNvPr id="179" name="Google Shape;179;p5" descr="13945966146443014166954931.jpg"/>
          <p:cNvPicPr preferRelativeResize="0"/>
          <p:nvPr/>
        </p:nvPicPr>
        <p:blipFill rotWithShape="1">
          <a:blip r:embed="rId3">
            <a:alphaModFix/>
          </a:blip>
          <a:srcRect/>
          <a:stretch/>
        </p:blipFill>
        <p:spPr>
          <a:xfrm>
            <a:off x="381000" y="2667000"/>
            <a:ext cx="2538412" cy="3556000"/>
          </a:xfrm>
          <a:prstGeom prst="rect">
            <a:avLst/>
          </a:prstGeom>
          <a:noFill/>
          <a:ln w="9525" cap="flat" cmpd="sng">
            <a:solidFill>
              <a:srgbClr val="FF9966"/>
            </a:solidFill>
            <a:prstDash val="solid"/>
            <a:miter lim="800000"/>
            <a:headEnd type="none" w="sm" len="sm"/>
            <a:tailEnd type="none" w="sm" len="sm"/>
          </a:ln>
        </p:spPr>
      </p:pic>
      <p:sp>
        <p:nvSpPr>
          <p:cNvPr id="180" name="Google Shape;180;p5"/>
          <p:cNvSpPr txBox="1"/>
          <p:nvPr/>
        </p:nvSpPr>
        <p:spPr>
          <a:xfrm>
            <a:off x="3733800" y="1981200"/>
            <a:ext cx="5257800" cy="1169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Ông sinh năm 1475 trong một gia đình công chức ở Cáp-re-dơ (Ý).</a:t>
            </a:r>
            <a:endParaRPr/>
          </a:p>
          <a:p>
            <a:pPr marL="0" marR="0" lvl="0" indent="0" algn="l" rtl="0">
              <a:lnSpc>
                <a:spcPct val="100000"/>
              </a:lnSpc>
              <a:spcBef>
                <a:spcPts val="0"/>
              </a:spcBef>
              <a:spcAft>
                <a:spcPts val="0"/>
              </a:spcAft>
              <a:buNone/>
            </a:pPr>
            <a:endParaRPr sz="2000" b="1" i="0" u="none">
              <a:solidFill>
                <a:srgbClr val="800000"/>
              </a:solidFill>
              <a:latin typeface="Arial"/>
              <a:ea typeface="Arial"/>
              <a:cs typeface="Arial"/>
              <a:sym typeface="Arial"/>
            </a:endParaRPr>
          </a:p>
        </p:txBody>
      </p:sp>
      <p:sp>
        <p:nvSpPr>
          <p:cNvPr id="181" name="Google Shape;181;p5"/>
          <p:cNvSpPr txBox="1"/>
          <p:nvPr/>
        </p:nvSpPr>
        <p:spPr>
          <a:xfrm>
            <a:off x="3733800" y="2971800"/>
            <a:ext cx="5257800" cy="1169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Là nhà thơ, kiến trúc sư, họa sĩ, nhà điêu khắc thiên tài.</a:t>
            </a:r>
            <a:endParaRPr/>
          </a:p>
          <a:p>
            <a:pPr marL="0" marR="0" lvl="0" indent="0" algn="l" rtl="0">
              <a:lnSpc>
                <a:spcPct val="100000"/>
              </a:lnSpc>
              <a:spcBef>
                <a:spcPts val="0"/>
              </a:spcBef>
              <a:spcAft>
                <a:spcPts val="0"/>
              </a:spcAft>
              <a:buNone/>
            </a:pPr>
            <a:endParaRPr sz="2000" b="1" i="0" u="none">
              <a:solidFill>
                <a:srgbClr val="800000"/>
              </a:solidFill>
              <a:latin typeface="Arial"/>
              <a:ea typeface="Arial"/>
              <a:cs typeface="Arial"/>
              <a:sym typeface="Arial"/>
            </a:endParaRPr>
          </a:p>
        </p:txBody>
      </p:sp>
      <p:sp>
        <p:nvSpPr>
          <p:cNvPr id="182" name="Google Shape;182;p5"/>
          <p:cNvSpPr txBox="1"/>
          <p:nvPr/>
        </p:nvSpPr>
        <p:spPr>
          <a:xfrm>
            <a:off x="3733800" y="3946525"/>
            <a:ext cx="5257800" cy="1169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1" i="0" u="none">
                <a:solidFill>
                  <a:srgbClr val="800000"/>
                </a:solidFill>
                <a:latin typeface="Arial"/>
                <a:ea typeface="Arial"/>
                <a:cs typeface="Arial"/>
                <a:sym typeface="Arial"/>
              </a:rPr>
              <a:t>- Những tác phẩm của ông phản ánh sâu sắc mâu thuẫn của thời đại.</a:t>
            </a:r>
            <a:endParaRPr/>
          </a:p>
          <a:p>
            <a:pPr marL="0" marR="0" lvl="0" indent="0" algn="l" rtl="0">
              <a:lnSpc>
                <a:spcPct val="100000"/>
              </a:lnSpc>
              <a:spcBef>
                <a:spcPts val="0"/>
              </a:spcBef>
              <a:spcAft>
                <a:spcPts val="0"/>
              </a:spcAft>
              <a:buNone/>
            </a:pPr>
            <a:endParaRPr sz="2000" b="1" i="0" u="none">
              <a:solidFill>
                <a:srgbClr val="8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20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fade">
                                      <p:cBhvr>
                                        <p:cTn id="25"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6" descr="13945966146443014166954931.jpg"/>
          <p:cNvPicPr preferRelativeResize="0"/>
          <p:nvPr/>
        </p:nvPicPr>
        <p:blipFill rotWithShape="1">
          <a:blip r:embed="rId3">
            <a:alphaModFix/>
          </a:blip>
          <a:srcRect/>
          <a:stretch/>
        </p:blipFill>
        <p:spPr>
          <a:xfrm>
            <a:off x="304800" y="3276600"/>
            <a:ext cx="2057400" cy="2971800"/>
          </a:xfrm>
          <a:prstGeom prst="rect">
            <a:avLst/>
          </a:prstGeom>
          <a:noFill/>
          <a:ln w="9525" cap="flat" cmpd="sng">
            <a:solidFill>
              <a:srgbClr val="FF9966"/>
            </a:solidFill>
            <a:prstDash val="solid"/>
            <a:miter lim="800000"/>
            <a:headEnd type="none" w="sm" len="sm"/>
            <a:tailEnd type="none" w="sm" len="sm"/>
          </a:ln>
        </p:spPr>
      </p:pic>
      <p:pic>
        <p:nvPicPr>
          <p:cNvPr id="188" name="Google Shape;188;p6" descr="12017"/>
          <p:cNvPicPr preferRelativeResize="0"/>
          <p:nvPr/>
        </p:nvPicPr>
        <p:blipFill rotWithShape="1">
          <a:blip r:embed="rId4">
            <a:alphaModFix/>
          </a:blip>
          <a:srcRect/>
          <a:stretch/>
        </p:blipFill>
        <p:spPr>
          <a:xfrm>
            <a:off x="304800" y="304800"/>
            <a:ext cx="4221162" cy="2362200"/>
          </a:xfrm>
          <a:prstGeom prst="rect">
            <a:avLst/>
          </a:prstGeom>
          <a:noFill/>
          <a:ln>
            <a:noFill/>
          </a:ln>
        </p:spPr>
      </p:pic>
      <p:sp>
        <p:nvSpPr>
          <p:cNvPr id="189" name="Google Shape;189;p6"/>
          <p:cNvSpPr txBox="1"/>
          <p:nvPr/>
        </p:nvSpPr>
        <p:spPr>
          <a:xfrm>
            <a:off x="711200" y="2663825"/>
            <a:ext cx="32512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en-US" sz="1400" b="1" i="1" u="none">
                <a:solidFill>
                  <a:srgbClr val="002060"/>
                </a:solidFill>
                <a:latin typeface="Arial"/>
                <a:ea typeface="Arial"/>
                <a:cs typeface="Arial"/>
                <a:sym typeface="Arial"/>
              </a:rPr>
              <a:t>Chúa tạo ra A đam (Sơn dầu)</a:t>
            </a:r>
            <a:endParaRPr/>
          </a:p>
        </p:txBody>
      </p:sp>
      <p:pic>
        <p:nvPicPr>
          <p:cNvPr id="190" name="Google Shape;190;p6" descr="Chapel_of_the_Pieta%2C_St_Peters_Basilica"/>
          <p:cNvPicPr preferRelativeResize="0"/>
          <p:nvPr/>
        </p:nvPicPr>
        <p:blipFill rotWithShape="1">
          <a:blip r:embed="rId5">
            <a:alphaModFix/>
          </a:blip>
          <a:srcRect/>
          <a:stretch/>
        </p:blipFill>
        <p:spPr>
          <a:xfrm>
            <a:off x="4572000" y="3276600"/>
            <a:ext cx="4343400" cy="2971800"/>
          </a:xfrm>
          <a:prstGeom prst="rect">
            <a:avLst/>
          </a:prstGeom>
          <a:noFill/>
          <a:ln>
            <a:noFill/>
          </a:ln>
        </p:spPr>
      </p:pic>
      <p:sp>
        <p:nvSpPr>
          <p:cNvPr id="191" name="Google Shape;191;p6"/>
          <p:cNvSpPr txBox="1"/>
          <p:nvPr/>
        </p:nvSpPr>
        <p:spPr>
          <a:xfrm>
            <a:off x="5105400" y="6321425"/>
            <a:ext cx="31543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en-US" sz="1400" b="1" i="1" u="none">
                <a:solidFill>
                  <a:srgbClr val="002060"/>
                </a:solidFill>
                <a:latin typeface="Arial"/>
                <a:ea typeface="Arial"/>
                <a:cs typeface="Arial"/>
                <a:sym typeface="Arial"/>
              </a:rPr>
              <a:t>Tượng Pi-ét-ta </a:t>
            </a:r>
            <a:endParaRPr/>
          </a:p>
        </p:txBody>
      </p:sp>
      <p:pic>
        <p:nvPicPr>
          <p:cNvPr id="192" name="Google Shape;192;p6" descr="David_von_Michelangelo"/>
          <p:cNvPicPr preferRelativeResize="0"/>
          <p:nvPr/>
        </p:nvPicPr>
        <p:blipFill rotWithShape="1">
          <a:blip r:embed="rId6">
            <a:alphaModFix/>
          </a:blip>
          <a:srcRect/>
          <a:stretch/>
        </p:blipFill>
        <p:spPr>
          <a:xfrm>
            <a:off x="2705100" y="3276600"/>
            <a:ext cx="1638300" cy="2971800"/>
          </a:xfrm>
          <a:prstGeom prst="rect">
            <a:avLst/>
          </a:prstGeom>
          <a:noFill/>
          <a:ln>
            <a:noFill/>
          </a:ln>
        </p:spPr>
      </p:pic>
      <p:sp>
        <p:nvSpPr>
          <p:cNvPr id="193" name="Google Shape;193;p6"/>
          <p:cNvSpPr txBox="1"/>
          <p:nvPr/>
        </p:nvSpPr>
        <p:spPr>
          <a:xfrm>
            <a:off x="1981200" y="6324600"/>
            <a:ext cx="31543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en-US" sz="1400" b="1" i="1" u="none">
                <a:solidFill>
                  <a:srgbClr val="002060"/>
                </a:solidFill>
                <a:latin typeface="Arial"/>
                <a:ea typeface="Arial"/>
                <a:cs typeface="Arial"/>
                <a:sym typeface="Arial"/>
              </a:rPr>
              <a:t>Tượng Đavit</a:t>
            </a:r>
            <a:endParaRPr/>
          </a:p>
        </p:txBody>
      </p:sp>
      <p:pic>
        <p:nvPicPr>
          <p:cNvPr id="194" name="Google Shape;194;p6" descr="st-peters-basilica-vatican-.jpg"/>
          <p:cNvPicPr preferRelativeResize="0"/>
          <p:nvPr/>
        </p:nvPicPr>
        <p:blipFill rotWithShape="1">
          <a:blip r:embed="rId7">
            <a:alphaModFix/>
          </a:blip>
          <a:srcRect/>
          <a:stretch/>
        </p:blipFill>
        <p:spPr>
          <a:xfrm>
            <a:off x="5029200" y="339725"/>
            <a:ext cx="3733800" cy="2174875"/>
          </a:xfrm>
          <a:prstGeom prst="rect">
            <a:avLst/>
          </a:prstGeom>
          <a:noFill/>
          <a:ln>
            <a:noFill/>
          </a:ln>
        </p:spPr>
      </p:pic>
      <p:sp>
        <p:nvSpPr>
          <p:cNvPr id="195" name="Google Shape;195;p6"/>
          <p:cNvSpPr txBox="1"/>
          <p:nvPr/>
        </p:nvSpPr>
        <p:spPr>
          <a:xfrm>
            <a:off x="4648200" y="2667000"/>
            <a:ext cx="46482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en-US" sz="1400" b="1" i="1" u="none">
                <a:solidFill>
                  <a:srgbClr val="002060"/>
                </a:solidFill>
                <a:latin typeface="Arial"/>
                <a:ea typeface="Arial"/>
                <a:cs typeface="Arial"/>
                <a:sym typeface="Arial"/>
              </a:rPr>
              <a:t>Vương cung thánh đường Thánh Phêrô, Vatican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2000"/>
                                        <p:tgtEl>
                                          <p:spTgt spid="18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 calcmode="lin" valueType="num">
                                      <p:cBhvr additive="base">
                                        <p:cTn id="10" dur="2000"/>
                                        <p:tgtEl>
                                          <p:spTgt spid="188"/>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anim calcmode="lin" valueType="num">
                                      <p:cBhvr additive="base">
                                        <p:cTn id="13" dur="2000"/>
                                        <p:tgtEl>
                                          <p:spTgt spid="189"/>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90"/>
                                        </p:tgtEl>
                                        <p:attrNameLst>
                                          <p:attrName>style.visibility</p:attrName>
                                        </p:attrNameLst>
                                      </p:cBhvr>
                                      <p:to>
                                        <p:strVal val="visible"/>
                                      </p:to>
                                    </p:set>
                                    <p:anim calcmode="lin" valueType="num">
                                      <p:cBhvr additive="base">
                                        <p:cTn id="16" dur="2000"/>
                                        <p:tgtEl>
                                          <p:spTgt spid="190"/>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cBhvr additive="base">
                                        <p:cTn id="19" dur="2000"/>
                                        <p:tgtEl>
                                          <p:spTgt spid="191"/>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additive="base">
                                        <p:cTn id="22" dur="2000"/>
                                        <p:tgtEl>
                                          <p:spTgt spid="192"/>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93"/>
                                        </p:tgtEl>
                                        <p:attrNameLst>
                                          <p:attrName>style.visibility</p:attrName>
                                        </p:attrNameLst>
                                      </p:cBhvr>
                                      <p:to>
                                        <p:strVal val="visible"/>
                                      </p:to>
                                    </p:set>
                                    <p:anim calcmode="lin" valueType="num">
                                      <p:cBhvr additive="base">
                                        <p:cTn id="25" dur="2000"/>
                                        <p:tgtEl>
                                          <p:spTgt spid="193"/>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94"/>
                                        </p:tgtEl>
                                        <p:attrNameLst>
                                          <p:attrName>style.visibility</p:attrName>
                                        </p:attrNameLst>
                                      </p:cBhvr>
                                      <p:to>
                                        <p:strVal val="visible"/>
                                      </p:to>
                                    </p:set>
                                    <p:anim calcmode="lin" valueType="num">
                                      <p:cBhvr additive="base">
                                        <p:cTn id="28" dur="2000"/>
                                        <p:tgtEl>
                                          <p:spTgt spid="194"/>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 calcmode="lin" valueType="num">
                                      <p:cBhvr additive="base">
                                        <p:cTn id="31" dur="2000"/>
                                        <p:tgtEl>
                                          <p:spTgt spid="1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7" descr="19_1.jpg"/>
          <p:cNvPicPr preferRelativeResize="0"/>
          <p:nvPr/>
        </p:nvPicPr>
        <p:blipFill rotWithShape="1">
          <a:blip r:embed="rId3">
            <a:alphaModFix/>
          </a:blip>
          <a:srcRect/>
          <a:stretch/>
        </p:blipFill>
        <p:spPr>
          <a:xfrm>
            <a:off x="609600" y="457200"/>
            <a:ext cx="7848600" cy="5562600"/>
          </a:xfrm>
          <a:prstGeom prst="rect">
            <a:avLst/>
          </a:prstGeom>
          <a:noFill/>
          <a:ln w="57150" cap="flat" cmpd="sng">
            <a:solidFill>
              <a:srgbClr val="FF9966"/>
            </a:solidFill>
            <a:prstDash val="solid"/>
            <a:round/>
            <a:headEnd type="none" w="sm" len="sm"/>
            <a:tailEnd type="none" w="sm" len="sm"/>
          </a:ln>
          <a:effectLst>
            <a:outerShdw blurRad="292100" dist="139700" dir="2700000" algn="tl" rotWithShape="0">
              <a:srgbClr val="333333">
                <a:alpha val="64705"/>
              </a:srgbClr>
            </a:outerShdw>
          </a:effectLst>
        </p:spPr>
      </p:pic>
      <p:sp>
        <p:nvSpPr>
          <p:cNvPr id="201" name="Google Shape;201;p7"/>
          <p:cNvSpPr txBox="1"/>
          <p:nvPr/>
        </p:nvSpPr>
        <p:spPr>
          <a:xfrm>
            <a:off x="2209800" y="6172200"/>
            <a:ext cx="4648200"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800"/>
              <a:buFont typeface="Arial"/>
              <a:buNone/>
            </a:pPr>
            <a:r>
              <a:rPr lang="en-US" sz="1800" b="1" i="1" u="none">
                <a:solidFill>
                  <a:srgbClr val="002060"/>
                </a:solidFill>
                <a:latin typeface="Arial"/>
                <a:ea typeface="Arial"/>
                <a:cs typeface="Arial"/>
                <a:sym typeface="Arial"/>
              </a:rPr>
              <a:t>Trần nhà thờ  Sistine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p:nvPr/>
        </p:nvSpPr>
        <p:spPr>
          <a:xfrm>
            <a:off x="0" y="1447800"/>
            <a:ext cx="9144000" cy="4953000"/>
          </a:xfrm>
          <a:prstGeom prst="rect">
            <a:avLst/>
          </a:prstGeom>
          <a:solidFill>
            <a:schemeClr val="lt1"/>
          </a:solidFill>
          <a:ln w="25400" cap="flat" cmpd="sng">
            <a:solidFill>
              <a:srgbClr val="A5C2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7" name="Google Shape;207;p8"/>
          <p:cNvSpPr/>
          <p:nvPr/>
        </p:nvSpPr>
        <p:spPr>
          <a:xfrm>
            <a:off x="0" y="0"/>
            <a:ext cx="9144000" cy="990795"/>
          </a:xfrm>
          <a:prstGeom prst="rect">
            <a:avLst/>
          </a:prstGeom>
          <a:gradFill>
            <a:gsLst>
              <a:gs pos="0">
                <a:srgbClr val="B7C9F3"/>
              </a:gs>
              <a:gs pos="50000">
                <a:srgbClr val="B7C9F3"/>
              </a:gs>
              <a:gs pos="51000">
                <a:srgbClr val="8EC5F7">
                  <a:alpha val="38823"/>
                </a:srgbClr>
              </a:gs>
              <a:gs pos="100000">
                <a:srgbClr val="DCE4F8"/>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208" name="Google Shape;208;p8"/>
          <p:cNvSpPr txBox="1"/>
          <p:nvPr/>
        </p:nvSpPr>
        <p:spPr>
          <a:xfrm>
            <a:off x="-228600" y="107950"/>
            <a:ext cx="8526462" cy="585787"/>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rgbClr val="FF0000"/>
              </a:buClr>
              <a:buSzPts val="3200"/>
              <a:buFont typeface="Arial"/>
              <a:buNone/>
            </a:pPr>
            <a:r>
              <a:rPr lang="en-US" sz="3200" b="1" i="0" u="none">
                <a:solidFill>
                  <a:srgbClr val="FF0000"/>
                </a:solidFill>
                <a:latin typeface="Arial"/>
                <a:ea typeface="Arial"/>
                <a:cs typeface="Arial"/>
                <a:sym typeface="Arial"/>
              </a:rPr>
              <a:t>3. Họa sĩ Raphael (1483 - 1520)</a:t>
            </a:r>
            <a:endParaRPr/>
          </a:p>
        </p:txBody>
      </p:sp>
      <p:cxnSp>
        <p:nvCxnSpPr>
          <p:cNvPr id="209" name="Google Shape;209;p8"/>
          <p:cNvCxnSpPr/>
          <p:nvPr/>
        </p:nvCxnSpPr>
        <p:spPr>
          <a:xfrm>
            <a:off x="3505200" y="1447800"/>
            <a:ext cx="0" cy="5029200"/>
          </a:xfrm>
          <a:prstGeom prst="straightConnector1">
            <a:avLst/>
          </a:prstGeom>
          <a:noFill/>
          <a:ln w="19050" cap="flat" cmpd="sng">
            <a:solidFill>
              <a:srgbClr val="92D050"/>
            </a:solidFill>
            <a:prstDash val="solid"/>
            <a:miter lim="800000"/>
            <a:headEnd type="none" w="med" len="med"/>
            <a:tailEnd type="none" w="med" len="med"/>
          </a:ln>
        </p:spPr>
      </p:cxnSp>
      <p:pic>
        <p:nvPicPr>
          <p:cNvPr id="210" name="Google Shape;210;p8" descr="Raffaello_Ritratto_di_Agnolo_Doni.jpg"/>
          <p:cNvPicPr preferRelativeResize="0"/>
          <p:nvPr/>
        </p:nvPicPr>
        <p:blipFill rotWithShape="1">
          <a:blip r:embed="rId3">
            <a:alphaModFix/>
          </a:blip>
          <a:srcRect/>
          <a:stretch/>
        </p:blipFill>
        <p:spPr>
          <a:xfrm>
            <a:off x="228600" y="1676400"/>
            <a:ext cx="3090862" cy="4445000"/>
          </a:xfrm>
          <a:prstGeom prst="rect">
            <a:avLst/>
          </a:prstGeom>
          <a:noFill/>
          <a:ln w="9525" cap="flat" cmpd="sng">
            <a:solidFill>
              <a:srgbClr val="FF9966"/>
            </a:solidFill>
            <a:prstDash val="solid"/>
            <a:miter lim="800000"/>
            <a:headEnd type="none" w="sm" len="sm"/>
            <a:tailEnd type="none" w="sm" len="sm"/>
          </a:ln>
        </p:spPr>
      </p:pic>
      <p:sp>
        <p:nvSpPr>
          <p:cNvPr id="211" name="Google Shape;211;p8"/>
          <p:cNvSpPr txBox="1"/>
          <p:nvPr/>
        </p:nvSpPr>
        <p:spPr>
          <a:xfrm>
            <a:off x="3886200" y="2209800"/>
            <a:ext cx="4876800" cy="8620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0" i="0" u="none">
                <a:solidFill>
                  <a:srgbClr val="800000"/>
                </a:solidFill>
                <a:latin typeface="Arial"/>
                <a:ea typeface="Arial"/>
                <a:cs typeface="Arial"/>
                <a:sym typeface="Arial"/>
              </a:rPr>
              <a:t>- Ông sinh năm 1483 tại Uốc</a:t>
            </a:r>
            <a:r>
              <a:rPr lang="en-US" sz="2000" b="0" i="0" u="none">
                <a:solidFill>
                  <a:srgbClr val="800000"/>
                </a:solidFill>
                <a:latin typeface="Calibri"/>
                <a:ea typeface="Calibri"/>
                <a:cs typeface="Calibri"/>
                <a:sym typeface="Calibri"/>
              </a:rPr>
              <a:t> - </a:t>
            </a:r>
            <a:r>
              <a:rPr lang="en-US" sz="2000" b="0" i="0" u="none">
                <a:solidFill>
                  <a:srgbClr val="800000"/>
                </a:solidFill>
                <a:latin typeface="Arial"/>
                <a:ea typeface="Arial"/>
                <a:cs typeface="Arial"/>
                <a:sym typeface="Arial"/>
              </a:rPr>
              <a:t>bi</a:t>
            </a:r>
            <a:r>
              <a:rPr lang="en-US" sz="2000" b="0" i="0" u="none">
                <a:solidFill>
                  <a:srgbClr val="800000"/>
                </a:solidFill>
                <a:latin typeface="Calibri"/>
                <a:ea typeface="Calibri"/>
                <a:cs typeface="Calibri"/>
                <a:sym typeface="Calibri"/>
              </a:rPr>
              <a:t> </a:t>
            </a:r>
            <a:r>
              <a:rPr lang="en-US" sz="2000" b="0" i="0" u="none">
                <a:solidFill>
                  <a:srgbClr val="800000"/>
                </a:solidFill>
                <a:latin typeface="Arial"/>
                <a:ea typeface="Arial"/>
                <a:cs typeface="Arial"/>
                <a:sym typeface="Arial"/>
              </a:rPr>
              <a:t>-</a:t>
            </a:r>
            <a:r>
              <a:rPr lang="en-US" sz="2000" b="0" i="0" u="none">
                <a:solidFill>
                  <a:srgbClr val="800000"/>
                </a:solidFill>
                <a:latin typeface="Calibri"/>
                <a:ea typeface="Calibri"/>
                <a:cs typeface="Calibri"/>
                <a:sym typeface="Calibri"/>
              </a:rPr>
              <a:t> </a:t>
            </a:r>
            <a:r>
              <a:rPr lang="en-US" sz="2000" b="0" i="0" u="none">
                <a:solidFill>
                  <a:srgbClr val="800000"/>
                </a:solidFill>
                <a:latin typeface="Arial"/>
                <a:ea typeface="Arial"/>
                <a:cs typeface="Arial"/>
                <a:sym typeface="Arial"/>
              </a:rPr>
              <a:t>nô (Ý).</a:t>
            </a:r>
            <a:endParaRPr/>
          </a:p>
          <a:p>
            <a:pPr marL="0" marR="0" lvl="0" indent="0" algn="l" rtl="0">
              <a:lnSpc>
                <a:spcPct val="100000"/>
              </a:lnSpc>
              <a:spcBef>
                <a:spcPts val="0"/>
              </a:spcBef>
              <a:spcAft>
                <a:spcPts val="0"/>
              </a:spcAft>
              <a:buNone/>
            </a:pPr>
            <a:endParaRPr sz="2000" b="0" i="0" u="none">
              <a:solidFill>
                <a:srgbClr val="800000"/>
              </a:solidFill>
              <a:latin typeface="Arial"/>
              <a:ea typeface="Arial"/>
              <a:cs typeface="Arial"/>
              <a:sym typeface="Arial"/>
            </a:endParaRPr>
          </a:p>
        </p:txBody>
      </p:sp>
      <p:sp>
        <p:nvSpPr>
          <p:cNvPr id="212" name="Google Shape;212;p8"/>
          <p:cNvSpPr txBox="1"/>
          <p:nvPr/>
        </p:nvSpPr>
        <p:spPr>
          <a:xfrm>
            <a:off x="3886200" y="2927350"/>
            <a:ext cx="4953000" cy="12922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0" i="0" u="none">
                <a:solidFill>
                  <a:srgbClr val="800000"/>
                </a:solidFill>
                <a:latin typeface="Arial"/>
                <a:ea typeface="Arial"/>
                <a:cs typeface="Arial"/>
                <a:sym typeface="Arial"/>
              </a:rPr>
              <a:t>- Là một họa sĩ tài năng, nổi tiếng rất </a:t>
            </a:r>
            <a:r>
              <a:rPr lang="en-US" sz="2400" b="0" i="0" u="none">
                <a:solidFill>
                  <a:srgbClr val="800000"/>
                </a:solidFill>
                <a:latin typeface="Calibri"/>
                <a:ea typeface="Calibri"/>
                <a:cs typeface="Calibri"/>
                <a:sym typeface="Calibri"/>
              </a:rPr>
              <a:t>sớm ở Phờ - lo - răng  - xơ</a:t>
            </a:r>
            <a:endParaRPr sz="2000" b="0" i="0" u="none">
              <a:solidFill>
                <a:srgbClr val="8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rgbClr val="800000"/>
              </a:solidFill>
              <a:latin typeface="Arial"/>
              <a:ea typeface="Arial"/>
              <a:cs typeface="Arial"/>
              <a:sym typeface="Arial"/>
            </a:endParaRPr>
          </a:p>
        </p:txBody>
      </p:sp>
      <p:sp>
        <p:nvSpPr>
          <p:cNvPr id="213" name="Google Shape;213;p8"/>
          <p:cNvSpPr txBox="1"/>
          <p:nvPr/>
        </p:nvSpPr>
        <p:spPr>
          <a:xfrm>
            <a:off x="3886200" y="3994150"/>
            <a:ext cx="4953000" cy="1477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800000"/>
              </a:buClr>
              <a:buSzPts val="2000"/>
              <a:buFont typeface="Arial"/>
              <a:buNone/>
            </a:pPr>
            <a:r>
              <a:rPr lang="en-US" sz="2000" b="0" i="0" u="none">
                <a:solidFill>
                  <a:srgbClr val="800000"/>
                </a:solidFill>
                <a:latin typeface="Arial"/>
                <a:ea typeface="Arial"/>
                <a:cs typeface="Arial"/>
                <a:sym typeface="Arial"/>
              </a:rPr>
              <a:t>- Sự nghiệp của ông vừa đồ sộ, vừa đa dạng. Tác phẩm của ông rất trong trẻo, nền nếp với các nhân vật nữ dịu dàng.</a:t>
            </a:r>
            <a:endParaRPr/>
          </a:p>
          <a:p>
            <a:pPr marL="0" marR="0" lvl="0" indent="0" algn="l" rtl="0">
              <a:lnSpc>
                <a:spcPct val="100000"/>
              </a:lnSpc>
              <a:spcBef>
                <a:spcPts val="0"/>
              </a:spcBef>
              <a:spcAft>
                <a:spcPts val="0"/>
              </a:spcAft>
              <a:buNone/>
            </a:pPr>
            <a:endParaRPr sz="2000" b="0" i="0" u="none">
              <a:solidFill>
                <a:srgbClr val="8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2"/>
                                        </p:tgtEl>
                                        <p:attrNameLst>
                                          <p:attrName>style.visibility</p:attrName>
                                        </p:attrNameLst>
                                      </p:cBhvr>
                                      <p:to>
                                        <p:strVal val="visible"/>
                                      </p:to>
                                    </p:set>
                                    <p:animEffect transition="in" filter="fade">
                                      <p:cBhvr>
                                        <p:cTn id="20" dur="500"/>
                                        <p:tgtEl>
                                          <p:spTgt spid="2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animEffect transition="in" filter="fade">
                                      <p:cBhvr>
                                        <p:cTn id="2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p:nvPr/>
        </p:nvSpPr>
        <p:spPr>
          <a:xfrm>
            <a:off x="0" y="4724400"/>
            <a:ext cx="9144000" cy="1066800"/>
          </a:xfrm>
          <a:prstGeom prst="rect">
            <a:avLst/>
          </a:prstGeom>
          <a:blipFill rotWithShape="1">
            <a:blip r:embed="rId3">
              <a:alphaModFix/>
            </a:blip>
            <a:tile tx="0" ty="0" sx="100000" sy="100000" flip="none" algn="tl"/>
          </a:blipFill>
          <a:ln w="25400" cap="flat" cmpd="sng">
            <a:solidFill>
              <a:srgbClr val="FF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9" name="Google Shape;219;p9"/>
          <p:cNvSpPr txBox="1"/>
          <p:nvPr/>
        </p:nvSpPr>
        <p:spPr>
          <a:xfrm>
            <a:off x="0" y="1447800"/>
            <a:ext cx="9144000" cy="1066800"/>
          </a:xfrm>
          <a:prstGeom prst="rect">
            <a:avLst/>
          </a:prstGeom>
          <a:blipFill rotWithShape="1">
            <a:blip r:embed="rId3">
              <a:alphaModFix/>
            </a:blip>
            <a:tile tx="0" ty="0" sx="100000" sy="100000" flip="none" algn="tl"/>
          </a:blipFill>
          <a:ln w="25400" cap="flat" cmpd="sng">
            <a:solidFill>
              <a:srgbClr val="FF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Google Shape;220;p9"/>
          <p:cNvSpPr txBox="1"/>
          <p:nvPr/>
        </p:nvSpPr>
        <p:spPr>
          <a:xfrm>
            <a:off x="381000" y="3124200"/>
            <a:ext cx="248285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1400"/>
              <a:buFont typeface="Arial"/>
              <a:buNone/>
            </a:pPr>
            <a:r>
              <a:rPr lang="en-US" sz="1400" b="1" i="1" u="none">
                <a:solidFill>
                  <a:srgbClr val="0000FF"/>
                </a:solidFill>
                <a:latin typeface="Arial"/>
                <a:ea typeface="Arial"/>
                <a:cs typeface="Arial"/>
                <a:sym typeface="Arial"/>
              </a:rPr>
              <a:t>Đức mẹ ở nhà thờ Sistine</a:t>
            </a:r>
            <a:endParaRPr/>
          </a:p>
        </p:txBody>
      </p:sp>
      <p:pic>
        <p:nvPicPr>
          <p:cNvPr id="221" name="Google Shape;221;p9" descr="Raffaello - The Sistine Madonna"/>
          <p:cNvPicPr preferRelativeResize="0"/>
          <p:nvPr/>
        </p:nvPicPr>
        <p:blipFill rotWithShape="1">
          <a:blip r:embed="rId4">
            <a:alphaModFix/>
          </a:blip>
          <a:srcRect/>
          <a:stretch/>
        </p:blipFill>
        <p:spPr>
          <a:xfrm>
            <a:off x="533400" y="304800"/>
            <a:ext cx="2055812" cy="2743200"/>
          </a:xfrm>
          <a:prstGeom prst="rect">
            <a:avLst/>
          </a:prstGeom>
          <a:noFill/>
          <a:ln>
            <a:noFill/>
          </a:ln>
        </p:spPr>
      </p:pic>
      <p:pic>
        <p:nvPicPr>
          <p:cNvPr id="222" name="Google Shape;222;p9" descr="Raffaello - The Granduca Madonna"/>
          <p:cNvPicPr preferRelativeResize="0"/>
          <p:nvPr/>
        </p:nvPicPr>
        <p:blipFill rotWithShape="1">
          <a:blip r:embed="rId5">
            <a:alphaModFix/>
          </a:blip>
          <a:srcRect/>
          <a:stretch/>
        </p:blipFill>
        <p:spPr>
          <a:xfrm>
            <a:off x="6732587" y="304800"/>
            <a:ext cx="1801812" cy="2743200"/>
          </a:xfrm>
          <a:prstGeom prst="rect">
            <a:avLst/>
          </a:prstGeom>
          <a:noFill/>
          <a:ln>
            <a:noFill/>
          </a:ln>
        </p:spPr>
      </p:pic>
      <p:sp>
        <p:nvSpPr>
          <p:cNvPr id="223" name="Google Shape;223;p9"/>
          <p:cNvSpPr txBox="1"/>
          <p:nvPr/>
        </p:nvSpPr>
        <p:spPr>
          <a:xfrm>
            <a:off x="6216650" y="3130550"/>
            <a:ext cx="247015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1400"/>
              <a:buFont typeface="Arial"/>
              <a:buNone/>
            </a:pPr>
            <a:r>
              <a:rPr lang="en-US" sz="1400" b="1" i="1" u="none">
                <a:solidFill>
                  <a:srgbClr val="0000FF"/>
                </a:solidFill>
                <a:latin typeface="Arial"/>
                <a:ea typeface="Arial"/>
                <a:cs typeface="Arial"/>
                <a:sym typeface="Arial"/>
              </a:rPr>
              <a:t>Đức mẹ của Đại công tước</a:t>
            </a:r>
            <a:endParaRPr/>
          </a:p>
        </p:txBody>
      </p:sp>
      <p:sp>
        <p:nvSpPr>
          <p:cNvPr id="224" name="Google Shape;224;p9"/>
          <p:cNvSpPr txBox="1"/>
          <p:nvPr/>
        </p:nvSpPr>
        <p:spPr>
          <a:xfrm>
            <a:off x="2743200" y="3127375"/>
            <a:ext cx="3800475"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1400"/>
              <a:buFont typeface="Arial"/>
              <a:buNone/>
            </a:pPr>
            <a:r>
              <a:rPr lang="en-US" sz="1400" b="1" i="1" u="none">
                <a:solidFill>
                  <a:srgbClr val="0000FF"/>
                </a:solidFill>
                <a:latin typeface="Arial"/>
                <a:ea typeface="Arial"/>
                <a:cs typeface="Arial"/>
                <a:sym typeface="Arial"/>
              </a:rPr>
              <a:t>Đức mẹ và chúa hài đồng</a:t>
            </a:r>
            <a:endParaRPr/>
          </a:p>
        </p:txBody>
      </p:sp>
      <p:pic>
        <p:nvPicPr>
          <p:cNvPr id="225" name="Google Shape;225;p9" descr="Raffaello - Madonna and Child"/>
          <p:cNvPicPr preferRelativeResize="0"/>
          <p:nvPr/>
        </p:nvPicPr>
        <p:blipFill rotWithShape="1">
          <a:blip r:embed="rId6">
            <a:alphaModFix/>
          </a:blip>
          <a:srcRect/>
          <a:stretch/>
        </p:blipFill>
        <p:spPr>
          <a:xfrm>
            <a:off x="3657600" y="304800"/>
            <a:ext cx="1931987" cy="2743200"/>
          </a:xfrm>
          <a:prstGeom prst="rect">
            <a:avLst/>
          </a:prstGeom>
          <a:noFill/>
          <a:ln>
            <a:noFill/>
          </a:ln>
        </p:spPr>
      </p:pic>
      <p:pic>
        <p:nvPicPr>
          <p:cNvPr id="226" name="Google Shape;226;p9" descr="Sybils_Raphael"/>
          <p:cNvPicPr preferRelativeResize="0"/>
          <p:nvPr/>
        </p:nvPicPr>
        <p:blipFill rotWithShape="1">
          <a:blip r:embed="rId7">
            <a:alphaModFix/>
          </a:blip>
          <a:srcRect/>
          <a:stretch/>
        </p:blipFill>
        <p:spPr>
          <a:xfrm>
            <a:off x="457200" y="3581400"/>
            <a:ext cx="5638800" cy="2743200"/>
          </a:xfrm>
          <a:prstGeom prst="rect">
            <a:avLst/>
          </a:prstGeom>
          <a:noFill/>
          <a:ln>
            <a:noFill/>
          </a:ln>
        </p:spPr>
      </p:pic>
      <p:sp>
        <p:nvSpPr>
          <p:cNvPr id="227" name="Google Shape;227;p9"/>
          <p:cNvSpPr txBox="1"/>
          <p:nvPr/>
        </p:nvSpPr>
        <p:spPr>
          <a:xfrm>
            <a:off x="5638800" y="6400800"/>
            <a:ext cx="3800475"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1400"/>
              <a:buFont typeface="Arial"/>
              <a:buNone/>
            </a:pPr>
            <a:r>
              <a:rPr lang="en-US" sz="1400" b="1" i="1" u="none">
                <a:solidFill>
                  <a:srgbClr val="0000FF"/>
                </a:solidFill>
                <a:latin typeface="Arial"/>
                <a:ea typeface="Arial"/>
                <a:cs typeface="Arial"/>
                <a:sym typeface="Arial"/>
              </a:rPr>
              <a:t>Đức mẹ Madona</a:t>
            </a:r>
            <a:endParaRPr/>
          </a:p>
        </p:txBody>
      </p:sp>
      <p:pic>
        <p:nvPicPr>
          <p:cNvPr id="228" name="Google Shape;228;p9" descr="Madonna_with_the_Fish"/>
          <p:cNvPicPr preferRelativeResize="0"/>
          <p:nvPr/>
        </p:nvPicPr>
        <p:blipFill rotWithShape="1">
          <a:blip r:embed="rId8">
            <a:alphaModFix/>
          </a:blip>
          <a:srcRect/>
          <a:stretch/>
        </p:blipFill>
        <p:spPr>
          <a:xfrm>
            <a:off x="6553200" y="3581400"/>
            <a:ext cx="2030412" cy="2743200"/>
          </a:xfrm>
          <a:prstGeom prst="rect">
            <a:avLst/>
          </a:prstGeom>
          <a:noFill/>
          <a:ln>
            <a:noFill/>
          </a:ln>
        </p:spPr>
      </p:pic>
      <p:sp>
        <p:nvSpPr>
          <p:cNvPr id="229" name="Google Shape;229;p9"/>
          <p:cNvSpPr txBox="1"/>
          <p:nvPr/>
        </p:nvSpPr>
        <p:spPr>
          <a:xfrm>
            <a:off x="1371600" y="6324600"/>
            <a:ext cx="3800475"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1400"/>
              <a:buFont typeface="Arial"/>
              <a:buNone/>
            </a:pPr>
            <a:r>
              <a:rPr lang="en-US" sz="1400" b="1" i="1" u="none">
                <a:solidFill>
                  <a:srgbClr val="0000FF"/>
                </a:solidFill>
                <a:latin typeface="Arial"/>
                <a:ea typeface="Arial"/>
                <a:cs typeface="Arial"/>
                <a:sym typeface="Arial"/>
              </a:rPr>
              <a:t>Bích họa ở điện Sistine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2000"/>
                                        <p:tgtEl>
                                          <p:spTgt spid="219"/>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2000"/>
                                        <p:tgtEl>
                                          <p:spTgt spid="220"/>
                                        </p:tgtEl>
                                      </p:cBhvr>
                                    </p:animEffect>
                                  </p:childTnLst>
                                </p:cTn>
                              </p:par>
                              <p:par>
                                <p:cTn id="14" presetID="10" presetClass="entr" presetSubtype="0"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2000"/>
                                        <p:tgtEl>
                                          <p:spTgt spid="221"/>
                                        </p:tgtEl>
                                      </p:cBhvr>
                                    </p:animEffect>
                                  </p:childTnLst>
                                </p:cTn>
                              </p:par>
                              <p:par>
                                <p:cTn id="17" presetID="10" presetClass="entr" presetSubtype="0" fill="hold" nodeType="withEffect">
                                  <p:stCondLst>
                                    <p:cond delay="0"/>
                                  </p:stCondLst>
                                  <p:childTnLst>
                                    <p:set>
                                      <p:cBhvr>
                                        <p:cTn id="18" dur="1" fill="hold">
                                          <p:stCondLst>
                                            <p:cond delay="0"/>
                                          </p:stCondLst>
                                        </p:cTn>
                                        <p:tgtEl>
                                          <p:spTgt spid="222"/>
                                        </p:tgtEl>
                                        <p:attrNameLst>
                                          <p:attrName>style.visibility</p:attrName>
                                        </p:attrNameLst>
                                      </p:cBhvr>
                                      <p:to>
                                        <p:strVal val="visible"/>
                                      </p:to>
                                    </p:set>
                                    <p:animEffect transition="in" filter="fade">
                                      <p:cBhvr>
                                        <p:cTn id="19" dur="2000"/>
                                        <p:tgtEl>
                                          <p:spTgt spid="222"/>
                                        </p:tgtEl>
                                      </p:cBhvr>
                                    </p:animEffect>
                                  </p:childTnLst>
                                </p:cTn>
                              </p:par>
                              <p:par>
                                <p:cTn id="20" presetID="10" presetClass="entr" presetSubtype="0" fill="hold" nodeType="with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2000"/>
                                        <p:tgtEl>
                                          <p:spTgt spid="223"/>
                                        </p:tgtEl>
                                      </p:cBhvr>
                                    </p:animEffect>
                                  </p:childTnLst>
                                </p:cTn>
                              </p:par>
                              <p:par>
                                <p:cTn id="23" presetID="10" presetClass="entr" presetSubtype="0" fill="hold"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2000"/>
                                        <p:tgtEl>
                                          <p:spTgt spid="224"/>
                                        </p:tgtEl>
                                      </p:cBhvr>
                                    </p:animEffect>
                                  </p:childTnLst>
                                </p:cTn>
                              </p:par>
                              <p:par>
                                <p:cTn id="26" presetID="10" presetClass="entr" presetSubtype="0" fill="hold" nodeType="withEffect">
                                  <p:stCondLst>
                                    <p:cond delay="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2000"/>
                                        <p:tgtEl>
                                          <p:spTgt spid="225"/>
                                        </p:tgtEl>
                                      </p:cBhvr>
                                    </p:animEffect>
                                  </p:childTnLst>
                                </p:cTn>
                              </p:par>
                              <p:par>
                                <p:cTn id="29" presetID="10" presetClass="entr" presetSubtype="0" fill="hold" nodeType="withEffect">
                                  <p:stCondLst>
                                    <p:cond delay="0"/>
                                  </p:stCondLst>
                                  <p:childTnLst>
                                    <p:set>
                                      <p:cBhvr>
                                        <p:cTn id="30" dur="1" fill="hold">
                                          <p:stCondLst>
                                            <p:cond delay="0"/>
                                          </p:stCondLst>
                                        </p:cTn>
                                        <p:tgtEl>
                                          <p:spTgt spid="226"/>
                                        </p:tgtEl>
                                        <p:attrNameLst>
                                          <p:attrName>style.visibility</p:attrName>
                                        </p:attrNameLst>
                                      </p:cBhvr>
                                      <p:to>
                                        <p:strVal val="visible"/>
                                      </p:to>
                                    </p:set>
                                    <p:animEffect transition="in" filter="fade">
                                      <p:cBhvr>
                                        <p:cTn id="31" dur="2000"/>
                                        <p:tgtEl>
                                          <p:spTgt spid="226"/>
                                        </p:tgtEl>
                                      </p:cBhvr>
                                    </p:animEffect>
                                  </p:childTnLst>
                                </p:cTn>
                              </p:par>
                              <p:par>
                                <p:cTn id="32" presetID="10" presetClass="entr" presetSubtype="0" fill="hold" nodeType="with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fade">
                                      <p:cBhvr>
                                        <p:cTn id="34" dur="2000"/>
                                        <p:tgtEl>
                                          <p:spTgt spid="227"/>
                                        </p:tgtEl>
                                      </p:cBhvr>
                                    </p:animEffect>
                                  </p:childTnLst>
                                </p:cTn>
                              </p:par>
                              <p:par>
                                <p:cTn id="35" presetID="10" presetClass="entr" presetSubtype="0" fill="hold" nodeType="withEffect">
                                  <p:stCondLst>
                                    <p:cond delay="0"/>
                                  </p:stCondLst>
                                  <p:childTnLst>
                                    <p:set>
                                      <p:cBhvr>
                                        <p:cTn id="36" dur="1" fill="hold">
                                          <p:stCondLst>
                                            <p:cond delay="0"/>
                                          </p:stCondLst>
                                        </p:cTn>
                                        <p:tgtEl>
                                          <p:spTgt spid="228"/>
                                        </p:tgtEl>
                                        <p:attrNameLst>
                                          <p:attrName>style.visibility</p:attrName>
                                        </p:attrNameLst>
                                      </p:cBhvr>
                                      <p:to>
                                        <p:strVal val="visible"/>
                                      </p:to>
                                    </p:set>
                                    <p:animEffect transition="in" filter="fade">
                                      <p:cBhvr>
                                        <p:cTn id="37" dur="2000"/>
                                        <p:tgtEl>
                                          <p:spTgt spid="228"/>
                                        </p:tgtEl>
                                      </p:cBhvr>
                                    </p:animEffect>
                                  </p:childTnLst>
                                </p:cTn>
                              </p:par>
                              <p:par>
                                <p:cTn id="38" presetID="10" presetClass="entr" presetSubtype="0" fill="hold" nodeType="with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fade">
                                      <p:cBhvr>
                                        <p:cTn id="40" dur="2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On-screen Show (4:3)</PresentationFormat>
  <Paragraphs>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Calibri</vt:lpstr>
      <vt:lpstr>Arial</vt:lpstr>
      <vt:lpstr>Noto Sans Symbols</vt:lpstr>
      <vt:lpstr>Constantia</vt:lpstr>
      <vt:lpstr>Flow</vt:lpstr>
      <vt:lpstr>1_Flow</vt:lpstr>
      <vt:lpstr>2_Flow</vt:lpstr>
      <vt:lpstr>3_Flow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lastModifiedBy>gosil.gold</cp:lastModifiedBy>
  <cp:revision>1</cp:revision>
  <dcterms:created xsi:type="dcterms:W3CDTF">2015-12-09T10:15:36Z</dcterms:created>
  <dcterms:modified xsi:type="dcterms:W3CDTF">2021-10-15T12:26:18Z</dcterms:modified>
</cp:coreProperties>
</file>