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38"/>
  </p:notesMasterIdLst>
  <p:sldIdLst>
    <p:sldId id="307" r:id="rId4"/>
    <p:sldId id="374" r:id="rId5"/>
    <p:sldId id="375" r:id="rId6"/>
    <p:sldId id="376" r:id="rId7"/>
    <p:sldId id="402" r:id="rId8"/>
    <p:sldId id="293" r:id="rId9"/>
    <p:sldId id="315" r:id="rId10"/>
    <p:sldId id="308" r:id="rId11"/>
    <p:sldId id="384" r:id="rId12"/>
    <p:sldId id="262" r:id="rId13"/>
    <p:sldId id="381" r:id="rId14"/>
    <p:sldId id="385" r:id="rId15"/>
    <p:sldId id="270" r:id="rId16"/>
    <p:sldId id="383" r:id="rId17"/>
    <p:sldId id="386" r:id="rId18"/>
    <p:sldId id="387" r:id="rId19"/>
    <p:sldId id="273" r:id="rId20"/>
    <p:sldId id="388" r:id="rId21"/>
    <p:sldId id="389" r:id="rId22"/>
    <p:sldId id="277" r:id="rId23"/>
    <p:sldId id="401" r:id="rId24"/>
    <p:sldId id="391" r:id="rId25"/>
    <p:sldId id="390" r:id="rId26"/>
    <p:sldId id="392" r:id="rId27"/>
    <p:sldId id="400" r:id="rId28"/>
    <p:sldId id="279" r:id="rId29"/>
    <p:sldId id="281" r:id="rId30"/>
    <p:sldId id="395" r:id="rId31"/>
    <p:sldId id="394" r:id="rId32"/>
    <p:sldId id="316" r:id="rId33"/>
    <p:sldId id="331" r:id="rId34"/>
    <p:sldId id="396" r:id="rId35"/>
    <p:sldId id="398" r:id="rId36"/>
    <p:sldId id="30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-122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C04C5-2738-4A21-8CDC-09E1B6AEA26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E923-496F-4300-AD9C-5F593D697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8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155592E7-8B4D-4D3E-A06D-29C13EE99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39E097F0-813B-4AB6-B2CD-B1CED89F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Thân Thị Diệp Nga- Bình Dương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xmlns="" id="{E6F87507-7344-493D-A89B-E160FA95E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FCA84-71E6-4671-9F4E-B2CACD17CC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D1B21290-7377-497D-A58C-9C5BFDBB0D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3BC9B-2DFF-4640-8B4A-899B80F3D4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C0F4FD33-B812-4206-9CA2-E876820E9B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25C416F0-6358-4A0E-AF41-D382123F4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D1B21290-7377-497D-A58C-9C5BFDBB0D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3BC9B-2DFF-4640-8B4A-899B80F3D4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C0F4FD33-B812-4206-9CA2-E876820E9B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25C416F0-6358-4A0E-AF41-D382123F4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52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7F1130A7-83AF-4B92-8377-372C2D76D4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57A4B-83C6-46D6-8CEE-22CA4CAEF20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4066B34B-C2A6-4EAC-9C06-92C41EDF3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5AD3E041-F5FD-448D-BCCA-05D7825C6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14F7EA5E-EDD7-4861-BE4F-C45B2F49BB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21AC8E-5F11-4BE4-8A27-3DFD6BCBE2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3D37B943-592C-456A-B088-257344607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C34140D1-3100-468F-A811-671166844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5AE08AEF-33EB-46A0-A523-45D7D6CEA6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60CBAE-97F2-4F16-ACB0-80ABFC6155E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F0245B1B-4663-4E4B-8128-9209F52B9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65ED8A74-07BA-41E2-A38D-9A775445A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xmlns="" id="{20A06B38-0757-4DF1-A348-0EEB21D82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8E79C-9E19-40AC-A868-6C19CB5AAD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C6585072-233D-4BC9-B759-641C0FE1E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219AA915-709E-4D46-85F1-190643305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xmlns="" id="{20A06B38-0757-4DF1-A348-0EEB21D82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8E79C-9E19-40AC-A868-6C19CB5AAD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C6585072-233D-4BC9-B759-641C0FE1E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219AA915-709E-4D46-85F1-190643305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xmlns="" id="{072C262C-6BE5-4461-80AF-07132820A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7EAD23-DAA7-416B-8953-656FF77CFD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774482E4-AFEC-4D83-8B99-20929EB76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xmlns="" id="{9DB0C6FF-E01E-460C-A221-3E4721C7D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90003D-4AC1-4F92-8348-ADDBC2133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7BF0F4C-CC57-431A-88A8-6DAFD46182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CB2A12B-4315-4DA4-8969-7FEFAF7BE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5A0CF-2D37-46CC-B328-EB571E798E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470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42F0656-6F52-4264-AE1E-6320E8B47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05B74C-4C57-4C37-8E54-AEF8A728A9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89B89AF-C2ED-4B45-BF2E-A50A7BC42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AD4AF-5904-4938-BE34-65B0CDE409B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997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CD276EE-F6FE-4104-88D0-20039B031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2BFAFDC-D418-43F1-874B-94F08BB2E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89A51A7-0182-4116-83AA-4A8FEA4EE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A77DC-2E88-4FEE-9C0E-75E4FFFFA1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564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F0D6439-3761-439A-87CB-7B0B93B8C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6964DDF-9BA8-4C77-8705-3E0EE15B9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5BDEE20-03CB-43B0-8224-0E9C5DEEF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77C29-4A52-41AE-961D-9D355FCF7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703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667C855-F362-44EB-B786-C8048C8C4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D7F551F-60DF-40DC-B6AF-38CE7DD0E4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F8D03E1-163D-4241-BFBC-74FCA9AC2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A2E24-7BA9-40EA-9EA4-8FE6CB7B9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398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4C49F90-4AF1-4CF5-873C-D37A3A724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1D5ED2B-D34C-4F5B-8EDC-6EDEDE63EF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A89ADEB-3BFA-4360-8A4E-D6DF9EFB3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38E4E-753C-4591-8659-3BC177035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882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E0D87C-FBBE-428E-B537-8339D3C5E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B03DD2-AFA7-4776-952C-34DEE5BD1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18CE91-ECBC-42A1-83A7-247B759EF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F5272-EC3E-4BEB-8A3C-B1F3B86D8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065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01A8CCA-7A11-4D11-893A-3D714B9C6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AC4842A-F573-4032-88A1-970C73136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494EBC4-2634-4C50-B234-CD95F5B0C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2803C-6299-4E4E-A575-EBD1BAE00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02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996ADB3-47A2-4A9D-B8C9-3D02C17F6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23931EE-759B-4F3F-A3F1-DF6C3D3A0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11422D4-75DB-447E-A1C0-F8F044360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9D906-4495-4548-B0CC-7884DB638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124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468A167-7020-4991-BC63-EA073EF9E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3F123A5-46AD-49F8-9632-371803DBCD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C648953-41B4-4046-BE71-16600FEC2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6CFAD-5CCE-4F0B-B874-122B3CC41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689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5938239-E6CA-4641-AE35-E3327D679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AF2666-E6EE-4B8B-A57F-C90302C88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C4578E-36DA-4269-A7A1-00AB8B762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0BD93-DF5C-4253-82C0-9B1AEE382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8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787DF85-C7CE-47F4-8DF9-577D6D437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D4BEE52-DFEF-4188-94DC-709768EBC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644BEE0-990D-40FE-83A8-41EFA0237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762E8-E6C3-40B6-9F94-272FB57DC7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77083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3EBDB0D-87F8-4F56-B26B-3782ECC58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C44B23-F731-4D00-B5AC-7B7E961D9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2A8594-FA1C-4DC5-9AFF-983BF6AFF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61D91-288E-43B4-B8D1-BADD868D3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352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73B1275-D64F-41E2-A083-C817B0FB6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EFD513D-3B93-41D9-8598-22E8CC631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6A6DC00-6585-4CBC-BA66-45D7729A9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6E39-8C35-4654-9E39-1520A87ED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88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2A5F6F3-4C6C-4946-BEA2-99B6E27AA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195440E-66A4-4FDB-BFE8-032206451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94D9E25-2AE1-4472-B7BB-9F1618845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F7C98-17E4-43D9-A660-EAAFA3A94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52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B5C5AC-743E-43F1-ACD5-DD7E79D5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F8AB75-37E6-4CBA-B451-914872A1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F57D93-E5DB-48D7-BD92-7C90B3F2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167C2B5-86BA-4836-904D-89388C022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67040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448800F-69F5-4C14-91AB-C3A1FDCD2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D75F396-5D85-4031-ACB8-ED540C727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11727B3-0A7D-4175-AAC2-BF735C35A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60BF-C6E2-40E8-A268-B2C81354D2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82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508DD75-2490-43E0-A3F2-6D18428A23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74ED06E-1510-49D0-A171-2110B7AAE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F5127E2-2AF8-487F-BB48-4413D93DE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59203-69C6-4835-993F-57EDE5EFE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88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C3C3823-0320-4970-8B07-16C982867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9521ABF-9746-4AB9-B8F1-480609E82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9DD4888-EA8E-4CF7-9C0B-396714818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90BC0-CBEA-48B1-B037-866D77228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77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A1CF49-25FC-4874-B7CC-AB1CFA42B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69D3082-36EE-4664-B1DC-4EA6FB5FE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B4D9A1-BB25-45FC-8013-612406EE3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A9D5F-D758-4443-B5ED-55DF48A2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637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D575DC1-FF29-492F-B1F5-05CFDA813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7932A86-F9D2-4CE7-BAF7-0E8B11E5A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0CCD4AC-5F64-4543-B43A-1B280A9A2F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10CB-9F68-4B78-8DFE-14B45BC76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603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CE017F1-3C11-4332-8C7C-AF39A22424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CA13D36-89B7-4653-81AF-FF4C25421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EA92B8B-EC6F-4B50-AB8E-AF0E4ECC6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454C2-B47F-463F-A8F9-E93B33009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6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6E75EB-984E-4917-8293-AB2272AB9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D93F793-22E9-4584-A31E-9DAE8F997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D225F94-1DF1-4B5C-93B1-60C5C28F1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9A237-EA36-43A0-92D5-FB8D4240745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7197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A5A5582-C496-42B7-961A-B74DB7A1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F3A89DB-BF02-469E-82BB-66251EDD1A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56B6493-8C8D-4D41-8968-CDDC3D5301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3D00-93EA-453C-B8F3-A86BBA791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663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43DAB7-DC6E-4208-A7A3-BF843F58F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6A20BE-274F-4E07-BDBC-7BDB34FA1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A24EA58-C380-42A2-8FC5-C955325F7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5F660-CA8F-4B41-8A57-7DFE396BB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844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49A173-8C8E-484D-8F48-23C3B9753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021FF6-3F71-496B-BCFF-6316A6255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05D1C97-0890-47DF-8AC6-1A79F7C21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228E3-A172-4C1B-B3F8-B4D1A2FFB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896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0EA71EB-B73B-46EC-AB44-9564940A1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2FCD56F-8741-4AFD-9DFA-CCB3FF3D2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0F3E967-BB44-4CA3-AEA3-BD5B8A77F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C0C8D-DDA0-4C55-8589-22C99164D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688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168BF9B-046E-4DA7-98F7-683E1CB8C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ED4E68-14D4-4190-A281-0CE3E9F17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C2D895-07FD-42F1-B256-15922F377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F670B-C648-478B-8D8F-F93C0E319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43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DAB0D0-3C2F-4A77-877C-D25DA63A9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085F827-B0CE-4946-9560-64ED34DA8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8BBC8D-E7BE-4BA8-BD29-4D384924E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981FA-DA0C-4EC7-906B-12DB9916B0E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400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8601CE5-185D-43B8-8891-E9A4179FA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04BE875-0C2D-4060-B07F-3986285049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9F04459-4CCC-45CF-BF2B-413CBE769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47DF3-0D68-489A-B711-E5B23F3EF7C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306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BED2D73-7F56-4526-B1CF-D963BC836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3FA8E7B-7EF8-4ECD-A453-77B6F9596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319E983-C453-4EB9-B18C-42214029D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5DD5C-DFBF-4530-8506-6E4BD4C1B3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553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451C915-7189-47D1-8321-DB39632A9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999F186-9248-4B96-95CC-5C69FAD75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1A72BBA-D14B-4FB5-A76F-F4736F4D0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DA951-0671-4634-A9E8-CCAF7CF6F8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905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4E7682-5125-48A8-B418-3E0C447416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FC9558-B0EF-4F96-88C1-5AEBC46DB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A0DB2D-D890-4D5B-8038-DEEF7D2A4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57F4B-01CE-49EC-BEF3-ED00B3872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858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3C0A90-AA7C-49CB-BA2F-62C09E2A2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F7D4E8-E1CB-42A3-A3C4-F4C5DE668C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C675A6-EE85-4B39-AFA5-CC55BB903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1FB31-8E7F-42D7-8250-7B46BFEE1F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8067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A879A98-D171-47CF-BB6C-A99653CAB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35E3DD12-95FF-4915-99F3-4596AFE48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58B7819-2B24-4AEC-88EC-8260BDE2E2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EEC570BE-C287-4D8E-A7D2-38908707C4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7267F3E-2414-40DE-81F4-C24310782D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73BEF8-E905-46B0-B3A4-1A87C60F51B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320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E01020AA-3FE8-42EA-B084-1A192C315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CFFF6AB9-3A8A-4A67-ABA9-D6AF2689F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F17F218-9EA9-435C-AF12-AEAFB74F91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7FC8676-FA23-4D21-9E3B-1D917731A5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7C498B9-7CDC-456A-9092-5DF83315D2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A15EEE-BA5C-434E-9A36-0C720EA56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09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5095D15-EAD8-4AD5-92A6-629BD773B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A44ACD74-A910-4BF0-A6F9-E44397D44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9C0C5DC-C08B-485F-8946-D87FBF7947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6E1EB71-2110-4CCC-BD7D-2C28CED210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0138931-D949-4B94-8481-06DE2BBEC7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522A34A-ECD0-464D-94B1-A3B35ACF2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20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09800" y="137160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 Narrow" pitchFamily="34" charset="0"/>
              <a:ea typeface="+mn-ea"/>
              <a:cs typeface="+mn-cs"/>
            </a:endParaRPr>
          </a:p>
        </p:txBody>
      </p:sp>
      <p:pic>
        <p:nvPicPr>
          <p:cNvPr id="4100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990600" y="36576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403771" y="3108099"/>
            <a:ext cx="2286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63246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24000" y="228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PHÒNG GIÁO DỤC – ĐÀO TẠO QUẬN GÒ VẤP</a:t>
            </a:r>
          </a:p>
        </p:txBody>
      </p:sp>
      <p:sp>
        <p:nvSpPr>
          <p:cNvPr id="4104" name="Title 1"/>
          <p:cNvSpPr>
            <a:spLocks/>
          </p:cNvSpPr>
          <p:nvPr/>
        </p:nvSpPr>
        <p:spPr bwMode="auto">
          <a:xfrm>
            <a:off x="3810000" y="1858056"/>
            <a:ext cx="48006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 </a:t>
            </a:r>
            <a:r>
              <a:rPr kumimoji="0" lang="en-US" sz="7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5001939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8" name="Picture 20" descr="new folder (2)">
            <a:extLst>
              <a:ext uri="{FF2B5EF4-FFF2-40B4-BE49-F238E27FC236}">
                <a16:creationId xmlns:a16="http://schemas.microsoft.com/office/drawing/2014/main" xmlns="" id="{57495272-BDD9-497F-B8C4-C48C1D7C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7" y="0"/>
            <a:ext cx="285750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7">
            <a:extLst>
              <a:ext uri="{FF2B5EF4-FFF2-40B4-BE49-F238E27FC236}">
                <a16:creationId xmlns:a16="http://schemas.microsoft.com/office/drawing/2014/main" xmlns="" id="{E5283E5A-B677-492F-A460-50011D727A01}"/>
              </a:ext>
            </a:extLst>
          </p:cNvPr>
          <p:cNvGrpSpPr>
            <a:grpSpLocks/>
          </p:cNvGrpSpPr>
          <p:nvPr/>
        </p:nvGrpSpPr>
        <p:grpSpPr bwMode="auto">
          <a:xfrm>
            <a:off x="2014152" y="2463248"/>
            <a:ext cx="4494186" cy="3281363"/>
            <a:chOff x="1824" y="2784"/>
            <a:chExt cx="2317" cy="1522"/>
          </a:xfrm>
        </p:grpSpPr>
        <p:pic>
          <p:nvPicPr>
            <p:cNvPr id="6153" name="Picture 21" descr="new folder (2)001">
              <a:extLst>
                <a:ext uri="{FF2B5EF4-FFF2-40B4-BE49-F238E27FC236}">
                  <a16:creationId xmlns:a16="http://schemas.microsoft.com/office/drawing/2014/main" xmlns="" id="{E43FF431-42CE-4AD0-8422-E3A08EF72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2784"/>
              <a:ext cx="2000" cy="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Text Box 22">
              <a:extLst>
                <a:ext uri="{FF2B5EF4-FFF2-40B4-BE49-F238E27FC236}">
                  <a16:creationId xmlns:a16="http://schemas.microsoft.com/office/drawing/2014/main" xmlns="" id="{954ABD88-5FC1-4640-9B55-AE2DB2EEC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976"/>
              <a:ext cx="24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>
                  <a:solidFill>
                    <a:srgbClr val="0000FF"/>
                  </a:solidFill>
                  <a:latin typeface="Tahoma" panose="020B0604030504040204" pitchFamily="34" charset="0"/>
                </a:rPr>
                <a:t>Sụn</a:t>
              </a:r>
            </a:p>
          </p:txBody>
        </p:sp>
        <p:sp>
          <p:nvSpPr>
            <p:cNvPr id="6155" name="Text Box 23">
              <a:extLst>
                <a:ext uri="{FF2B5EF4-FFF2-40B4-BE49-F238E27FC236}">
                  <a16:creationId xmlns:a16="http://schemas.microsoft.com/office/drawing/2014/main" xmlns="" id="{4CA44238-64C8-4463-9115-D3E2FB37B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168"/>
              <a:ext cx="86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>
                  <a:solidFill>
                    <a:srgbClr val="0000FF"/>
                  </a:solidFill>
                  <a:latin typeface="Tahoma" panose="020B0604030504040204" pitchFamily="34" charset="0"/>
                </a:rPr>
                <a:t>Mô xương xốp</a:t>
              </a:r>
            </a:p>
          </p:txBody>
        </p:sp>
        <p:sp>
          <p:nvSpPr>
            <p:cNvPr id="6156" name="Text Box 24">
              <a:extLst>
                <a:ext uri="{FF2B5EF4-FFF2-40B4-BE49-F238E27FC236}">
                  <a16:creationId xmlns:a16="http://schemas.microsoft.com/office/drawing/2014/main" xmlns="" id="{ED1C96B2-1527-42C7-83C6-1DB7D8AD4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593"/>
              <a:ext cx="53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Mô</a:t>
              </a:r>
              <a:r>
                <a:rPr lang="en-US" altLang="en-US" sz="1400" dirty="0">
                  <a:solidFill>
                    <a:srgbClr val="0000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1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xương</a:t>
              </a:r>
              <a:r>
                <a:rPr lang="en-US" altLang="en-US" sz="1400" dirty="0">
                  <a:solidFill>
                    <a:srgbClr val="0000FF"/>
                  </a:solidFill>
                  <a:latin typeface="Tahoma" panose="020B0604030504040204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cứng</a:t>
              </a:r>
              <a:endParaRPr lang="en-US" altLang="en-US" sz="1400" dirty="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157" name="Text Box 25">
              <a:extLst>
                <a:ext uri="{FF2B5EF4-FFF2-40B4-BE49-F238E27FC236}">
                  <a16:creationId xmlns:a16="http://schemas.microsoft.com/office/drawing/2014/main" xmlns="" id="{57EC9D3C-BFF1-4649-9BDC-37EECC580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" y="4085"/>
              <a:ext cx="97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000" b="1" dirty="0">
                  <a:solidFill>
                    <a:srgbClr val="0000FF"/>
                  </a:solidFill>
                  <a:latin typeface="Tahoma" panose="020B0604030504040204" pitchFamily="34" charset="0"/>
                </a:rPr>
                <a:t>               </a:t>
              </a:r>
              <a:r>
                <a:rPr lang="en-US" altLang="en-US" sz="1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Khoang</a:t>
              </a:r>
              <a:r>
                <a:rPr lang="en-US" altLang="en-US" sz="1400" dirty="0">
                  <a:solidFill>
                    <a:srgbClr val="0000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1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xương</a:t>
              </a:r>
              <a:endParaRPr lang="en-US" altLang="en-US" sz="1400" dirty="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158" name="Text Box 26">
              <a:extLst>
                <a:ext uri="{FF2B5EF4-FFF2-40B4-BE49-F238E27FC236}">
                  <a16:creationId xmlns:a16="http://schemas.microsoft.com/office/drawing/2014/main" xmlns="" id="{070667EB-742A-47DE-AE1F-786742B36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888"/>
              <a:ext cx="5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b="1">
                  <a:solidFill>
                    <a:srgbClr val="0000FF"/>
                  </a:solidFill>
                  <a:latin typeface=".VnTime" panose="020B7200000000000000" pitchFamily="34" charset="0"/>
                </a:rPr>
                <a:t>  </a:t>
              </a:r>
              <a:r>
                <a:rPr lang="en-US" altLang="en-US" sz="1400">
                  <a:solidFill>
                    <a:srgbClr val="0000FF"/>
                  </a:solidFill>
                  <a:latin typeface="Tahoma" panose="020B0604030504040204" pitchFamily="34" charset="0"/>
                </a:rPr>
                <a:t>Nan xương</a:t>
              </a:r>
              <a:endParaRPr lang="en-US" altLang="en-US" sz="140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2306" name="Rectangle 18">
            <a:extLst>
              <a:ext uri="{FF2B5EF4-FFF2-40B4-BE49-F238E27FC236}">
                <a16:creationId xmlns:a16="http://schemas.microsoft.com/office/drawing/2014/main" xmlns="" id="{7C405A37-7166-4674-95E8-EAC5A382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6033410"/>
            <a:ext cx="3482975" cy="762000"/>
          </a:xfrm>
          <a:prstGeom prst="rect">
            <a:avLst/>
          </a:prstGeom>
          <a:gradFill rotWithShape="1">
            <a:gsLst>
              <a:gs pos="0">
                <a:srgbClr val="B3F200"/>
              </a:gs>
              <a:gs pos="50000">
                <a:schemeClr val="bg1"/>
              </a:gs>
              <a:gs pos="100000">
                <a:srgbClr val="B3F200"/>
              </a:gs>
            </a:gsLst>
            <a:lin ang="5400000" scaled="1"/>
          </a:gra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8-1: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07" name="Rectangle 19">
            <a:extLst>
              <a:ext uri="{FF2B5EF4-FFF2-40B4-BE49-F238E27FC236}">
                <a16:creationId xmlns:a16="http://schemas.microsoft.com/office/drawing/2014/main" xmlns="" id="{3FFDF314-CD02-4426-BE5D-768C04E4E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989" y="6014707"/>
            <a:ext cx="2755900" cy="762000"/>
          </a:xfrm>
          <a:prstGeom prst="rect">
            <a:avLst/>
          </a:prstGeom>
          <a:gradFill rotWithShape="1">
            <a:gsLst>
              <a:gs pos="0">
                <a:srgbClr val="B3F200"/>
              </a:gs>
              <a:gs pos="50000">
                <a:schemeClr val="bg1"/>
              </a:gs>
              <a:gs pos="100000">
                <a:srgbClr val="B3F200"/>
              </a:gs>
            </a:gsLst>
            <a:lin ang="5400000" scaled="1"/>
          </a:gra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8-2:cấu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E69D05-B083-4E6C-A4B5-EA20474F89C7}"/>
              </a:ext>
            </a:extLst>
          </p:cNvPr>
          <p:cNvSpPr txBox="1"/>
          <p:nvPr/>
        </p:nvSpPr>
        <p:spPr>
          <a:xfrm>
            <a:off x="1562096" y="62591"/>
            <a:ext cx="6248400" cy="240065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H8-1, H8-2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8" name="Picture 20" descr="new folder (2)">
            <a:extLst>
              <a:ext uri="{FF2B5EF4-FFF2-40B4-BE49-F238E27FC236}">
                <a16:creationId xmlns:a16="http://schemas.microsoft.com/office/drawing/2014/main" xmlns="" id="{57495272-BDD9-497F-B8C4-C48C1D7C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7" y="0"/>
            <a:ext cx="285750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7">
            <a:extLst>
              <a:ext uri="{FF2B5EF4-FFF2-40B4-BE49-F238E27FC236}">
                <a16:creationId xmlns:a16="http://schemas.microsoft.com/office/drawing/2014/main" xmlns="" id="{E5283E5A-B677-492F-A460-50011D727A01}"/>
              </a:ext>
            </a:extLst>
          </p:cNvPr>
          <p:cNvGrpSpPr>
            <a:grpSpLocks/>
          </p:cNvGrpSpPr>
          <p:nvPr/>
        </p:nvGrpSpPr>
        <p:grpSpPr bwMode="auto">
          <a:xfrm>
            <a:off x="1818496" y="2209801"/>
            <a:ext cx="4494186" cy="3281363"/>
            <a:chOff x="1824" y="2784"/>
            <a:chExt cx="2317" cy="1522"/>
          </a:xfrm>
        </p:grpSpPr>
        <p:pic>
          <p:nvPicPr>
            <p:cNvPr id="6153" name="Picture 21" descr="new folder (2)001">
              <a:extLst>
                <a:ext uri="{FF2B5EF4-FFF2-40B4-BE49-F238E27FC236}">
                  <a16:creationId xmlns:a16="http://schemas.microsoft.com/office/drawing/2014/main" xmlns="" id="{E43FF431-42CE-4AD0-8422-E3A08EF72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2784"/>
              <a:ext cx="2000" cy="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Text Box 22">
              <a:extLst>
                <a:ext uri="{FF2B5EF4-FFF2-40B4-BE49-F238E27FC236}">
                  <a16:creationId xmlns:a16="http://schemas.microsoft.com/office/drawing/2014/main" xmlns="" id="{954ABD88-5FC1-4640-9B55-AE2DB2EEC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976"/>
              <a:ext cx="24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>
                  <a:solidFill>
                    <a:srgbClr val="0000FF"/>
                  </a:solidFill>
                  <a:latin typeface="Tahoma" panose="020B0604030504040204" pitchFamily="34" charset="0"/>
                </a:rPr>
                <a:t>Sụn</a:t>
              </a:r>
            </a:p>
          </p:txBody>
        </p:sp>
        <p:sp>
          <p:nvSpPr>
            <p:cNvPr id="6155" name="Text Box 23">
              <a:extLst>
                <a:ext uri="{FF2B5EF4-FFF2-40B4-BE49-F238E27FC236}">
                  <a16:creationId xmlns:a16="http://schemas.microsoft.com/office/drawing/2014/main" xmlns="" id="{4CA44238-64C8-4463-9115-D3E2FB37B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168"/>
              <a:ext cx="86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>
                  <a:solidFill>
                    <a:srgbClr val="0000FF"/>
                  </a:solidFill>
                  <a:latin typeface="Tahoma" panose="020B0604030504040204" pitchFamily="34" charset="0"/>
                </a:rPr>
                <a:t>Mô xương xốp</a:t>
              </a:r>
            </a:p>
          </p:txBody>
        </p:sp>
        <p:sp>
          <p:nvSpPr>
            <p:cNvPr id="6156" name="Text Box 24">
              <a:extLst>
                <a:ext uri="{FF2B5EF4-FFF2-40B4-BE49-F238E27FC236}">
                  <a16:creationId xmlns:a16="http://schemas.microsoft.com/office/drawing/2014/main" xmlns="" id="{ED1C96B2-1527-42C7-83C6-1DB7D8AD4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593"/>
              <a:ext cx="53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Mô</a:t>
              </a:r>
              <a:r>
                <a:rPr lang="en-US" altLang="en-US" sz="1400" dirty="0">
                  <a:solidFill>
                    <a:srgbClr val="0000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1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xương</a:t>
              </a:r>
              <a:r>
                <a:rPr lang="en-US" altLang="en-US" sz="1400" dirty="0">
                  <a:solidFill>
                    <a:srgbClr val="0000FF"/>
                  </a:solidFill>
                  <a:latin typeface="Tahoma" panose="020B0604030504040204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cứng</a:t>
              </a:r>
              <a:endParaRPr lang="en-US" altLang="en-US" sz="1400" dirty="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157" name="Text Box 25">
              <a:extLst>
                <a:ext uri="{FF2B5EF4-FFF2-40B4-BE49-F238E27FC236}">
                  <a16:creationId xmlns:a16="http://schemas.microsoft.com/office/drawing/2014/main" xmlns="" id="{57EC9D3C-BFF1-4649-9BDC-37EECC580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" y="4085"/>
              <a:ext cx="97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000" b="1" dirty="0">
                  <a:solidFill>
                    <a:srgbClr val="0000FF"/>
                  </a:solidFill>
                  <a:latin typeface="Tahoma" panose="020B0604030504040204" pitchFamily="34" charset="0"/>
                </a:rPr>
                <a:t>               </a:t>
              </a:r>
              <a:r>
                <a:rPr lang="en-US" altLang="en-US" sz="1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Khoang</a:t>
              </a:r>
              <a:r>
                <a:rPr lang="en-US" altLang="en-US" sz="1400" dirty="0">
                  <a:solidFill>
                    <a:srgbClr val="0000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1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xương</a:t>
              </a:r>
              <a:endParaRPr lang="en-US" altLang="en-US" sz="1400" dirty="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158" name="Text Box 26">
              <a:extLst>
                <a:ext uri="{FF2B5EF4-FFF2-40B4-BE49-F238E27FC236}">
                  <a16:creationId xmlns:a16="http://schemas.microsoft.com/office/drawing/2014/main" xmlns="" id="{070667EB-742A-47DE-AE1F-786742B36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888"/>
              <a:ext cx="5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b="1">
                  <a:solidFill>
                    <a:srgbClr val="0000FF"/>
                  </a:solidFill>
                  <a:latin typeface=".VnTime" panose="020B7200000000000000" pitchFamily="34" charset="0"/>
                </a:rPr>
                <a:t>  </a:t>
              </a:r>
              <a:r>
                <a:rPr lang="en-US" altLang="en-US" sz="1400">
                  <a:solidFill>
                    <a:srgbClr val="0000FF"/>
                  </a:solidFill>
                  <a:latin typeface="Tahoma" panose="020B0604030504040204" pitchFamily="34" charset="0"/>
                </a:rPr>
                <a:t>Nan xương</a:t>
              </a:r>
              <a:endParaRPr lang="en-US" altLang="en-US" sz="140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2306" name="Rectangle 18">
            <a:extLst>
              <a:ext uri="{FF2B5EF4-FFF2-40B4-BE49-F238E27FC236}">
                <a16:creationId xmlns:a16="http://schemas.microsoft.com/office/drawing/2014/main" xmlns="" id="{7C405A37-7166-4674-95E8-EAC5A382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6033410"/>
            <a:ext cx="3482975" cy="762000"/>
          </a:xfrm>
          <a:prstGeom prst="rect">
            <a:avLst/>
          </a:prstGeom>
          <a:gradFill rotWithShape="1">
            <a:gsLst>
              <a:gs pos="0">
                <a:srgbClr val="B3F200"/>
              </a:gs>
              <a:gs pos="50000">
                <a:schemeClr val="bg1"/>
              </a:gs>
              <a:gs pos="100000">
                <a:srgbClr val="B3F200"/>
              </a:gs>
            </a:gsLst>
            <a:lin ang="5400000" scaled="1"/>
          </a:gra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8-1: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07" name="Rectangle 19">
            <a:extLst>
              <a:ext uri="{FF2B5EF4-FFF2-40B4-BE49-F238E27FC236}">
                <a16:creationId xmlns:a16="http://schemas.microsoft.com/office/drawing/2014/main" xmlns="" id="{3FFDF314-CD02-4426-BE5D-768C04E4E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497" y="6033410"/>
            <a:ext cx="2755900" cy="762000"/>
          </a:xfrm>
          <a:prstGeom prst="rect">
            <a:avLst/>
          </a:prstGeom>
          <a:gradFill rotWithShape="1">
            <a:gsLst>
              <a:gs pos="0">
                <a:srgbClr val="B3F200"/>
              </a:gs>
              <a:gs pos="50000">
                <a:schemeClr val="bg1"/>
              </a:gs>
              <a:gs pos="100000">
                <a:srgbClr val="B3F200"/>
              </a:gs>
            </a:gsLst>
            <a:lin ang="5400000" scaled="1"/>
          </a:gra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8-2:cấu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E69D05-B083-4E6C-A4B5-EA20474F89C7}"/>
              </a:ext>
            </a:extLst>
          </p:cNvPr>
          <p:cNvSpPr txBox="1"/>
          <p:nvPr/>
        </p:nvSpPr>
        <p:spPr>
          <a:xfrm>
            <a:off x="1549758" y="216909"/>
            <a:ext cx="6248400" cy="147732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24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30CE4067-E4BA-46D8-810D-BCB756172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35" y="1752601"/>
            <a:ext cx="43703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hùa Một Cột - Biểu tượng văn hóa ngàn năm của Hà Nội">
            <a:extLst>
              <a:ext uri="{FF2B5EF4-FFF2-40B4-BE49-F238E27FC236}">
                <a16:creationId xmlns:a16="http://schemas.microsoft.com/office/drawing/2014/main" xmlns="" id="{BEC02C91-51A9-46B2-9C58-DB8AB6FC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77" y="0"/>
            <a:ext cx="471565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5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5" descr="Picture 006">
            <a:extLst>
              <a:ext uri="{FF2B5EF4-FFF2-40B4-BE49-F238E27FC236}">
                <a16:creationId xmlns:a16="http://schemas.microsoft.com/office/drawing/2014/main" xmlns="" id="{B208C298-768A-469F-99C5-43B2FFD80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"/>
            <a:ext cx="4267200" cy="36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4" name="Rectangle 26">
            <a:extLst>
              <a:ext uri="{FF2B5EF4-FFF2-40B4-BE49-F238E27FC236}">
                <a16:creationId xmlns:a16="http://schemas.microsoft.com/office/drawing/2014/main" xmlns="" id="{010A3DEC-D3C9-4EA3-B0A0-7331CB1C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419600"/>
            <a:ext cx="3810000" cy="990600"/>
          </a:xfrm>
          <a:prstGeom prst="rect">
            <a:avLst/>
          </a:prstGeom>
          <a:gradFill rotWithShape="1">
            <a:gsLst>
              <a:gs pos="0">
                <a:srgbClr val="B3F200"/>
              </a:gs>
              <a:gs pos="50000">
                <a:schemeClr val="bg1"/>
              </a:gs>
              <a:gs pos="100000">
                <a:srgbClr val="B3F200"/>
              </a:gs>
            </a:gsLst>
            <a:lin ang="5400000" scaled="1"/>
          </a:gra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8-3: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2">
            <a:extLst>
              <a:ext uri="{FF2B5EF4-FFF2-40B4-BE49-F238E27FC236}">
                <a16:creationId xmlns:a16="http://schemas.microsoft.com/office/drawing/2014/main" xmlns="" id="{C2F8B83E-CDC0-440C-87AD-353D96A83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1"/>
            <a:ext cx="3733800" cy="36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6">
            <a:extLst>
              <a:ext uri="{FF2B5EF4-FFF2-40B4-BE49-F238E27FC236}">
                <a16:creationId xmlns:a16="http://schemas.microsoft.com/office/drawing/2014/main" xmlns="" id="{0927FD8E-80CB-4D5A-B6FC-C02D0271F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648200"/>
            <a:ext cx="2971800" cy="762000"/>
          </a:xfrm>
          <a:prstGeom prst="rect">
            <a:avLst/>
          </a:prstGeom>
          <a:gradFill rotWithShape="1">
            <a:gsLst>
              <a:gs pos="0">
                <a:srgbClr val="B3F200"/>
              </a:gs>
              <a:gs pos="50000">
                <a:schemeClr val="bg1"/>
              </a:gs>
              <a:gs pos="100000">
                <a:srgbClr val="B3F200"/>
              </a:gs>
            </a:gsLst>
            <a:lin ang="5400000" scaled="1"/>
          </a:gra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60" y="76201"/>
            <a:ext cx="89936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8: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CẤU TẠO VÀ TÍNH CHẤT CỦA X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ƠNG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CAED3B-72BE-448A-B069-DD1AB6C03892}"/>
              </a:ext>
            </a:extLst>
          </p:cNvPr>
          <p:cNvSpPr txBox="1"/>
          <p:nvPr/>
        </p:nvSpPr>
        <p:spPr>
          <a:xfrm>
            <a:off x="1904999" y="1669622"/>
            <a:ext cx="8856785" cy="403187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 có cấu tạo gồm màng xương, mô xương cứng và mô xương xốp.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tuỷ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tuỷ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tuỷ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(ở ng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 descr="book9">
            <a:hlinkClick r:id="rId2" action="ppaction://hlinksldjump"/>
            <a:extLst>
              <a:ext uri="{FF2B5EF4-FFF2-40B4-BE49-F238E27FC236}">
                <a16:creationId xmlns:a16="http://schemas.microsoft.com/office/drawing/2014/main" xmlns="" id="{00EDBD75-133F-4566-8E3A-BD34E3C966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5" y="921588"/>
            <a:ext cx="1084384" cy="83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281" y="921588"/>
            <a:ext cx="45897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60" y="76201"/>
            <a:ext cx="89936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8: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CẤU TẠO VÀ TÍNH CHẤT CỦA X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ƠNG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282" y="921588"/>
            <a:ext cx="6662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to ra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9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3" name="Picture 9" descr="Picture 005">
            <a:extLst>
              <a:ext uri="{FF2B5EF4-FFF2-40B4-BE49-F238E27FC236}">
                <a16:creationId xmlns:a16="http://schemas.microsoft.com/office/drawing/2014/main" xmlns="" id="{73F906ED-EDB2-4D52-9085-B95F44EA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1842"/>
            <a:ext cx="4724400" cy="532455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8" name="Rectangle 14">
            <a:extLst>
              <a:ext uri="{FF2B5EF4-FFF2-40B4-BE49-F238E27FC236}">
                <a16:creationId xmlns:a16="http://schemas.microsoft.com/office/drawing/2014/main" xmlns="" id="{F1738740-1B13-43D9-AFDA-3728F2D59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632930"/>
            <a:ext cx="4343400" cy="1152525"/>
          </a:xfrm>
          <a:prstGeom prst="rect">
            <a:avLst/>
          </a:prstGeom>
          <a:gradFill rotWithShape="1">
            <a:gsLst>
              <a:gs pos="0">
                <a:srgbClr val="B3F200"/>
              </a:gs>
              <a:gs pos="50000">
                <a:schemeClr val="bg1"/>
              </a:gs>
              <a:gs pos="100000">
                <a:srgbClr val="B3F200"/>
              </a:gs>
            </a:gsLst>
            <a:lin ang="5400000" scaled="1"/>
          </a:gra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8-5: </a:t>
            </a:r>
            <a:r>
              <a:rPr lang="en-US" altLang="en-US" sz="2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altLang="en-US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xmlns="" id="{C825F4AD-FCA1-4055-A29D-CD887D6F0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61842"/>
            <a:ext cx="3581399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platin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D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Picture 005">
            <a:extLst>
              <a:ext uri="{FF2B5EF4-FFF2-40B4-BE49-F238E27FC236}">
                <a16:creationId xmlns:a16="http://schemas.microsoft.com/office/drawing/2014/main" xmlns="" id="{ADB36851-20C7-42AB-B78B-B5EF7B0F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"/>
            <a:ext cx="4067175" cy="67913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7">
            <a:extLst>
              <a:ext uri="{FF2B5EF4-FFF2-40B4-BE49-F238E27FC236}">
                <a16:creationId xmlns:a16="http://schemas.microsoft.com/office/drawing/2014/main" xmlns="" id="{716F6D73-D47C-4162-ACC4-99128F56D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676"/>
            <a:ext cx="507682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A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C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ban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xmlns="" id="{5333962F-5B92-4B11-B918-B4F18848C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769" y="3017838"/>
            <a:ext cx="500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 ?</a:t>
            </a:r>
          </a:p>
        </p:txBody>
      </p:sp>
      <p:sp>
        <p:nvSpPr>
          <p:cNvPr id="33810" name="Text Box 18">
            <a:extLst>
              <a:ext uri="{FF2B5EF4-FFF2-40B4-BE49-F238E27FC236}">
                <a16:creationId xmlns:a16="http://schemas.microsoft.com/office/drawing/2014/main" xmlns="" id="{34B13FA1-BB92-4C25-9A8D-CED2B8655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2" y="4876801"/>
            <a:ext cx="500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5" grpId="0"/>
      <p:bldP spid="338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" descr="Picture 004">
            <a:extLst>
              <a:ext uri="{FF2B5EF4-FFF2-40B4-BE49-F238E27FC236}">
                <a16:creationId xmlns:a16="http://schemas.microsoft.com/office/drawing/2014/main" xmlns="" id="{775AC041-B120-43D4-A230-07F72590D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6" y="55605"/>
            <a:ext cx="5638800" cy="656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11">
            <a:extLst>
              <a:ext uri="{FF2B5EF4-FFF2-40B4-BE49-F238E27FC236}">
                <a16:creationId xmlns:a16="http://schemas.microsoft.com/office/drawing/2014/main" xmlns="" id="{732FCC26-192C-473E-B15B-8749587C9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27003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8-4: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651B06-4417-4860-93D7-50C4CC1A9706}"/>
              </a:ext>
            </a:extLst>
          </p:cNvPr>
          <p:cNvSpPr txBox="1"/>
          <p:nvPr/>
        </p:nvSpPr>
        <p:spPr>
          <a:xfrm>
            <a:off x="7022206" y="1126901"/>
            <a:ext cx="228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60" y="76201"/>
            <a:ext cx="89936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8: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CẤU TẠO VÀ TÍNH CHẤT CỦA X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ƠNG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282" y="921588"/>
            <a:ext cx="6662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to ra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0F683C-5B3F-4E2D-A53F-17B3BCED725F}"/>
              </a:ext>
            </a:extLst>
          </p:cNvPr>
          <p:cNvSpPr txBox="1"/>
          <p:nvPr/>
        </p:nvSpPr>
        <p:spPr>
          <a:xfrm>
            <a:off x="1524000" y="1981200"/>
            <a:ext cx="9144000" cy="230832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ra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 descr="book9">
            <a:hlinkClick r:id="rId2" action="ppaction://hlinksldjump"/>
            <a:extLst>
              <a:ext uri="{FF2B5EF4-FFF2-40B4-BE49-F238E27FC236}">
                <a16:creationId xmlns:a16="http://schemas.microsoft.com/office/drawing/2014/main" xmlns="" id="{9AAC39A6-825C-4CAC-AB59-E006BD74B3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768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3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xmlns="" id="{73279CE6-135E-4194-B83A-24257C449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1752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xmlns="" id="{A51813EB-FE4F-4C3C-9F62-3A69E3B25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4" name="Picture 3" descr="Frames PPT 014">
            <a:extLst>
              <a:ext uri="{FF2B5EF4-FFF2-40B4-BE49-F238E27FC236}">
                <a16:creationId xmlns:a16="http://schemas.microsoft.com/office/drawing/2014/main" xmlns="" id="{FC95D356-AE6A-43B2-B949-8BBED382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7">
            <a:extLst>
              <a:ext uri="{FF2B5EF4-FFF2-40B4-BE49-F238E27FC236}">
                <a16:creationId xmlns:a16="http://schemas.microsoft.com/office/drawing/2014/main" xmlns="" id="{D318B07A-2117-4979-9FAB-32E8810088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390525"/>
            <a:ext cx="67056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99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CC"/>
                    </a:gs>
                    <a:gs pos="100000">
                      <a:srgbClr val="185E5E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5126" name="Picture 8" descr="orchid">
            <a:extLst>
              <a:ext uri="{FF2B5EF4-FFF2-40B4-BE49-F238E27FC236}">
                <a16:creationId xmlns:a16="http://schemas.microsoft.com/office/drawing/2014/main" xmlns="" id="{AC7D1FD6-D2B6-4D5A-961A-87C73FC5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352800"/>
            <a:ext cx="199707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>
            <a:extLst>
              <a:ext uri="{FF2B5EF4-FFF2-40B4-BE49-F238E27FC236}">
                <a16:creationId xmlns:a16="http://schemas.microsoft.com/office/drawing/2014/main" xmlns="" id="{52C9455F-BD17-49BE-9635-CA89EE267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15912"/>
            <a:ext cx="8052593" cy="55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37CA69-3783-4062-BBD6-67FA9D1BF177}"/>
              </a:ext>
            </a:extLst>
          </p:cNvPr>
          <p:cNvSpPr txBox="1"/>
          <p:nvPr/>
        </p:nvSpPr>
        <p:spPr>
          <a:xfrm>
            <a:off x="1828800" y="207773"/>
            <a:ext cx="8534400" cy="600164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163,7cm (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13,1cm so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153cm (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10,7cm so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đ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xương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D, l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,…”</a:t>
            </a:r>
          </a:p>
        </p:txBody>
      </p:sp>
    </p:spTree>
    <p:extLst>
      <p:ext uri="{BB962C8B-B14F-4D97-AF65-F5344CB8AC3E}">
        <p14:creationId xmlns:p14="http://schemas.microsoft.com/office/powerpoint/2010/main" val="1347098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xmlns="" id="{3437C644-CDA2-4F8A-B5BC-023A12463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4800"/>
            <a:ext cx="8686800" cy="4419600"/>
          </a:xfrm>
          <a:prstGeom prst="cloudCallout">
            <a:avLst>
              <a:gd name="adj1" fmla="val -24843"/>
              <a:gd name="adj2" fmla="val 106296"/>
            </a:avLst>
          </a:pr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 type="none" w="lg" len="lg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778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2DBF12-7014-4317-A336-3D1087FCF4ED}"/>
              </a:ext>
            </a:extLst>
          </p:cNvPr>
          <p:cNvSpPr txBox="1"/>
          <p:nvPr/>
        </p:nvSpPr>
        <p:spPr>
          <a:xfrm>
            <a:off x="1531513" y="889844"/>
            <a:ext cx="9144000" cy="507831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gluxit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14272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60" y="76201"/>
            <a:ext cx="89936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8: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CẤU TẠO VÀ TÍNH CHẤT CỦA X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ƠNG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282" y="921588"/>
            <a:ext cx="99998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x</a:t>
            </a:r>
            <a:r>
              <a:rPr lang="vi-VN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3F2D38-CD74-4A13-82DB-6A9B8592A485}"/>
              </a:ext>
            </a:extLst>
          </p:cNvPr>
          <p:cNvSpPr txBox="1"/>
          <p:nvPr/>
        </p:nvSpPr>
        <p:spPr>
          <a:xfrm>
            <a:off x="1506282" y="2209801"/>
            <a:ext cx="9161719" cy="1200329"/>
          </a:xfrm>
          <a:prstGeom prst="rect">
            <a:avLst/>
          </a:prstGeom>
          <a:solidFill>
            <a:srgbClr val="DAEDE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8.6, 8.7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SGK/30. </a:t>
            </a:r>
          </a:p>
        </p:txBody>
      </p:sp>
    </p:spTree>
    <p:extLst>
      <p:ext uri="{BB962C8B-B14F-4D97-AF65-F5344CB8AC3E}">
        <p14:creationId xmlns:p14="http://schemas.microsoft.com/office/powerpoint/2010/main" val="76161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Ngam xuong trong HCl 10%">
            <a:extLst>
              <a:ext uri="{FF2B5EF4-FFF2-40B4-BE49-F238E27FC236}">
                <a16:creationId xmlns:a16="http://schemas.microsoft.com/office/drawing/2014/main" xmlns="" id="{F0E16385-39DB-4700-820F-2895B7807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260351"/>
            <a:ext cx="1905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9">
            <a:extLst>
              <a:ext uri="{FF2B5EF4-FFF2-40B4-BE49-F238E27FC236}">
                <a16:creationId xmlns:a16="http://schemas.microsoft.com/office/drawing/2014/main" xmlns="" id="{DCE7ED1F-BDC3-42F8-9D68-BA5CEFBA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1" y="260351"/>
            <a:ext cx="65881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một xương đùi ếch trưởng thành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fr-FR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cốc đựng dung dịch axit clohidric 10% .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10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phút lấy ra,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uốn cong xem xương cứng hay mềm ?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0" descr="Dot_xuong_tren_ngon_lua_den_con">
            <a:extLst>
              <a:ext uri="{FF2B5EF4-FFF2-40B4-BE49-F238E27FC236}">
                <a16:creationId xmlns:a16="http://schemas.microsoft.com/office/drawing/2014/main" xmlns="" id="{C77ADFDE-FBE6-4C35-A90E-E6C4FDA1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76" y="3392741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1">
            <a:extLst>
              <a:ext uri="{FF2B5EF4-FFF2-40B4-BE49-F238E27FC236}">
                <a16:creationId xmlns:a16="http://schemas.microsoft.com/office/drawing/2014/main" xmlns="" id="{1EEA7ACF-3744-477F-B376-3CF8496EA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9" y="3088447"/>
            <a:ext cx="529272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Ngam xuong trong HCl 10%">
            <a:extLst>
              <a:ext uri="{FF2B5EF4-FFF2-40B4-BE49-F238E27FC236}">
                <a16:creationId xmlns:a16="http://schemas.microsoft.com/office/drawing/2014/main" xmlns="" id="{F0E16385-39DB-4700-820F-2895B7807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Dot_xuong_tren_ngon_lua_den_con">
            <a:extLst>
              <a:ext uri="{FF2B5EF4-FFF2-40B4-BE49-F238E27FC236}">
                <a16:creationId xmlns:a16="http://schemas.microsoft.com/office/drawing/2014/main" xmlns="" id="{C77ADFDE-FBE6-4C35-A90E-E6C4FDA1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464819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B029D0-8CCC-4CC9-B056-B7E8DCFF2761}"/>
              </a:ext>
            </a:extLst>
          </p:cNvPr>
          <p:cNvSpPr txBox="1"/>
          <p:nvPr/>
        </p:nvSpPr>
        <p:spPr>
          <a:xfrm>
            <a:off x="1506282" y="609601"/>
            <a:ext cx="9161719" cy="1200329"/>
          </a:xfrm>
          <a:prstGeom prst="rect">
            <a:avLst/>
          </a:prstGeom>
          <a:solidFill>
            <a:srgbClr val="DAEDE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E1A711-F532-4412-832F-C16B7C9386C3}"/>
              </a:ext>
            </a:extLst>
          </p:cNvPr>
          <p:cNvSpPr txBox="1"/>
          <p:nvPr/>
        </p:nvSpPr>
        <p:spPr>
          <a:xfrm>
            <a:off x="1790700" y="1374371"/>
            <a:ext cx="9431482" cy="397031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ng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2/3.</a:t>
            </a:r>
          </a:p>
        </p:txBody>
      </p:sp>
      <p:pic>
        <p:nvPicPr>
          <p:cNvPr id="5" name="Picture 9" descr="book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DEA80AD-8264-4953-89DD-0DA22F4BA6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822"/>
            <a:ext cx="17907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29" y="304017"/>
            <a:ext cx="99998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x</a:t>
            </a:r>
            <a:r>
              <a:rPr lang="vi-VN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Hinh hoa 2">
            <a:hlinkClick r:id="" action="ppaction://noaction"/>
            <a:extLst>
              <a:ext uri="{FF2B5EF4-FFF2-40B4-BE49-F238E27FC236}">
                <a16:creationId xmlns:a16="http://schemas.microsoft.com/office/drawing/2014/main" xmlns="" id="{4CB492AC-66D1-477B-B285-1706E4B8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8001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>
            <a:extLst>
              <a:ext uri="{FF2B5EF4-FFF2-40B4-BE49-F238E27FC236}">
                <a16:creationId xmlns:a16="http://schemas.microsoft.com/office/drawing/2014/main" xmlns="" id="{2B48DBBA-BAD1-4B02-A9F0-F4BF0174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754064"/>
            <a:ext cx="7618412" cy="4103687"/>
          </a:xfrm>
          <a:prstGeom prst="cloudCallout">
            <a:avLst>
              <a:gd name="adj1" fmla="val 13847"/>
              <a:gd name="adj2" fmla="val 91120"/>
            </a:avLst>
          </a:pr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 type="none" w="lg" len="lg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altLang="en-US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2635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Hinh hoa 2">
            <a:hlinkClick r:id="" action="ppaction://noaction"/>
            <a:extLst>
              <a:ext uri="{FF2B5EF4-FFF2-40B4-BE49-F238E27FC236}">
                <a16:creationId xmlns:a16="http://schemas.microsoft.com/office/drawing/2014/main" xmlns="" id="{4CB492AC-66D1-477B-B285-1706E4B8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8001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6">
            <a:extLst>
              <a:ext uri="{FF2B5EF4-FFF2-40B4-BE49-F238E27FC236}">
                <a16:creationId xmlns:a16="http://schemas.microsoft.com/office/drawing/2014/main" xmlns="" id="{E95D7D77-19BF-43D2-AD43-E33FFF796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46521" y="20053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ĐÁNH GIÁ</a:t>
            </a:r>
          </a:p>
        </p:txBody>
      </p:sp>
    </p:spTree>
    <p:extLst>
      <p:ext uri="{BB962C8B-B14F-4D97-AF65-F5344CB8AC3E}">
        <p14:creationId xmlns:p14="http://schemas.microsoft.com/office/powerpoint/2010/main" val="88608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244B75-4968-4834-AF71-DA6289390A71}"/>
              </a:ext>
            </a:extLst>
          </p:cNvPr>
          <p:cNvSpPr txBox="1"/>
          <p:nvPr/>
        </p:nvSpPr>
        <p:spPr>
          <a:xfrm>
            <a:off x="7772400" y="457201"/>
            <a:ext cx="2743200" cy="452431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1" r:id="rId2" imgW="5571429" imgH="6400000"/>
        </mc:Choice>
        <mc:Fallback>
          <p:control r:id="rId2" imgW="5571429" imgH="6400000">
            <p:pic>
              <p:nvPicPr>
                <p:cNvPr id="0" name="FOfficeDoc5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6400" y="152400"/>
                  <a:ext cx="5572125" cy="6400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489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>
            <a:extLst>
              <a:ext uri="{FF2B5EF4-FFF2-40B4-BE49-F238E27FC236}">
                <a16:creationId xmlns:a16="http://schemas.microsoft.com/office/drawing/2014/main" xmlns="" id="{7388E659-D964-4ABD-BB21-CE6F38BA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233" y="474791"/>
            <a:ext cx="89755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171" name="Rectangle 15">
            <a:extLst>
              <a:ext uri="{FF2B5EF4-FFF2-40B4-BE49-F238E27FC236}">
                <a16:creationId xmlns:a16="http://schemas.microsoft.com/office/drawing/2014/main" xmlns="" id="{296CF53F-96DB-4A78-B7D1-BF781B09C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021367"/>
            <a:ext cx="8763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ra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nl-NL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</a:t>
            </a:r>
            <a:endParaRPr lang="nl-NL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</a:t>
            </a:r>
            <a:r>
              <a:rPr lang="vi-VN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nl-NL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.................................. </a:t>
            </a:r>
            <a:endParaRPr lang="nl-NL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Rectangle 17">
            <a:extLst>
              <a:ext uri="{FF2B5EF4-FFF2-40B4-BE49-F238E27FC236}">
                <a16:creationId xmlns:a16="http://schemas.microsoft.com/office/drawing/2014/main" xmlns="" id="{0D902866-5CCE-48A1-B49A-52BF0067B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987" y="3688025"/>
            <a:ext cx="31923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altLang="vi-VN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7388E659-D964-4ABD-BB21-CE6F38BA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828" y="2523646"/>
            <a:ext cx="26725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Màng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xương</a:t>
            </a:r>
            <a:endParaRPr lang="en-US" altLang="vi-VN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F6CE3E12-5369-4019-A015-6E80631817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81000"/>
            <a:ext cx="8534400" cy="5715000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</a:pPr>
            <a:r>
              <a:rPr lang="en-US" alt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tuỷ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ra: </a:t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36196" name="Oval 4">
            <a:extLst>
              <a:ext uri="{FF2B5EF4-FFF2-40B4-BE49-F238E27FC236}">
                <a16:creationId xmlns:a16="http://schemas.microsoft.com/office/drawing/2014/main" xmlns="" id="{762FDBF1-AD7F-4441-B236-B2CF099B5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7338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b="1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F6CE3E12-5369-4019-A015-6E80631817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81000"/>
            <a:ext cx="8534400" cy="5715000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</a:pPr>
            <a:r>
              <a:rPr lang="en-US" alt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Photpho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Magie</a:t>
            </a:r>
            <a:endParaRPr lang="en-US" alt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196" name="Oval 4">
            <a:extLst>
              <a:ext uri="{FF2B5EF4-FFF2-40B4-BE49-F238E27FC236}">
                <a16:creationId xmlns:a16="http://schemas.microsoft.com/office/drawing/2014/main" xmlns="" id="{762FDBF1-AD7F-4441-B236-B2CF099B5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148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b="1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609BD0-B13B-4080-B6D0-D64332E7291F}"/>
              </a:ext>
            </a:extLst>
          </p:cNvPr>
          <p:cNvSpPr txBox="1"/>
          <p:nvPr/>
        </p:nvSpPr>
        <p:spPr>
          <a:xfrm>
            <a:off x="2209800" y="99060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36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6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36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6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vi-VN" sz="36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36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36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36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6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36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6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u: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47585C-6280-48AA-B615-3A667B2960C3}"/>
              </a:ext>
            </a:extLst>
          </p:cNvPr>
          <p:cNvSpPr txBox="1"/>
          <p:nvPr/>
        </p:nvSpPr>
        <p:spPr>
          <a:xfrm>
            <a:off x="2209800" y="2667001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A6B2F2-3C19-4DC5-932B-3FCBA0E67C47}"/>
              </a:ext>
            </a:extLst>
          </p:cNvPr>
          <p:cNvSpPr txBox="1"/>
          <p:nvPr/>
        </p:nvSpPr>
        <p:spPr>
          <a:xfrm>
            <a:off x="2209800" y="3581401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40CCB1-EA93-46B6-A28F-92869C849045}"/>
              </a:ext>
            </a:extLst>
          </p:cNvPr>
          <p:cNvSpPr txBox="1"/>
          <p:nvPr/>
        </p:nvSpPr>
        <p:spPr>
          <a:xfrm>
            <a:off x="2225899" y="4648201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772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752600" y="1676400"/>
            <a:ext cx="891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trả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lời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hỏi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ở SGK.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 9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vi-VN" sz="3600" b="1" dirty="0" smtClean="0">
                <a:solidFill>
                  <a:srgbClr val="000000"/>
                </a:solidFill>
                <a:latin typeface="Times New Roman" pitchFamily="18" charset="0"/>
              </a:rPr>
              <a:t>Tính chất của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cơ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vi-VN" sz="3600" b="1" dirty="0" smtClean="0">
                <a:solidFill>
                  <a:srgbClr val="000000"/>
                </a:solidFill>
                <a:latin typeface="Times New Roman" pitchFamily="18" charset="0"/>
              </a:rPr>
              <a:t> Ý nghĩa của hoạt động co cơ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6388" name="Picture 6" descr="soft100_20_10_077648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9624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 descr="Bouquet">
            <a:extLst>
              <a:ext uri="{FF2B5EF4-FFF2-40B4-BE49-F238E27FC236}">
                <a16:creationId xmlns:a16="http://schemas.microsoft.com/office/drawing/2014/main" xmlns="" id="{7B84E1DF-50DA-491D-8CF9-5F5D06D8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2803"/>
            <a:ext cx="9144000" cy="609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4400" b="1" kern="0" dirty="0">
                <a:solidFill>
                  <a:srgbClr val="6600FF"/>
                </a:solidFill>
                <a:latin typeface="Arial"/>
              </a:rPr>
              <a:t>HƯỚNG DẪN HỌC TẬP</a:t>
            </a:r>
            <a:endParaRPr lang="en-US" altLang="vi-VN" sz="5400" b="1" kern="0" dirty="0">
              <a:solidFill>
                <a:srgbClr val="6600FF"/>
              </a:solidFill>
              <a:latin typeface="Arial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F37EA9-7E3F-45F8-A58F-D412693EE5E1}"/>
              </a:ext>
            </a:extLst>
          </p:cNvPr>
          <p:cNvSpPr/>
          <p:nvPr/>
        </p:nvSpPr>
        <p:spPr>
          <a:xfrm>
            <a:off x="1524000" y="1874729"/>
            <a:ext cx="9144000" cy="286232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 xương người gồm 3 phần chính : xương đầu , xương thân , xương chi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Là bộ phận nâng đỡ , bảo vệ cơ thể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Là chỗ bám của các cơ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216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i nghiem xac dinh do ben cua xuong ech">
            <a:extLst>
              <a:ext uri="{FF2B5EF4-FFF2-40B4-BE49-F238E27FC236}">
                <a16:creationId xmlns:a16="http://schemas.microsoft.com/office/drawing/2014/main" xmlns="" id="{35773A1C-4CAB-4A58-BCFA-87ACF30F8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1" b="19666"/>
          <a:stretch>
            <a:fillRect/>
          </a:stretch>
        </p:blipFill>
        <p:spPr bwMode="auto">
          <a:xfrm>
            <a:off x="156518" y="172995"/>
            <a:ext cx="5750011" cy="600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FECD51-4753-438C-9ECF-A33C930A5BC6}"/>
              </a:ext>
            </a:extLst>
          </p:cNvPr>
          <p:cNvSpPr txBox="1"/>
          <p:nvPr/>
        </p:nvSpPr>
        <p:spPr>
          <a:xfrm>
            <a:off x="7154562" y="172995"/>
            <a:ext cx="3385752" cy="501675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2kg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3,5kg.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72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hung 1">
            <a:extLst>
              <a:ext uri="{FF2B5EF4-FFF2-40B4-BE49-F238E27FC236}">
                <a16:creationId xmlns:a16="http://schemas.microsoft.com/office/drawing/2014/main" xmlns="" id="{6FB15F3B-3C7F-4FDA-9E2D-3D469736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xmlns="" id="{073D65A7-ADBE-4657-9B69-FED6EF361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1430339"/>
            <a:ext cx="1628775" cy="15700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b="1" u="sng" dirty="0">
              <a:solidFill>
                <a:srgbClr val="0033CC"/>
              </a:solidFill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xmlns="" id="{50A58691-B3DC-4529-8E60-669A737A0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2590801"/>
            <a:ext cx="70564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VÀ TÍNH CHẤT CỦA XƯƠNG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oc Tu\Desktop\15435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57361E8D-FE08-48FE-89D4-2B06EE265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858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21257DBC-2B11-41F4-9669-CBD6F41AA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275" y="2464609"/>
            <a:ext cx="3839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I. CẤU TẠO CỦA X</a:t>
            </a:r>
            <a:r>
              <a:rPr lang="vi-VN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ƠNG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A8355AAE-DFAD-482A-B325-1FB948F48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3198168"/>
            <a:ext cx="5650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II. SỰ TO RA VÀ DÀI RA CỦA X</a:t>
            </a:r>
            <a:r>
              <a:rPr lang="vi-VN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ƠNG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E4AE8899-0752-4291-A34D-817ABCA9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534" y="3931727"/>
            <a:ext cx="8636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III. THÀNH PHẦN HOÁ HỌC VÀ TÍNH CHẤT CỦA X</a:t>
            </a:r>
            <a:r>
              <a:rPr lang="vi-VN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ƠNG</a:t>
            </a:r>
          </a:p>
        </p:txBody>
      </p:sp>
    </p:spTree>
    <p:extLst>
      <p:ext uri="{BB962C8B-B14F-4D97-AF65-F5344CB8AC3E}">
        <p14:creationId xmlns:p14="http://schemas.microsoft.com/office/powerpoint/2010/main" val="38967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60" y="76201"/>
            <a:ext cx="89936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8: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CẤU TẠO VÀ TÍNH CHẤT CỦA X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ƠNG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281" y="921588"/>
            <a:ext cx="45897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xmlns="" id="{3437C644-CDA2-4F8A-B5BC-023A12463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1" y="1882547"/>
            <a:ext cx="5688013" cy="3429000"/>
          </a:xfrm>
          <a:prstGeom prst="cloudCallout">
            <a:avLst>
              <a:gd name="adj1" fmla="val -24843"/>
              <a:gd name="adj2" fmla="val 106296"/>
            </a:avLst>
          </a:pr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 type="none" w="lg" len="lg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chia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23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60" y="76201"/>
            <a:ext cx="89936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8: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CẤU TẠO VÀ TÍNH CHẤT CỦA X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ƠNG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281" y="921588"/>
            <a:ext cx="4333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3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3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vi-VN" sz="3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vi-VN" sz="3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0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149565958,D:\GADT2013\HANG3110\BG GOC3110\TAPHOPCACSONGUYEN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149565958,D:\GADT2013\HANG3110\BG GOC3110\TAPHOPCACSONGUYEN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149565958,D:\GADT2013\HANG3110\BG GOC3110\TAPHOPCACSONGUYEN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149565958,D:\GADT2013\HANG3110\BG GOC3110\TAPHOPCACSONGUYEN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149565958,D:\GADT2013\HANG3110\BG GOC3110\TAPHOPCACSONGUYEN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149565958,D:\GADT2013\HANG3110\BG GOC3110\TAPHOPCACSONGUYEN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149565958,D:\GADT2013\HANG3110\BG GOC3110\TAPHOPCACSONGUYEN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149565958,D:\GADT2013\HANG3110\BG GOC3110\TAPHOPCACSONGUYEN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1399</Words>
  <Application>Microsoft Office PowerPoint</Application>
  <PresentationFormat>Custom</PresentationFormat>
  <Paragraphs>107</Paragraphs>
  <Slides>34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Default Design</vt:lpstr>
      <vt:lpstr>6_Default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Chọn câu trả lời đúng nhất:   Ở trẻ em, tuỷ đỏ là nơi sản sinh ra:   a. Tiểu cầu  b. Hồng cầu  c. Bạch cầu  </vt:lpstr>
      <vt:lpstr> 3. Chọn câu trả lời đúng nhất:  Chất khoáng chủ yếu cấu tạo nên xương người là?   a. Sắt   b. Canxi    c. Photpho  d. Magie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tkbac</dc:creator>
  <cp:lastModifiedBy>Thao le</cp:lastModifiedBy>
  <cp:revision>36</cp:revision>
  <dcterms:created xsi:type="dcterms:W3CDTF">2021-08-31T09:48:49Z</dcterms:created>
  <dcterms:modified xsi:type="dcterms:W3CDTF">2021-09-23T14:27:11Z</dcterms:modified>
</cp:coreProperties>
</file>