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28" r:id="rId2"/>
    <p:sldId id="283" r:id="rId3"/>
    <p:sldId id="327" r:id="rId4"/>
    <p:sldId id="314" r:id="rId5"/>
    <p:sldId id="329" r:id="rId6"/>
    <p:sldId id="301" r:id="rId7"/>
    <p:sldId id="305" r:id="rId8"/>
    <p:sldId id="320" r:id="rId9"/>
    <p:sldId id="331" r:id="rId10"/>
    <p:sldId id="334" r:id="rId11"/>
    <p:sldId id="335" r:id="rId12"/>
    <p:sldId id="336" r:id="rId13"/>
    <p:sldId id="338" r:id="rId14"/>
    <p:sldId id="339" r:id="rId15"/>
    <p:sldId id="340" r:id="rId16"/>
    <p:sldId id="342" r:id="rId17"/>
    <p:sldId id="343" r:id="rId18"/>
    <p:sldId id="344" r:id="rId19"/>
    <p:sldId id="345" r:id="rId20"/>
    <p:sldId id="346" r:id="rId21"/>
    <p:sldId id="347" r:id="rId22"/>
    <p:sldId id="349" r:id="rId23"/>
    <p:sldId id="266" r:id="rId24"/>
    <p:sldId id="264" r:id="rId25"/>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516" y="-37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9EBAE-FDD6-4C8A-A2D5-A4F223DC4C54}"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1EE3C-9E55-4AAB-9D14-7D34152AB6C2}" type="slidenum">
              <a:rPr lang="en-US" smtClean="0"/>
              <a:t>‹#›</a:t>
            </a:fld>
            <a:endParaRPr lang="en-US"/>
          </a:p>
        </p:txBody>
      </p:sp>
    </p:spTree>
    <p:extLst>
      <p:ext uri="{BB962C8B-B14F-4D97-AF65-F5344CB8AC3E}">
        <p14:creationId xmlns:p14="http://schemas.microsoft.com/office/powerpoint/2010/main" val="35367609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522168-5C00-4C49-A683-676C3C6F3F72}"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39579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22168-5C00-4C49-A683-676C3C6F3F72}"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419944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22168-5C00-4C49-A683-676C3C6F3F72}"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85579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522168-5C00-4C49-A683-676C3C6F3F72}"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94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522168-5C00-4C49-A683-676C3C6F3F72}"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33204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522168-5C00-4C49-A683-676C3C6F3F72}"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89010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522168-5C00-4C49-A683-676C3C6F3F72}"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314901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522168-5C00-4C49-A683-676C3C6F3F72}"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104659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22168-5C00-4C49-A683-676C3C6F3F72}"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255600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A7522168-5C00-4C49-A683-676C3C6F3F72}"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136836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A7522168-5C00-4C49-A683-676C3C6F3F72}"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BA6CF-3074-41CB-A7B9-5CE0A9E9A0EB}" type="slidenum">
              <a:rPr lang="en-US" smtClean="0"/>
              <a:t>‹#›</a:t>
            </a:fld>
            <a:endParaRPr lang="en-US"/>
          </a:p>
        </p:txBody>
      </p:sp>
    </p:spTree>
    <p:extLst>
      <p:ext uri="{BB962C8B-B14F-4D97-AF65-F5344CB8AC3E}">
        <p14:creationId xmlns:p14="http://schemas.microsoft.com/office/powerpoint/2010/main" val="390834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7522168-5C00-4C49-A683-676C3C6F3F72}" type="datetimeFigureOut">
              <a:rPr lang="en-US" smtClean="0"/>
              <a:t>10/1/2021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46BA6CF-3074-41CB-A7B9-5CE0A9E9A0EB}" type="slidenum">
              <a:rPr lang="en-US" smtClean="0"/>
              <a:t>‹#›</a:t>
            </a:fld>
            <a:endParaRPr lang="en-US"/>
          </a:p>
        </p:txBody>
      </p:sp>
    </p:spTree>
    <p:extLst>
      <p:ext uri="{BB962C8B-B14F-4D97-AF65-F5344CB8AC3E}">
        <p14:creationId xmlns:p14="http://schemas.microsoft.com/office/powerpoint/2010/main" val="3365065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ná»n pp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9806" y="39831"/>
            <a:ext cx="7072313" cy="1692771"/>
          </a:xfrm>
          <a:prstGeom prst="rect">
            <a:avLst/>
          </a:prstGeom>
          <a:noFill/>
        </p:spPr>
        <p:txBody>
          <a:bodyPr wrap="square" rtlCol="0">
            <a:spAutoFit/>
          </a:bodyPr>
          <a:lstStyle/>
          <a:p>
            <a:pPr algn="ctr"/>
            <a:r>
              <a:rPr lang="vi-VN" sz="2800" b="1" dirty="0" smtClean="0">
                <a:solidFill>
                  <a:srgbClr val="3333CC"/>
                </a:solidFill>
              </a:rPr>
              <a:t>SINH HỌC 8</a:t>
            </a:r>
          </a:p>
          <a:p>
            <a:pPr algn="ctr"/>
            <a:r>
              <a:rPr lang="vi-VN" sz="2800" b="1" dirty="0" smtClean="0">
                <a:solidFill>
                  <a:srgbClr val="7030A0"/>
                </a:solidFill>
              </a:rPr>
              <a:t>CHỦ ĐỀ: VẬN ĐỘNG</a:t>
            </a:r>
          </a:p>
          <a:p>
            <a:pPr algn="ctr"/>
            <a:r>
              <a:rPr lang="vi-VN" sz="2400" b="1" dirty="0" smtClean="0">
                <a:solidFill>
                  <a:srgbClr val="FF0000"/>
                </a:solidFill>
              </a:rPr>
              <a:t>CẤU TẠO VÀ TÍNH CHẤT CỦA CƠ- HOẠT ĐỘNG CỦA CƠ</a:t>
            </a:r>
            <a:endParaRPr lang="en-US" sz="2400" b="1" dirty="0">
              <a:solidFill>
                <a:srgbClr val="FF0000"/>
              </a:solidFill>
            </a:endParaRPr>
          </a:p>
        </p:txBody>
      </p:sp>
      <p:sp>
        <p:nvSpPr>
          <p:cNvPr id="4" name="TextBox 3"/>
          <p:cNvSpPr txBox="1"/>
          <p:nvPr/>
        </p:nvSpPr>
        <p:spPr>
          <a:xfrm>
            <a:off x="1039934" y="1876996"/>
            <a:ext cx="6834554" cy="2308324"/>
          </a:xfrm>
          <a:prstGeom prst="rect">
            <a:avLst/>
          </a:prstGeom>
          <a:noFill/>
        </p:spPr>
        <p:txBody>
          <a:bodyPr wrap="square" rtlCol="0">
            <a:spAutoFit/>
          </a:bodyPr>
          <a:lstStyle/>
          <a:p>
            <a:pPr marL="400050" indent="-400050">
              <a:buAutoNum type="romanUcPeriod"/>
            </a:pPr>
            <a:r>
              <a:rPr lang="vi-VN" sz="2400" dirty="0" smtClean="0"/>
              <a:t>CẤU TẠO BẮP CƠ VÀ TẾ BÀO CƠ</a:t>
            </a:r>
          </a:p>
          <a:p>
            <a:pPr marL="400050" indent="-400050">
              <a:buAutoNum type="romanUcPeriod"/>
            </a:pPr>
            <a:r>
              <a:rPr lang="vi-VN" sz="2400" dirty="0" smtClean="0"/>
              <a:t>TÍNH CHẤT CỦA CƠ</a:t>
            </a:r>
          </a:p>
          <a:p>
            <a:pPr marL="400050" indent="-400050">
              <a:buAutoNum type="romanUcPeriod"/>
            </a:pPr>
            <a:r>
              <a:rPr lang="vi-VN" sz="2400" dirty="0" smtClean="0"/>
              <a:t>Ý NGHĨA CỦA HOẠT ĐỘNG CO CƠ</a:t>
            </a:r>
          </a:p>
          <a:p>
            <a:pPr marL="400050" indent="-400050">
              <a:buAutoNum type="romanUcPeriod"/>
            </a:pPr>
            <a:r>
              <a:rPr lang="vi-VN" sz="2400" dirty="0" smtClean="0"/>
              <a:t>SỰ MỎI CƠ</a:t>
            </a:r>
          </a:p>
          <a:p>
            <a:pPr marL="400050" indent="-400050">
              <a:buAutoNum type="romanUcPeriod"/>
            </a:pPr>
            <a:r>
              <a:rPr lang="vi-VN" sz="2400" dirty="0" smtClean="0"/>
              <a:t>THƯỜNG XUYÊN LUYỆN TẬP ĐỂ RÈN LUYỆN CƠ </a:t>
            </a:r>
            <a:endParaRPr lang="en-US" sz="2400" dirty="0"/>
          </a:p>
        </p:txBody>
      </p:sp>
    </p:spTree>
    <p:extLst>
      <p:ext uri="{BB962C8B-B14F-4D97-AF65-F5344CB8AC3E}">
        <p14:creationId xmlns:p14="http://schemas.microsoft.com/office/powerpoint/2010/main" val="2887947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5"/>
          <p:cNvPicPr preferRelativeResize="0"/>
          <p:nvPr/>
        </p:nvPicPr>
        <p:blipFill rotWithShape="1">
          <a:blip r:embed="rId3">
            <a:alphaModFix/>
          </a:blip>
          <a:srcRect l="21940" r="17424" b="-465"/>
          <a:stretch/>
        </p:blipFill>
        <p:spPr>
          <a:xfrm>
            <a:off x="178234" y="1239346"/>
            <a:ext cx="2887759" cy="3177015"/>
          </a:xfrm>
          <a:prstGeom prst="rect">
            <a:avLst/>
          </a:prstGeom>
          <a:noFill/>
          <a:ln>
            <a:noFill/>
          </a:ln>
        </p:spPr>
      </p:pic>
      <p:sp>
        <p:nvSpPr>
          <p:cNvPr id="436" name="Google Shape;436;p5"/>
          <p:cNvSpPr/>
          <p:nvPr/>
        </p:nvSpPr>
        <p:spPr>
          <a:xfrm>
            <a:off x="4894996" y="698360"/>
            <a:ext cx="2975879" cy="557717"/>
          </a:xfrm>
          <a:prstGeom prst="rect">
            <a:avLst/>
          </a:prstGeom>
          <a:gradFill>
            <a:gsLst>
              <a:gs pos="0">
                <a:srgbClr val="B9C7CB"/>
              </a:gs>
              <a:gs pos="100000">
                <a:srgbClr val="B7C5C9"/>
              </a:gs>
            </a:gsLst>
            <a:lin ang="5400000" scaled="0"/>
          </a:gradFill>
          <a:ln w="952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r>
              <a:rPr lang="en-US" sz="2700" b="1">
                <a:solidFill>
                  <a:schemeClr val="dk1"/>
                </a:solidFill>
                <a:latin typeface="Times New Roman"/>
                <a:ea typeface="Times New Roman"/>
                <a:cs typeface="Times New Roman"/>
                <a:sym typeface="Times New Roman"/>
              </a:rPr>
              <a:t>Chất dinh dưỡng</a:t>
            </a:r>
            <a:endParaRPr/>
          </a:p>
        </p:txBody>
      </p:sp>
      <p:sp>
        <p:nvSpPr>
          <p:cNvPr id="437" name="Google Shape;437;p5"/>
          <p:cNvSpPr/>
          <p:nvPr/>
        </p:nvSpPr>
        <p:spPr>
          <a:xfrm rot="5400000">
            <a:off x="5220874" y="2129416"/>
            <a:ext cx="1709775" cy="353618"/>
          </a:xfrm>
          <a:prstGeom prst="rightArrow">
            <a:avLst>
              <a:gd name="adj1" fmla="val 50000"/>
              <a:gd name="adj2" fmla="val 50000"/>
            </a:avLst>
          </a:prstGeom>
          <a:solidFill>
            <a:srgbClr val="FF0000"/>
          </a:solidFill>
          <a:ln>
            <a:noFill/>
          </a:ln>
        </p:spPr>
        <p:txBody>
          <a:bodyPr spcFirstLastPara="1" wrap="square" lIns="68569" tIns="34275" rIns="68569" bIns="34275" anchor="ctr" anchorCtr="0">
            <a:noAutofit/>
          </a:bodyPr>
          <a:lstStyle/>
          <a:p>
            <a:pPr algn="ctr"/>
            <a:endParaRPr>
              <a:solidFill>
                <a:schemeClr val="lt1"/>
              </a:solidFill>
              <a:latin typeface="Gill Sans"/>
              <a:ea typeface="Gill Sans"/>
              <a:cs typeface="Gill Sans"/>
              <a:sym typeface="Gill Sans"/>
            </a:endParaRPr>
          </a:p>
        </p:txBody>
      </p:sp>
      <p:sp>
        <p:nvSpPr>
          <p:cNvPr id="438" name="Google Shape;438;p5"/>
          <p:cNvSpPr/>
          <p:nvPr/>
        </p:nvSpPr>
        <p:spPr>
          <a:xfrm>
            <a:off x="4894996" y="3449647"/>
            <a:ext cx="2175170" cy="655544"/>
          </a:xfrm>
          <a:prstGeom prst="rect">
            <a:avLst/>
          </a:prstGeom>
          <a:solidFill>
            <a:srgbClr val="C5C0B9"/>
          </a:solidFill>
          <a:ln>
            <a:noFill/>
          </a:ln>
        </p:spPr>
        <p:txBody>
          <a:bodyPr spcFirstLastPara="1" wrap="square" lIns="68569" tIns="34275" rIns="68569" bIns="34275" anchor="ctr" anchorCtr="0">
            <a:noAutofit/>
          </a:bodyPr>
          <a:lstStyle/>
          <a:p>
            <a:pPr algn="ctr"/>
            <a:r>
              <a:rPr lang="en-US" sz="2700" b="1">
                <a:solidFill>
                  <a:srgbClr val="FF0000"/>
                </a:solidFill>
                <a:latin typeface="Times New Roman"/>
                <a:ea typeface="Times New Roman"/>
                <a:cs typeface="Times New Roman"/>
                <a:sym typeface="Times New Roman"/>
              </a:rPr>
              <a:t>Năng lượng</a:t>
            </a:r>
            <a:endParaRPr/>
          </a:p>
        </p:txBody>
      </p:sp>
      <p:sp>
        <p:nvSpPr>
          <p:cNvPr id="439" name="Google Shape;439;p5"/>
          <p:cNvSpPr txBox="1"/>
          <p:nvPr/>
        </p:nvSpPr>
        <p:spPr>
          <a:xfrm>
            <a:off x="6366457" y="1959434"/>
            <a:ext cx="1368431" cy="484748"/>
          </a:xfrm>
          <a:prstGeom prst="rect">
            <a:avLst/>
          </a:prstGeom>
          <a:noFill/>
          <a:ln>
            <a:noFill/>
          </a:ln>
        </p:spPr>
        <p:txBody>
          <a:bodyPr spcFirstLastPara="1" wrap="square" lIns="68569" tIns="34275" rIns="68569" bIns="34275" anchor="t" anchorCtr="0">
            <a:spAutoFit/>
          </a:bodyPr>
          <a:lstStyle/>
          <a:p>
            <a:pPr algn="just"/>
            <a:r>
              <a:rPr lang="en-US" sz="2700">
                <a:solidFill>
                  <a:srgbClr val="FF0000"/>
                </a:solidFill>
                <a:latin typeface="Times New Roman"/>
                <a:ea typeface="Times New Roman"/>
                <a:cs typeface="Times New Roman"/>
                <a:sym typeface="Times New Roman"/>
              </a:rPr>
              <a:t>Ôxi hóa</a:t>
            </a:r>
            <a:endParaRPr/>
          </a:p>
        </p:txBody>
      </p:sp>
      <p:sp>
        <p:nvSpPr>
          <p:cNvPr id="440" name="Google Shape;440;p5"/>
          <p:cNvSpPr txBox="1"/>
          <p:nvPr/>
        </p:nvSpPr>
        <p:spPr>
          <a:xfrm>
            <a:off x="3316803" y="1980865"/>
            <a:ext cx="1368431" cy="484748"/>
          </a:xfrm>
          <a:prstGeom prst="rect">
            <a:avLst/>
          </a:prstGeom>
          <a:noFill/>
          <a:ln>
            <a:noFill/>
          </a:ln>
        </p:spPr>
        <p:txBody>
          <a:bodyPr spcFirstLastPara="1" wrap="square" lIns="68569" tIns="34275" rIns="68569" bIns="34275" anchor="t" anchorCtr="0">
            <a:spAutoFit/>
          </a:bodyPr>
          <a:lstStyle/>
          <a:p>
            <a:pPr algn="just"/>
            <a:r>
              <a:rPr lang="en-US" sz="2700">
                <a:solidFill>
                  <a:srgbClr val="FF0000"/>
                </a:solidFill>
                <a:latin typeface="Times New Roman"/>
                <a:ea typeface="Times New Roman"/>
                <a:cs typeface="Times New Roman"/>
                <a:sym typeface="Times New Roman"/>
              </a:rPr>
              <a:t>Khí Ôxi</a:t>
            </a:r>
            <a:endParaRPr/>
          </a:p>
        </p:txBody>
      </p:sp>
      <p:cxnSp>
        <p:nvCxnSpPr>
          <p:cNvPr id="441" name="Google Shape;441;p5"/>
          <p:cNvCxnSpPr/>
          <p:nvPr/>
        </p:nvCxnSpPr>
        <p:spPr>
          <a:xfrm>
            <a:off x="4678283" y="2200154"/>
            <a:ext cx="1220670" cy="0"/>
          </a:xfrm>
          <a:prstGeom prst="straightConnector1">
            <a:avLst/>
          </a:prstGeom>
          <a:noFill/>
          <a:ln w="41275" cap="flat" cmpd="sng">
            <a:solidFill>
              <a:srgbClr val="FF0000"/>
            </a:solidFill>
            <a:prstDash val="solid"/>
            <a:round/>
            <a:headEnd type="none" w="sm" len="sm"/>
            <a:tailEnd type="triangle" w="med" len="med"/>
          </a:ln>
        </p:spPr>
      </p:cxnSp>
      <p:cxnSp>
        <p:nvCxnSpPr>
          <p:cNvPr id="442" name="Google Shape;442;p5"/>
          <p:cNvCxnSpPr>
            <a:stCxn id="438" idx="1"/>
          </p:cNvCxnSpPr>
          <p:nvPr/>
        </p:nvCxnSpPr>
        <p:spPr>
          <a:xfrm rot="10800000">
            <a:off x="3008820" y="3777419"/>
            <a:ext cx="1886175" cy="0"/>
          </a:xfrm>
          <a:prstGeom prst="straightConnector1">
            <a:avLst/>
          </a:prstGeom>
          <a:noFill/>
          <a:ln w="47625" cap="flat" cmpd="sng">
            <a:solidFill>
              <a:schemeClr val="accent6"/>
            </a:solidFill>
            <a:prstDash val="solid"/>
            <a:round/>
            <a:headEnd type="none" w="sm" len="sm"/>
            <a:tailEnd type="triangle" w="med" len="med"/>
          </a:ln>
        </p:spPr>
      </p:cxnSp>
      <p:cxnSp>
        <p:nvCxnSpPr>
          <p:cNvPr id="443" name="Google Shape;443;p5"/>
          <p:cNvCxnSpPr/>
          <p:nvPr/>
        </p:nvCxnSpPr>
        <p:spPr>
          <a:xfrm rot="10800000">
            <a:off x="3008841" y="3548818"/>
            <a:ext cx="1886154" cy="0"/>
          </a:xfrm>
          <a:prstGeom prst="straightConnector1">
            <a:avLst/>
          </a:prstGeom>
          <a:noFill/>
          <a:ln w="47625" cap="flat" cmpd="sng">
            <a:solidFill>
              <a:schemeClr val="accent6"/>
            </a:solidFill>
            <a:prstDash val="solid"/>
            <a:round/>
            <a:headEnd type="none" w="sm" len="sm"/>
            <a:tailEnd type="triangle" w="med" len="med"/>
          </a:ln>
        </p:spPr>
      </p:cxnSp>
      <p:cxnSp>
        <p:nvCxnSpPr>
          <p:cNvPr id="444" name="Google Shape;444;p5"/>
          <p:cNvCxnSpPr/>
          <p:nvPr/>
        </p:nvCxnSpPr>
        <p:spPr>
          <a:xfrm rot="10800000">
            <a:off x="3008841" y="4009590"/>
            <a:ext cx="1886154" cy="0"/>
          </a:xfrm>
          <a:prstGeom prst="straightConnector1">
            <a:avLst/>
          </a:prstGeom>
          <a:noFill/>
          <a:ln w="47625" cap="flat" cmpd="sng">
            <a:solidFill>
              <a:schemeClr val="accent6"/>
            </a:solidFill>
            <a:prstDash val="solid"/>
            <a:round/>
            <a:headEnd type="none" w="sm" len="sm"/>
            <a:tailEnd type="triangle" w="med" len="med"/>
          </a:ln>
        </p:spPr>
      </p:cxnSp>
      <p:cxnSp>
        <p:nvCxnSpPr>
          <p:cNvPr id="445" name="Google Shape;445;p5"/>
          <p:cNvCxnSpPr/>
          <p:nvPr/>
        </p:nvCxnSpPr>
        <p:spPr>
          <a:xfrm>
            <a:off x="6168746" y="2571752"/>
            <a:ext cx="2114325" cy="877950"/>
          </a:xfrm>
          <a:prstGeom prst="curvedConnector3">
            <a:avLst>
              <a:gd name="adj1" fmla="val 99670"/>
            </a:avLst>
          </a:prstGeom>
          <a:noFill/>
          <a:ln w="38100" cap="flat" cmpd="sng">
            <a:solidFill>
              <a:schemeClr val="dk1"/>
            </a:solidFill>
            <a:prstDash val="solid"/>
            <a:round/>
            <a:headEnd type="none" w="sm" len="sm"/>
            <a:tailEnd type="triangle" w="med" len="med"/>
          </a:ln>
        </p:spPr>
      </p:cxnSp>
      <p:sp>
        <p:nvSpPr>
          <p:cNvPr id="446" name="Google Shape;446;p5"/>
          <p:cNvSpPr/>
          <p:nvPr/>
        </p:nvSpPr>
        <p:spPr>
          <a:xfrm>
            <a:off x="7318666" y="3777418"/>
            <a:ext cx="1580504" cy="655544"/>
          </a:xfrm>
          <a:prstGeom prst="rect">
            <a:avLst/>
          </a:prstGeom>
          <a:noFill/>
          <a:ln>
            <a:noFill/>
          </a:ln>
        </p:spPr>
        <p:txBody>
          <a:bodyPr spcFirstLastPara="1" wrap="square" lIns="68569" tIns="34275" rIns="68569" bIns="34275" anchor="ctr" anchorCtr="0">
            <a:noAutofit/>
          </a:bodyPr>
          <a:lstStyle/>
          <a:p>
            <a:pPr algn="ctr"/>
            <a:r>
              <a:rPr lang="en-US" sz="2700" b="1">
                <a:solidFill>
                  <a:srgbClr val="002060"/>
                </a:solidFill>
                <a:latin typeface="Times New Roman"/>
                <a:ea typeface="Times New Roman"/>
                <a:cs typeface="Times New Roman"/>
                <a:sym typeface="Times New Roman"/>
              </a:rPr>
              <a:t>Nhiệt</a:t>
            </a:r>
            <a:endParaRPr/>
          </a:p>
          <a:p>
            <a:pPr algn="ctr"/>
            <a:r>
              <a:rPr lang="en-US" sz="2700" b="1">
                <a:solidFill>
                  <a:schemeClr val="dk1"/>
                </a:solidFill>
                <a:latin typeface="Times New Roman"/>
                <a:ea typeface="Times New Roman"/>
                <a:cs typeface="Times New Roman"/>
                <a:sym typeface="Times New Roman"/>
              </a:rPr>
              <a:t>Khí cacbônic</a:t>
            </a:r>
            <a:endParaRPr/>
          </a:p>
        </p:txBody>
      </p:sp>
      <p:sp>
        <p:nvSpPr>
          <p:cNvPr id="447" name="Google Shape;447;p5"/>
          <p:cNvSpPr txBox="1"/>
          <p:nvPr/>
        </p:nvSpPr>
        <p:spPr>
          <a:xfrm>
            <a:off x="178234" y="4416363"/>
            <a:ext cx="3138569" cy="484748"/>
          </a:xfrm>
          <a:prstGeom prst="rect">
            <a:avLst/>
          </a:prstGeom>
          <a:noFill/>
          <a:ln>
            <a:noFill/>
          </a:ln>
        </p:spPr>
        <p:txBody>
          <a:bodyPr spcFirstLastPara="1" wrap="square" lIns="68569" tIns="34275" rIns="68569" bIns="34275" anchor="t" anchorCtr="0">
            <a:spAutoFit/>
          </a:bodyPr>
          <a:lstStyle/>
          <a:p>
            <a:pPr algn="just"/>
            <a:r>
              <a:rPr lang="en-US" sz="2700">
                <a:solidFill>
                  <a:schemeClr val="dk1"/>
                </a:solidFill>
                <a:latin typeface="Times New Roman"/>
                <a:ea typeface="Times New Roman"/>
                <a:cs typeface="Times New Roman"/>
                <a:sym typeface="Times New Roman"/>
              </a:rPr>
              <a:t>Khi cơ thể hoạt động</a:t>
            </a:r>
            <a:endParaRPr/>
          </a:p>
        </p:txBody>
      </p:sp>
      <p:sp>
        <p:nvSpPr>
          <p:cNvPr id="15" name="Google Shape;428;p4"/>
          <p:cNvSpPr txBox="1"/>
          <p:nvPr/>
        </p:nvSpPr>
        <p:spPr>
          <a:xfrm>
            <a:off x="46695" y="94889"/>
            <a:ext cx="4760259" cy="577081"/>
          </a:xfrm>
          <a:prstGeom prst="rect">
            <a:avLst/>
          </a:prstGeom>
          <a:noFill/>
          <a:ln>
            <a:noFill/>
          </a:ln>
        </p:spPr>
        <p:txBody>
          <a:bodyPr spcFirstLastPara="1" wrap="square" lIns="68569" tIns="34275" rIns="68569" bIns="34275" anchor="t" anchorCtr="0">
            <a:spAutoFit/>
          </a:bodyPr>
          <a:lstStyle/>
          <a:p>
            <a:pPr algn="just"/>
            <a:r>
              <a:rPr lang="en-US" sz="3300" b="1" dirty="0" smtClean="0">
                <a:solidFill>
                  <a:srgbClr val="FF0000"/>
                </a:solidFill>
                <a:latin typeface="Times New Roman"/>
                <a:ea typeface="Times New Roman"/>
                <a:cs typeface="Times New Roman"/>
                <a:sym typeface="Times New Roman"/>
              </a:rPr>
              <a:t>I</a:t>
            </a:r>
            <a:r>
              <a:rPr lang="vi-VN" sz="3300" b="1" dirty="0" smtClean="0">
                <a:solidFill>
                  <a:srgbClr val="FF0000"/>
                </a:solidFill>
                <a:latin typeface="Times New Roman"/>
                <a:ea typeface="Times New Roman"/>
                <a:cs typeface="Times New Roman"/>
                <a:sym typeface="Times New Roman"/>
              </a:rPr>
              <a:t>V</a:t>
            </a:r>
            <a:r>
              <a:rPr lang="en-US" sz="3300" b="1" dirty="0" smtClean="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Sự</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mỏi</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cơ</a:t>
            </a:r>
            <a:endParaRPr dirty="0"/>
          </a:p>
        </p:txBody>
      </p:sp>
      <p:sp>
        <p:nvSpPr>
          <p:cNvPr id="16" name="Google Shape;429;p4"/>
          <p:cNvSpPr txBox="1"/>
          <p:nvPr/>
        </p:nvSpPr>
        <p:spPr>
          <a:xfrm>
            <a:off x="302663" y="623264"/>
            <a:ext cx="4504291" cy="1084882"/>
          </a:xfrm>
          <a:prstGeom prst="rect">
            <a:avLst/>
          </a:prstGeom>
          <a:noFill/>
          <a:ln>
            <a:noFill/>
          </a:ln>
        </p:spPr>
        <p:txBody>
          <a:bodyPr spcFirstLastPara="1" wrap="square" lIns="68569" tIns="34275" rIns="68569" bIns="34275" anchor="t" anchorCtr="0">
            <a:spAutoFit/>
          </a:bodyPr>
          <a:lstStyle/>
          <a:p>
            <a:pPr algn="just"/>
            <a:r>
              <a:rPr lang="en-US" sz="3300" b="1" dirty="0">
                <a:solidFill>
                  <a:srgbClr val="009900"/>
                </a:solidFill>
                <a:latin typeface="Times New Roman"/>
                <a:ea typeface="Times New Roman"/>
                <a:cs typeface="Times New Roman"/>
                <a:sym typeface="Times New Roman"/>
              </a:rPr>
              <a:t>1. </a:t>
            </a:r>
            <a:r>
              <a:rPr lang="en-US" sz="3300" b="1" dirty="0" err="1">
                <a:solidFill>
                  <a:srgbClr val="009900"/>
                </a:solidFill>
                <a:latin typeface="Times New Roman"/>
                <a:ea typeface="Times New Roman"/>
                <a:cs typeface="Times New Roman"/>
                <a:sym typeface="Times New Roman"/>
              </a:rPr>
              <a:t>Nguyên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nhân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của</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sự</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mỏi</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cơ</a:t>
            </a:r>
            <a:endParaRPr dirty="0">
              <a:solidFill>
                <a:srgbClr val="009900"/>
              </a:solidFill>
            </a:endParaRPr>
          </a:p>
        </p:txBody>
      </p:sp>
    </p:spTree>
    <p:extLst>
      <p:ext uri="{BB962C8B-B14F-4D97-AF65-F5344CB8AC3E}">
        <p14:creationId xmlns:p14="http://schemas.microsoft.com/office/powerpoint/2010/main" val="37400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5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gtEl>
                                        <p:attrNameLst>
                                          <p:attrName>style.visibility</p:attrName>
                                        </p:attrNameLst>
                                      </p:cBhvr>
                                      <p:to>
                                        <p:strVal val="visible"/>
                                      </p:to>
                                    </p:set>
                                    <p:animEffect transition="in" filter="fade">
                                      <p:cBhvr>
                                        <p:cTn id="17" dur="500"/>
                                        <p:tgtEl>
                                          <p:spTgt spid="44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37"/>
                                        </p:tgtEl>
                                        <p:attrNameLst>
                                          <p:attrName>style.visibility</p:attrName>
                                        </p:attrNameLst>
                                      </p:cBhvr>
                                      <p:to>
                                        <p:strVal val="visible"/>
                                      </p:to>
                                    </p:set>
                                    <p:animEffect transition="in" filter="fade">
                                      <p:cBhvr>
                                        <p:cTn id="21" dur="500"/>
                                        <p:tgtEl>
                                          <p:spTgt spid="437"/>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39"/>
                                        </p:tgtEl>
                                        <p:attrNameLst>
                                          <p:attrName>style.visibility</p:attrName>
                                        </p:attrNameLst>
                                      </p:cBhvr>
                                      <p:to>
                                        <p:strVal val="visible"/>
                                      </p:to>
                                    </p:set>
                                    <p:animEffect transition="in" filter="fade">
                                      <p:cBhvr>
                                        <p:cTn id="25" dur="500"/>
                                        <p:tgtEl>
                                          <p:spTgt spid="4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8"/>
                                        </p:tgtEl>
                                        <p:attrNameLst>
                                          <p:attrName>style.visibility</p:attrName>
                                        </p:attrNameLst>
                                      </p:cBhvr>
                                      <p:to>
                                        <p:strVal val="visible"/>
                                      </p:to>
                                    </p:set>
                                    <p:animEffect transition="in" filter="fade">
                                      <p:cBhvr>
                                        <p:cTn id="30" dur="500"/>
                                        <p:tgtEl>
                                          <p:spTgt spid="43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43"/>
                                        </p:tgtEl>
                                        <p:attrNameLst>
                                          <p:attrName>style.visibility</p:attrName>
                                        </p:attrNameLst>
                                      </p:cBhvr>
                                      <p:to>
                                        <p:strVal val="visible"/>
                                      </p:to>
                                    </p:set>
                                    <p:animEffect transition="in" filter="fade">
                                      <p:cBhvr>
                                        <p:cTn id="34" dur="500"/>
                                        <p:tgtEl>
                                          <p:spTgt spid="44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42"/>
                                        </p:tgtEl>
                                        <p:attrNameLst>
                                          <p:attrName>style.visibility</p:attrName>
                                        </p:attrNameLst>
                                      </p:cBhvr>
                                      <p:to>
                                        <p:strVal val="visible"/>
                                      </p:to>
                                    </p:set>
                                    <p:animEffect transition="in" filter="fade">
                                      <p:cBhvr>
                                        <p:cTn id="38" dur="500"/>
                                        <p:tgtEl>
                                          <p:spTgt spid="44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fade">
                                      <p:cBhvr>
                                        <p:cTn id="42" dur="500"/>
                                        <p:tgtEl>
                                          <p:spTgt spid="4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5"/>
                                        </p:tgtEl>
                                        <p:attrNameLst>
                                          <p:attrName>style.visibility</p:attrName>
                                        </p:attrNameLst>
                                      </p:cBhvr>
                                      <p:to>
                                        <p:strVal val="visible"/>
                                      </p:to>
                                    </p:set>
                                    <p:animEffect transition="in" filter="fade">
                                      <p:cBhvr>
                                        <p:cTn id="47" dur="500"/>
                                        <p:tgtEl>
                                          <p:spTgt spid="445"/>
                                        </p:tgtEl>
                                      </p:cBhvr>
                                    </p:animEffect>
                                  </p:childTnLst>
                                </p:cTn>
                              </p:par>
                              <p:par>
                                <p:cTn id="48" presetID="10" presetClass="entr" presetSubtype="0" fill="hold" nodeType="withEffect">
                                  <p:stCondLst>
                                    <p:cond delay="0"/>
                                  </p:stCondLst>
                                  <p:childTnLst>
                                    <p:set>
                                      <p:cBhvr>
                                        <p:cTn id="49" dur="1" fill="hold">
                                          <p:stCondLst>
                                            <p:cond delay="0"/>
                                          </p:stCondLst>
                                        </p:cTn>
                                        <p:tgtEl>
                                          <p:spTgt spid="446"/>
                                        </p:tgtEl>
                                        <p:attrNameLst>
                                          <p:attrName>style.visibility</p:attrName>
                                        </p:attrNameLst>
                                      </p:cBhvr>
                                      <p:to>
                                        <p:strVal val="visible"/>
                                      </p:to>
                                    </p:set>
                                    <p:animEffect transition="in" filter="fade">
                                      <p:cBhvr>
                                        <p:cTn id="50"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
          <p:cNvPicPr preferRelativeResize="0"/>
          <p:nvPr/>
        </p:nvPicPr>
        <p:blipFill rotWithShape="1">
          <a:blip r:embed="rId3">
            <a:alphaModFix/>
          </a:blip>
          <a:srcRect l="21940" r="17424" b="-465"/>
          <a:stretch/>
        </p:blipFill>
        <p:spPr>
          <a:xfrm>
            <a:off x="136828" y="983243"/>
            <a:ext cx="2887759" cy="3177015"/>
          </a:xfrm>
          <a:prstGeom prst="rect">
            <a:avLst/>
          </a:prstGeom>
          <a:noFill/>
          <a:ln>
            <a:noFill/>
          </a:ln>
        </p:spPr>
      </p:pic>
      <p:sp>
        <p:nvSpPr>
          <p:cNvPr id="453" name="Google Shape;453;p6"/>
          <p:cNvSpPr/>
          <p:nvPr/>
        </p:nvSpPr>
        <p:spPr>
          <a:xfrm>
            <a:off x="4894996" y="698360"/>
            <a:ext cx="3121219" cy="557717"/>
          </a:xfrm>
          <a:prstGeom prst="rect">
            <a:avLst/>
          </a:prstGeom>
          <a:gradFill>
            <a:gsLst>
              <a:gs pos="0">
                <a:srgbClr val="B9C7CB"/>
              </a:gs>
              <a:gs pos="100000">
                <a:srgbClr val="B7C5C9"/>
              </a:gs>
            </a:gsLst>
            <a:lin ang="5400000" scaled="0"/>
          </a:gradFill>
          <a:ln w="952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r>
              <a:rPr lang="en-US" sz="2700" b="1">
                <a:solidFill>
                  <a:srgbClr val="000000"/>
                </a:solidFill>
                <a:latin typeface="Times New Roman"/>
                <a:ea typeface="Times New Roman"/>
                <a:cs typeface="Times New Roman"/>
                <a:sym typeface="Times New Roman"/>
              </a:rPr>
              <a:t>Chất dinh dưỡng</a:t>
            </a:r>
            <a:endParaRPr/>
          </a:p>
        </p:txBody>
      </p:sp>
      <p:sp>
        <p:nvSpPr>
          <p:cNvPr id="454" name="Google Shape;454;p6"/>
          <p:cNvSpPr/>
          <p:nvPr/>
        </p:nvSpPr>
        <p:spPr>
          <a:xfrm rot="5400000">
            <a:off x="5220874" y="2129416"/>
            <a:ext cx="1709775" cy="353618"/>
          </a:xfrm>
          <a:prstGeom prst="rightArrow">
            <a:avLst>
              <a:gd name="adj1" fmla="val 50000"/>
              <a:gd name="adj2" fmla="val 50000"/>
            </a:avLst>
          </a:prstGeom>
          <a:solidFill>
            <a:srgbClr val="FF0000"/>
          </a:solidFill>
          <a:ln>
            <a:noFill/>
          </a:ln>
        </p:spPr>
        <p:txBody>
          <a:bodyPr spcFirstLastPara="1" wrap="square" lIns="68569" tIns="34275" rIns="68569" bIns="34275" anchor="ctr" anchorCtr="0">
            <a:noAutofit/>
          </a:bodyPr>
          <a:lstStyle/>
          <a:p>
            <a:pPr algn="ctr"/>
            <a:endParaRPr>
              <a:solidFill>
                <a:srgbClr val="FFFFFF"/>
              </a:solidFill>
              <a:latin typeface="Gill Sans"/>
              <a:ea typeface="Gill Sans"/>
              <a:cs typeface="Gill Sans"/>
              <a:sym typeface="Gill Sans"/>
            </a:endParaRPr>
          </a:p>
        </p:txBody>
      </p:sp>
      <p:sp>
        <p:nvSpPr>
          <p:cNvPr id="455" name="Google Shape;455;p6"/>
          <p:cNvSpPr/>
          <p:nvPr/>
        </p:nvSpPr>
        <p:spPr>
          <a:xfrm>
            <a:off x="4894996" y="3449647"/>
            <a:ext cx="2175170" cy="655544"/>
          </a:xfrm>
          <a:prstGeom prst="rect">
            <a:avLst/>
          </a:prstGeom>
          <a:solidFill>
            <a:srgbClr val="C5C0B9"/>
          </a:solidFill>
          <a:ln>
            <a:noFill/>
          </a:ln>
        </p:spPr>
        <p:txBody>
          <a:bodyPr spcFirstLastPara="1" wrap="square" lIns="68569" tIns="34275" rIns="68569" bIns="34275" anchor="ctr" anchorCtr="0">
            <a:noAutofit/>
          </a:bodyPr>
          <a:lstStyle/>
          <a:p>
            <a:pPr algn="ctr"/>
            <a:r>
              <a:rPr lang="en-US" sz="2700" b="1">
                <a:solidFill>
                  <a:srgbClr val="FF0000"/>
                </a:solidFill>
                <a:latin typeface="Times New Roman"/>
                <a:ea typeface="Times New Roman"/>
                <a:cs typeface="Times New Roman"/>
                <a:sym typeface="Times New Roman"/>
              </a:rPr>
              <a:t>Năng lượng</a:t>
            </a:r>
            <a:endParaRPr/>
          </a:p>
        </p:txBody>
      </p:sp>
      <p:sp>
        <p:nvSpPr>
          <p:cNvPr id="456" name="Google Shape;456;p6"/>
          <p:cNvSpPr txBox="1"/>
          <p:nvPr/>
        </p:nvSpPr>
        <p:spPr>
          <a:xfrm>
            <a:off x="6366457" y="1959434"/>
            <a:ext cx="1368431" cy="484748"/>
          </a:xfrm>
          <a:prstGeom prst="rect">
            <a:avLst/>
          </a:prstGeom>
          <a:noFill/>
          <a:ln>
            <a:noFill/>
          </a:ln>
        </p:spPr>
        <p:txBody>
          <a:bodyPr spcFirstLastPara="1" wrap="square" lIns="68569" tIns="34275" rIns="68569" bIns="34275" anchor="t" anchorCtr="0">
            <a:spAutoFit/>
          </a:bodyPr>
          <a:lstStyle/>
          <a:p>
            <a:pPr algn="just"/>
            <a:r>
              <a:rPr lang="en-US" sz="2700">
                <a:solidFill>
                  <a:srgbClr val="FF0000"/>
                </a:solidFill>
                <a:latin typeface="Times New Roman"/>
                <a:ea typeface="Times New Roman"/>
                <a:cs typeface="Times New Roman"/>
                <a:sym typeface="Times New Roman"/>
              </a:rPr>
              <a:t>Ôxi hóa</a:t>
            </a:r>
            <a:endParaRPr/>
          </a:p>
        </p:txBody>
      </p:sp>
      <p:sp>
        <p:nvSpPr>
          <p:cNvPr id="457" name="Google Shape;457;p6"/>
          <p:cNvSpPr txBox="1"/>
          <p:nvPr/>
        </p:nvSpPr>
        <p:spPr>
          <a:xfrm>
            <a:off x="3309853" y="1967304"/>
            <a:ext cx="1368431" cy="484748"/>
          </a:xfrm>
          <a:prstGeom prst="rect">
            <a:avLst/>
          </a:prstGeom>
          <a:noFill/>
          <a:ln>
            <a:noFill/>
          </a:ln>
        </p:spPr>
        <p:txBody>
          <a:bodyPr spcFirstLastPara="1" wrap="square" lIns="68569" tIns="34275" rIns="68569" bIns="34275" anchor="t" anchorCtr="0">
            <a:spAutoFit/>
          </a:bodyPr>
          <a:lstStyle/>
          <a:p>
            <a:pPr algn="just"/>
            <a:r>
              <a:rPr lang="en-US" sz="2700">
                <a:solidFill>
                  <a:srgbClr val="FF0000"/>
                </a:solidFill>
                <a:latin typeface="Times New Roman"/>
                <a:ea typeface="Times New Roman"/>
                <a:cs typeface="Times New Roman"/>
                <a:sym typeface="Times New Roman"/>
              </a:rPr>
              <a:t>Khí Ôxi</a:t>
            </a:r>
            <a:endParaRPr/>
          </a:p>
        </p:txBody>
      </p:sp>
      <p:cxnSp>
        <p:nvCxnSpPr>
          <p:cNvPr id="458" name="Google Shape;458;p6"/>
          <p:cNvCxnSpPr/>
          <p:nvPr/>
        </p:nvCxnSpPr>
        <p:spPr>
          <a:xfrm>
            <a:off x="4678283" y="2200154"/>
            <a:ext cx="1220670" cy="0"/>
          </a:xfrm>
          <a:prstGeom prst="straightConnector1">
            <a:avLst/>
          </a:prstGeom>
          <a:noFill/>
          <a:ln w="41275" cap="flat" cmpd="sng">
            <a:solidFill>
              <a:srgbClr val="FF0000"/>
            </a:solidFill>
            <a:prstDash val="solid"/>
            <a:round/>
            <a:headEnd type="none" w="sm" len="sm"/>
            <a:tailEnd type="triangle" w="med" len="med"/>
          </a:ln>
        </p:spPr>
      </p:cxnSp>
      <p:cxnSp>
        <p:nvCxnSpPr>
          <p:cNvPr id="459" name="Google Shape;459;p6"/>
          <p:cNvCxnSpPr>
            <a:stCxn id="455" idx="1"/>
          </p:cNvCxnSpPr>
          <p:nvPr/>
        </p:nvCxnSpPr>
        <p:spPr>
          <a:xfrm rot="10800000">
            <a:off x="3008820" y="3777419"/>
            <a:ext cx="1886175" cy="0"/>
          </a:xfrm>
          <a:prstGeom prst="straightConnector1">
            <a:avLst/>
          </a:prstGeom>
          <a:noFill/>
          <a:ln w="47625" cap="flat" cmpd="sng">
            <a:solidFill>
              <a:schemeClr val="accent6"/>
            </a:solidFill>
            <a:prstDash val="solid"/>
            <a:round/>
            <a:headEnd type="none" w="sm" len="sm"/>
            <a:tailEnd type="triangle" w="med" len="med"/>
          </a:ln>
        </p:spPr>
      </p:cxnSp>
      <p:cxnSp>
        <p:nvCxnSpPr>
          <p:cNvPr id="460" name="Google Shape;460;p6"/>
          <p:cNvCxnSpPr/>
          <p:nvPr/>
        </p:nvCxnSpPr>
        <p:spPr>
          <a:xfrm rot="10800000">
            <a:off x="3008841" y="3548818"/>
            <a:ext cx="1886154" cy="0"/>
          </a:xfrm>
          <a:prstGeom prst="straightConnector1">
            <a:avLst/>
          </a:prstGeom>
          <a:noFill/>
          <a:ln w="47625" cap="flat" cmpd="sng">
            <a:solidFill>
              <a:schemeClr val="accent6"/>
            </a:solidFill>
            <a:prstDash val="solid"/>
            <a:round/>
            <a:headEnd type="none" w="sm" len="sm"/>
            <a:tailEnd type="triangle" w="med" len="med"/>
          </a:ln>
        </p:spPr>
      </p:cxnSp>
      <p:cxnSp>
        <p:nvCxnSpPr>
          <p:cNvPr id="461" name="Google Shape;461;p6"/>
          <p:cNvCxnSpPr/>
          <p:nvPr/>
        </p:nvCxnSpPr>
        <p:spPr>
          <a:xfrm rot="10800000">
            <a:off x="3008841" y="4009590"/>
            <a:ext cx="1886154" cy="0"/>
          </a:xfrm>
          <a:prstGeom prst="straightConnector1">
            <a:avLst/>
          </a:prstGeom>
          <a:noFill/>
          <a:ln w="47625" cap="flat" cmpd="sng">
            <a:solidFill>
              <a:schemeClr val="accent6"/>
            </a:solidFill>
            <a:prstDash val="solid"/>
            <a:round/>
            <a:headEnd type="none" w="sm" len="sm"/>
            <a:tailEnd type="triangle" w="med" len="med"/>
          </a:ln>
        </p:spPr>
      </p:cxnSp>
      <p:cxnSp>
        <p:nvCxnSpPr>
          <p:cNvPr id="462" name="Google Shape;462;p6"/>
          <p:cNvCxnSpPr/>
          <p:nvPr/>
        </p:nvCxnSpPr>
        <p:spPr>
          <a:xfrm>
            <a:off x="6168746" y="2571752"/>
            <a:ext cx="2114325" cy="877950"/>
          </a:xfrm>
          <a:prstGeom prst="curvedConnector3">
            <a:avLst>
              <a:gd name="adj1" fmla="val 99670"/>
            </a:avLst>
          </a:prstGeom>
          <a:noFill/>
          <a:ln w="38100" cap="flat" cmpd="sng">
            <a:solidFill>
              <a:schemeClr val="dk1"/>
            </a:solidFill>
            <a:prstDash val="solid"/>
            <a:round/>
            <a:headEnd type="none" w="sm" len="sm"/>
            <a:tailEnd type="triangle" w="med" len="med"/>
          </a:ln>
        </p:spPr>
      </p:cxnSp>
      <p:sp>
        <p:nvSpPr>
          <p:cNvPr id="463" name="Google Shape;463;p6"/>
          <p:cNvSpPr/>
          <p:nvPr/>
        </p:nvSpPr>
        <p:spPr>
          <a:xfrm>
            <a:off x="7318665" y="3449647"/>
            <a:ext cx="1723344" cy="655544"/>
          </a:xfrm>
          <a:prstGeom prst="rect">
            <a:avLst/>
          </a:prstGeom>
          <a:noFill/>
          <a:ln>
            <a:noFill/>
          </a:ln>
        </p:spPr>
        <p:txBody>
          <a:bodyPr spcFirstLastPara="1" wrap="square" lIns="68569" tIns="34275" rIns="68569" bIns="34275" anchor="ctr" anchorCtr="0">
            <a:noAutofit/>
          </a:bodyPr>
          <a:lstStyle/>
          <a:p>
            <a:pPr algn="ctr"/>
            <a:r>
              <a:rPr lang="en-US" sz="2100" b="1">
                <a:solidFill>
                  <a:schemeClr val="dk1"/>
                </a:solidFill>
                <a:latin typeface="Times New Roman"/>
                <a:ea typeface="Times New Roman"/>
                <a:cs typeface="Times New Roman"/>
                <a:sym typeface="Times New Roman"/>
              </a:rPr>
              <a:t>Nhiệt</a:t>
            </a:r>
            <a:endParaRPr/>
          </a:p>
          <a:p>
            <a:pPr algn="ctr"/>
            <a:r>
              <a:rPr lang="en-US" sz="2100" b="1">
                <a:solidFill>
                  <a:srgbClr val="0070C0"/>
                </a:solidFill>
                <a:latin typeface="Times New Roman"/>
                <a:ea typeface="Times New Roman"/>
                <a:cs typeface="Times New Roman"/>
                <a:sym typeface="Times New Roman"/>
              </a:rPr>
              <a:t>Khí cacbônic</a:t>
            </a:r>
            <a:endParaRPr/>
          </a:p>
        </p:txBody>
      </p:sp>
      <p:sp>
        <p:nvSpPr>
          <p:cNvPr id="464" name="Google Shape;464;p6"/>
          <p:cNvSpPr/>
          <p:nvPr/>
        </p:nvSpPr>
        <p:spPr>
          <a:xfrm>
            <a:off x="5982580" y="4327542"/>
            <a:ext cx="2033634" cy="655544"/>
          </a:xfrm>
          <a:prstGeom prst="rect">
            <a:avLst/>
          </a:prstGeom>
          <a:noFill/>
          <a:ln>
            <a:noFill/>
          </a:ln>
        </p:spPr>
        <p:txBody>
          <a:bodyPr spcFirstLastPara="1" wrap="square" lIns="68569" tIns="34275" rIns="68569" bIns="34275" anchor="ctr" anchorCtr="0">
            <a:noAutofit/>
          </a:bodyPr>
          <a:lstStyle/>
          <a:p>
            <a:pPr algn="ctr"/>
            <a:r>
              <a:rPr lang="en-US" sz="2700" b="1">
                <a:solidFill>
                  <a:srgbClr val="006600"/>
                </a:solidFill>
                <a:latin typeface="Times New Roman"/>
                <a:ea typeface="Times New Roman"/>
                <a:cs typeface="Times New Roman"/>
                <a:sym typeface="Times New Roman"/>
              </a:rPr>
              <a:t>Axit lactic</a:t>
            </a:r>
            <a:endParaRPr/>
          </a:p>
        </p:txBody>
      </p:sp>
      <p:sp>
        <p:nvSpPr>
          <p:cNvPr id="465" name="Google Shape;465;p6"/>
          <p:cNvSpPr txBox="1"/>
          <p:nvPr/>
        </p:nvSpPr>
        <p:spPr>
          <a:xfrm>
            <a:off x="197458" y="4239294"/>
            <a:ext cx="2811385" cy="900247"/>
          </a:xfrm>
          <a:prstGeom prst="rect">
            <a:avLst/>
          </a:prstGeom>
          <a:noFill/>
          <a:ln>
            <a:noFill/>
          </a:ln>
        </p:spPr>
        <p:txBody>
          <a:bodyPr spcFirstLastPara="1" wrap="square" lIns="68569" tIns="34275" rIns="68569" bIns="34275" anchor="t" anchorCtr="0">
            <a:spAutoFit/>
          </a:bodyPr>
          <a:lstStyle/>
          <a:p>
            <a:pPr algn="ctr"/>
            <a:r>
              <a:rPr lang="en-US" sz="2700">
                <a:solidFill>
                  <a:srgbClr val="000000"/>
                </a:solidFill>
                <a:latin typeface="Times New Roman"/>
                <a:ea typeface="Times New Roman"/>
                <a:cs typeface="Times New Roman"/>
                <a:sym typeface="Times New Roman"/>
              </a:rPr>
              <a:t>Khi cơ thể hoạt động quá sức</a:t>
            </a:r>
            <a:endParaRPr/>
          </a:p>
        </p:txBody>
      </p:sp>
    </p:spTree>
    <p:extLst>
      <p:ext uri="{BB962C8B-B14F-4D97-AF65-F5344CB8AC3E}">
        <p14:creationId xmlns:p14="http://schemas.microsoft.com/office/powerpoint/2010/main" val="14688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 calcmode="lin" valueType="num">
                                      <p:cBhvr additive="base">
                                        <p:cTn id="7" dur="500"/>
                                        <p:tgtEl>
                                          <p:spTgt spid="465"/>
                                        </p:tgtEl>
                                        <p:attrNameLst>
                                          <p:attrName>ppt_w</p:attrName>
                                        </p:attrNameLst>
                                      </p:cBhvr>
                                      <p:tavLst>
                                        <p:tav tm="0">
                                          <p:val>
                                            <p:strVal val="0"/>
                                          </p:val>
                                        </p:tav>
                                        <p:tav tm="100000">
                                          <p:val>
                                            <p:strVal val="#ppt_w"/>
                                          </p:val>
                                        </p:tav>
                                      </p:tavLst>
                                    </p:anim>
                                    <p:anim calcmode="lin" valueType="num">
                                      <p:cBhvr additive="base">
                                        <p:cTn id="8" dur="500"/>
                                        <p:tgtEl>
                                          <p:spTgt spid="46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60"/>
                                        </p:tgtEl>
                                      </p:cBhvr>
                                    </p:animEffect>
                                    <p:set>
                                      <p:cBhvr>
                                        <p:cTn id="13" dur="1" fill="hold">
                                          <p:stCondLst>
                                            <p:cond delay="500"/>
                                          </p:stCondLst>
                                        </p:cTn>
                                        <p:tgtEl>
                                          <p:spTgt spid="46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59"/>
                                        </p:tgtEl>
                                      </p:cBhvr>
                                    </p:animEffect>
                                    <p:set>
                                      <p:cBhvr>
                                        <p:cTn id="16" dur="1" fill="hold">
                                          <p:stCondLst>
                                            <p:cond delay="500"/>
                                          </p:stCondLst>
                                        </p:cTn>
                                        <p:tgtEl>
                                          <p:spTgt spid="45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64"/>
                                        </p:tgtEl>
                                        <p:attrNameLst>
                                          <p:attrName>style.visibility</p:attrName>
                                        </p:attrNameLst>
                                      </p:cBhvr>
                                      <p:to>
                                        <p:strVal val="visible"/>
                                      </p:to>
                                    </p:set>
                                    <p:anim calcmode="lin" valueType="num">
                                      <p:cBhvr additive="base">
                                        <p:cTn id="21" dur="500"/>
                                        <p:tgtEl>
                                          <p:spTgt spid="464"/>
                                        </p:tgtEl>
                                        <p:attrNameLst>
                                          <p:attrName>ppt_w</p:attrName>
                                        </p:attrNameLst>
                                      </p:cBhvr>
                                      <p:tavLst>
                                        <p:tav tm="0">
                                          <p:val>
                                            <p:strVal val="0"/>
                                          </p:val>
                                        </p:tav>
                                        <p:tav tm="100000">
                                          <p:val>
                                            <p:strVal val="#ppt_w"/>
                                          </p:val>
                                        </p:tav>
                                      </p:tavLst>
                                    </p:anim>
                                    <p:anim calcmode="lin" valueType="num">
                                      <p:cBhvr additive="base">
                                        <p:cTn id="22" dur="500"/>
                                        <p:tgtEl>
                                          <p:spTgt spid="4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
          <p:cNvSpPr txBox="1"/>
          <p:nvPr/>
        </p:nvSpPr>
        <p:spPr>
          <a:xfrm>
            <a:off x="1498495" y="1822920"/>
            <a:ext cx="7503839" cy="900247"/>
          </a:xfrm>
          <a:prstGeom prst="rect">
            <a:avLst/>
          </a:prstGeom>
          <a:noFill/>
          <a:ln>
            <a:noFill/>
          </a:ln>
        </p:spPr>
        <p:txBody>
          <a:bodyPr spcFirstLastPara="1" wrap="square" lIns="68569" tIns="34275" rIns="68569" bIns="34275" anchor="t" anchorCtr="0">
            <a:spAutoFit/>
          </a:bodyPr>
          <a:lstStyle/>
          <a:p>
            <a:pPr algn="just"/>
            <a:r>
              <a:rPr lang="en-US" sz="2700">
                <a:solidFill>
                  <a:srgbClr val="003399"/>
                </a:solidFill>
                <a:latin typeface="Times New Roman"/>
                <a:ea typeface="Times New Roman"/>
                <a:cs typeface="Times New Roman"/>
                <a:sym typeface="Times New Roman"/>
              </a:rPr>
              <a:t>- Sự ôxi hóa các chất dinh dưỡng tạo ra năng lượng cung cấp cho cơ hoạt động.</a:t>
            </a:r>
            <a:endParaRPr/>
          </a:p>
        </p:txBody>
      </p:sp>
      <p:sp>
        <p:nvSpPr>
          <p:cNvPr id="471" name="Google Shape;471;p7"/>
          <p:cNvSpPr txBox="1"/>
          <p:nvPr/>
        </p:nvSpPr>
        <p:spPr>
          <a:xfrm>
            <a:off x="1498495" y="2723167"/>
            <a:ext cx="7503839" cy="484748"/>
          </a:xfrm>
          <a:prstGeom prst="rect">
            <a:avLst/>
          </a:prstGeom>
          <a:noFill/>
          <a:ln>
            <a:noFill/>
          </a:ln>
        </p:spPr>
        <p:txBody>
          <a:bodyPr spcFirstLastPara="1" wrap="square" lIns="68569" tIns="34275" rIns="68569" bIns="34275" anchor="t" anchorCtr="0">
            <a:spAutoFit/>
          </a:bodyPr>
          <a:lstStyle/>
          <a:p>
            <a:pPr algn="just"/>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Làm</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việc</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quá</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sức</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và</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kéo</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dài</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dẫn</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tới</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sự</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mỏi</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cơ</a:t>
            </a:r>
            <a:r>
              <a:rPr lang="en-US" sz="2700" dirty="0">
                <a:solidFill>
                  <a:srgbClr val="003399"/>
                </a:solidFill>
                <a:latin typeface="Times New Roman"/>
                <a:ea typeface="Times New Roman"/>
                <a:cs typeface="Times New Roman"/>
                <a:sym typeface="Times New Roman"/>
              </a:rPr>
              <a:t>.</a:t>
            </a:r>
            <a:endParaRPr dirty="0"/>
          </a:p>
        </p:txBody>
      </p:sp>
      <p:sp>
        <p:nvSpPr>
          <p:cNvPr id="472" name="Google Shape;472;p7"/>
          <p:cNvSpPr txBox="1"/>
          <p:nvPr/>
        </p:nvSpPr>
        <p:spPr>
          <a:xfrm>
            <a:off x="1443710" y="3240158"/>
            <a:ext cx="7503839" cy="900247"/>
          </a:xfrm>
          <a:prstGeom prst="rect">
            <a:avLst/>
          </a:prstGeom>
          <a:noFill/>
          <a:ln>
            <a:noFill/>
          </a:ln>
        </p:spPr>
        <p:txBody>
          <a:bodyPr spcFirstLastPara="1" wrap="square" lIns="68569" tIns="34275" rIns="68569" bIns="34275" anchor="t" anchorCtr="0">
            <a:spAutoFit/>
          </a:bodyPr>
          <a:lstStyle/>
          <a:p>
            <a:pPr algn="just"/>
            <a:r>
              <a:rPr lang="en-US" sz="2700">
                <a:solidFill>
                  <a:srgbClr val="003399"/>
                </a:solidFill>
                <a:latin typeface="Times New Roman"/>
                <a:ea typeface="Times New Roman"/>
                <a:cs typeface="Times New Roman"/>
                <a:sym typeface="Times New Roman"/>
              </a:rPr>
              <a:t>- Nguyên nhân của sự mỏi cơ: Cơ thể không được cung cấp đủ ôxi nên tích tụ axit lactic đầu độc cơ.</a:t>
            </a:r>
            <a:endParaRPr/>
          </a:p>
        </p:txBody>
      </p:sp>
      <p:sp>
        <p:nvSpPr>
          <p:cNvPr id="10" name="Google Shape;428;p4"/>
          <p:cNvSpPr txBox="1"/>
          <p:nvPr/>
        </p:nvSpPr>
        <p:spPr>
          <a:xfrm>
            <a:off x="46695" y="94889"/>
            <a:ext cx="7014586" cy="577081"/>
          </a:xfrm>
          <a:prstGeom prst="rect">
            <a:avLst/>
          </a:prstGeom>
          <a:noFill/>
          <a:ln>
            <a:noFill/>
          </a:ln>
        </p:spPr>
        <p:txBody>
          <a:bodyPr spcFirstLastPara="1" wrap="square" lIns="68569" tIns="34275" rIns="68569" bIns="34275" anchor="t" anchorCtr="0">
            <a:spAutoFit/>
          </a:bodyPr>
          <a:lstStyle/>
          <a:p>
            <a:pPr algn="just"/>
            <a:r>
              <a:rPr lang="en-US" sz="3300" b="1" dirty="0" smtClean="0">
                <a:solidFill>
                  <a:srgbClr val="FF0000"/>
                </a:solidFill>
                <a:latin typeface="Times New Roman"/>
                <a:ea typeface="Times New Roman"/>
                <a:cs typeface="Times New Roman"/>
                <a:sym typeface="Times New Roman"/>
              </a:rPr>
              <a:t>I</a:t>
            </a:r>
            <a:r>
              <a:rPr lang="vi-VN" sz="3300" b="1" dirty="0" smtClean="0">
                <a:solidFill>
                  <a:srgbClr val="FF0000"/>
                </a:solidFill>
                <a:latin typeface="Times New Roman"/>
                <a:ea typeface="Times New Roman"/>
                <a:cs typeface="Times New Roman"/>
                <a:sym typeface="Times New Roman"/>
              </a:rPr>
              <a:t>V</a:t>
            </a:r>
            <a:r>
              <a:rPr lang="en-US" sz="3300" b="1" dirty="0" smtClean="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Sự</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mỏi</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cơ</a:t>
            </a:r>
            <a:endParaRPr dirty="0"/>
          </a:p>
        </p:txBody>
      </p:sp>
      <p:sp>
        <p:nvSpPr>
          <p:cNvPr id="11" name="Google Shape;429;p4"/>
          <p:cNvSpPr txBox="1"/>
          <p:nvPr/>
        </p:nvSpPr>
        <p:spPr>
          <a:xfrm>
            <a:off x="302663" y="623264"/>
            <a:ext cx="6637399" cy="577051"/>
          </a:xfrm>
          <a:prstGeom prst="rect">
            <a:avLst/>
          </a:prstGeom>
          <a:noFill/>
          <a:ln>
            <a:noFill/>
          </a:ln>
        </p:spPr>
        <p:txBody>
          <a:bodyPr spcFirstLastPara="1" wrap="square" lIns="68569" tIns="34275" rIns="68569" bIns="34275" anchor="t" anchorCtr="0">
            <a:spAutoFit/>
          </a:bodyPr>
          <a:lstStyle/>
          <a:p>
            <a:pPr algn="just"/>
            <a:r>
              <a:rPr lang="en-US" sz="3300" b="1" dirty="0">
                <a:solidFill>
                  <a:srgbClr val="009900"/>
                </a:solidFill>
                <a:latin typeface="Times New Roman"/>
                <a:ea typeface="Times New Roman"/>
                <a:cs typeface="Times New Roman"/>
                <a:sym typeface="Times New Roman"/>
              </a:rPr>
              <a:t>1. </a:t>
            </a:r>
            <a:r>
              <a:rPr lang="en-US" sz="3300" b="1" dirty="0" err="1">
                <a:solidFill>
                  <a:srgbClr val="009900"/>
                </a:solidFill>
                <a:latin typeface="Times New Roman"/>
                <a:ea typeface="Times New Roman"/>
                <a:cs typeface="Times New Roman"/>
                <a:sym typeface="Times New Roman"/>
              </a:rPr>
              <a:t>Nguyên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nhân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của</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sự</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mỏi</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cơ</a:t>
            </a:r>
            <a:endParaRPr dirty="0">
              <a:solidFill>
                <a:srgbClr val="009900"/>
              </a:solidFill>
            </a:endParaRPr>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46" y="1287373"/>
            <a:ext cx="880393" cy="60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13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500"/>
                                        <p:tgtEl>
                                          <p:spTgt spid="470"/>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par>
                                <p:cTn id="11" presetID="10" presetClass="entr" presetSubtype="0" fill="hold" nodeType="withEffect">
                                  <p:stCondLst>
                                    <p:cond delay="0"/>
                                  </p:stCondLst>
                                  <p:childTnLst>
                                    <p:set>
                                      <p:cBhvr>
                                        <p:cTn id="12" dur="1" fill="hold">
                                          <p:stCondLst>
                                            <p:cond delay="0"/>
                                          </p:stCondLst>
                                        </p:cTn>
                                        <p:tgtEl>
                                          <p:spTgt spid="472"/>
                                        </p:tgtEl>
                                        <p:attrNameLst>
                                          <p:attrName>style.visibility</p:attrName>
                                        </p:attrNameLst>
                                      </p:cBhvr>
                                      <p:to>
                                        <p:strVal val="visible"/>
                                      </p:to>
                                    </p:set>
                                    <p:animEffect transition="in" filter="fade">
                                      <p:cBhvr>
                                        <p:cTn id="13" dur="5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9"/>
          <p:cNvSpPr/>
          <p:nvPr/>
        </p:nvSpPr>
        <p:spPr>
          <a:xfrm>
            <a:off x="-944448" y="-244064"/>
            <a:ext cx="12215309" cy="1988336"/>
          </a:xfrm>
          <a:prstGeom prst="cloud">
            <a:avLst/>
          </a:prstGeom>
          <a:noFill/>
          <a:ln>
            <a:noFill/>
          </a:ln>
        </p:spPr>
        <p:txBody>
          <a:bodyPr spcFirstLastPara="1" wrap="square" lIns="68569" tIns="34275" rIns="68569" bIns="34275" anchor="ctr" anchorCtr="0">
            <a:noAutofit/>
          </a:bodyPr>
          <a:lstStyle/>
          <a:p>
            <a:pPr algn="ctr"/>
            <a:r>
              <a:rPr lang="en-US" sz="3300" b="1">
                <a:solidFill>
                  <a:srgbClr val="FF0000"/>
                </a:solidFill>
                <a:latin typeface="Times New Roman"/>
                <a:ea typeface="Times New Roman"/>
                <a:cs typeface="Times New Roman"/>
                <a:sym typeface="Times New Roman"/>
              </a:rPr>
              <a:t>Khi bị mỏi cơ, em cần làm gì để cơ hết mỏi?</a:t>
            </a:r>
            <a:endParaRPr/>
          </a:p>
        </p:txBody>
      </p:sp>
      <p:sp>
        <p:nvSpPr>
          <p:cNvPr id="489" name="Google Shape;489;p9"/>
          <p:cNvSpPr/>
          <p:nvPr/>
        </p:nvSpPr>
        <p:spPr>
          <a:xfrm>
            <a:off x="232118" y="1110805"/>
            <a:ext cx="5520891" cy="1988336"/>
          </a:xfrm>
          <a:prstGeom prst="rect">
            <a:avLst/>
          </a:prstGeom>
          <a:noFill/>
          <a:ln>
            <a:noFill/>
          </a:ln>
        </p:spPr>
        <p:txBody>
          <a:bodyPr spcFirstLastPara="1" wrap="square" lIns="68569" tIns="34275" rIns="68569" bIns="34275" anchor="ctr" anchorCtr="0">
            <a:noAutofit/>
          </a:bodyPr>
          <a:lstStyle/>
          <a:p>
            <a:pPr marL="428625" indent="-428625" algn="just">
              <a:buClr>
                <a:srgbClr val="003399"/>
              </a:buClr>
              <a:buSzPts val="4400"/>
              <a:buFont typeface="Times New Roman"/>
              <a:buChar char="-"/>
            </a:pPr>
            <a:r>
              <a:rPr lang="en-US" sz="3300">
                <a:solidFill>
                  <a:srgbClr val="003399"/>
                </a:solidFill>
                <a:latin typeface="Times New Roman"/>
                <a:ea typeface="Times New Roman"/>
                <a:cs typeface="Times New Roman"/>
                <a:sym typeface="Times New Roman"/>
              </a:rPr>
              <a:t>Khi mỏi cơ, cần nghỉ ngơi, thở sâu kết hợp với xoa bóp cho máu lưu thông nhanh.</a:t>
            </a:r>
            <a:endParaRPr/>
          </a:p>
          <a:p>
            <a:pPr marL="428625" indent="-219075" algn="just">
              <a:buClr>
                <a:schemeClr val="dk1"/>
              </a:buClr>
              <a:buSzPts val="4400"/>
            </a:pPr>
            <a:endParaRPr sz="3300">
              <a:solidFill>
                <a:srgbClr val="003399"/>
              </a:solidFill>
              <a:latin typeface="Times New Roman"/>
              <a:ea typeface="Times New Roman"/>
              <a:cs typeface="Times New Roman"/>
              <a:sym typeface="Times New Roman"/>
            </a:endParaRPr>
          </a:p>
          <a:p>
            <a:pPr marL="214313" indent="-128588" algn="just">
              <a:buClr>
                <a:schemeClr val="dk1"/>
              </a:buClr>
              <a:buSzPts val="1800"/>
            </a:pPr>
            <a:endParaRPr>
              <a:solidFill>
                <a:srgbClr val="003399"/>
              </a:solidFill>
              <a:latin typeface="Times New Roman"/>
              <a:ea typeface="Times New Roman"/>
              <a:cs typeface="Times New Roman"/>
              <a:sym typeface="Times New Roman"/>
            </a:endParaRPr>
          </a:p>
        </p:txBody>
      </p:sp>
      <p:pic>
        <p:nvPicPr>
          <p:cNvPr id="490" name="Google Shape;490;p9"/>
          <p:cNvPicPr preferRelativeResize="0"/>
          <p:nvPr/>
        </p:nvPicPr>
        <p:blipFill rotWithShape="1">
          <a:blip r:embed="rId3">
            <a:alphaModFix/>
          </a:blip>
          <a:srcRect/>
          <a:stretch/>
        </p:blipFill>
        <p:spPr>
          <a:xfrm>
            <a:off x="5837416" y="1110803"/>
            <a:ext cx="3067049" cy="3520985"/>
          </a:xfrm>
          <a:prstGeom prst="rect">
            <a:avLst/>
          </a:prstGeom>
          <a:noFill/>
          <a:ln>
            <a:noFill/>
          </a:ln>
        </p:spPr>
      </p:pic>
      <p:sp>
        <p:nvSpPr>
          <p:cNvPr id="491" name="Google Shape;491;p9"/>
          <p:cNvSpPr/>
          <p:nvPr/>
        </p:nvSpPr>
        <p:spPr>
          <a:xfrm>
            <a:off x="147713" y="3005577"/>
            <a:ext cx="5520891" cy="1988336"/>
          </a:xfrm>
          <a:prstGeom prst="rect">
            <a:avLst/>
          </a:prstGeom>
          <a:noFill/>
          <a:ln>
            <a:noFill/>
          </a:ln>
        </p:spPr>
        <p:txBody>
          <a:bodyPr spcFirstLastPara="1" wrap="square" lIns="68569" tIns="34275" rIns="68569" bIns="34275" anchor="ctr" anchorCtr="0">
            <a:noAutofit/>
          </a:bodyPr>
          <a:lstStyle/>
          <a:p>
            <a:pPr marL="428625" indent="-428625" algn="just">
              <a:buClr>
                <a:srgbClr val="003399"/>
              </a:buClr>
              <a:buSzPts val="4400"/>
              <a:buFont typeface="Times New Roman"/>
              <a:buChar char="-"/>
            </a:pPr>
            <a:r>
              <a:rPr lang="en-US" sz="3300">
                <a:solidFill>
                  <a:srgbClr val="003399"/>
                </a:solidFill>
                <a:latin typeface="Times New Roman"/>
                <a:ea typeface="Times New Roman"/>
                <a:cs typeface="Times New Roman"/>
                <a:sym typeface="Times New Roman"/>
              </a:rPr>
              <a:t>Lưu ý: sau hoạt động chạy nên đi bộ từ từ đến khi hô hấp trở lại bình thường mới nghỉ ngơi và xoa bóp.</a:t>
            </a:r>
            <a:endParaRPr/>
          </a:p>
          <a:p>
            <a:pPr marL="428625" indent="-219075" algn="just">
              <a:buClr>
                <a:schemeClr val="dk1"/>
              </a:buClr>
              <a:buSzPts val="4400"/>
            </a:pPr>
            <a:endParaRPr sz="3300">
              <a:solidFill>
                <a:srgbClr val="003399"/>
              </a:solidFill>
              <a:latin typeface="Times New Roman"/>
              <a:ea typeface="Times New Roman"/>
              <a:cs typeface="Times New Roman"/>
              <a:sym typeface="Times New Roman"/>
            </a:endParaRPr>
          </a:p>
          <a:p>
            <a:pPr marL="214313" indent="-128588" algn="just">
              <a:buClr>
                <a:schemeClr val="dk1"/>
              </a:buClr>
              <a:buSzPts val="1800"/>
            </a:pPr>
            <a:endParaRPr>
              <a:solidFill>
                <a:srgbClr val="0033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118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p:tgtEl>
                                          <p:spTgt spid="488"/>
                                        </p:tgtEl>
                                        <p:attrNameLst>
                                          <p:attrName>ppt_w</p:attrName>
                                        </p:attrNameLst>
                                      </p:cBhvr>
                                      <p:tavLst>
                                        <p:tav tm="0">
                                          <p:val>
                                            <p:strVal val="0"/>
                                          </p:val>
                                        </p:tav>
                                        <p:tav tm="100000">
                                          <p:val>
                                            <p:strVal val="#ppt_w"/>
                                          </p:val>
                                        </p:tav>
                                      </p:tavLst>
                                    </p:anim>
                                    <p:anim calcmode="lin" valueType="num">
                                      <p:cBhvr additive="base">
                                        <p:cTn id="8" dur="500"/>
                                        <p:tgtEl>
                                          <p:spTgt spid="48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89"/>
                                        </p:tgtEl>
                                        <p:attrNameLst>
                                          <p:attrName>style.visibility</p:attrName>
                                        </p:attrNameLst>
                                      </p:cBhvr>
                                      <p:to>
                                        <p:strVal val="visible"/>
                                      </p:to>
                                    </p:set>
                                    <p:animEffect transition="in" filter="fade">
                                      <p:cBhvr>
                                        <p:cTn id="13" dur="600"/>
                                        <p:tgtEl>
                                          <p:spTgt spid="489"/>
                                        </p:tgtEl>
                                      </p:cBhvr>
                                    </p:animEffect>
                                  </p:childTnLst>
                                </p:cTn>
                              </p:par>
                              <p:par>
                                <p:cTn id="14" presetID="1" presetClass="entr" presetSubtype="0" fill="hold" nodeType="withEffect">
                                  <p:stCondLst>
                                    <p:cond delay="0"/>
                                  </p:stCondLst>
                                  <p:childTnLst>
                                    <p:set>
                                      <p:cBhvr>
                                        <p:cTn id="15" dur="1" fill="hold">
                                          <p:stCondLst>
                                            <p:cond delay="0"/>
                                          </p:stCondLst>
                                        </p:cTn>
                                        <p:tgtEl>
                                          <p:spTgt spid="490"/>
                                        </p:tgtEl>
                                        <p:attrNameLst>
                                          <p:attrName>style.visibility</p:attrName>
                                        </p:attrNameLst>
                                      </p:cBhvr>
                                      <p:to>
                                        <p:strVal val="visible"/>
                                      </p:to>
                                    </p:set>
                                  </p:childTnLst>
                                </p:cTn>
                              </p:par>
                              <p:par>
                                <p:cTn id="16" presetID="23" presetClass="exit" presetSubtype="32" fill="hold" nodeType="withEffect">
                                  <p:stCondLst>
                                    <p:cond delay="0"/>
                                  </p:stCondLst>
                                  <p:childTnLst>
                                    <p:anim calcmode="lin" valueType="num">
                                      <p:cBhvr additive="base">
                                        <p:cTn id="17" dur="500"/>
                                        <p:tgtEl>
                                          <p:spTgt spid="488"/>
                                        </p:tgtEl>
                                        <p:attrNameLst>
                                          <p:attrName>ppt_w</p:attrName>
                                        </p:attrNameLst>
                                      </p:cBhvr>
                                      <p:tavLst>
                                        <p:tav tm="0">
                                          <p:val>
                                            <p:strVal val="#ppt_w"/>
                                          </p:val>
                                        </p:tav>
                                        <p:tav tm="100000">
                                          <p:val>
                                            <p:strVal val="0"/>
                                          </p:val>
                                        </p:tav>
                                      </p:tavLst>
                                    </p:anim>
                                    <p:anim calcmode="lin" valueType="num">
                                      <p:cBhvr additive="base">
                                        <p:cTn id="18" dur="500"/>
                                        <p:tgtEl>
                                          <p:spTgt spid="488"/>
                                        </p:tgtEl>
                                        <p:attrNameLst>
                                          <p:attrName>ppt_h</p:attrName>
                                        </p:attrNameLst>
                                      </p:cBhvr>
                                      <p:tavLst>
                                        <p:tav tm="0">
                                          <p:val>
                                            <p:strVal val="#ppt_h"/>
                                          </p:val>
                                        </p:tav>
                                        <p:tav tm="100000">
                                          <p:val>
                                            <p:strVal val="0"/>
                                          </p:val>
                                        </p:tav>
                                      </p:tavLst>
                                    </p:anim>
                                    <p:set>
                                      <p:cBhvr>
                                        <p:cTn id="19" dur="1" fill="hold">
                                          <p:stCondLst>
                                            <p:cond delay="500"/>
                                          </p:stCondLst>
                                        </p:cTn>
                                        <p:tgtEl>
                                          <p:spTgt spid="48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1"/>
                                        </p:tgtEl>
                                        <p:attrNameLst>
                                          <p:attrName>style.visibility</p:attrName>
                                        </p:attrNameLst>
                                      </p:cBhvr>
                                      <p:to>
                                        <p:strVal val="visible"/>
                                      </p:to>
                                    </p:set>
                                    <p:animEffect transition="in" filter="fade">
                                      <p:cBhvr>
                                        <p:cTn id="24" dur="6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0"/>
          <p:cNvSpPr/>
          <p:nvPr/>
        </p:nvSpPr>
        <p:spPr>
          <a:xfrm>
            <a:off x="358736" y="-222230"/>
            <a:ext cx="9105314" cy="3155354"/>
          </a:xfrm>
          <a:prstGeom prst="cloud">
            <a:avLst/>
          </a:prstGeom>
          <a:noFill/>
          <a:ln>
            <a:noFill/>
          </a:ln>
        </p:spPr>
        <p:txBody>
          <a:bodyPr spcFirstLastPara="1" wrap="square" lIns="68569" tIns="34275" rIns="68569" bIns="34275" anchor="ctr" anchorCtr="0">
            <a:noAutofit/>
          </a:bodyPr>
          <a:lstStyle/>
          <a:p>
            <a:pPr algn="just"/>
            <a:r>
              <a:rPr lang="en-US" sz="3000" b="1">
                <a:solidFill>
                  <a:srgbClr val="FF0000"/>
                </a:solidFill>
                <a:latin typeface="Times New Roman"/>
                <a:ea typeface="Times New Roman"/>
                <a:cs typeface="Times New Roman"/>
                <a:sym typeface="Times New Roman"/>
              </a:rPr>
              <a:t>Trong lao động, cần có những biện pháp gì để cho cơ lâu mỏi và có năng suất lao động cao?</a:t>
            </a:r>
            <a:endParaRPr/>
          </a:p>
        </p:txBody>
      </p:sp>
      <p:sp>
        <p:nvSpPr>
          <p:cNvPr id="497" name="Google Shape;497;p10"/>
          <p:cNvSpPr/>
          <p:nvPr/>
        </p:nvSpPr>
        <p:spPr>
          <a:xfrm>
            <a:off x="1234442" y="1938956"/>
            <a:ext cx="6678637" cy="1988336"/>
          </a:xfrm>
          <a:prstGeom prst="rect">
            <a:avLst/>
          </a:prstGeom>
          <a:noFill/>
          <a:ln>
            <a:noFill/>
          </a:ln>
        </p:spPr>
        <p:txBody>
          <a:bodyPr spcFirstLastPara="1" wrap="square" lIns="68569" tIns="34275" rIns="68569" bIns="34275" anchor="ctr" anchorCtr="0">
            <a:noAutofit/>
          </a:bodyPr>
          <a:lstStyle/>
          <a:p>
            <a:pPr marL="428625" indent="-428625" algn="just">
              <a:buClr>
                <a:srgbClr val="003399"/>
              </a:buClr>
              <a:buSzPts val="4400"/>
              <a:buFont typeface="Times New Roman"/>
              <a:buChar char="-"/>
            </a:pPr>
            <a:r>
              <a:rPr lang="en-US" sz="3300" dirty="0" err="1">
                <a:solidFill>
                  <a:srgbClr val="003399"/>
                </a:solidFill>
                <a:latin typeface="Times New Roman"/>
                <a:ea typeface="Times New Roman"/>
                <a:cs typeface="Times New Roman"/>
                <a:sym typeface="Times New Roman"/>
              </a:rPr>
              <a:t>Cần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làm</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việc</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nhịp</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nhàng</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vừa</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sức</a:t>
            </a:r>
            <a:endParaRPr sz="3300" dirty="0">
              <a:solidFill>
                <a:srgbClr val="003399"/>
              </a:solidFill>
              <a:latin typeface="Times New Roman"/>
              <a:ea typeface="Times New Roman"/>
              <a:cs typeface="Times New Roman"/>
              <a:sym typeface="Times New Roman"/>
            </a:endParaRPr>
          </a:p>
          <a:p>
            <a:pPr marL="428625" indent="-428625" algn="just">
              <a:buClr>
                <a:srgbClr val="003399"/>
              </a:buClr>
              <a:buSzPts val="4400"/>
              <a:buFont typeface="Times New Roman"/>
              <a:buChar char="-"/>
            </a:pPr>
            <a:r>
              <a:rPr lang="en-US" sz="3300" dirty="0" err="1">
                <a:solidFill>
                  <a:srgbClr val="003399"/>
                </a:solidFill>
                <a:latin typeface="Times New Roman"/>
                <a:ea typeface="Times New Roman"/>
                <a:cs typeface="Times New Roman"/>
                <a:sym typeface="Times New Roman"/>
              </a:rPr>
              <a:t>Cần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có</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tinh</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thần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thoải</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mái</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vui</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vẻ</a:t>
            </a:r>
            <a:endParaRPr sz="3300" dirty="0">
              <a:solidFill>
                <a:srgbClr val="003399"/>
              </a:solidFill>
              <a:latin typeface="Times New Roman"/>
              <a:ea typeface="Times New Roman"/>
              <a:cs typeface="Times New Roman"/>
              <a:sym typeface="Times New Roman"/>
            </a:endParaRPr>
          </a:p>
          <a:p>
            <a:pPr marL="428625" indent="-428625" algn="just">
              <a:buClr>
                <a:srgbClr val="003399"/>
              </a:buClr>
              <a:buSzPts val="4400"/>
              <a:buFont typeface="Times New Roman"/>
              <a:buChar char="-"/>
            </a:pPr>
            <a:r>
              <a:rPr lang="en-US" sz="3300" dirty="0" err="1">
                <a:solidFill>
                  <a:srgbClr val="003399"/>
                </a:solidFill>
                <a:latin typeface="Times New Roman"/>
                <a:ea typeface="Times New Roman"/>
                <a:cs typeface="Times New Roman"/>
                <a:sym typeface="Times New Roman"/>
              </a:rPr>
              <a:t>Thường</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xuyên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luyện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tập</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thể</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dục</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thể</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thao</a:t>
            </a:r>
            <a:endParaRPr sz="3300" dirty="0">
              <a:solidFill>
                <a:srgbClr val="003399"/>
              </a:solidFill>
              <a:latin typeface="Times New Roman"/>
              <a:ea typeface="Times New Roman"/>
              <a:cs typeface="Times New Roman"/>
              <a:sym typeface="Times New Roman"/>
            </a:endParaRPr>
          </a:p>
          <a:p>
            <a:pPr marL="214313" indent="-128588" algn="just">
              <a:buClr>
                <a:schemeClr val="dk1"/>
              </a:buClr>
              <a:buSzPts val="1800"/>
            </a:pPr>
            <a:endParaRPr dirty="0">
              <a:solidFill>
                <a:srgbClr val="0033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13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96"/>
                                        </p:tgtEl>
                                      </p:cBhvr>
                                    </p:animEffect>
                                    <p:set>
                                      <p:cBhvr>
                                        <p:cTn id="11" dur="1" fill="hold">
                                          <p:stCondLst>
                                            <p:cond delay="500"/>
                                          </p:stCondLst>
                                        </p:cTn>
                                        <p:tgtEl>
                                          <p:spTgt spid="49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7"/>
                                        </p:tgtEl>
                                        <p:attrNameLst>
                                          <p:attrName>style.visibility</p:attrName>
                                        </p:attrNameLst>
                                      </p:cBhvr>
                                      <p:to>
                                        <p:strVal val="visible"/>
                                      </p:to>
                                    </p:set>
                                    <p:animEffect transition="in" filter="fade">
                                      <p:cBhvr>
                                        <p:cTn id="16" dur="6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11"/>
          <p:cNvSpPr txBox="1"/>
          <p:nvPr/>
        </p:nvSpPr>
        <p:spPr>
          <a:xfrm>
            <a:off x="440196" y="1253150"/>
            <a:ext cx="4760259" cy="561662"/>
          </a:xfrm>
          <a:prstGeom prst="rect">
            <a:avLst/>
          </a:prstGeom>
          <a:noFill/>
          <a:ln>
            <a:noFill/>
          </a:ln>
        </p:spPr>
        <p:txBody>
          <a:bodyPr spcFirstLastPara="1" wrap="square" lIns="68569" tIns="34275" rIns="68569" bIns="34275" anchor="t" anchorCtr="0">
            <a:spAutoFit/>
          </a:bodyPr>
          <a:lstStyle/>
          <a:p>
            <a:pPr algn="just"/>
            <a:r>
              <a:rPr lang="en-US" sz="3200" b="1" dirty="0">
                <a:solidFill>
                  <a:srgbClr val="009900"/>
                </a:solidFill>
                <a:latin typeface="Times New Roman"/>
                <a:ea typeface="Times New Roman"/>
                <a:cs typeface="Times New Roman"/>
                <a:sym typeface="Times New Roman"/>
              </a:rPr>
              <a:t>2. </a:t>
            </a:r>
            <a:r>
              <a:rPr lang="en-US" sz="3200" b="1" dirty="0" err="1">
                <a:solidFill>
                  <a:srgbClr val="009900"/>
                </a:solidFill>
                <a:latin typeface="Times New Roman"/>
                <a:ea typeface="Times New Roman"/>
                <a:cs typeface="Times New Roman"/>
                <a:sym typeface="Times New Roman"/>
              </a:rPr>
              <a:t>Biện</a:t>
            </a:r>
            <a:r>
              <a:rPr lang="en-US" sz="3200" b="1" dirty="0">
                <a:solidFill>
                  <a:srgbClr val="009900"/>
                </a:solidFill>
                <a:latin typeface="Times New Roman"/>
                <a:ea typeface="Times New Roman"/>
                <a:cs typeface="Times New Roman"/>
                <a:sym typeface="Times New Roman"/>
              </a:rPr>
              <a:t> </a:t>
            </a:r>
            <a:r>
              <a:rPr lang="en-US" sz="3200" b="1" dirty="0" err="1">
                <a:solidFill>
                  <a:srgbClr val="009900"/>
                </a:solidFill>
                <a:latin typeface="Times New Roman"/>
                <a:ea typeface="Times New Roman"/>
                <a:cs typeface="Times New Roman"/>
                <a:sym typeface="Times New Roman"/>
              </a:rPr>
              <a:t>pháp</a:t>
            </a:r>
            <a:r>
              <a:rPr lang="en-US" sz="3200" b="1" dirty="0">
                <a:solidFill>
                  <a:srgbClr val="009900"/>
                </a:solidFill>
                <a:latin typeface="Times New Roman"/>
                <a:ea typeface="Times New Roman"/>
                <a:cs typeface="Times New Roman"/>
                <a:sym typeface="Times New Roman"/>
              </a:rPr>
              <a:t> </a:t>
            </a:r>
            <a:r>
              <a:rPr lang="en-US" sz="3200" b="1" dirty="0" err="1">
                <a:solidFill>
                  <a:srgbClr val="009900"/>
                </a:solidFill>
                <a:latin typeface="Times New Roman"/>
                <a:ea typeface="Times New Roman"/>
                <a:cs typeface="Times New Roman"/>
                <a:sym typeface="Times New Roman"/>
              </a:rPr>
              <a:t>chống</a:t>
            </a:r>
            <a:r>
              <a:rPr lang="en-US" sz="3200" b="1" dirty="0">
                <a:solidFill>
                  <a:srgbClr val="009900"/>
                </a:solidFill>
                <a:latin typeface="Times New Roman"/>
                <a:ea typeface="Times New Roman"/>
                <a:cs typeface="Times New Roman"/>
                <a:sym typeface="Times New Roman"/>
              </a:rPr>
              <a:t> </a:t>
            </a:r>
            <a:r>
              <a:rPr lang="en-US" sz="3200" b="1" dirty="0" err="1">
                <a:solidFill>
                  <a:srgbClr val="009900"/>
                </a:solidFill>
                <a:latin typeface="Times New Roman"/>
                <a:ea typeface="Times New Roman"/>
                <a:cs typeface="Times New Roman"/>
                <a:sym typeface="Times New Roman"/>
              </a:rPr>
              <a:t>mỏi</a:t>
            </a:r>
            <a:r>
              <a:rPr lang="en-US" sz="3200" b="1" dirty="0">
                <a:solidFill>
                  <a:srgbClr val="009900"/>
                </a:solidFill>
                <a:latin typeface="Times New Roman"/>
                <a:ea typeface="Times New Roman"/>
                <a:cs typeface="Times New Roman"/>
                <a:sym typeface="Times New Roman"/>
              </a:rPr>
              <a:t> </a:t>
            </a:r>
            <a:r>
              <a:rPr lang="en-US" sz="3200" b="1" dirty="0" err="1">
                <a:solidFill>
                  <a:srgbClr val="009900"/>
                </a:solidFill>
                <a:latin typeface="Times New Roman"/>
                <a:ea typeface="Times New Roman"/>
                <a:cs typeface="Times New Roman"/>
                <a:sym typeface="Times New Roman"/>
              </a:rPr>
              <a:t>cơ</a:t>
            </a:r>
            <a:endParaRPr sz="1800" dirty="0">
              <a:solidFill>
                <a:srgbClr val="009900"/>
              </a:solidFill>
            </a:endParaRPr>
          </a:p>
        </p:txBody>
      </p:sp>
      <p:sp>
        <p:nvSpPr>
          <p:cNvPr id="506" name="Google Shape;506;p11"/>
          <p:cNvSpPr/>
          <p:nvPr/>
        </p:nvSpPr>
        <p:spPr>
          <a:xfrm>
            <a:off x="1174666" y="2385633"/>
            <a:ext cx="6678637" cy="1988336"/>
          </a:xfrm>
          <a:prstGeom prst="rect">
            <a:avLst/>
          </a:prstGeom>
          <a:noFill/>
          <a:ln>
            <a:noFill/>
          </a:ln>
        </p:spPr>
        <p:txBody>
          <a:bodyPr spcFirstLastPara="1" wrap="square" lIns="68569" tIns="34275" rIns="68569" bIns="34275" anchor="ctr" anchorCtr="0">
            <a:noAutofit/>
          </a:bodyPr>
          <a:lstStyle/>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 Hít thở sâu                                                      </a:t>
            </a:r>
            <a:endParaRPr sz="2700">
              <a:solidFill>
                <a:srgbClr val="003399"/>
              </a:solidFill>
              <a:latin typeface="Times New Roman"/>
              <a:ea typeface="Times New Roman"/>
              <a:cs typeface="Times New Roman"/>
              <a:sym typeface="Times New Roman"/>
            </a:endParaRPr>
          </a:p>
          <a:p>
            <a:pPr algn="just"/>
            <a:r>
              <a:rPr lang="en-US" sz="2700">
                <a:solidFill>
                  <a:srgbClr val="003399"/>
                </a:solidFill>
                <a:latin typeface="Times New Roman"/>
                <a:ea typeface="Times New Roman"/>
                <a:cs typeface="Times New Roman"/>
                <a:sym typeface="Times New Roman"/>
              </a:rPr>
              <a:t>-    Xoa bóp cơ</a:t>
            </a:r>
            <a:endParaRPr/>
          </a:p>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Lao động vừa sức, nghỉ ngơi hợp lý. </a:t>
            </a:r>
            <a:endParaRPr sz="2700">
              <a:solidFill>
                <a:srgbClr val="003399"/>
              </a:solidFill>
              <a:latin typeface="Times New Roman"/>
              <a:ea typeface="Times New Roman"/>
              <a:cs typeface="Times New Roman"/>
              <a:sym typeface="Times New Roman"/>
            </a:endParaRPr>
          </a:p>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Thường xuyên luyện tập thể dục thể thao</a:t>
            </a:r>
            <a:endParaRPr sz="2700">
              <a:solidFill>
                <a:srgbClr val="003399"/>
              </a:solidFill>
              <a:latin typeface="Times New Roman"/>
              <a:ea typeface="Times New Roman"/>
              <a:cs typeface="Times New Roman"/>
              <a:sym typeface="Times New Roman"/>
            </a:endParaRPr>
          </a:p>
          <a:p>
            <a:pPr marL="214313" indent="-147638" algn="just">
              <a:buClr>
                <a:schemeClr val="dk1"/>
              </a:buClr>
              <a:buSzPts val="1400"/>
            </a:pPr>
            <a:endParaRPr sz="1100">
              <a:solidFill>
                <a:srgbClr val="003399"/>
              </a:solidFill>
              <a:latin typeface="Times New Roman"/>
              <a:ea typeface="Times New Roman"/>
              <a:cs typeface="Times New Roman"/>
              <a:sym typeface="Times New Roman"/>
            </a:endParaRPr>
          </a:p>
        </p:txBody>
      </p:sp>
      <p:sp>
        <p:nvSpPr>
          <p:cNvPr id="7" name="Google Shape;428;p4"/>
          <p:cNvSpPr txBox="1"/>
          <p:nvPr/>
        </p:nvSpPr>
        <p:spPr>
          <a:xfrm>
            <a:off x="46695" y="94889"/>
            <a:ext cx="7014586" cy="577081"/>
          </a:xfrm>
          <a:prstGeom prst="rect">
            <a:avLst/>
          </a:prstGeom>
          <a:noFill/>
          <a:ln>
            <a:noFill/>
          </a:ln>
        </p:spPr>
        <p:txBody>
          <a:bodyPr spcFirstLastPara="1" wrap="square" lIns="68569" tIns="34275" rIns="68569" bIns="34275" anchor="t" anchorCtr="0">
            <a:spAutoFit/>
          </a:bodyPr>
          <a:lstStyle/>
          <a:p>
            <a:pPr algn="just"/>
            <a:r>
              <a:rPr lang="en-US" sz="3300" b="1" dirty="0" smtClean="0">
                <a:solidFill>
                  <a:srgbClr val="FF0000"/>
                </a:solidFill>
                <a:latin typeface="Times New Roman"/>
                <a:ea typeface="Times New Roman"/>
                <a:cs typeface="Times New Roman"/>
                <a:sym typeface="Times New Roman"/>
              </a:rPr>
              <a:t>I</a:t>
            </a:r>
            <a:r>
              <a:rPr lang="vi-VN" sz="3300" b="1" dirty="0" smtClean="0">
                <a:solidFill>
                  <a:srgbClr val="FF0000"/>
                </a:solidFill>
                <a:latin typeface="Times New Roman"/>
                <a:ea typeface="Times New Roman"/>
                <a:cs typeface="Times New Roman"/>
                <a:sym typeface="Times New Roman"/>
              </a:rPr>
              <a:t>V</a:t>
            </a:r>
            <a:r>
              <a:rPr lang="en-US" sz="3300" b="1" dirty="0" smtClean="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Sự</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mỏi</a:t>
            </a:r>
            <a:r>
              <a:rPr lang="en-US" sz="3300" b="1" dirty="0">
                <a:solidFill>
                  <a:srgbClr val="FF0000"/>
                </a:solidFill>
                <a:latin typeface="Times New Roman"/>
                <a:ea typeface="Times New Roman"/>
                <a:cs typeface="Times New Roman"/>
                <a:sym typeface="Times New Roman"/>
              </a:rPr>
              <a:t> </a:t>
            </a:r>
            <a:r>
              <a:rPr lang="en-US" sz="3300" b="1" dirty="0" err="1">
                <a:solidFill>
                  <a:srgbClr val="FF0000"/>
                </a:solidFill>
                <a:latin typeface="Times New Roman"/>
                <a:ea typeface="Times New Roman"/>
                <a:cs typeface="Times New Roman"/>
                <a:sym typeface="Times New Roman"/>
              </a:rPr>
              <a:t>cơ</a:t>
            </a:r>
            <a:endParaRPr dirty="0"/>
          </a:p>
        </p:txBody>
      </p:sp>
      <p:sp>
        <p:nvSpPr>
          <p:cNvPr id="8" name="Google Shape;429;p4"/>
          <p:cNvSpPr txBox="1"/>
          <p:nvPr/>
        </p:nvSpPr>
        <p:spPr>
          <a:xfrm>
            <a:off x="302663" y="623264"/>
            <a:ext cx="6637399" cy="577051"/>
          </a:xfrm>
          <a:prstGeom prst="rect">
            <a:avLst/>
          </a:prstGeom>
          <a:noFill/>
          <a:ln>
            <a:noFill/>
          </a:ln>
        </p:spPr>
        <p:txBody>
          <a:bodyPr spcFirstLastPara="1" wrap="square" lIns="68569" tIns="34275" rIns="68569" bIns="34275" anchor="t" anchorCtr="0">
            <a:spAutoFit/>
          </a:bodyPr>
          <a:lstStyle/>
          <a:p>
            <a:pPr algn="just"/>
            <a:r>
              <a:rPr lang="en-US" sz="3300" b="1" dirty="0">
                <a:solidFill>
                  <a:srgbClr val="009900"/>
                </a:solidFill>
                <a:latin typeface="Times New Roman"/>
                <a:ea typeface="Times New Roman"/>
                <a:cs typeface="Times New Roman"/>
                <a:sym typeface="Times New Roman"/>
              </a:rPr>
              <a:t>1. </a:t>
            </a:r>
            <a:r>
              <a:rPr lang="en-US" sz="3300" b="1" dirty="0" err="1">
                <a:solidFill>
                  <a:srgbClr val="009900"/>
                </a:solidFill>
                <a:latin typeface="Times New Roman"/>
                <a:ea typeface="Times New Roman"/>
                <a:cs typeface="Times New Roman"/>
                <a:sym typeface="Times New Roman"/>
              </a:rPr>
              <a:t>Nguyên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nhân</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của</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sự</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mỏi</a:t>
            </a:r>
            <a:r>
              <a:rPr lang="en-US" sz="3300" b="1" dirty="0">
                <a:solidFill>
                  <a:srgbClr val="009900"/>
                </a:solidFill>
                <a:latin typeface="Times New Roman"/>
                <a:ea typeface="Times New Roman"/>
                <a:cs typeface="Times New Roman"/>
                <a:sym typeface="Times New Roman"/>
              </a:rPr>
              <a:t> </a:t>
            </a:r>
            <a:r>
              <a:rPr lang="en-US" sz="3300" b="1" dirty="0" err="1">
                <a:solidFill>
                  <a:srgbClr val="009900"/>
                </a:solidFill>
                <a:latin typeface="Times New Roman"/>
                <a:ea typeface="Times New Roman"/>
                <a:cs typeface="Times New Roman"/>
                <a:sym typeface="Times New Roman"/>
              </a:rPr>
              <a:t>cơ</a:t>
            </a:r>
            <a:endParaRPr dirty="0">
              <a:solidFill>
                <a:srgbClr val="009900"/>
              </a:solidFill>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5" y="1990758"/>
            <a:ext cx="880393" cy="60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4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6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3"/>
          <p:cNvSpPr txBox="1"/>
          <p:nvPr/>
        </p:nvSpPr>
        <p:spPr>
          <a:xfrm>
            <a:off x="916082" y="321297"/>
            <a:ext cx="9042009" cy="1301012"/>
          </a:xfrm>
          <a:prstGeom prst="rect">
            <a:avLst/>
          </a:prstGeom>
          <a:noFill/>
          <a:ln>
            <a:noFill/>
          </a:ln>
        </p:spPr>
        <p:txBody>
          <a:bodyPr spcFirstLastPara="1" wrap="square" lIns="68569" tIns="34275" rIns="68569" bIns="34275" anchor="t" anchorCtr="0">
            <a:noAutofit/>
          </a:bodyPr>
          <a:lstStyle/>
          <a:p>
            <a:pPr marL="171450" indent="-171450" algn="just">
              <a:buClr>
                <a:schemeClr val="accent2"/>
              </a:buClr>
              <a:buSzPts val="3600"/>
            </a:pPr>
            <a:r>
              <a:rPr lang="en-US" sz="2700" b="1">
                <a:solidFill>
                  <a:srgbClr val="FF0000"/>
                </a:solidFill>
                <a:latin typeface="Times New Roman"/>
                <a:ea typeface="Times New Roman"/>
                <a:cs typeface="Times New Roman"/>
                <a:sym typeface="Times New Roman"/>
              </a:rPr>
              <a:t>Khả năng co cơ của người phụ thuộc vào những</a:t>
            </a:r>
            <a:endParaRPr/>
          </a:p>
          <a:p>
            <a:pPr marL="171450" indent="-171450" algn="just">
              <a:spcBef>
                <a:spcPts val="750"/>
              </a:spcBef>
              <a:buClr>
                <a:schemeClr val="accent2"/>
              </a:buClr>
              <a:buSzPts val="3600"/>
            </a:pPr>
            <a:r>
              <a:rPr lang="en-US" sz="2700" b="1">
                <a:solidFill>
                  <a:srgbClr val="FF0000"/>
                </a:solidFill>
                <a:latin typeface="Times New Roman"/>
                <a:ea typeface="Times New Roman"/>
                <a:cs typeface="Times New Roman"/>
                <a:sym typeface="Times New Roman"/>
              </a:rPr>
              <a:t>yếu tố nào?</a:t>
            </a:r>
            <a:endParaRPr/>
          </a:p>
        </p:txBody>
      </p:sp>
      <p:sp>
        <p:nvSpPr>
          <p:cNvPr id="518" name="Google Shape;518;p13"/>
          <p:cNvSpPr/>
          <p:nvPr/>
        </p:nvSpPr>
        <p:spPr>
          <a:xfrm>
            <a:off x="526774" y="1133061"/>
            <a:ext cx="7911548" cy="3646751"/>
          </a:xfrm>
          <a:prstGeom prst="rect">
            <a:avLst/>
          </a:prstGeom>
          <a:noFill/>
          <a:ln>
            <a:noFill/>
          </a:ln>
        </p:spPr>
        <p:txBody>
          <a:bodyPr spcFirstLastPara="1" wrap="square" lIns="68569" tIns="34275" rIns="68569" bIns="34275" anchor="ctr" anchorCtr="0">
            <a:noAutofit/>
          </a:bodyPr>
          <a:lstStyle/>
          <a:p>
            <a:pPr algn="just"/>
            <a:r>
              <a:rPr lang="en-US" sz="2700">
                <a:solidFill>
                  <a:srgbClr val="003399"/>
                </a:solidFill>
                <a:latin typeface="Times New Roman"/>
                <a:ea typeface="Times New Roman"/>
                <a:cs typeface="Times New Roman"/>
                <a:sym typeface="Times New Roman"/>
              </a:rPr>
              <a:t>- Thần kinh: Tinh thần thoái mái, ý thức cố gắng thì cơ co tốt hơn.</a:t>
            </a:r>
            <a:endParaRPr/>
          </a:p>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Thể tích của cơ: Bắp cơ lớn thì khả năng co mạnh hơn.</a:t>
            </a:r>
            <a:endParaRPr/>
          </a:p>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Lực co cơ</a:t>
            </a:r>
            <a:endParaRPr/>
          </a:p>
          <a:p>
            <a:pPr marL="428625" indent="-428625" algn="just">
              <a:buClr>
                <a:srgbClr val="003399"/>
              </a:buClr>
              <a:buSzPts val="3600"/>
              <a:buFont typeface="Times New Roman"/>
              <a:buChar char="-"/>
            </a:pPr>
            <a:r>
              <a:rPr lang="en-US" sz="2700">
                <a:solidFill>
                  <a:srgbClr val="003399"/>
                </a:solidFill>
                <a:latin typeface="Times New Roman"/>
                <a:ea typeface="Times New Roman"/>
                <a:cs typeface="Times New Roman"/>
                <a:sym typeface="Times New Roman"/>
              </a:rPr>
              <a:t>Khả năng dẻo dai bền bỉ: Làm việc lâu mỏi.</a:t>
            </a:r>
            <a:endParaRPr/>
          </a:p>
          <a:p>
            <a:pPr marL="214313" indent="-147638" algn="just">
              <a:buClr>
                <a:schemeClr val="dk1"/>
              </a:buClr>
              <a:buSzPts val="1400"/>
            </a:pPr>
            <a:endParaRPr sz="1100">
              <a:solidFill>
                <a:srgbClr val="0033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345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6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4"/>
          <p:cNvPicPr preferRelativeResize="0"/>
          <p:nvPr/>
        </p:nvPicPr>
        <p:blipFill rotWithShape="1">
          <a:blip r:embed="rId3">
            <a:alphaModFix/>
          </a:blip>
          <a:srcRect/>
          <a:stretch/>
        </p:blipFill>
        <p:spPr>
          <a:xfrm>
            <a:off x="3289181" y="571500"/>
            <a:ext cx="2565641" cy="1440180"/>
          </a:xfrm>
          <a:prstGeom prst="rect">
            <a:avLst/>
          </a:prstGeom>
          <a:noFill/>
          <a:ln>
            <a:noFill/>
          </a:ln>
        </p:spPr>
      </p:pic>
      <p:pic>
        <p:nvPicPr>
          <p:cNvPr id="524" name="Google Shape;524;p14"/>
          <p:cNvPicPr preferRelativeResize="0"/>
          <p:nvPr/>
        </p:nvPicPr>
        <p:blipFill rotWithShape="1">
          <a:blip r:embed="rId4">
            <a:alphaModFix/>
          </a:blip>
          <a:srcRect/>
          <a:stretch/>
        </p:blipFill>
        <p:spPr>
          <a:xfrm>
            <a:off x="6200956" y="571501"/>
            <a:ext cx="2668980" cy="1440180"/>
          </a:xfrm>
          <a:prstGeom prst="rect">
            <a:avLst/>
          </a:prstGeom>
          <a:noFill/>
          <a:ln>
            <a:noFill/>
          </a:ln>
        </p:spPr>
      </p:pic>
      <p:pic>
        <p:nvPicPr>
          <p:cNvPr id="525" name="Google Shape;525;p14"/>
          <p:cNvPicPr preferRelativeResize="0"/>
          <p:nvPr/>
        </p:nvPicPr>
        <p:blipFill rotWithShape="1">
          <a:blip r:embed="rId5">
            <a:alphaModFix/>
          </a:blip>
          <a:srcRect/>
          <a:stretch/>
        </p:blipFill>
        <p:spPr>
          <a:xfrm>
            <a:off x="6200956" y="3026104"/>
            <a:ext cx="2417264" cy="1410071"/>
          </a:xfrm>
          <a:prstGeom prst="rect">
            <a:avLst/>
          </a:prstGeom>
          <a:noFill/>
          <a:ln>
            <a:noFill/>
          </a:ln>
        </p:spPr>
      </p:pic>
      <p:pic>
        <p:nvPicPr>
          <p:cNvPr id="526" name="Google Shape;526;p14"/>
          <p:cNvPicPr preferRelativeResize="0"/>
          <p:nvPr/>
        </p:nvPicPr>
        <p:blipFill rotWithShape="1">
          <a:blip r:embed="rId6">
            <a:alphaModFix/>
          </a:blip>
          <a:srcRect/>
          <a:stretch/>
        </p:blipFill>
        <p:spPr>
          <a:xfrm>
            <a:off x="3362328" y="2895914"/>
            <a:ext cx="2323672" cy="1540262"/>
          </a:xfrm>
          <a:prstGeom prst="rect">
            <a:avLst/>
          </a:prstGeom>
          <a:noFill/>
          <a:ln>
            <a:noFill/>
          </a:ln>
        </p:spPr>
      </p:pic>
      <p:sp>
        <p:nvSpPr>
          <p:cNvPr id="527" name="Google Shape;527;p14"/>
          <p:cNvSpPr/>
          <p:nvPr/>
        </p:nvSpPr>
        <p:spPr>
          <a:xfrm>
            <a:off x="-455244" y="1214982"/>
            <a:ext cx="4627193" cy="3216704"/>
          </a:xfrm>
          <a:prstGeom prst="cloud">
            <a:avLst/>
          </a:prstGeom>
          <a:noFill/>
          <a:ln>
            <a:noFill/>
          </a:ln>
        </p:spPr>
        <p:txBody>
          <a:bodyPr spcFirstLastPara="1" wrap="square" lIns="68569" tIns="34275" rIns="68569" bIns="34275" anchor="ctr" anchorCtr="0">
            <a:noAutofit/>
          </a:bodyPr>
          <a:lstStyle/>
          <a:p>
            <a:pPr algn="ctr"/>
            <a:r>
              <a:rPr lang="en-US" sz="3000" b="1">
                <a:solidFill>
                  <a:srgbClr val="FF0000"/>
                </a:solidFill>
                <a:latin typeface="Times New Roman"/>
                <a:ea typeface="Times New Roman"/>
                <a:cs typeface="Times New Roman"/>
                <a:sym typeface="Times New Roman"/>
              </a:rPr>
              <a:t>Những hoạt động nào được coi là sự luyện tập cơ?</a:t>
            </a:r>
            <a:endParaRPr/>
          </a:p>
        </p:txBody>
      </p:sp>
      <p:sp>
        <p:nvSpPr>
          <p:cNvPr id="528" name="Google Shape;528;p14"/>
          <p:cNvSpPr txBox="1"/>
          <p:nvPr/>
        </p:nvSpPr>
        <p:spPr>
          <a:xfrm>
            <a:off x="3289181" y="1991528"/>
            <a:ext cx="2565641" cy="715580"/>
          </a:xfrm>
          <a:prstGeom prst="rect">
            <a:avLst/>
          </a:prstGeom>
          <a:noFill/>
          <a:ln>
            <a:noFill/>
          </a:ln>
        </p:spPr>
        <p:txBody>
          <a:bodyPr spcFirstLastPara="1" wrap="square" lIns="68569" tIns="34275" rIns="68569" bIns="34275" anchor="t" anchorCtr="0">
            <a:spAutoFit/>
          </a:bodyPr>
          <a:lstStyle/>
          <a:p>
            <a:pPr algn="ctr"/>
            <a:r>
              <a:rPr lang="en-US" sz="2100">
                <a:solidFill>
                  <a:schemeClr val="dk1"/>
                </a:solidFill>
                <a:latin typeface="Times New Roman"/>
                <a:ea typeface="Times New Roman"/>
                <a:cs typeface="Times New Roman"/>
                <a:sym typeface="Times New Roman"/>
              </a:rPr>
              <a:t>Khởi động trước khi tập thể dục</a:t>
            </a:r>
            <a:endParaRPr/>
          </a:p>
        </p:txBody>
      </p:sp>
      <p:sp>
        <p:nvSpPr>
          <p:cNvPr id="529" name="Google Shape;529;p14"/>
          <p:cNvSpPr txBox="1"/>
          <p:nvPr/>
        </p:nvSpPr>
        <p:spPr>
          <a:xfrm>
            <a:off x="6252626" y="2139781"/>
            <a:ext cx="2565641" cy="392415"/>
          </a:xfrm>
          <a:prstGeom prst="rect">
            <a:avLst/>
          </a:prstGeom>
          <a:noFill/>
          <a:ln>
            <a:noFill/>
          </a:ln>
        </p:spPr>
        <p:txBody>
          <a:bodyPr spcFirstLastPara="1" wrap="square" lIns="68569" tIns="34275" rIns="68569" bIns="34275" anchor="t" anchorCtr="0">
            <a:spAutoFit/>
          </a:bodyPr>
          <a:lstStyle/>
          <a:p>
            <a:pPr algn="ctr"/>
            <a:r>
              <a:rPr lang="en-US" sz="2100">
                <a:solidFill>
                  <a:schemeClr val="dk1"/>
                </a:solidFill>
                <a:latin typeface="Times New Roman"/>
                <a:ea typeface="Times New Roman"/>
                <a:cs typeface="Times New Roman"/>
                <a:sym typeface="Times New Roman"/>
              </a:rPr>
              <a:t>Chơi cầu lông</a:t>
            </a:r>
            <a:endParaRPr/>
          </a:p>
        </p:txBody>
      </p:sp>
      <p:sp>
        <p:nvSpPr>
          <p:cNvPr id="530" name="Google Shape;530;p14"/>
          <p:cNvSpPr txBox="1"/>
          <p:nvPr/>
        </p:nvSpPr>
        <p:spPr>
          <a:xfrm>
            <a:off x="3241343" y="4450298"/>
            <a:ext cx="2565641" cy="392415"/>
          </a:xfrm>
          <a:prstGeom prst="rect">
            <a:avLst/>
          </a:prstGeom>
          <a:noFill/>
          <a:ln>
            <a:noFill/>
          </a:ln>
        </p:spPr>
        <p:txBody>
          <a:bodyPr spcFirstLastPara="1" wrap="square" lIns="68569" tIns="34275" rIns="68569" bIns="34275" anchor="t" anchorCtr="0">
            <a:spAutoFit/>
          </a:bodyPr>
          <a:lstStyle/>
          <a:p>
            <a:pPr algn="ctr"/>
            <a:r>
              <a:rPr lang="en-US" sz="2100">
                <a:solidFill>
                  <a:schemeClr val="dk1"/>
                </a:solidFill>
                <a:latin typeface="Times New Roman"/>
                <a:ea typeface="Times New Roman"/>
                <a:cs typeface="Times New Roman"/>
                <a:sym typeface="Times New Roman"/>
              </a:rPr>
              <a:t>Chơi bóng đá</a:t>
            </a:r>
            <a:endParaRPr/>
          </a:p>
        </p:txBody>
      </p:sp>
      <p:sp>
        <p:nvSpPr>
          <p:cNvPr id="531" name="Google Shape;531;p14"/>
          <p:cNvSpPr txBox="1"/>
          <p:nvPr/>
        </p:nvSpPr>
        <p:spPr>
          <a:xfrm>
            <a:off x="6670592" y="4436174"/>
            <a:ext cx="1477993" cy="392415"/>
          </a:xfrm>
          <a:prstGeom prst="rect">
            <a:avLst/>
          </a:prstGeom>
          <a:noFill/>
          <a:ln>
            <a:noFill/>
          </a:ln>
        </p:spPr>
        <p:txBody>
          <a:bodyPr spcFirstLastPara="1" wrap="square" lIns="68569" tIns="34275" rIns="68569" bIns="34275" anchor="t" anchorCtr="0">
            <a:spAutoFit/>
          </a:bodyPr>
          <a:lstStyle/>
          <a:p>
            <a:pPr algn="ctr"/>
            <a:r>
              <a:rPr lang="en-US" sz="2100">
                <a:solidFill>
                  <a:schemeClr val="dk1"/>
                </a:solidFill>
                <a:latin typeface="Times New Roman"/>
                <a:ea typeface="Times New Roman"/>
                <a:cs typeface="Times New Roman"/>
                <a:sym typeface="Times New Roman"/>
              </a:rPr>
              <a:t>Bơi lội</a:t>
            </a:r>
            <a:endParaRPr/>
          </a:p>
        </p:txBody>
      </p:sp>
    </p:spTree>
    <p:extLst>
      <p:ext uri="{BB962C8B-B14F-4D97-AF65-F5344CB8AC3E}">
        <p14:creationId xmlns:p14="http://schemas.microsoft.com/office/powerpoint/2010/main" val="32730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5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3"/>
                                        </p:tgtEl>
                                        <p:attrNameLst>
                                          <p:attrName>style.visibility</p:attrName>
                                        </p:attrNameLst>
                                      </p:cBhvr>
                                      <p:to>
                                        <p:strVal val="visible"/>
                                      </p:to>
                                    </p:set>
                                    <p:animEffect transition="in" filter="fade">
                                      <p:cBhvr>
                                        <p:cTn id="12" dur="500"/>
                                        <p:tgtEl>
                                          <p:spTgt spid="523"/>
                                        </p:tgtEl>
                                      </p:cBhvr>
                                    </p:animEffect>
                                  </p:childTnLst>
                                </p:cTn>
                              </p:par>
                              <p:par>
                                <p:cTn id="13" presetID="10" presetClass="entr" presetSubtype="0" fill="hold" nodeType="withEffect">
                                  <p:stCondLst>
                                    <p:cond delay="0"/>
                                  </p:stCondLst>
                                  <p:childTnLst>
                                    <p:set>
                                      <p:cBhvr>
                                        <p:cTn id="14" dur="1" fill="hold">
                                          <p:stCondLst>
                                            <p:cond delay="0"/>
                                          </p:stCondLst>
                                        </p:cTn>
                                        <p:tgtEl>
                                          <p:spTgt spid="528"/>
                                        </p:tgtEl>
                                        <p:attrNameLst>
                                          <p:attrName>style.visibility</p:attrName>
                                        </p:attrNameLst>
                                      </p:cBhvr>
                                      <p:to>
                                        <p:strVal val="visible"/>
                                      </p:to>
                                    </p:set>
                                    <p:animEffect transition="in" filter="fade">
                                      <p:cBhvr>
                                        <p:cTn id="15" dur="500"/>
                                        <p:tgtEl>
                                          <p:spTgt spid="5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24"/>
                                        </p:tgtEl>
                                        <p:attrNameLst>
                                          <p:attrName>style.visibility</p:attrName>
                                        </p:attrNameLst>
                                      </p:cBhvr>
                                      <p:to>
                                        <p:strVal val="visible"/>
                                      </p:to>
                                    </p:set>
                                    <p:animEffect transition="in" filter="fade">
                                      <p:cBhvr>
                                        <p:cTn id="20" dur="500"/>
                                        <p:tgtEl>
                                          <p:spTgt spid="524"/>
                                        </p:tgtEl>
                                      </p:cBhvr>
                                    </p:animEffect>
                                  </p:childTnLst>
                                </p:cTn>
                              </p:par>
                              <p:par>
                                <p:cTn id="21" presetID="10" presetClass="entr" presetSubtype="0" fill="hold" nodeType="withEffect">
                                  <p:stCondLst>
                                    <p:cond delay="0"/>
                                  </p:stCondLst>
                                  <p:childTnLst>
                                    <p:set>
                                      <p:cBhvr>
                                        <p:cTn id="22" dur="1" fill="hold">
                                          <p:stCondLst>
                                            <p:cond delay="0"/>
                                          </p:stCondLst>
                                        </p:cTn>
                                        <p:tgtEl>
                                          <p:spTgt spid="529"/>
                                        </p:tgtEl>
                                        <p:attrNameLst>
                                          <p:attrName>style.visibility</p:attrName>
                                        </p:attrNameLst>
                                      </p:cBhvr>
                                      <p:to>
                                        <p:strVal val="visible"/>
                                      </p:to>
                                    </p:set>
                                    <p:animEffect transition="in" filter="fade">
                                      <p:cBhvr>
                                        <p:cTn id="23" dur="500"/>
                                        <p:tgtEl>
                                          <p:spTgt spid="5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26"/>
                                        </p:tgtEl>
                                        <p:attrNameLst>
                                          <p:attrName>style.visibility</p:attrName>
                                        </p:attrNameLst>
                                      </p:cBhvr>
                                      <p:to>
                                        <p:strVal val="visible"/>
                                      </p:to>
                                    </p:set>
                                    <p:animEffect transition="in" filter="fade">
                                      <p:cBhvr>
                                        <p:cTn id="28" dur="500"/>
                                        <p:tgtEl>
                                          <p:spTgt spid="526"/>
                                        </p:tgtEl>
                                      </p:cBhvr>
                                    </p:animEffect>
                                  </p:childTnLst>
                                </p:cTn>
                              </p:par>
                              <p:par>
                                <p:cTn id="29" presetID="10" presetClass="entr" presetSubtype="0" fill="hold" nodeType="withEffect">
                                  <p:stCondLst>
                                    <p:cond delay="0"/>
                                  </p:stCondLst>
                                  <p:childTnLst>
                                    <p:set>
                                      <p:cBhvr>
                                        <p:cTn id="30" dur="1" fill="hold">
                                          <p:stCondLst>
                                            <p:cond delay="0"/>
                                          </p:stCondLst>
                                        </p:cTn>
                                        <p:tgtEl>
                                          <p:spTgt spid="530"/>
                                        </p:tgtEl>
                                        <p:attrNameLst>
                                          <p:attrName>style.visibility</p:attrName>
                                        </p:attrNameLst>
                                      </p:cBhvr>
                                      <p:to>
                                        <p:strVal val="visible"/>
                                      </p:to>
                                    </p:set>
                                    <p:animEffect transition="in" filter="fade">
                                      <p:cBhvr>
                                        <p:cTn id="31" dur="500"/>
                                        <p:tgtEl>
                                          <p:spTgt spid="5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5"/>
                                        </p:tgtEl>
                                        <p:attrNameLst>
                                          <p:attrName>style.visibility</p:attrName>
                                        </p:attrNameLst>
                                      </p:cBhvr>
                                      <p:to>
                                        <p:strVal val="visible"/>
                                      </p:to>
                                    </p:set>
                                    <p:animEffect transition="in" filter="fade">
                                      <p:cBhvr>
                                        <p:cTn id="36" dur="500"/>
                                        <p:tgtEl>
                                          <p:spTgt spid="525"/>
                                        </p:tgtEl>
                                      </p:cBhvr>
                                    </p:animEffect>
                                  </p:childTnLst>
                                </p:cTn>
                              </p:par>
                              <p:par>
                                <p:cTn id="37" presetID="10" presetClass="entr" presetSubtype="0" fill="hold" nodeType="withEffect">
                                  <p:stCondLst>
                                    <p:cond delay="0"/>
                                  </p:stCondLst>
                                  <p:childTnLst>
                                    <p:set>
                                      <p:cBhvr>
                                        <p:cTn id="38" dur="1" fill="hold">
                                          <p:stCondLst>
                                            <p:cond delay="0"/>
                                          </p:stCondLst>
                                        </p:cTn>
                                        <p:tgtEl>
                                          <p:spTgt spid="531"/>
                                        </p:tgtEl>
                                        <p:attrNameLst>
                                          <p:attrName>style.visibility</p:attrName>
                                        </p:attrNameLst>
                                      </p:cBhvr>
                                      <p:to>
                                        <p:strVal val="visible"/>
                                      </p:to>
                                    </p:set>
                                    <p:animEffect transition="in" filter="fade">
                                      <p:cBhvr>
                                        <p:cTn id="39"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5"/>
          <p:cNvSpPr/>
          <p:nvPr/>
        </p:nvSpPr>
        <p:spPr>
          <a:xfrm>
            <a:off x="437322" y="-117345"/>
            <a:ext cx="9064486" cy="3564249"/>
          </a:xfrm>
          <a:prstGeom prst="cloud">
            <a:avLst/>
          </a:prstGeom>
          <a:noFill/>
          <a:ln>
            <a:noFill/>
          </a:ln>
        </p:spPr>
        <p:txBody>
          <a:bodyPr spcFirstLastPara="1" wrap="square" lIns="68569" tIns="34275" rIns="68569" bIns="34275" anchor="ctr" anchorCtr="0">
            <a:noAutofit/>
          </a:bodyPr>
          <a:lstStyle/>
          <a:p>
            <a:r>
              <a:rPr lang="en-US" sz="3300" b="1">
                <a:solidFill>
                  <a:srgbClr val="FF0000"/>
                </a:solidFill>
                <a:latin typeface="Times New Roman"/>
                <a:ea typeface="Times New Roman"/>
                <a:cs typeface="Times New Roman"/>
                <a:sym typeface="Times New Roman"/>
              </a:rPr>
              <a:t>Luyện tập thường xuyên có tác dụng như thế nào đến các hệ cơ quan trong cơ thể và dẫn tới kết quả gì đối với hệ cơ?</a:t>
            </a:r>
            <a:endParaRPr sz="3300" b="1">
              <a:solidFill>
                <a:srgbClr val="FF0000"/>
              </a:solidFill>
              <a:latin typeface="Times New Roman"/>
              <a:ea typeface="Times New Roman"/>
              <a:cs typeface="Times New Roman"/>
              <a:sym typeface="Times New Roman"/>
            </a:endParaRPr>
          </a:p>
        </p:txBody>
      </p:sp>
      <p:sp>
        <p:nvSpPr>
          <p:cNvPr id="537" name="Google Shape;537;p15"/>
          <p:cNvSpPr/>
          <p:nvPr/>
        </p:nvSpPr>
        <p:spPr>
          <a:xfrm>
            <a:off x="289478" y="328753"/>
            <a:ext cx="8486775" cy="4576208"/>
          </a:xfrm>
          <a:prstGeom prst="rect">
            <a:avLst/>
          </a:prstGeom>
          <a:noFill/>
          <a:ln>
            <a:noFill/>
          </a:ln>
        </p:spPr>
        <p:txBody>
          <a:bodyPr spcFirstLastPara="1" wrap="square" lIns="68569" tIns="34275" rIns="68569" bIns="34275" anchor="ctr" anchorCtr="0">
            <a:noAutofit/>
          </a:bodyPr>
          <a:lstStyle/>
          <a:p>
            <a:pPr algn="just"/>
            <a:r>
              <a:rPr lang="en-US" sz="3000">
                <a:solidFill>
                  <a:srgbClr val="003399"/>
                </a:solidFill>
                <a:latin typeface="Times New Roman"/>
                <a:ea typeface="Times New Roman"/>
                <a:cs typeface="Times New Roman"/>
                <a:sym typeface="Times New Roman"/>
              </a:rPr>
              <a:t>Luyện tập thường xuyên sẽ giúp: </a:t>
            </a:r>
            <a:endParaRPr/>
          </a:p>
          <a:p>
            <a:pPr marL="214313" indent="-214313" algn="just">
              <a:buClr>
                <a:srgbClr val="003399"/>
              </a:buClr>
              <a:buSzPts val="4000"/>
              <a:buFont typeface="Times New Roman"/>
              <a:buChar char="-"/>
            </a:pPr>
            <a:r>
              <a:rPr lang="en-US" sz="3000">
                <a:solidFill>
                  <a:srgbClr val="003399"/>
                </a:solidFill>
                <a:latin typeface="Times New Roman"/>
                <a:ea typeface="Times New Roman"/>
                <a:cs typeface="Times New Roman"/>
                <a:sym typeface="Times New Roman"/>
              </a:rPr>
              <a:t>Hệ tuần hoàn, hệ tiêu hóa hoạt động có hiệu quả hơn, hệ hô hấp tăng cường trao đổi khí. Làm cho tinh thần sảng khoái.</a:t>
            </a:r>
            <a:endParaRPr sz="3000">
              <a:solidFill>
                <a:srgbClr val="003399"/>
              </a:solidFill>
              <a:latin typeface="Times New Roman"/>
              <a:ea typeface="Times New Roman"/>
              <a:cs typeface="Times New Roman"/>
              <a:sym typeface="Times New Roman"/>
            </a:endParaRPr>
          </a:p>
          <a:p>
            <a:pPr marL="214313" indent="-214313" algn="just">
              <a:buClr>
                <a:srgbClr val="003399"/>
              </a:buClr>
              <a:buSzPts val="4000"/>
              <a:buFont typeface="Times New Roman"/>
              <a:buChar char="-"/>
            </a:pPr>
            <a:r>
              <a:rPr lang="en-US" sz="3000">
                <a:solidFill>
                  <a:srgbClr val="003399"/>
                </a:solidFill>
                <a:latin typeface="Times New Roman"/>
                <a:ea typeface="Times New Roman"/>
                <a:cs typeface="Times New Roman"/>
                <a:sym typeface="Times New Roman"/>
              </a:rPr>
              <a:t>Tăng thể tích cơ, tăng lực co cơ, giúp xương cứng rắn, phát triển cân đối.</a:t>
            </a:r>
            <a:endParaRPr sz="3000">
              <a:solidFill>
                <a:srgbClr val="003399"/>
              </a:solidFill>
              <a:latin typeface="Times New Roman"/>
              <a:ea typeface="Times New Roman"/>
              <a:cs typeface="Times New Roman"/>
              <a:sym typeface="Times New Roman"/>
            </a:endParaRPr>
          </a:p>
          <a:p>
            <a:pPr algn="just"/>
            <a:r>
              <a:rPr lang="en-US" sz="3000" b="1">
                <a:solidFill>
                  <a:srgbClr val="003399"/>
                </a:solidFill>
                <a:latin typeface="Times New Roman"/>
                <a:ea typeface="Times New Roman"/>
                <a:cs typeface="Times New Roman"/>
                <a:sym typeface="Times New Roman"/>
              </a:rPr>
              <a:t>=&gt; Tăng sự dẻo dai, bền bỉ của cơ thể. Năng suất lao động đạt hiệu quả cao.</a:t>
            </a:r>
            <a:endParaRPr sz="3000" b="1">
              <a:solidFill>
                <a:srgbClr val="003399"/>
              </a:solidFill>
              <a:latin typeface="Times New Roman"/>
              <a:ea typeface="Times New Roman"/>
              <a:cs typeface="Times New Roman"/>
              <a:sym typeface="Times New Roman"/>
            </a:endParaRPr>
          </a:p>
          <a:p>
            <a:pPr algn="ctr"/>
            <a:endParaRPr sz="1800">
              <a:solidFill>
                <a:srgbClr val="00206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735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anim calcmode="lin" valueType="num">
                                      <p:cBhvr additive="base">
                                        <p:cTn id="7" dur="500"/>
                                        <p:tgtEl>
                                          <p:spTgt spid="536"/>
                                        </p:tgtEl>
                                        <p:attrNameLst>
                                          <p:attrName>ppt_w</p:attrName>
                                        </p:attrNameLst>
                                      </p:cBhvr>
                                      <p:tavLst>
                                        <p:tav tm="0">
                                          <p:val>
                                            <p:strVal val="0"/>
                                          </p:val>
                                        </p:tav>
                                        <p:tav tm="100000">
                                          <p:val>
                                            <p:strVal val="#ppt_w"/>
                                          </p:val>
                                        </p:tav>
                                      </p:tavLst>
                                    </p:anim>
                                    <p:anim calcmode="lin" valueType="num">
                                      <p:cBhvr additive="base">
                                        <p:cTn id="8" dur="500"/>
                                        <p:tgtEl>
                                          <p:spTgt spid="5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536"/>
                                        </p:tgtEl>
                                        <p:attrNameLst>
                                          <p:attrName>ppt_w</p:attrName>
                                        </p:attrNameLst>
                                      </p:cBhvr>
                                      <p:tavLst>
                                        <p:tav tm="0">
                                          <p:val>
                                            <p:strVal val="#ppt_w"/>
                                          </p:val>
                                        </p:tav>
                                        <p:tav tm="100000">
                                          <p:val>
                                            <p:strVal val="0"/>
                                          </p:val>
                                        </p:tav>
                                      </p:tavLst>
                                    </p:anim>
                                    <p:anim calcmode="lin" valueType="num">
                                      <p:cBhvr additive="base">
                                        <p:cTn id="13" dur="500"/>
                                        <p:tgtEl>
                                          <p:spTgt spid="536"/>
                                        </p:tgtEl>
                                        <p:attrNameLst>
                                          <p:attrName>ppt_h</p:attrName>
                                        </p:attrNameLst>
                                      </p:cBhvr>
                                      <p:tavLst>
                                        <p:tav tm="0">
                                          <p:val>
                                            <p:strVal val="#ppt_h"/>
                                          </p:val>
                                        </p:tav>
                                        <p:tav tm="100000">
                                          <p:val>
                                            <p:strVal val="0"/>
                                          </p:val>
                                        </p:tav>
                                      </p:tavLst>
                                    </p:anim>
                                    <p:set>
                                      <p:cBhvr>
                                        <p:cTn id="14" dur="1" fill="hold">
                                          <p:stCondLst>
                                            <p:cond delay="500"/>
                                          </p:stCondLst>
                                        </p:cTn>
                                        <p:tgtEl>
                                          <p:spTgt spid="536"/>
                                        </p:tgtEl>
                                        <p:attrNameLst>
                                          <p:attrName>style.visibility</p:attrName>
                                        </p:attrNameLst>
                                      </p:cBhvr>
                                      <p:to>
                                        <p:strVal val="hidden"/>
                                      </p:to>
                                    </p:set>
                                  </p:childTnLst>
                                </p:cTn>
                              </p:par>
                              <p:par>
                                <p:cTn id="15" presetID="23" presetClass="entr" presetSubtype="16" fill="hold" nodeType="withEffect">
                                  <p:stCondLst>
                                    <p:cond delay="0"/>
                                  </p:stCondLst>
                                  <p:childTnLst>
                                    <p:set>
                                      <p:cBhvr>
                                        <p:cTn id="16" dur="1" fill="hold">
                                          <p:stCondLst>
                                            <p:cond delay="0"/>
                                          </p:stCondLst>
                                        </p:cTn>
                                        <p:tgtEl>
                                          <p:spTgt spid="537"/>
                                        </p:tgtEl>
                                        <p:attrNameLst>
                                          <p:attrName>style.visibility</p:attrName>
                                        </p:attrNameLst>
                                      </p:cBhvr>
                                      <p:to>
                                        <p:strVal val="visible"/>
                                      </p:to>
                                    </p:set>
                                    <p:anim calcmode="lin" valueType="num">
                                      <p:cBhvr additive="base">
                                        <p:cTn id="17" dur="500"/>
                                        <p:tgtEl>
                                          <p:spTgt spid="537"/>
                                        </p:tgtEl>
                                        <p:attrNameLst>
                                          <p:attrName>ppt_w</p:attrName>
                                        </p:attrNameLst>
                                      </p:cBhvr>
                                      <p:tavLst>
                                        <p:tav tm="0">
                                          <p:val>
                                            <p:strVal val="0"/>
                                          </p:val>
                                        </p:tav>
                                        <p:tav tm="100000">
                                          <p:val>
                                            <p:strVal val="#ppt_w"/>
                                          </p:val>
                                        </p:tav>
                                      </p:tavLst>
                                    </p:anim>
                                    <p:anim calcmode="lin" valueType="num">
                                      <p:cBhvr additive="base">
                                        <p:cTn id="18" dur="500"/>
                                        <p:tgtEl>
                                          <p:spTgt spid="5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6"/>
          <p:cNvSpPr/>
          <p:nvPr/>
        </p:nvSpPr>
        <p:spPr>
          <a:xfrm>
            <a:off x="940526" y="444799"/>
            <a:ext cx="7994469" cy="3260156"/>
          </a:xfrm>
          <a:prstGeom prst="cloud">
            <a:avLst/>
          </a:prstGeom>
          <a:noFill/>
          <a:ln>
            <a:noFill/>
          </a:ln>
        </p:spPr>
        <p:txBody>
          <a:bodyPr spcFirstLastPara="1" wrap="square" lIns="68569" tIns="34275" rIns="68569" bIns="34275" anchor="ctr" anchorCtr="0">
            <a:noAutofit/>
          </a:bodyPr>
          <a:lstStyle/>
          <a:p>
            <a:pPr algn="just"/>
            <a:r>
              <a:rPr lang="en-US" sz="3300" b="1">
                <a:solidFill>
                  <a:srgbClr val="FF0000"/>
                </a:solidFill>
                <a:latin typeface="Times New Roman"/>
                <a:ea typeface="Times New Roman"/>
                <a:cs typeface="Times New Roman"/>
                <a:sym typeface="Times New Roman"/>
              </a:rPr>
              <a:t>Theo em cần có phương pháp luyện tập như thế nào nào để có kết quả tốt nhất?</a:t>
            </a:r>
            <a:endParaRPr sz="33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0500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787" y="1170908"/>
            <a:ext cx="4817964" cy="35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4546" y="542998"/>
            <a:ext cx="5652951"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II. Tính chất của cơ:</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904675" y="2105490"/>
            <a:ext cx="808823" cy="62784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Dây thần kinh</a:t>
            </a: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9" name="Rectangle 18"/>
          <p:cNvSpPr/>
          <p:nvPr/>
        </p:nvSpPr>
        <p:spPr>
          <a:xfrm>
            <a:off x="7366139" y="2849040"/>
            <a:ext cx="554369" cy="62784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Cơ cẳng chân</a:t>
            </a: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0" name="Rectangle 19"/>
          <p:cNvSpPr/>
          <p:nvPr/>
        </p:nvSpPr>
        <p:spPr>
          <a:xfrm>
            <a:off x="7103827" y="4269075"/>
            <a:ext cx="898301" cy="418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Đối trọng</a:t>
            </a: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1" name="Rectangle 20"/>
          <p:cNvSpPr/>
          <p:nvPr/>
        </p:nvSpPr>
        <p:spPr>
          <a:xfrm>
            <a:off x="5815197" y="3903371"/>
            <a:ext cx="898301" cy="3139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b="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Cần ghi</a:t>
            </a: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2" name="Rectangle 21"/>
          <p:cNvSpPr/>
          <p:nvPr/>
        </p:nvSpPr>
        <p:spPr>
          <a:xfrm>
            <a:off x="4887533" y="4431669"/>
            <a:ext cx="2216294" cy="5119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sz="1800"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Thí nghiệm sự co cơ</a:t>
            </a:r>
          </a:p>
        </p:txBody>
      </p:sp>
      <p:sp>
        <p:nvSpPr>
          <p:cNvPr id="11" name="TextBox 10"/>
          <p:cNvSpPr txBox="1"/>
          <p:nvPr/>
        </p:nvSpPr>
        <p:spPr>
          <a:xfrm>
            <a:off x="251724" y="150583"/>
            <a:ext cx="7668784"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I. Cấu tạo bắp cơ và tế bào cơ: </a:t>
            </a:r>
            <a:r>
              <a:rPr lang="vi-VN" sz="2800" dirty="0" smtClean="0">
                <a:latin typeface="Times New Roman" panose="02020603050405020304" pitchFamily="18" charset="0"/>
                <a:cs typeface="Times New Roman" panose="02020603050405020304" pitchFamily="18" charset="0"/>
              </a:rPr>
              <a:t>HS tự đọc SGK/32</a:t>
            </a:r>
            <a:endParaRPr lang="en-US" sz="2800" i="1" dirty="0">
              <a:latin typeface="Times New Roman" panose="02020603050405020304" pitchFamily="18" charset="0"/>
              <a:cs typeface="Times New Roman" panose="02020603050405020304" pitchFamily="18" charset="0"/>
            </a:endParaRPr>
          </a:p>
        </p:txBody>
      </p:sp>
      <p:sp>
        <p:nvSpPr>
          <p:cNvPr id="12" name="Rectangle 11"/>
          <p:cNvSpPr/>
          <p:nvPr/>
        </p:nvSpPr>
        <p:spPr>
          <a:xfrm>
            <a:off x="251724" y="857224"/>
            <a:ext cx="3605168" cy="4144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2400" dirty="0" smtClean="0">
                <a:solidFill>
                  <a:schemeClr val="tx1"/>
                </a:solidFill>
              </a:rPr>
              <a:t>Khi có một kích thích tác động vào dây thần kinh đi tới cơ cẳng chân ếch thì cơ co, sau đó cơ dãn làm cho cần ghi kéo lên rồi hạ xuống đầu kim vẽ ra đồ thị một nhịp co cơ</a:t>
            </a:r>
            <a:endParaRPr lang="en-US" sz="2400" dirty="0">
              <a:solidFill>
                <a:schemeClr val="tx1"/>
              </a:solidFill>
            </a:endParaRPr>
          </a:p>
          <a:p>
            <a:pPr marL="342900" indent="-342900">
              <a:buFont typeface="Wingdings" panose="05000000000000000000" pitchFamily="2" charset="2"/>
              <a:buChar char="Ø"/>
            </a:pPr>
            <a:r>
              <a:rPr lang="en-US" sz="2400" b="1" dirty="0" err="1" smtClean="0">
                <a:solidFill>
                  <a:srgbClr val="FF0000"/>
                </a:solidFill>
              </a:rPr>
              <a:t>Tính</a:t>
            </a:r>
            <a:r>
              <a:rPr lang="en-US" sz="2400" b="1" dirty="0" smtClean="0">
                <a:solidFill>
                  <a:srgbClr val="FF0000"/>
                </a:solidFill>
              </a:rPr>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cơ</a:t>
            </a:r>
            <a:r>
              <a:rPr lang="en-US" sz="2400" b="1" dirty="0">
                <a:solidFill>
                  <a:srgbClr val="FF0000"/>
                </a:solidFill>
              </a:rPr>
              <a:t> </a:t>
            </a:r>
            <a:r>
              <a:rPr lang="en-US" sz="2400" b="1" dirty="0" err="1">
                <a:solidFill>
                  <a:srgbClr val="FF0000"/>
                </a:solidFill>
              </a:rPr>
              <a:t>là</a:t>
            </a:r>
            <a:r>
              <a:rPr lang="en-US" sz="2400" b="1" dirty="0">
                <a:solidFill>
                  <a:srgbClr val="FF0000"/>
                </a:solidFill>
              </a:rPr>
              <a:t> co </a:t>
            </a:r>
            <a:r>
              <a:rPr lang="en-US" sz="2400" b="1" dirty="0" err="1">
                <a:solidFill>
                  <a:srgbClr val="FF0000"/>
                </a:solidFill>
              </a:rPr>
              <a:t>và</a:t>
            </a:r>
            <a:r>
              <a:rPr lang="en-US" sz="2400" b="1" dirty="0">
                <a:solidFill>
                  <a:srgbClr val="FF0000"/>
                </a:solidFill>
              </a:rPr>
              <a:t> </a:t>
            </a:r>
            <a:r>
              <a:rPr lang="en-US" sz="2400" b="1" dirty="0" err="1">
                <a:solidFill>
                  <a:srgbClr val="FF0000"/>
                </a:solidFill>
              </a:rPr>
              <a:t>dãn</a:t>
            </a:r>
            <a:endParaRPr lang="en-US" sz="2400" b="1" dirty="0">
              <a:solidFill>
                <a:srgbClr val="FF0000"/>
              </a:solidFill>
            </a:endParaRPr>
          </a:p>
        </p:txBody>
      </p:sp>
    </p:spTree>
    <p:extLst>
      <p:ext uri="{BB962C8B-B14F-4D97-AF65-F5344CB8AC3E}">
        <p14:creationId xmlns:p14="http://schemas.microsoft.com/office/powerpoint/2010/main" val="34468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9" grpId="0" animBg="1"/>
      <p:bldP spid="20" grpId="0" animBg="1"/>
      <p:bldP spid="21" grpId="0" animBg="1"/>
      <p:bldP spid="22"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17"/>
          <p:cNvPicPr preferRelativeResize="0"/>
          <p:nvPr/>
        </p:nvPicPr>
        <p:blipFill rotWithShape="1">
          <a:blip r:embed="rId3">
            <a:alphaModFix/>
          </a:blip>
          <a:srcRect/>
          <a:stretch/>
        </p:blipFill>
        <p:spPr>
          <a:xfrm>
            <a:off x="484382" y="671531"/>
            <a:ext cx="3010828" cy="2007218"/>
          </a:xfrm>
          <a:prstGeom prst="rect">
            <a:avLst/>
          </a:prstGeom>
          <a:noFill/>
          <a:ln>
            <a:noFill/>
          </a:ln>
        </p:spPr>
      </p:pic>
      <p:sp>
        <p:nvSpPr>
          <p:cNvPr id="548" name="Google Shape;548;p17"/>
          <p:cNvSpPr/>
          <p:nvPr/>
        </p:nvSpPr>
        <p:spPr>
          <a:xfrm>
            <a:off x="3676128" y="1033614"/>
            <a:ext cx="5467872" cy="1645135"/>
          </a:xfrm>
          <a:prstGeom prst="rect">
            <a:avLst/>
          </a:prstGeom>
          <a:noFill/>
          <a:ln>
            <a:noFill/>
          </a:ln>
        </p:spPr>
        <p:txBody>
          <a:bodyPr spcFirstLastPara="1" wrap="square" lIns="68569" tIns="34275" rIns="68569" bIns="34275" anchor="ctr" anchorCtr="0">
            <a:noAutofit/>
          </a:bodyPr>
          <a:lstStyle/>
          <a:p>
            <a:pPr algn="just"/>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Thường</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xuyên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luyện</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tập</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thể</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dục</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buổi</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sáng</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thể</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dục</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giữa</a:t>
            </a:r>
            <a:r>
              <a:rPr lang="en-US" sz="3300" dirty="0">
                <a:solidFill>
                  <a:srgbClr val="003399"/>
                </a:solidFill>
                <a:latin typeface="Times New Roman"/>
                <a:ea typeface="Times New Roman"/>
                <a:cs typeface="Times New Roman"/>
                <a:sym typeface="Times New Roman"/>
              </a:rPr>
              <a:t> </a:t>
            </a:r>
            <a:r>
              <a:rPr lang="en-US" sz="3300" dirty="0" err="1">
                <a:solidFill>
                  <a:srgbClr val="003399"/>
                </a:solidFill>
                <a:latin typeface="Times New Roman"/>
                <a:ea typeface="Times New Roman"/>
                <a:cs typeface="Times New Roman"/>
                <a:sym typeface="Times New Roman"/>
              </a:rPr>
              <a:t>giờ</a:t>
            </a:r>
            <a:r>
              <a:rPr lang="en-US" sz="3300" dirty="0">
                <a:solidFill>
                  <a:srgbClr val="003399"/>
                </a:solidFill>
                <a:latin typeface="Times New Roman"/>
                <a:ea typeface="Times New Roman"/>
                <a:cs typeface="Times New Roman"/>
                <a:sym typeface="Times New Roman"/>
              </a:rPr>
              <a:t>.</a:t>
            </a:r>
            <a:endParaRPr dirty="0">
              <a:solidFill>
                <a:srgbClr val="003399"/>
              </a:solidFill>
              <a:latin typeface="Times New Roman"/>
              <a:ea typeface="Times New Roman"/>
              <a:cs typeface="Times New Roman"/>
              <a:sym typeface="Times New Roman"/>
            </a:endParaRPr>
          </a:p>
        </p:txBody>
      </p:sp>
      <p:pic>
        <p:nvPicPr>
          <p:cNvPr id="549" name="Google Shape;549;p17"/>
          <p:cNvPicPr preferRelativeResize="0"/>
          <p:nvPr/>
        </p:nvPicPr>
        <p:blipFill rotWithShape="1">
          <a:blip r:embed="rId4">
            <a:alphaModFix/>
          </a:blip>
          <a:srcRect/>
          <a:stretch/>
        </p:blipFill>
        <p:spPr>
          <a:xfrm>
            <a:off x="484382" y="2747598"/>
            <a:ext cx="3010828" cy="2256263"/>
          </a:xfrm>
          <a:prstGeom prst="rect">
            <a:avLst/>
          </a:prstGeom>
          <a:noFill/>
          <a:ln>
            <a:noFill/>
          </a:ln>
        </p:spPr>
      </p:pic>
      <p:sp>
        <p:nvSpPr>
          <p:cNvPr id="550" name="Google Shape;550;p17"/>
          <p:cNvSpPr/>
          <p:nvPr/>
        </p:nvSpPr>
        <p:spPr>
          <a:xfrm>
            <a:off x="3671253" y="2877315"/>
            <a:ext cx="5467872" cy="1645135"/>
          </a:xfrm>
          <a:prstGeom prst="rect">
            <a:avLst/>
          </a:prstGeom>
          <a:noFill/>
          <a:ln>
            <a:noFill/>
          </a:ln>
        </p:spPr>
        <p:txBody>
          <a:bodyPr spcFirstLastPara="1" wrap="square" lIns="68569" tIns="34275" rIns="68569" bIns="34275" anchor="ctr" anchorCtr="0">
            <a:noAutofit/>
          </a:bodyPr>
          <a:lstStyle/>
          <a:p>
            <a:pPr algn="just"/>
            <a:r>
              <a:rPr lang="en-US" sz="3300">
                <a:solidFill>
                  <a:srgbClr val="003399"/>
                </a:solidFill>
                <a:latin typeface="Times New Roman"/>
                <a:ea typeface="Times New Roman"/>
                <a:cs typeface="Times New Roman"/>
                <a:sym typeface="Times New Roman"/>
              </a:rPr>
              <a:t>- Tham gia các môn thể thao như: bóng chuyền, bóng rổ, cầu lông, bơi lội,...một cách vừa sức</a:t>
            </a:r>
            <a:endParaRPr>
              <a:solidFill>
                <a:srgbClr val="003399"/>
              </a:solidFill>
              <a:latin typeface="Times New Roman"/>
              <a:ea typeface="Times New Roman"/>
              <a:cs typeface="Times New Roman"/>
              <a:sym typeface="Times New Roman"/>
            </a:endParaRPr>
          </a:p>
        </p:txBody>
      </p:sp>
      <p:sp>
        <p:nvSpPr>
          <p:cNvPr id="6" name="Google Shape;428;p4"/>
          <p:cNvSpPr txBox="1"/>
          <p:nvPr/>
        </p:nvSpPr>
        <p:spPr>
          <a:xfrm>
            <a:off x="46695" y="94889"/>
            <a:ext cx="8886290" cy="577051"/>
          </a:xfrm>
          <a:prstGeom prst="rect">
            <a:avLst/>
          </a:prstGeom>
          <a:noFill/>
          <a:ln>
            <a:noFill/>
          </a:ln>
        </p:spPr>
        <p:txBody>
          <a:bodyPr spcFirstLastPara="1" wrap="square" lIns="68569" tIns="34275" rIns="68569" bIns="34275" anchor="t" anchorCtr="0">
            <a:spAutoFit/>
          </a:bodyPr>
          <a:lstStyle/>
          <a:p>
            <a:pPr algn="just"/>
            <a:r>
              <a:rPr lang="vi-VN" sz="3300" b="1" dirty="0" smtClean="0">
                <a:solidFill>
                  <a:srgbClr val="FF0000"/>
                </a:solidFill>
                <a:latin typeface="Times New Roman"/>
                <a:ea typeface="Times New Roman"/>
                <a:cs typeface="Times New Roman"/>
                <a:sym typeface="Times New Roman"/>
              </a:rPr>
              <a:t>V</a:t>
            </a:r>
            <a:r>
              <a:rPr lang="en-US" sz="3300" b="1" dirty="0" smtClean="0">
                <a:solidFill>
                  <a:srgbClr val="FF0000"/>
                </a:solidFill>
                <a:latin typeface="Times New Roman"/>
                <a:ea typeface="Times New Roman"/>
                <a:cs typeface="Times New Roman"/>
                <a:sym typeface="Times New Roman"/>
              </a:rPr>
              <a:t>. </a:t>
            </a:r>
            <a:r>
              <a:rPr lang="vi-VN" sz="3300" b="1" dirty="0" smtClean="0">
                <a:solidFill>
                  <a:srgbClr val="FF0000"/>
                </a:solidFill>
                <a:latin typeface="Times New Roman"/>
                <a:ea typeface="Times New Roman"/>
                <a:cs typeface="Times New Roman"/>
                <a:sym typeface="Times New Roman"/>
              </a:rPr>
              <a:t>Thường xuyên luyện tập để rèn luyện cơ:</a:t>
            </a:r>
            <a:endParaRPr dirty="0"/>
          </a:p>
        </p:txBody>
      </p:sp>
    </p:spTree>
    <p:extLst>
      <p:ext uri="{BB962C8B-B14F-4D97-AF65-F5344CB8AC3E}">
        <p14:creationId xmlns:p14="http://schemas.microsoft.com/office/powerpoint/2010/main" val="184138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par>
                                <p:cTn id="8" presetID="10" presetClass="entr" presetSubtype="0" fill="hold" nodeType="withEffect">
                                  <p:stCondLst>
                                    <p:cond delay="0"/>
                                  </p:stCondLst>
                                  <p:childTnLst>
                                    <p:set>
                                      <p:cBhvr>
                                        <p:cTn id="9" dur="1" fill="hold">
                                          <p:stCondLst>
                                            <p:cond delay="0"/>
                                          </p:stCondLst>
                                        </p:cTn>
                                        <p:tgtEl>
                                          <p:spTgt spid="548"/>
                                        </p:tgtEl>
                                        <p:attrNameLst>
                                          <p:attrName>style.visibility</p:attrName>
                                        </p:attrNameLst>
                                      </p:cBhvr>
                                      <p:to>
                                        <p:strVal val="visible"/>
                                      </p:to>
                                    </p:set>
                                    <p:animEffect transition="in" filter="fade">
                                      <p:cBhvr>
                                        <p:cTn id="10" dur="500"/>
                                        <p:tgtEl>
                                          <p:spTgt spid="5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9"/>
                                        </p:tgtEl>
                                        <p:attrNameLst>
                                          <p:attrName>style.visibility</p:attrName>
                                        </p:attrNameLst>
                                      </p:cBhvr>
                                      <p:to>
                                        <p:strVal val="visible"/>
                                      </p:to>
                                    </p:set>
                                    <p:animEffect transition="in" filter="fade">
                                      <p:cBhvr>
                                        <p:cTn id="15" dur="500"/>
                                        <p:tgtEl>
                                          <p:spTgt spid="549"/>
                                        </p:tgtEl>
                                      </p:cBhvr>
                                    </p:animEffect>
                                  </p:childTnLst>
                                </p:cTn>
                              </p:par>
                              <p:par>
                                <p:cTn id="16" presetID="10" presetClass="entr" presetSubtype="0" fill="hold" nodeType="withEffect">
                                  <p:stCondLst>
                                    <p:cond delay="0"/>
                                  </p:stCondLst>
                                  <p:childTnLst>
                                    <p:set>
                                      <p:cBhvr>
                                        <p:cTn id="17" dur="1" fill="hold">
                                          <p:stCondLst>
                                            <p:cond delay="0"/>
                                          </p:stCondLst>
                                        </p:cTn>
                                        <p:tgtEl>
                                          <p:spTgt spid="550"/>
                                        </p:tgtEl>
                                        <p:attrNameLst>
                                          <p:attrName>style.visibility</p:attrName>
                                        </p:attrNameLst>
                                      </p:cBhvr>
                                      <p:to>
                                        <p:strVal val="visible"/>
                                      </p:to>
                                    </p:set>
                                    <p:animEffect transition="in" filter="fade">
                                      <p:cBhvr>
                                        <p:cTn id="18"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18"/>
          <p:cNvPicPr preferRelativeResize="0"/>
          <p:nvPr/>
        </p:nvPicPr>
        <p:blipFill rotWithShape="1">
          <a:blip r:embed="rId3">
            <a:alphaModFix/>
          </a:blip>
          <a:srcRect/>
          <a:stretch/>
        </p:blipFill>
        <p:spPr>
          <a:xfrm>
            <a:off x="473745" y="388018"/>
            <a:ext cx="2183732" cy="2183732"/>
          </a:xfrm>
          <a:prstGeom prst="rect">
            <a:avLst/>
          </a:prstGeom>
          <a:noFill/>
          <a:ln>
            <a:noFill/>
          </a:ln>
        </p:spPr>
      </p:pic>
      <p:sp>
        <p:nvSpPr>
          <p:cNvPr id="556" name="Google Shape;556;p18"/>
          <p:cNvSpPr/>
          <p:nvPr/>
        </p:nvSpPr>
        <p:spPr>
          <a:xfrm>
            <a:off x="3149266" y="657318"/>
            <a:ext cx="5739062" cy="1645135"/>
          </a:xfrm>
          <a:prstGeom prst="rect">
            <a:avLst/>
          </a:prstGeom>
          <a:noFill/>
          <a:ln>
            <a:noFill/>
          </a:ln>
        </p:spPr>
        <p:txBody>
          <a:bodyPr spcFirstLastPara="1" wrap="square" lIns="68569" tIns="34275" rIns="68569" bIns="34275" anchor="ctr" anchorCtr="0">
            <a:noAutofit/>
          </a:bodyPr>
          <a:lstStyle/>
          <a:p>
            <a:pPr algn="just"/>
            <a:r>
              <a:rPr lang="en-US" sz="3300">
                <a:solidFill>
                  <a:srgbClr val="003399"/>
                </a:solidFill>
                <a:latin typeface="Times New Roman"/>
                <a:ea typeface="Times New Roman"/>
                <a:cs typeface="Times New Roman"/>
                <a:sym typeface="Times New Roman"/>
              </a:rPr>
              <a:t>- Chế độ dinh dưỡng hợp lý, ăn uống đủ chất.</a:t>
            </a:r>
            <a:endParaRPr>
              <a:solidFill>
                <a:srgbClr val="003399"/>
              </a:solidFill>
              <a:latin typeface="Times New Roman"/>
              <a:ea typeface="Times New Roman"/>
              <a:cs typeface="Times New Roman"/>
              <a:sym typeface="Times New Roman"/>
            </a:endParaRPr>
          </a:p>
        </p:txBody>
      </p:sp>
      <p:pic>
        <p:nvPicPr>
          <p:cNvPr id="557" name="Google Shape;557;p18"/>
          <p:cNvPicPr preferRelativeResize="0"/>
          <p:nvPr/>
        </p:nvPicPr>
        <p:blipFill rotWithShape="1">
          <a:blip r:embed="rId4">
            <a:alphaModFix/>
          </a:blip>
          <a:srcRect/>
          <a:stretch/>
        </p:blipFill>
        <p:spPr>
          <a:xfrm>
            <a:off x="81215" y="2946334"/>
            <a:ext cx="2968793" cy="1645135"/>
          </a:xfrm>
          <a:prstGeom prst="rect">
            <a:avLst/>
          </a:prstGeom>
          <a:noFill/>
          <a:ln>
            <a:noFill/>
          </a:ln>
        </p:spPr>
      </p:pic>
      <p:sp>
        <p:nvSpPr>
          <p:cNvPr id="558" name="Google Shape;558;p18"/>
          <p:cNvSpPr/>
          <p:nvPr/>
        </p:nvSpPr>
        <p:spPr>
          <a:xfrm>
            <a:off x="3224464" y="2946334"/>
            <a:ext cx="5739062" cy="1645135"/>
          </a:xfrm>
          <a:prstGeom prst="rect">
            <a:avLst/>
          </a:prstGeom>
          <a:noFill/>
          <a:ln>
            <a:noFill/>
          </a:ln>
        </p:spPr>
        <p:txBody>
          <a:bodyPr spcFirstLastPara="1" wrap="square" lIns="68569" tIns="34275" rIns="68569" bIns="34275" anchor="ctr" anchorCtr="0">
            <a:noAutofit/>
          </a:bodyPr>
          <a:lstStyle/>
          <a:p>
            <a:pPr algn="just"/>
            <a:r>
              <a:rPr lang="en-US" sz="3300">
                <a:solidFill>
                  <a:srgbClr val="003399"/>
                </a:solidFill>
                <a:latin typeface="Times New Roman"/>
                <a:ea typeface="Times New Roman"/>
                <a:cs typeface="Times New Roman"/>
                <a:sym typeface="Times New Roman"/>
              </a:rPr>
              <a:t>- Chế độ làm việc và nghỉ ngơi hợp lý.</a:t>
            </a:r>
            <a:endParaRPr>
              <a:solidFill>
                <a:srgbClr val="0033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54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fade">
                                      <p:cBhvr>
                                        <p:cTn id="7" dur="500"/>
                                        <p:tgtEl>
                                          <p:spTgt spid="556"/>
                                        </p:tgtEl>
                                      </p:cBhvr>
                                    </p:animEffect>
                                  </p:childTnLst>
                                </p:cTn>
                              </p:par>
                              <p:par>
                                <p:cTn id="8" presetID="10" presetClass="entr" presetSubtype="0" fill="hold" nodeType="withEffect">
                                  <p:stCondLst>
                                    <p:cond delay="0"/>
                                  </p:stCondLst>
                                  <p:childTnLst>
                                    <p:set>
                                      <p:cBhvr>
                                        <p:cTn id="9" dur="1" fill="hold">
                                          <p:stCondLst>
                                            <p:cond delay="0"/>
                                          </p:stCondLst>
                                        </p:cTn>
                                        <p:tgtEl>
                                          <p:spTgt spid="555"/>
                                        </p:tgtEl>
                                        <p:attrNameLst>
                                          <p:attrName>style.visibility</p:attrName>
                                        </p:attrNameLst>
                                      </p:cBhvr>
                                      <p:to>
                                        <p:strVal val="visible"/>
                                      </p:to>
                                    </p:set>
                                    <p:animEffect transition="in" filter="fade">
                                      <p:cBhvr>
                                        <p:cTn id="10" dur="500"/>
                                        <p:tgtEl>
                                          <p:spTgt spid="5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8"/>
                                        </p:tgtEl>
                                        <p:attrNameLst>
                                          <p:attrName>style.visibility</p:attrName>
                                        </p:attrNameLst>
                                      </p:cBhvr>
                                      <p:to>
                                        <p:strVal val="visible"/>
                                      </p:to>
                                    </p:set>
                                    <p:animEffect transition="in" filter="fade">
                                      <p:cBhvr>
                                        <p:cTn id="18"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9"/>
          <p:cNvSpPr txBox="1"/>
          <p:nvPr/>
        </p:nvSpPr>
        <p:spPr>
          <a:xfrm>
            <a:off x="394494" y="182144"/>
            <a:ext cx="6818039" cy="484748"/>
          </a:xfrm>
          <a:prstGeom prst="rect">
            <a:avLst/>
          </a:prstGeom>
          <a:noFill/>
          <a:ln>
            <a:noFill/>
          </a:ln>
        </p:spPr>
        <p:txBody>
          <a:bodyPr spcFirstLastPara="1" wrap="square" lIns="68569" tIns="34275" rIns="68569" bIns="34275" anchor="t" anchorCtr="0">
            <a:spAutoFit/>
          </a:bodyPr>
          <a:lstStyle/>
          <a:p>
            <a:pPr algn="just"/>
            <a:r>
              <a:rPr lang="vi-VN" sz="2700" b="1" dirty="0" smtClean="0">
                <a:solidFill>
                  <a:srgbClr val="FF0000"/>
                </a:solidFill>
                <a:latin typeface="Times New Roman"/>
                <a:ea typeface="Times New Roman"/>
                <a:cs typeface="Times New Roman"/>
                <a:sym typeface="Times New Roman"/>
              </a:rPr>
              <a:t>V</a:t>
            </a:r>
            <a:r>
              <a:rPr lang="en-US" sz="2700" b="1" dirty="0" smtClean="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Thường</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xuyên</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luyện</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tập</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để</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rèn</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luyện</a:t>
            </a:r>
            <a:r>
              <a:rPr lang="en-US" sz="2700" b="1" dirty="0">
                <a:solidFill>
                  <a:srgbClr val="FF0000"/>
                </a:solidFill>
                <a:latin typeface="Times New Roman"/>
                <a:ea typeface="Times New Roman"/>
                <a:cs typeface="Times New Roman"/>
                <a:sym typeface="Times New Roman"/>
              </a:rPr>
              <a:t> </a:t>
            </a:r>
            <a:r>
              <a:rPr lang="en-US" sz="2700" b="1" dirty="0" err="1">
                <a:solidFill>
                  <a:srgbClr val="FF0000"/>
                </a:solidFill>
                <a:latin typeface="Times New Roman"/>
                <a:ea typeface="Times New Roman"/>
                <a:cs typeface="Times New Roman"/>
                <a:sym typeface="Times New Roman"/>
              </a:rPr>
              <a:t>cơ</a:t>
            </a:r>
            <a:endParaRPr dirty="0"/>
          </a:p>
        </p:txBody>
      </p:sp>
      <p:sp>
        <p:nvSpPr>
          <p:cNvPr id="570" name="Google Shape;570;p19"/>
          <p:cNvSpPr/>
          <p:nvPr/>
        </p:nvSpPr>
        <p:spPr>
          <a:xfrm>
            <a:off x="757910" y="2215056"/>
            <a:ext cx="7775403" cy="1645135"/>
          </a:xfrm>
          <a:prstGeom prst="rect">
            <a:avLst/>
          </a:prstGeom>
          <a:noFill/>
          <a:ln>
            <a:noFill/>
          </a:ln>
        </p:spPr>
        <p:txBody>
          <a:bodyPr spcFirstLastPara="1" wrap="square" lIns="68569" tIns="34275" rIns="68569" bIns="34275" anchor="ctr" anchorCtr="0">
            <a:noAutofit/>
          </a:bodyPr>
          <a:lstStyle/>
          <a:p>
            <a:pPr algn="just"/>
            <a:r>
              <a:rPr lang="vi-VN" sz="2700" dirty="0" smtClean="0">
                <a:solidFill>
                  <a:srgbClr val="003399"/>
                </a:solidFill>
                <a:latin typeface="Times New Roman"/>
                <a:ea typeface="Times New Roman"/>
                <a:cs typeface="Times New Roman"/>
                <a:sym typeface="Times New Roman"/>
              </a:rPr>
              <a:t>M</a:t>
            </a:r>
            <a:r>
              <a:rPr lang="en-US" sz="2700" dirty="0" err="1" smtClean="0">
                <a:solidFill>
                  <a:srgbClr val="003399"/>
                </a:solidFill>
                <a:latin typeface="Times New Roman"/>
                <a:ea typeface="Times New Roman"/>
                <a:cs typeface="Times New Roman"/>
                <a:sym typeface="Times New Roman"/>
              </a:rPr>
              <a:t>ục</a:t>
            </a:r>
            <a:r>
              <a:rPr lang="en-US" sz="2700" dirty="0" smtClean="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đích</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tăng</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cường</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khả</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năng</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sinh</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công</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của</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cơ</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và</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giúp</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cơ</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làm</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việc</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dẻo</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dai</a:t>
            </a:r>
            <a:r>
              <a:rPr lang="en-US" sz="2700" dirty="0">
                <a:solidFill>
                  <a:srgbClr val="003399"/>
                </a:solidFill>
                <a:latin typeface="Times New Roman"/>
                <a:ea typeface="Times New Roman"/>
                <a:cs typeface="Times New Roman"/>
                <a:sym typeface="Times New Roman"/>
              </a:rPr>
              <a:t>.</a:t>
            </a:r>
            <a:endParaRPr sz="2700" dirty="0">
              <a:solidFill>
                <a:srgbClr val="003399"/>
              </a:solidFill>
              <a:latin typeface="Times New Roman"/>
              <a:ea typeface="Times New Roman"/>
              <a:cs typeface="Times New Roman"/>
              <a:sym typeface="Times New Roman"/>
            </a:endParaRPr>
          </a:p>
          <a:p>
            <a:pPr algn="just"/>
            <a:r>
              <a:rPr lang="en-US" sz="2700" dirty="0" err="1">
                <a:solidFill>
                  <a:srgbClr val="003399"/>
                </a:solidFill>
                <a:latin typeface="Times New Roman"/>
                <a:ea typeface="Times New Roman"/>
                <a:cs typeface="Times New Roman"/>
                <a:sym typeface="Times New Roman"/>
              </a:rPr>
              <a:t>Phương</a:t>
            </a:r>
            <a:r>
              <a:rPr lang="en-US" sz="2700" dirty="0">
                <a:solidFill>
                  <a:srgbClr val="003399"/>
                </a:solidFill>
                <a:latin typeface="Times New Roman"/>
                <a:ea typeface="Times New Roman"/>
                <a:cs typeface="Times New Roman"/>
                <a:sym typeface="Times New Roman"/>
              </a:rPr>
              <a:t> </a:t>
            </a:r>
            <a:r>
              <a:rPr lang="en-US" sz="2700" dirty="0" err="1">
                <a:solidFill>
                  <a:srgbClr val="003399"/>
                </a:solidFill>
                <a:latin typeface="Times New Roman"/>
                <a:ea typeface="Times New Roman"/>
                <a:cs typeface="Times New Roman"/>
                <a:sym typeface="Times New Roman"/>
              </a:rPr>
              <a:t>pháp</a:t>
            </a:r>
            <a:r>
              <a:rPr lang="en-US" sz="2700" dirty="0">
                <a:solidFill>
                  <a:srgbClr val="003399"/>
                </a:solidFill>
                <a:latin typeface="Times New Roman"/>
                <a:ea typeface="Times New Roman"/>
                <a:cs typeface="Times New Roman"/>
                <a:sym typeface="Times New Roman"/>
              </a:rPr>
              <a:t>:</a:t>
            </a:r>
            <a:endParaRPr sz="2700" dirty="0">
              <a:solidFill>
                <a:srgbClr val="003399"/>
              </a:solidFill>
              <a:latin typeface="Times New Roman"/>
              <a:ea typeface="Times New Roman"/>
              <a:cs typeface="Times New Roman"/>
              <a:sym typeface="Times New Roman"/>
            </a:endParaRPr>
          </a:p>
          <a:p>
            <a:pPr algn="just"/>
            <a:r>
              <a:rPr lang="en-US" sz="3000" dirty="0">
                <a:solidFill>
                  <a:srgbClr val="0033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Thường</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xuyên</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luyện</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tập</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thể</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dục</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buổi</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sáng</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thể</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dục</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giữa</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giờ</a:t>
            </a:r>
            <a:r>
              <a:rPr lang="en-US" sz="2700" dirty="0">
                <a:solidFill>
                  <a:srgbClr val="000099"/>
                </a:solidFill>
                <a:latin typeface="Times New Roman"/>
                <a:ea typeface="Times New Roman"/>
                <a:cs typeface="Times New Roman"/>
                <a:sym typeface="Times New Roman"/>
              </a:rPr>
              <a:t>.</a:t>
            </a:r>
            <a:endParaRPr dirty="0"/>
          </a:p>
          <a:p>
            <a:pPr marL="214313" indent="-214313" algn="just">
              <a:buClr>
                <a:srgbClr val="000099"/>
              </a:buClr>
              <a:buSzPts val="3600"/>
              <a:buFont typeface="Times New Roman"/>
              <a:buChar char="-"/>
            </a:pPr>
            <a:r>
              <a:rPr lang="en-US" sz="2700" dirty="0" err="1">
                <a:solidFill>
                  <a:srgbClr val="000099"/>
                </a:solidFill>
                <a:latin typeface="Times New Roman"/>
                <a:ea typeface="Times New Roman"/>
                <a:cs typeface="Times New Roman"/>
                <a:sym typeface="Times New Roman"/>
              </a:rPr>
              <a:t>Tham</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gia</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các</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môn</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thể</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thao</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một</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cách</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vừa</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sức</a:t>
            </a:r>
            <a:endParaRPr sz="2700" dirty="0">
              <a:solidFill>
                <a:srgbClr val="000099"/>
              </a:solidFill>
              <a:latin typeface="Times New Roman"/>
              <a:ea typeface="Times New Roman"/>
              <a:cs typeface="Times New Roman"/>
              <a:sym typeface="Times New Roman"/>
            </a:endParaRPr>
          </a:p>
          <a:p>
            <a:pPr marL="214313" indent="-214313" algn="just">
              <a:buClr>
                <a:srgbClr val="000099"/>
              </a:buClr>
              <a:buSzPts val="3600"/>
              <a:buFont typeface="Times New Roman"/>
              <a:buChar char="-"/>
            </a:pPr>
            <a:r>
              <a:rPr lang="en-US" sz="2700" dirty="0" err="1">
                <a:solidFill>
                  <a:srgbClr val="000099"/>
                </a:solidFill>
                <a:latin typeface="Times New Roman"/>
                <a:ea typeface="Times New Roman"/>
                <a:cs typeface="Times New Roman"/>
                <a:sym typeface="Times New Roman"/>
              </a:rPr>
              <a:t>Chế</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độ</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dinh</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dưỡng</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hợp</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lý</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ăn</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uống</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đủ</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chất</a:t>
            </a:r>
            <a:r>
              <a:rPr lang="en-US" sz="2700" dirty="0">
                <a:solidFill>
                  <a:srgbClr val="000099"/>
                </a:solidFill>
                <a:latin typeface="Times New Roman"/>
                <a:ea typeface="Times New Roman"/>
                <a:cs typeface="Times New Roman"/>
                <a:sym typeface="Times New Roman"/>
              </a:rPr>
              <a:t>.</a:t>
            </a:r>
            <a:endParaRPr dirty="0"/>
          </a:p>
          <a:p>
            <a:pPr marL="214313" indent="-214313" algn="just">
              <a:buClr>
                <a:srgbClr val="000099"/>
              </a:buClr>
              <a:buSzPts val="3600"/>
              <a:buFont typeface="Times New Roman"/>
              <a:buChar char="-"/>
            </a:pPr>
            <a:r>
              <a:rPr lang="en-US" sz="2700" dirty="0" err="1">
                <a:solidFill>
                  <a:srgbClr val="000099"/>
                </a:solidFill>
                <a:latin typeface="Times New Roman"/>
                <a:ea typeface="Times New Roman"/>
                <a:cs typeface="Times New Roman"/>
                <a:sym typeface="Times New Roman"/>
              </a:rPr>
              <a:t>Chế</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độ</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làm</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việc</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và</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nghỉ</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ngơi</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hợp</a:t>
            </a:r>
            <a:r>
              <a:rPr lang="en-US" sz="2700" dirty="0">
                <a:solidFill>
                  <a:srgbClr val="000099"/>
                </a:solidFill>
                <a:latin typeface="Times New Roman"/>
                <a:ea typeface="Times New Roman"/>
                <a:cs typeface="Times New Roman"/>
                <a:sym typeface="Times New Roman"/>
              </a:rPr>
              <a:t> </a:t>
            </a:r>
            <a:r>
              <a:rPr lang="en-US" sz="2700" dirty="0" err="1">
                <a:solidFill>
                  <a:srgbClr val="000099"/>
                </a:solidFill>
                <a:latin typeface="Times New Roman"/>
                <a:ea typeface="Times New Roman"/>
                <a:cs typeface="Times New Roman"/>
                <a:sym typeface="Times New Roman"/>
              </a:rPr>
              <a:t>lý</a:t>
            </a:r>
            <a:r>
              <a:rPr lang="en-US" sz="2700" dirty="0">
                <a:solidFill>
                  <a:srgbClr val="000099"/>
                </a:solidFill>
                <a:latin typeface="Times New Roman"/>
                <a:ea typeface="Times New Roman"/>
                <a:cs typeface="Times New Roman"/>
                <a:sym typeface="Times New Roman"/>
              </a:rPr>
              <a:t>.</a:t>
            </a:r>
            <a:endParaRPr sz="2700" dirty="0">
              <a:solidFill>
                <a:srgbClr val="000099"/>
              </a:solidFill>
              <a:latin typeface="Times New Roman"/>
              <a:ea typeface="Times New Roman"/>
              <a:cs typeface="Times New Roman"/>
              <a:sym typeface="Times New Roman"/>
            </a:endParaRPr>
          </a:p>
          <a:p>
            <a:pPr marL="214313" indent="-61913" algn="just">
              <a:buClr>
                <a:schemeClr val="dk1"/>
              </a:buClr>
              <a:buSzPts val="3200"/>
            </a:pPr>
            <a:endParaRPr sz="2400" dirty="0">
              <a:solidFill>
                <a:srgbClr val="003399"/>
              </a:solidFill>
              <a:latin typeface="Times New Roman"/>
              <a:ea typeface="Times New Roman"/>
              <a:cs typeface="Times New Roman"/>
              <a:sym typeface="Times New Roman"/>
            </a:endParaRPr>
          </a:p>
          <a:p>
            <a:pPr marL="214313" indent="-61913" algn="just">
              <a:buClr>
                <a:schemeClr val="dk1"/>
              </a:buClr>
              <a:buSzPts val="3200"/>
            </a:pPr>
            <a:endParaRPr sz="2400" dirty="0">
              <a:solidFill>
                <a:srgbClr val="003399"/>
              </a:solidFill>
              <a:latin typeface="Times New Roman"/>
              <a:ea typeface="Times New Roman"/>
              <a:cs typeface="Times New Roman"/>
              <a:sym typeface="Times New Roman"/>
            </a:endParaRPr>
          </a:p>
          <a:p>
            <a:pPr marL="214313" indent="-61913" algn="just">
              <a:buClr>
                <a:schemeClr val="dk1"/>
              </a:buClr>
              <a:buSzPts val="3200"/>
            </a:pPr>
            <a:endParaRPr sz="2400" dirty="0">
              <a:solidFill>
                <a:srgbClr val="003399"/>
              </a:solidFill>
              <a:latin typeface="Times New Roman"/>
              <a:ea typeface="Times New Roman"/>
              <a:cs typeface="Times New Roman"/>
              <a:sym typeface="Times New Roman"/>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6" y="666892"/>
            <a:ext cx="574628" cy="60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48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ná»n pp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6115" y="413029"/>
            <a:ext cx="3485571" cy="700192"/>
          </a:xfrm>
          <a:prstGeom prst="rect">
            <a:avLst/>
          </a:prstGeom>
          <a:noFill/>
        </p:spPr>
        <p:txBody>
          <a:bodyPr wrap="none" lIns="68580" tIns="34290" rIns="68580" bIns="34290">
            <a:spAutoFit/>
          </a:bodyPr>
          <a:lstStyle/>
          <a:p>
            <a:pPr algn="ctr"/>
            <a:r>
              <a:rPr lang="en-US" sz="41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TỰ HỌC Ở NHÀ</a:t>
            </a:r>
          </a:p>
        </p:txBody>
      </p:sp>
      <p:sp>
        <p:nvSpPr>
          <p:cNvPr id="4" name="Rounded Rectangle 3"/>
          <p:cNvSpPr/>
          <p:nvPr/>
        </p:nvSpPr>
        <p:spPr>
          <a:xfrm>
            <a:off x="2112917" y="2174967"/>
            <a:ext cx="5055326" cy="147936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214313" indent="-214313" algn="just">
              <a:buFontTx/>
              <a:buChar char="-"/>
            </a:pPr>
            <a:r>
              <a:rPr lang="en-US" sz="2400" b="1" dirty="0">
                <a:solidFill>
                  <a:srgbClr val="FF0000"/>
                </a:solidFill>
                <a:latin typeface="Times New Roman" panose="02020603050405020304" pitchFamily="18" charset="0"/>
                <a:cs typeface="Times New Roman" panose="02020603050405020304" pitchFamily="18" charset="0"/>
              </a:rPr>
              <a:t>Ghi nhớ các kiến thức đã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a:t>
            </a:r>
            <a:endParaRPr lang="vi-VN" sz="2400" b="1" dirty="0" smtClean="0">
              <a:solidFill>
                <a:srgbClr val="FF0000"/>
              </a:solidFill>
              <a:latin typeface="Times New Roman" panose="02020603050405020304" pitchFamily="18" charset="0"/>
              <a:cs typeface="Times New Roman" panose="02020603050405020304" pitchFamily="18" charset="0"/>
            </a:endParaRPr>
          </a:p>
          <a:p>
            <a:pPr marL="214313" indent="-214313" algn="just">
              <a:buFontTx/>
              <a:buChar char="-"/>
            </a:pPr>
            <a:r>
              <a:rPr lang="vi-VN" sz="2400" b="1" dirty="0" smtClean="0">
                <a:solidFill>
                  <a:srgbClr val="FF0000"/>
                </a:solidFill>
                <a:latin typeface="Times New Roman" panose="02020603050405020304" pitchFamily="18" charset="0"/>
                <a:cs typeface="Times New Roman" panose="02020603050405020304" pitchFamily="18" charset="0"/>
              </a:rPr>
              <a:t>Tiếp tục tìm hiểu chủ đề Vận động (phần 3)</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30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Káº¿t quáº£ hÃ¬nh áº£nh cho hÃ¬nh ná»n pp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2638" y="1913878"/>
            <a:ext cx="4531689" cy="1331134"/>
          </a:xfrm>
          <a:prstGeom prst="rect">
            <a:avLst/>
          </a:prstGeom>
          <a:noFill/>
        </p:spPr>
        <p:txBody>
          <a:bodyPr wrap="none" lIns="68580" tIns="34290" rIns="68580" bIns="34290">
            <a:spAutoFit/>
          </a:bodyPr>
          <a:lstStyle/>
          <a:p>
            <a:pPr algn="ctr"/>
            <a:r>
              <a:rPr lang="en-US" sz="41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CHÚC </a:t>
            </a:r>
            <a:r>
              <a:rPr lang="en-US" sz="41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CÁC </a:t>
            </a:r>
            <a:r>
              <a:rPr lang="en-US" sz="41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EM </a:t>
            </a:r>
          </a:p>
          <a:p>
            <a:pPr algn="ctr"/>
            <a:r>
              <a:rPr lang="en-US" sz="41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LUÔN THÀNH CÔNG</a:t>
            </a:r>
          </a:p>
        </p:txBody>
      </p:sp>
    </p:spTree>
    <p:extLst>
      <p:ext uri="{BB962C8B-B14F-4D97-AF65-F5344CB8AC3E}">
        <p14:creationId xmlns:p14="http://schemas.microsoft.com/office/powerpoint/2010/main" val="355662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5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ơ chế phân tử của sự co c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19075"/>
            <a:ext cx="608647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961292" y="1078523"/>
            <a:ext cx="715108" cy="269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61292" y="1348154"/>
            <a:ext cx="785446" cy="23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318845" y="1699846"/>
            <a:ext cx="715108" cy="269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318845" y="1940170"/>
            <a:ext cx="785447" cy="29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75" y="936286"/>
            <a:ext cx="805717" cy="646331"/>
          </a:xfrm>
          <a:prstGeom prst="rect">
            <a:avLst/>
          </a:prstGeom>
          <a:noFill/>
        </p:spPr>
        <p:txBody>
          <a:bodyPr wrap="square" rtlCol="0">
            <a:spAutoFit/>
          </a:bodyPr>
          <a:lstStyle/>
          <a:p>
            <a:r>
              <a:rPr lang="vi-VN" sz="1800" dirty="0" smtClean="0"/>
              <a:t>Tơ cơ mảnh</a:t>
            </a:r>
            <a:endParaRPr lang="en-US" sz="1800" dirty="0"/>
          </a:p>
        </p:txBody>
      </p:sp>
      <p:sp>
        <p:nvSpPr>
          <p:cNvPr id="14" name="TextBox 13"/>
          <p:cNvSpPr txBox="1"/>
          <p:nvPr/>
        </p:nvSpPr>
        <p:spPr>
          <a:xfrm>
            <a:off x="558433" y="1822940"/>
            <a:ext cx="805717" cy="646331"/>
          </a:xfrm>
          <a:prstGeom prst="rect">
            <a:avLst/>
          </a:prstGeom>
          <a:noFill/>
        </p:spPr>
        <p:txBody>
          <a:bodyPr wrap="square" rtlCol="0">
            <a:spAutoFit/>
          </a:bodyPr>
          <a:lstStyle/>
          <a:p>
            <a:r>
              <a:rPr lang="vi-VN" sz="1800" dirty="0" smtClean="0"/>
              <a:t>Tơ cơ dày</a:t>
            </a:r>
            <a:endParaRPr lang="en-US" sz="1800" dirty="0"/>
          </a:p>
        </p:txBody>
      </p:sp>
      <p:sp>
        <p:nvSpPr>
          <p:cNvPr id="3" name="TextBox 2"/>
          <p:cNvSpPr txBox="1"/>
          <p:nvPr/>
        </p:nvSpPr>
        <p:spPr>
          <a:xfrm>
            <a:off x="6201507" y="4477392"/>
            <a:ext cx="2659702" cy="584775"/>
          </a:xfrm>
          <a:prstGeom prst="rect">
            <a:avLst/>
          </a:prstGeom>
          <a:noFill/>
        </p:spPr>
        <p:txBody>
          <a:bodyPr wrap="none" rtlCol="0">
            <a:spAutoFit/>
          </a:bodyPr>
          <a:lstStyle/>
          <a:p>
            <a:r>
              <a:rPr lang="vi-VN" sz="3200" dirty="0" smtClean="0"/>
              <a:t>Cơ chế co cơ</a:t>
            </a:r>
            <a:endParaRPr lang="en-US" sz="3200" dirty="0"/>
          </a:p>
        </p:txBody>
      </p:sp>
    </p:spTree>
    <p:extLst>
      <p:ext uri="{BB962C8B-B14F-4D97-AF65-F5344CB8AC3E}">
        <p14:creationId xmlns:p14="http://schemas.microsoft.com/office/powerpoint/2010/main" val="161973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77" y="0"/>
            <a:ext cx="8393723" cy="3059558"/>
          </a:xfrm>
          <a:prstGeom prst="rect">
            <a:avLst/>
          </a:prstGeom>
        </p:spPr>
      </p:pic>
      <p:sp>
        <p:nvSpPr>
          <p:cNvPr id="5" name="Rectangle 4"/>
          <p:cNvSpPr/>
          <p:nvPr/>
        </p:nvSpPr>
        <p:spPr>
          <a:xfrm>
            <a:off x="-4198" y="2919814"/>
            <a:ext cx="9148198" cy="2223686"/>
          </a:xfrm>
          <a:prstGeom prst="rect">
            <a:avLst/>
          </a:prstGeom>
        </p:spPr>
        <p:txBody>
          <a:bodyPr wrap="square" lIns="68580" tIns="34290" rIns="68580" bIns="34290">
            <a:spAutoFit/>
          </a:bodyPr>
          <a:lstStyle/>
          <a:p>
            <a:pPr algn="just"/>
            <a:r>
              <a:rPr lang="vi-VN" sz="2800" b="1" dirty="0">
                <a:solidFill>
                  <a:srgbClr val="7030A0"/>
                </a:solidFill>
                <a:latin typeface="Times New Roman" panose="02020603050405020304" pitchFamily="18" charset="0"/>
                <a:cs typeface="Times New Roman" panose="02020603050405020304" pitchFamily="18" charset="0"/>
              </a:rPr>
              <a:t>Dùng búa cao su gõ nhẹ vào xương bánh chè là kích thích vào cơ quan thụ cảm làm phát sinh 1 xung thần kinh truyền theo dây thần kinh hướng tâm về tủy sống</a:t>
            </a:r>
            <a:r>
              <a:rPr lang="en-US" sz="2800" b="1" dirty="0">
                <a:solidFill>
                  <a:srgbClr val="7030A0"/>
                </a:solidFill>
                <a:latin typeface="Times New Roman" panose="02020603050405020304" pitchFamily="18" charset="0"/>
                <a:cs typeface="Times New Roman" panose="02020603050405020304" pitchFamily="18" charset="0"/>
              </a:rPr>
              <a:t>,</a:t>
            </a:r>
            <a:r>
              <a:rPr lang="vi-VN" sz="2800" b="1" dirty="0">
                <a:solidFill>
                  <a:srgbClr val="7030A0"/>
                </a:solidFill>
                <a:latin typeface="Times New Roman" panose="02020603050405020304" pitchFamily="18" charset="0"/>
                <a:cs typeface="Times New Roman" panose="02020603050405020304" pitchFamily="18" charset="0"/>
              </a:rPr>
              <a:t> từ tủy sống phát đi xung thần kinh truyền theo dây thần kinh li tâm tới cơ đùi làm cơ đùi co kéo cẳng chân lên phía trước.</a:t>
            </a:r>
          </a:p>
        </p:txBody>
      </p:sp>
    </p:spTree>
    <p:extLst>
      <p:ext uri="{BB962C8B-B14F-4D97-AF65-F5344CB8AC3E}">
        <p14:creationId xmlns:p14="http://schemas.microsoft.com/office/powerpoint/2010/main" val="5507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4546" y="542998"/>
            <a:ext cx="5652951"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II. Tính chất của cơ:</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7454" y="1973258"/>
            <a:ext cx="8406546" cy="1876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457200" indent="-457200">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Tính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co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dãn</a:t>
            </a:r>
            <a:endParaRPr lang="vi-VN" sz="3200" dirty="0" smtClean="0">
              <a:solidFill>
                <a:schemeClr val="tx1"/>
              </a:solidFill>
              <a:latin typeface="Times New Roman" panose="02020603050405020304" pitchFamily="18" charset="0"/>
              <a:cs typeface="Times New Roman" panose="02020603050405020304" pitchFamily="18" charset="0"/>
            </a:endParaRPr>
          </a:p>
          <a:p>
            <a:pPr marL="457200" indent="-457200">
              <a:buFontTx/>
              <a:buChar char="-"/>
            </a:pPr>
            <a:r>
              <a:rPr lang="vi-VN" sz="3200" dirty="0" smtClean="0">
                <a:solidFill>
                  <a:schemeClr val="tx1"/>
                </a:solidFill>
                <a:latin typeface="Times New Roman" panose="02020603050405020304" pitchFamily="18" charset="0"/>
                <a:cs typeface="Times New Roman" panose="02020603050405020304" pitchFamily="18" charset="0"/>
              </a:rPr>
              <a:t>Khi tơ cơ mảnh xuyên sâu vào vùng phân bố của tơ cơ dày, làm tế bào cơ co ngắn lại, đó là sự co cơ.</a:t>
            </a:r>
          </a:p>
          <a:p>
            <a:pPr marL="457200" indent="-457200">
              <a:buFontTx/>
              <a:buChar char="-"/>
            </a:pPr>
            <a:r>
              <a:rPr lang="vi-VN" sz="3200" dirty="0">
                <a:solidFill>
                  <a:schemeClr val="tx1"/>
                </a:solidFill>
                <a:latin typeface="Times New Roman" panose="02020603050405020304" pitchFamily="18" charset="0"/>
                <a:cs typeface="Times New Roman" panose="02020603050405020304" pitchFamily="18" charset="0"/>
              </a:rPr>
              <a:t>Cơ co khi có kích thích của môi trường và chịu ảnh hưởng của hệ thần kinh</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47" y="984738"/>
            <a:ext cx="582907" cy="60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1724" y="150583"/>
            <a:ext cx="7668784"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I. Cấu tạo bắp cơ và tế bào cơ: </a:t>
            </a:r>
            <a:r>
              <a:rPr lang="vi-VN" sz="2800" dirty="0" smtClean="0">
                <a:latin typeface="Times New Roman" panose="02020603050405020304" pitchFamily="18" charset="0"/>
                <a:cs typeface="Times New Roman" panose="02020603050405020304" pitchFamily="18" charset="0"/>
              </a:rPr>
              <a:t>HS tự đọc SGK/32</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5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7064" y="909052"/>
            <a:ext cx="7596967" cy="1546577"/>
          </a:xfrm>
          <a:prstGeom prst="rect">
            <a:avLst/>
          </a:prstGeom>
        </p:spPr>
        <p:txBody>
          <a:bodyPr wrap="square" lIns="68580" tIns="34290" rIns="68580" bIns="34290">
            <a:spAutoFit/>
          </a:bodyPr>
          <a:lstStyle/>
          <a:p>
            <a:pPr algn="just"/>
            <a:r>
              <a:rPr lang="vi-VN" sz="3200" spc="8" dirty="0" smtClean="0">
                <a:latin typeface="Times New Roman" panose="02020603050405020304" pitchFamily="18" charset="0"/>
                <a:ea typeface="Times New Roman" panose="02020603050405020304" pitchFamily="18" charset="0"/>
              </a:rPr>
              <a:t>Cơ thường bám vào 2 xương qua khớp nên k</a:t>
            </a:r>
            <a:r>
              <a:rPr lang="en-US" sz="3200" spc="8" dirty="0" smtClean="0">
                <a:latin typeface="Times New Roman" panose="02020603050405020304" pitchFamily="18" charset="0"/>
                <a:ea typeface="Times New Roman" panose="02020603050405020304" pitchFamily="18" charset="0"/>
              </a:rPr>
              <a:t>hi </a:t>
            </a:r>
            <a:r>
              <a:rPr lang="en-US" sz="3200" spc="8" dirty="0">
                <a:latin typeface="Times New Roman" panose="02020603050405020304" pitchFamily="18" charset="0"/>
                <a:ea typeface="Times New Roman" panose="02020603050405020304" pitchFamily="18" charset="0"/>
              </a:rPr>
              <a:t>cơ co làm xương cử động dẫn tới sự vận động của </a:t>
            </a:r>
            <a:r>
              <a:rPr lang="en-US" sz="3200" spc="8" dirty="0" err="1">
                <a:latin typeface="Times New Roman" panose="02020603050405020304" pitchFamily="18" charset="0"/>
                <a:ea typeface="Times New Roman" panose="02020603050405020304" pitchFamily="18" charset="0"/>
              </a:rPr>
              <a:t>cơ</a:t>
            </a:r>
            <a:r>
              <a:rPr lang="en-US" sz="3200" spc="8" dirty="0">
                <a:latin typeface="Times New Roman" panose="02020603050405020304" pitchFamily="18" charset="0"/>
                <a:ea typeface="Times New Roman" panose="02020603050405020304" pitchFamily="18" charset="0"/>
              </a:rPr>
              <a:t> </a:t>
            </a:r>
            <a:r>
              <a:rPr lang="en-US" sz="3200" spc="8" dirty="0" err="1" smtClean="0">
                <a:latin typeface="Times New Roman" panose="02020603050405020304" pitchFamily="18" charset="0"/>
                <a:ea typeface="Times New Roman" panose="02020603050405020304" pitchFamily="18" charset="0"/>
              </a:rPr>
              <a:t>thể</a:t>
            </a:r>
            <a:r>
              <a:rPr lang="vi-VN" sz="3200" spc="8"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4547" y="150583"/>
            <a:ext cx="5652951" cy="500137"/>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III. Ý nghĩa của hoạt động co cơ:</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47" y="984738"/>
            <a:ext cx="880393" cy="60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4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5312" y="54208"/>
            <a:ext cx="5399430" cy="392415"/>
          </a:xfrm>
          <a:prstGeom prst="rect">
            <a:avLst/>
          </a:prstGeom>
          <a:noFill/>
        </p:spPr>
        <p:txBody>
          <a:bodyPr wrap="square" lIns="68580" tIns="34290" rIns="68580" bIns="34290" rtlCol="0">
            <a:spAutoFit/>
          </a:bodyPr>
          <a:lstStyle/>
          <a:p>
            <a:r>
              <a:rPr lang="en-US" sz="2100" b="1" dirty="0">
                <a:latin typeface="Times New Roman" panose="02020603050405020304" pitchFamily="18" charset="0"/>
                <a:cs typeface="Times New Roman" panose="02020603050405020304" pitchFamily="18" charset="0"/>
              </a:rPr>
              <a:t>Cần làm gì để hệ cơ phát triển tốt?</a:t>
            </a:r>
          </a:p>
        </p:txBody>
      </p:sp>
      <p:pic>
        <p:nvPicPr>
          <p:cNvPr id="4102" name="Picture 6" descr="Káº¿t quáº£ hÃ¬nh áº£nh cho thá»©c Än giÃ u Äáº¡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069" y="593075"/>
            <a:ext cx="3313131" cy="22035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áº¿t quáº£ hÃ¬nh áº£nh cho há»c sinh chÆ¡i ÄÃ¡ bÃ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069" y="2777320"/>
            <a:ext cx="3313131" cy="221048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Káº¿t quáº£ hÃ¬nh áº£nh cho há»c sinh há»c thá» d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200" y="634194"/>
            <a:ext cx="357187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áº¿t quáº£ hÃ¬nh áº£nh cho há»c sinh há»c vÃ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00" y="2755492"/>
            <a:ext cx="3571875" cy="21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wheel(1)">
                                      <p:cBhvr>
                                        <p:cTn id="18" dur="2000"/>
                                        <p:tgtEl>
                                          <p:spTgt spid="4106"/>
                                        </p:tgtEl>
                                      </p:cBhvr>
                                    </p:animEffect>
                                  </p:childTnLst>
                                </p:cTn>
                              </p:par>
                              <p:par>
                                <p:cTn id="19" presetID="21" presetClass="entr" presetSubtype="1"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wheel(1)">
                                      <p:cBhvr>
                                        <p:cTn id="21" dur="2000"/>
                                        <p:tgtEl>
                                          <p:spTgt spid="4104"/>
                                        </p:tgtEl>
                                      </p:cBhvr>
                                    </p:animEffect>
                                  </p:childTnLst>
                                </p:cTn>
                              </p:par>
                              <p:par>
                                <p:cTn id="22" presetID="21" presetClass="entr" presetSubtype="1" fill="hold" nodeType="withEffect">
                                  <p:stCondLst>
                                    <p:cond delay="0"/>
                                  </p:stCondLst>
                                  <p:childTnLst>
                                    <p:set>
                                      <p:cBhvr>
                                        <p:cTn id="23" dur="1" fill="hold">
                                          <p:stCondLst>
                                            <p:cond delay="0"/>
                                          </p:stCondLst>
                                        </p:cTn>
                                        <p:tgtEl>
                                          <p:spTgt spid="4108"/>
                                        </p:tgtEl>
                                        <p:attrNameLst>
                                          <p:attrName>style.visibility</p:attrName>
                                        </p:attrNameLst>
                                      </p:cBhvr>
                                      <p:to>
                                        <p:strVal val="visible"/>
                                      </p:to>
                                    </p:set>
                                    <p:animEffect transition="in" filter="wheel(1)">
                                      <p:cBhvr>
                                        <p:cTn id="24"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vÃ´ Äá»ch cá»­ táº¡ tháº¿ gi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124"/>
            <a:ext cx="3456846" cy="1943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vÃ´ Äá»ch nháº£y cao tháº¿ gi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744" y="165124"/>
            <a:ext cx="3477665" cy="19434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8526"/>
            <a:ext cx="3581720" cy="2044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áº¿t quáº£ hÃ¬nh áº£nh cho bÃ³ng chuy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018" y="165124"/>
            <a:ext cx="2941982" cy="1959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áº¿t quáº£ hÃ¬nh áº£nh cho bÆ¡i lá»i Ãnh ViÃª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5999" y="2108526"/>
            <a:ext cx="3373154" cy="2044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cháº¡y nÆ°á»c rÃº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017" y="2119342"/>
            <a:ext cx="3050278" cy="2033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9049" y="4403034"/>
            <a:ext cx="3970169" cy="392415"/>
          </a:xfrm>
          <a:prstGeom prst="rect">
            <a:avLst/>
          </a:prstGeom>
          <a:noFill/>
        </p:spPr>
        <p:txBody>
          <a:bodyPr wrap="square" lIns="68580" tIns="34290" rIns="68580" bIns="34290" rtlCol="0">
            <a:spAutoFit/>
          </a:bodyPr>
          <a:lstStyle/>
          <a:p>
            <a:r>
              <a:rPr lang="en-US" sz="2100" b="1" dirty="0" err="1">
                <a:latin typeface="Times New Roman" panose="02020603050405020304" pitchFamily="18" charset="0"/>
                <a:cs typeface="Times New Roman" panose="02020603050405020304" pitchFamily="18" charset="0"/>
              </a:rPr>
              <a:t>Một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số</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môn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thao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trên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thế</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giới</a:t>
            </a:r>
            <a:endParaRPr 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3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anim calcmode="lin" valueType="num">
                                      <p:cBhvr additive="base">
                                        <p:cTn id="15" dur="500" fill="hold"/>
                                        <p:tgtEl>
                                          <p:spTgt spid="1036"/>
                                        </p:tgtEl>
                                        <p:attrNameLst>
                                          <p:attrName>ppt_x</p:attrName>
                                        </p:attrNameLst>
                                      </p:cBhvr>
                                      <p:tavLst>
                                        <p:tav tm="0">
                                          <p:val>
                                            <p:strVal val="#ppt_x"/>
                                          </p:val>
                                        </p:tav>
                                        <p:tav tm="100000">
                                          <p:val>
                                            <p:strVal val="#ppt_x"/>
                                          </p:val>
                                        </p:tav>
                                      </p:tavLst>
                                    </p:anim>
                                    <p:anim calcmode="lin" valueType="num">
                                      <p:cBhvr additive="base">
                                        <p:cTn id="16" dur="500" fill="hold"/>
                                        <p:tgtEl>
                                          <p:spTgt spid="10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
          <p:cNvSpPr txBox="1"/>
          <p:nvPr/>
        </p:nvSpPr>
        <p:spPr>
          <a:xfrm>
            <a:off x="3650852" y="4398135"/>
            <a:ext cx="2811385" cy="484748"/>
          </a:xfrm>
          <a:prstGeom prst="rect">
            <a:avLst/>
          </a:prstGeom>
          <a:noFill/>
          <a:ln>
            <a:noFill/>
          </a:ln>
        </p:spPr>
        <p:txBody>
          <a:bodyPr spcFirstLastPara="1" wrap="square" lIns="68569" tIns="34275" rIns="68569" bIns="34275" anchor="t" anchorCtr="0">
            <a:spAutoFit/>
          </a:bodyPr>
          <a:lstStyle/>
          <a:p>
            <a:pPr algn="just"/>
            <a:r>
              <a:rPr lang="en-US" sz="2700" i="1">
                <a:solidFill>
                  <a:schemeClr val="dk1"/>
                </a:solidFill>
                <a:latin typeface="Times New Roman"/>
                <a:ea typeface="Times New Roman"/>
                <a:cs typeface="Times New Roman"/>
                <a:sym typeface="Times New Roman"/>
              </a:rPr>
              <a:t>Động tác gập bụng</a:t>
            </a:r>
            <a:endParaRPr/>
          </a:p>
        </p:txBody>
      </p:sp>
      <p:pic>
        <p:nvPicPr>
          <p:cNvPr id="414" name="Google Shape;414;p2"/>
          <p:cNvPicPr preferRelativeResize="0"/>
          <p:nvPr/>
        </p:nvPicPr>
        <p:blipFill rotWithShape="1">
          <a:blip r:embed="rId3">
            <a:alphaModFix/>
          </a:blip>
          <a:srcRect/>
          <a:stretch/>
        </p:blipFill>
        <p:spPr>
          <a:xfrm>
            <a:off x="2334527" y="1190754"/>
            <a:ext cx="4876800" cy="3238500"/>
          </a:xfrm>
          <a:prstGeom prst="rect">
            <a:avLst/>
          </a:prstGeom>
          <a:noFill/>
          <a:ln>
            <a:noFill/>
          </a:ln>
        </p:spPr>
      </p:pic>
      <p:sp>
        <p:nvSpPr>
          <p:cNvPr id="415" name="Google Shape;415;p2"/>
          <p:cNvSpPr/>
          <p:nvPr/>
        </p:nvSpPr>
        <p:spPr>
          <a:xfrm>
            <a:off x="3636282" y="1219798"/>
            <a:ext cx="2628524" cy="794441"/>
          </a:xfrm>
          <a:prstGeom prst="rect">
            <a:avLst/>
          </a:prstGeom>
          <a:gradFill>
            <a:gsLst>
              <a:gs pos="0">
                <a:srgbClr val="B9C7CB"/>
              </a:gs>
              <a:gs pos="100000">
                <a:srgbClr val="B7C5C9"/>
              </a:gs>
            </a:gsLst>
            <a:lin ang="5400000" scaled="0"/>
          </a:gradFill>
          <a:ln w="9525"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r>
              <a:rPr lang="en-US" sz="2700" b="1">
                <a:solidFill>
                  <a:srgbClr val="FF0000"/>
                </a:solidFill>
                <a:latin typeface="Times New Roman"/>
                <a:ea typeface="Times New Roman"/>
                <a:cs typeface="Times New Roman"/>
                <a:sym typeface="Times New Roman"/>
              </a:rPr>
              <a:t>MỎI CƠ</a:t>
            </a:r>
            <a:endParaRPr/>
          </a:p>
        </p:txBody>
      </p:sp>
      <p:sp>
        <p:nvSpPr>
          <p:cNvPr id="416" name="Google Shape;416;p2"/>
          <p:cNvSpPr/>
          <p:nvPr/>
        </p:nvSpPr>
        <p:spPr>
          <a:xfrm>
            <a:off x="860416" y="0"/>
            <a:ext cx="8180255" cy="1695396"/>
          </a:xfrm>
          <a:prstGeom prst="cloud">
            <a:avLst/>
          </a:prstGeom>
          <a:noFill/>
          <a:ln>
            <a:noFill/>
          </a:ln>
        </p:spPr>
        <p:txBody>
          <a:bodyPr spcFirstLastPara="1" wrap="square" lIns="68569" tIns="34275" rIns="68569" bIns="34275" anchor="ctr" anchorCtr="0">
            <a:noAutofit/>
          </a:bodyPr>
          <a:lstStyle/>
          <a:p>
            <a:pPr algn="ctr"/>
            <a:r>
              <a:rPr lang="en-US" sz="2400" b="1">
                <a:solidFill>
                  <a:srgbClr val="FF0000"/>
                </a:solidFill>
                <a:latin typeface="Times New Roman"/>
                <a:ea typeface="Times New Roman"/>
                <a:cs typeface="Times New Roman"/>
                <a:sym typeface="Times New Roman"/>
              </a:rPr>
              <a:t>Nếu cố gắng thực hiện động tác quá lâu cơ thể sẽ có những biểu hiện nào?</a:t>
            </a:r>
            <a:endParaRPr/>
          </a:p>
        </p:txBody>
      </p:sp>
      <p:sp>
        <p:nvSpPr>
          <p:cNvPr id="417" name="Google Shape;417;p2"/>
          <p:cNvSpPr/>
          <p:nvPr/>
        </p:nvSpPr>
        <p:spPr>
          <a:xfrm>
            <a:off x="435242" y="64262"/>
            <a:ext cx="7418070" cy="1988336"/>
          </a:xfrm>
          <a:prstGeom prst="rect">
            <a:avLst/>
          </a:prstGeom>
          <a:noFill/>
          <a:ln>
            <a:noFill/>
          </a:ln>
        </p:spPr>
        <p:txBody>
          <a:bodyPr spcFirstLastPara="1" wrap="square" lIns="68569" tIns="34275" rIns="68569" bIns="34275" anchor="ctr" anchorCtr="0">
            <a:noAutofit/>
          </a:bodyPr>
          <a:lstStyle/>
          <a:p>
            <a:r>
              <a:rPr lang="en-US" sz="2700">
                <a:solidFill>
                  <a:schemeClr val="dk1"/>
                </a:solidFill>
                <a:latin typeface="Times New Roman"/>
                <a:ea typeface="Times New Roman"/>
                <a:cs typeface="Times New Roman"/>
                <a:sym typeface="Times New Roman"/>
              </a:rPr>
              <a:t>- Cơ thể nóng lên, toát mồ hôi.</a:t>
            </a:r>
            <a:endParaRPr/>
          </a:p>
          <a:p>
            <a:r>
              <a:rPr lang="en-US" sz="2700">
                <a:solidFill>
                  <a:schemeClr val="dk1"/>
                </a:solidFill>
                <a:latin typeface="Times New Roman"/>
                <a:ea typeface="Times New Roman"/>
                <a:cs typeface="Times New Roman"/>
                <a:sym typeface="Times New Roman"/>
              </a:rPr>
              <a:t>- Tim (mạch) đập nhanh</a:t>
            </a:r>
            <a:endParaRPr/>
          </a:p>
          <a:p>
            <a:r>
              <a:rPr lang="en-US" sz="2700">
                <a:solidFill>
                  <a:schemeClr val="dk1"/>
                </a:solidFill>
                <a:latin typeface="Times New Roman"/>
                <a:ea typeface="Times New Roman"/>
                <a:cs typeface="Times New Roman"/>
                <a:sym typeface="Times New Roman"/>
              </a:rPr>
              <a:t>- Cảm thấy mỏi vùng cơ bụng, thậm chí không thể tiếp tục thực hiện động tác được nữa.</a:t>
            </a:r>
            <a:r>
              <a:rPr lang="en-US" sz="2700">
                <a:solidFill>
                  <a:schemeClr val="lt1"/>
                </a:solidFill>
                <a:latin typeface="Times New Roman"/>
                <a:ea typeface="Times New Roman"/>
                <a:cs typeface="Times New Roman"/>
                <a:sym typeface="Times New Roman"/>
              </a:rPr>
              <a:t>.</a:t>
            </a:r>
            <a:endParaRPr/>
          </a:p>
        </p:txBody>
      </p:sp>
    </p:spTree>
    <p:extLst>
      <p:ext uri="{BB962C8B-B14F-4D97-AF65-F5344CB8AC3E}">
        <p14:creationId xmlns:p14="http://schemas.microsoft.com/office/powerpoint/2010/main" val="29369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6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 calcmode="lin" valueType="num">
                                      <p:cBhvr additive="base">
                                        <p:cTn id="12" dur="500"/>
                                        <p:tgtEl>
                                          <p:spTgt spid="417"/>
                                        </p:tgtEl>
                                        <p:attrNameLst>
                                          <p:attrName>ppt_w</p:attrName>
                                        </p:attrNameLst>
                                      </p:cBhvr>
                                      <p:tavLst>
                                        <p:tav tm="0">
                                          <p:val>
                                            <p:strVal val="0"/>
                                          </p:val>
                                        </p:tav>
                                        <p:tav tm="100000">
                                          <p:val>
                                            <p:strVal val="#ppt_w"/>
                                          </p:val>
                                        </p:tav>
                                      </p:tavLst>
                                    </p:anim>
                                    <p:anim calcmode="lin" valueType="num">
                                      <p:cBhvr additive="base">
                                        <p:cTn id="13" dur="500"/>
                                        <p:tgtEl>
                                          <p:spTgt spid="417"/>
                                        </p:tgtEl>
                                        <p:attrNameLst>
                                          <p:attrName>ppt_h</p:attrName>
                                        </p:attrNameLst>
                                      </p:cBhvr>
                                      <p:tavLst>
                                        <p:tav tm="0">
                                          <p:val>
                                            <p:strVal val="0"/>
                                          </p:val>
                                        </p:tav>
                                        <p:tav tm="100000">
                                          <p:val>
                                            <p:strVal val="#ppt_h"/>
                                          </p:val>
                                        </p:tav>
                                      </p:tavLst>
                                    </p:anim>
                                  </p:childTnLst>
                                </p:cTn>
                              </p:par>
                              <p:par>
                                <p:cTn id="14" presetID="23" presetClass="exit" presetSubtype="32" fill="hold" nodeType="withEffect">
                                  <p:stCondLst>
                                    <p:cond delay="0"/>
                                  </p:stCondLst>
                                  <p:childTnLst>
                                    <p:anim calcmode="lin" valueType="num">
                                      <p:cBhvr additive="base">
                                        <p:cTn id="15" dur="500"/>
                                        <p:tgtEl>
                                          <p:spTgt spid="416"/>
                                        </p:tgtEl>
                                        <p:attrNameLst>
                                          <p:attrName>ppt_w</p:attrName>
                                        </p:attrNameLst>
                                      </p:cBhvr>
                                      <p:tavLst>
                                        <p:tav tm="0">
                                          <p:val>
                                            <p:strVal val="#ppt_w"/>
                                          </p:val>
                                        </p:tav>
                                        <p:tav tm="100000">
                                          <p:val>
                                            <p:strVal val="0"/>
                                          </p:val>
                                        </p:tav>
                                      </p:tavLst>
                                    </p:anim>
                                    <p:anim calcmode="lin" valueType="num">
                                      <p:cBhvr additive="base">
                                        <p:cTn id="16" dur="500"/>
                                        <p:tgtEl>
                                          <p:spTgt spid="416"/>
                                        </p:tgtEl>
                                        <p:attrNameLst>
                                          <p:attrName>ppt_h</p:attrName>
                                        </p:attrNameLst>
                                      </p:cBhvr>
                                      <p:tavLst>
                                        <p:tav tm="0">
                                          <p:val>
                                            <p:strVal val="#ppt_h"/>
                                          </p:val>
                                        </p:tav>
                                        <p:tav tm="100000">
                                          <p:val>
                                            <p:strVal val="0"/>
                                          </p:val>
                                        </p:tav>
                                      </p:tavLst>
                                    </p:anim>
                                    <p:set>
                                      <p:cBhvr>
                                        <p:cTn id="17" dur="1" fill="hold">
                                          <p:stCondLst>
                                            <p:cond delay="500"/>
                                          </p:stCondLst>
                                        </p:cTn>
                                        <p:tgtEl>
                                          <p:spTgt spid="4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anim calcmode="lin" valueType="num">
                                      <p:cBhvr additive="base">
                                        <p:cTn id="22" dur="500"/>
                                        <p:tgtEl>
                                          <p:spTgt spid="415"/>
                                        </p:tgtEl>
                                        <p:attrNameLst>
                                          <p:attrName>ppt_w</p:attrName>
                                        </p:attrNameLst>
                                      </p:cBhvr>
                                      <p:tavLst>
                                        <p:tav tm="0">
                                          <p:val>
                                            <p:strVal val="0"/>
                                          </p:val>
                                        </p:tav>
                                        <p:tav tm="100000">
                                          <p:val>
                                            <p:strVal val="#ppt_w"/>
                                          </p:val>
                                        </p:tav>
                                      </p:tavLst>
                                    </p:anim>
                                    <p:anim calcmode="lin" valueType="num">
                                      <p:cBhvr additive="base">
                                        <p:cTn id="23" dur="500"/>
                                        <p:tgtEl>
                                          <p:spTgt spid="415"/>
                                        </p:tgtEl>
                                        <p:attrNameLst>
                                          <p:attrName>ppt_h</p:attrName>
                                        </p:attrNameLst>
                                      </p:cBhvr>
                                      <p:tavLst>
                                        <p:tav tm="0">
                                          <p:val>
                                            <p:strVal val="0"/>
                                          </p:val>
                                        </p:tav>
                                        <p:tav tm="100000">
                                          <p:val>
                                            <p:strVal val="#ppt_h"/>
                                          </p:val>
                                        </p:tav>
                                      </p:tavLst>
                                    </p:anim>
                                  </p:childTnLst>
                                </p:cTn>
                              </p:par>
                            </p:childTnLst>
                          </p:cTn>
                        </p:par>
                        <p:par>
                          <p:cTn id="24" fill="hold">
                            <p:stCondLst>
                              <p:cond delay="500"/>
                            </p:stCondLst>
                            <p:childTnLst>
                              <p:par>
                                <p:cTn id="25" presetID="23" presetClass="exit" presetSubtype="32" fill="hold" nodeType="afterEffect">
                                  <p:stCondLst>
                                    <p:cond delay="0"/>
                                  </p:stCondLst>
                                  <p:childTnLst>
                                    <p:anim calcmode="lin" valueType="num">
                                      <p:cBhvr additive="base">
                                        <p:cTn id="26" dur="500"/>
                                        <p:tgtEl>
                                          <p:spTgt spid="417"/>
                                        </p:tgtEl>
                                        <p:attrNameLst>
                                          <p:attrName>ppt_w</p:attrName>
                                        </p:attrNameLst>
                                      </p:cBhvr>
                                      <p:tavLst>
                                        <p:tav tm="0">
                                          <p:val>
                                            <p:strVal val="#ppt_w"/>
                                          </p:val>
                                        </p:tav>
                                        <p:tav tm="100000">
                                          <p:val>
                                            <p:strVal val="0"/>
                                          </p:val>
                                        </p:tav>
                                      </p:tavLst>
                                    </p:anim>
                                    <p:anim calcmode="lin" valueType="num">
                                      <p:cBhvr additive="base">
                                        <p:cTn id="27" dur="500"/>
                                        <p:tgtEl>
                                          <p:spTgt spid="417"/>
                                        </p:tgtEl>
                                        <p:attrNameLst>
                                          <p:attrName>ppt_h</p:attrName>
                                        </p:attrNameLst>
                                      </p:cBhvr>
                                      <p:tavLst>
                                        <p:tav tm="0">
                                          <p:val>
                                            <p:strVal val="#ppt_h"/>
                                          </p:val>
                                        </p:tav>
                                        <p:tav tm="100000">
                                          <p:val>
                                            <p:strVal val="0"/>
                                          </p:val>
                                        </p:tav>
                                      </p:tavLst>
                                    </p:anim>
                                    <p:set>
                                      <p:cBhvr>
                                        <p:cTn id="28" dur="1" fill="hold">
                                          <p:stCondLst>
                                            <p:cond delay="500"/>
                                          </p:stCondLst>
                                        </p:cTn>
                                        <p:tgtEl>
                                          <p:spTgt spid="4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1720</TotalTime>
  <Words>1092</Words>
  <Application>Microsoft Office PowerPoint</Application>
  <PresentationFormat>On-screen Show (16:9)</PresentationFormat>
  <Paragraphs>107</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Thao le</cp:lastModifiedBy>
  <cp:revision>199</cp:revision>
  <dcterms:created xsi:type="dcterms:W3CDTF">2019-09-11T10:14:01Z</dcterms:created>
  <dcterms:modified xsi:type="dcterms:W3CDTF">2021-10-01T12:46:52Z</dcterms:modified>
</cp:coreProperties>
</file>