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0" r:id="rId3"/>
    <p:sldId id="261" r:id="rId4"/>
    <p:sldId id="263" r:id="rId5"/>
    <p:sldId id="264" r:id="rId6"/>
    <p:sldId id="265" r:id="rId7"/>
    <p:sldId id="270" r:id="rId8"/>
    <p:sldId id="266" r:id="rId9"/>
    <p:sldId id="268" r:id="rId10"/>
    <p:sldId id="269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29E6-6EF1-470C-B564-B715B745015A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3A52-267C-42A6-BA24-020F224C5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46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29E6-6EF1-470C-B564-B715B745015A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3A52-267C-42A6-BA24-020F224C5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45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29E6-6EF1-470C-B564-B715B745015A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3A52-267C-42A6-BA24-020F224C5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7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29E6-6EF1-470C-B564-B715B745015A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3A52-267C-42A6-BA24-020F224C5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38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29E6-6EF1-470C-B564-B715B745015A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3A52-267C-42A6-BA24-020F224C5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81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29E6-6EF1-470C-B564-B715B745015A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3A52-267C-42A6-BA24-020F224C5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50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29E6-6EF1-470C-B564-B715B745015A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3A52-267C-42A6-BA24-020F224C5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72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29E6-6EF1-470C-B564-B715B745015A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3A52-267C-42A6-BA24-020F224C5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21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29E6-6EF1-470C-B564-B715B745015A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3A52-267C-42A6-BA24-020F224C5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0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29E6-6EF1-470C-B564-B715B745015A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3A52-267C-42A6-BA24-020F224C5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8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29E6-6EF1-470C-B564-B715B745015A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3A52-267C-42A6-BA24-020F224C5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99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629E6-6EF1-470C-B564-B715B745015A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23A52-267C-42A6-BA24-020F224C5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78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45"/>
          <p:cNvSpPr>
            <a:spLocks noChangeArrowheads="1" noChangeShapeType="1" noTextEdit="1"/>
          </p:cNvSpPr>
          <p:nvPr/>
        </p:nvSpPr>
        <p:spPr bwMode="auto">
          <a:xfrm>
            <a:off x="2339752" y="635746"/>
            <a:ext cx="5154657" cy="4500942"/>
          </a:xfrm>
          <a:prstGeom prst="rect">
            <a:avLst/>
          </a:prstGeom>
        </p:spPr>
        <p:txBody>
          <a:bodyPr wrap="none" lIns="47759" tIns="23880" rIns="47759" bIns="2388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TẬP</a:t>
            </a:r>
          </a:p>
          <a:p>
            <a:pPr algn="ctr"/>
            <a:r>
              <a:rPr lang="vi-VN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CHỦ ĐỀ TUẦN HOÀN</a:t>
            </a:r>
          </a:p>
          <a:p>
            <a:pPr algn="ctr"/>
            <a:r>
              <a:rPr lang="vi-VN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NỘI DUNG 1</a:t>
            </a:r>
            <a:endParaRPr lang="en-US" sz="5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" name="Picture 4" descr="17223[1]">
            <a:extLst>
              <a:ext uri="{FF2B5EF4-FFF2-40B4-BE49-F238E27FC236}">
                <a16:creationId xmlns="" xmlns:a16="http://schemas.microsoft.com/office/drawing/2014/main" id="{FDFCF10E-2249-4B2A-8BE9-E96724315C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758314" cy="2165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825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409" name="Group 17">
            <a:extLst>
              <a:ext uri="{FF2B5EF4-FFF2-40B4-BE49-F238E27FC236}">
                <a16:creationId xmlns="" xmlns:a16="http://schemas.microsoft.com/office/drawing/2014/main" id="{7017252A-1EB6-46F8-BD3E-C932D88BE9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538590"/>
              </p:ext>
            </p:extLst>
          </p:nvPr>
        </p:nvGraphicFramePr>
        <p:xfrm>
          <a:off x="683568" y="2286000"/>
          <a:ext cx="7317432" cy="4663440"/>
        </p:xfrm>
        <a:graphic>
          <a:graphicData uri="http://schemas.openxmlformats.org/drawingml/2006/table">
            <a:tbl>
              <a:tblPr/>
              <a:tblGrid>
                <a:gridCol w="3365748">
                  <a:extLst>
                    <a:ext uri="{9D8B030D-6E8A-4147-A177-3AD203B41FA5}">
                      <a16:colId xmlns="" xmlns:a16="http://schemas.microsoft.com/office/drawing/2014/main" val="1157178000"/>
                    </a:ext>
                  </a:extLst>
                </a:gridCol>
                <a:gridCol w="3951684">
                  <a:extLst>
                    <a:ext uri="{9D8B030D-6E8A-4147-A177-3AD203B41FA5}">
                      <a16:colId xmlns="" xmlns:a16="http://schemas.microsoft.com/office/drawing/2014/main" val="3587118431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Cột A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Cột B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78389005"/>
                  </a:ext>
                </a:extLst>
              </a:tr>
              <a:tr h="32829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1.Bạch cầu trung tính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2. Tế bào limphoT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 Tế bào limpho 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a.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Tiết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prôtêin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đặc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hiệu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phá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hủy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tế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bào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  <a:r>
                        <a:rPr kumimoji="0" lang="vi-VN" alt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ị</a:t>
                      </a:r>
                      <a:r>
                        <a:rPr kumimoji="0" lang="en-US" alt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nhiễm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bệnh</a:t>
                      </a:r>
                      <a:endParaRPr kumimoji="0" lang="en-US" alt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b.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Bắt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 ,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nuốt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tiêu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hóa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 vi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khuẩn</a:t>
                      </a:r>
                      <a:endParaRPr kumimoji="0" lang="en-US" alt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c.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Làm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 tan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rã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tế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bào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 vi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khuẩn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không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cho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chúng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gây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bệnh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d.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Tiết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kháng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thể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vô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hiệu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hóa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 vi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khuẩn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, vi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rút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82800814"/>
                  </a:ext>
                </a:extLst>
              </a:tr>
            </a:tbl>
          </a:graphicData>
        </a:graphic>
      </p:graphicFrame>
      <p:sp>
        <p:nvSpPr>
          <p:cNvPr id="14350" name="Text Box 16">
            <a:extLst>
              <a:ext uri="{FF2B5EF4-FFF2-40B4-BE49-F238E27FC236}">
                <a16:creationId xmlns="" xmlns:a16="http://schemas.microsoft.com/office/drawing/2014/main" id="{DAED8B6B-FA48-4E19-82F2-C75D38AB3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177926"/>
            <a:ext cx="6057900" cy="816210"/>
          </a:xfrm>
          <a:prstGeom prst="rect">
            <a:avLst/>
          </a:prstGeom>
          <a:solidFill>
            <a:schemeClr val="bg1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lIns="76797" tIns="38398" rIns="76797" bIns="38398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 Chọn các đặc điểm ở cột A nối với cột B cho phù hợp ( VD: 1d…)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743489" y="0"/>
            <a:ext cx="3276023" cy="838614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/>
          <a:lstStyle>
            <a:lvl1pPr>
              <a:spcBef>
                <a:spcPct val="20000"/>
              </a:spcBef>
              <a:buChar char="•"/>
              <a:defRPr sz="6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FF3300"/>
                </a:solidFill>
                <a:latin typeface="Times New Roman" pitchFamily="18" charset="0"/>
              </a:rPr>
              <a:t>Câu</a:t>
            </a:r>
            <a:r>
              <a:rPr lang="en-US" altLang="vi-VN" sz="36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vi-VN" altLang="vi-VN" sz="3600" b="1" dirty="0" smtClean="0">
                <a:solidFill>
                  <a:srgbClr val="FF3300"/>
                </a:solidFill>
                <a:latin typeface="Times New Roman" pitchFamily="18" charset="0"/>
              </a:rPr>
              <a:t>9</a:t>
            </a:r>
            <a:endParaRPr lang="en-US" altLang="vi-VN" sz="36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07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CD63A7C-60A8-48F5-95E9-CA865ACFC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88" y="303236"/>
            <a:ext cx="1888970" cy="28899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8694E45-EA89-4D79-A5EA-7C3D505D36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3" y="3429000"/>
            <a:ext cx="2159759" cy="3429000"/>
          </a:xfrm>
          <a:prstGeom prst="rect">
            <a:avLst/>
          </a:prstGeom>
        </p:spPr>
      </p:pic>
      <p:pic>
        <p:nvPicPr>
          <p:cNvPr id="12" name="Picture 4" descr="17223[1]">
            <a:extLst>
              <a:ext uri="{FF2B5EF4-FFF2-40B4-BE49-F238E27FC236}">
                <a16:creationId xmlns="" xmlns:a16="http://schemas.microsoft.com/office/drawing/2014/main" id="{FDFCF10E-2249-4B2A-8BE9-E96724315C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917" y="4712317"/>
            <a:ext cx="2758314" cy="2165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43808" y="871029"/>
            <a:ext cx="548428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Chúc các em thành công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769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ChangeArrowheads="1"/>
          </p:cNvSpPr>
          <p:nvPr/>
        </p:nvSpPr>
        <p:spPr bwMode="auto">
          <a:xfrm>
            <a:off x="2514745" y="0"/>
            <a:ext cx="3276744" cy="838614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/>
          <a:lstStyle>
            <a:lvl1pPr>
              <a:spcBef>
                <a:spcPct val="20000"/>
              </a:spcBef>
              <a:buChar char="•"/>
              <a:defRPr sz="6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FF3300"/>
                </a:solidFill>
                <a:latin typeface="Times New Roman" pitchFamily="18" charset="0"/>
              </a:rPr>
              <a:t>Câu</a:t>
            </a:r>
            <a:r>
              <a:rPr lang="en-US" altLang="vi-VN" sz="36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vi-VN" altLang="vi-VN" sz="3600" b="1" dirty="0" smtClean="0">
                <a:solidFill>
                  <a:srgbClr val="FF3300"/>
                </a:solidFill>
                <a:latin typeface="Times New Roman" pitchFamily="18" charset="0"/>
              </a:rPr>
              <a:t>1</a:t>
            </a:r>
            <a:endParaRPr lang="en-US" altLang="vi-VN" sz="36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662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304511" y="1066386"/>
            <a:ext cx="8839489" cy="3505614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vi-VN" sz="2800" dirty="0" err="1">
                <a:solidFill>
                  <a:srgbClr val="FF33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altLang="vi-VN" sz="2800" dirty="0">
                <a:solidFill>
                  <a:srgbClr val="FF33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33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trß</a:t>
            </a:r>
            <a:r>
              <a:rPr lang="en-US" altLang="vi-VN" sz="2800" dirty="0">
                <a:solidFill>
                  <a:srgbClr val="FF33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33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cña</a:t>
            </a:r>
            <a:r>
              <a:rPr lang="en-US" altLang="vi-VN" sz="2800" dirty="0">
                <a:solidFill>
                  <a:srgbClr val="FF33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33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m«i</a:t>
            </a:r>
            <a:r>
              <a:rPr lang="en-US" altLang="vi-VN" sz="2800" dirty="0">
                <a:solidFill>
                  <a:srgbClr val="FF33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solidFill>
                  <a:srgbClr val="FF33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tr</a:t>
            </a:r>
            <a:r>
              <a:rPr lang="en-US" altLang="vi-VN" sz="2800" dirty="0" smtClean="0">
                <a:solidFill>
                  <a:srgbClr val="FF33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­</a:t>
            </a:r>
            <a:r>
              <a:rPr lang="vi-VN" altLang="vi-VN" sz="2800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ư</a:t>
            </a:r>
            <a:r>
              <a:rPr lang="en-US" altLang="vi-VN" sz="2800" dirty="0" err="1" smtClean="0">
                <a:solidFill>
                  <a:srgbClr val="FF33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êng</a:t>
            </a:r>
            <a:r>
              <a:rPr lang="en-US" altLang="vi-VN" sz="2800" dirty="0" smtClean="0">
                <a:solidFill>
                  <a:srgbClr val="FF33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33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vi-VN" sz="2800" dirty="0">
                <a:solidFill>
                  <a:srgbClr val="FF33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33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altLang="vi-VN" sz="2800" dirty="0">
                <a:solidFill>
                  <a:srgbClr val="FF33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130000"/>
              </a:lnSpc>
            </a:pPr>
            <a:r>
              <a:rPr lang="en-US" altLang="vi-VN" sz="2800" dirty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altLang="vi-VN" sz="2800" dirty="0" err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altLang="vi-VN" sz="2800" dirty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altLang="vi-VN" sz="2800" dirty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tÕ</a:t>
            </a:r>
            <a:r>
              <a:rPr lang="en-US" altLang="vi-VN" sz="2800" dirty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bµo</a:t>
            </a:r>
            <a:r>
              <a:rPr lang="en-US" altLang="vi-VN" sz="2800" dirty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®Ó </a:t>
            </a:r>
            <a:r>
              <a:rPr lang="en-US" altLang="vi-VN" sz="2800" dirty="0" err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b¶o</a:t>
            </a:r>
            <a:r>
              <a:rPr lang="en-US" altLang="vi-VN" sz="2800" dirty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vÖ</a:t>
            </a:r>
            <a:r>
              <a:rPr lang="en-US" altLang="vi-VN" sz="2800" dirty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tÕ</a:t>
            </a:r>
            <a:r>
              <a:rPr lang="en-US" altLang="vi-VN" sz="2800" dirty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bµo</a:t>
            </a:r>
            <a:r>
              <a:rPr lang="en-US" altLang="vi-VN" sz="2800" dirty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10000"/>
              </a:lnSpc>
            </a:pPr>
            <a:r>
              <a:rPr lang="en-US" altLang="vi-VN" sz="2800" dirty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altLang="vi-VN" sz="2800" dirty="0" err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Gióp</a:t>
            </a:r>
            <a:r>
              <a:rPr lang="en-US" altLang="vi-VN" sz="2800" dirty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tÕ</a:t>
            </a:r>
            <a:r>
              <a:rPr lang="en-US" altLang="vi-VN" sz="2800" dirty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bµo</a:t>
            </a:r>
            <a:r>
              <a:rPr lang="en-US" altLang="vi-VN" sz="2800" dirty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trao</a:t>
            </a:r>
            <a:r>
              <a:rPr lang="en-US" altLang="vi-VN" sz="2800" dirty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®</a:t>
            </a:r>
            <a:r>
              <a:rPr lang="en-US" altLang="vi-VN" sz="2800" dirty="0" err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æi</a:t>
            </a:r>
            <a:r>
              <a:rPr lang="en-US" altLang="vi-VN" sz="2800" dirty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chÊt</a:t>
            </a:r>
            <a:r>
              <a:rPr lang="en-US" altLang="vi-VN" sz="2800" dirty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víi</a:t>
            </a:r>
            <a:r>
              <a:rPr lang="en-US" altLang="vi-VN" sz="2800" dirty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bªn</a:t>
            </a:r>
            <a:r>
              <a:rPr lang="en-US" altLang="vi-VN" sz="2800" dirty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ngoµi</a:t>
            </a:r>
            <a:r>
              <a:rPr lang="en-US" altLang="vi-VN" sz="2800" dirty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10000"/>
              </a:lnSpc>
            </a:pPr>
            <a:r>
              <a:rPr lang="en-US" altLang="vi-VN" sz="2800" dirty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c. T¹o </a:t>
            </a:r>
            <a:r>
              <a:rPr lang="en-US" altLang="vi-VN" sz="2800" dirty="0" err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m«i</a:t>
            </a:r>
            <a:r>
              <a:rPr lang="en-US" altLang="vi-VN" sz="2800" dirty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tr</a:t>
            </a:r>
            <a:r>
              <a:rPr lang="vi-VN" altLang="vi-VN" sz="2800" dirty="0" smtClean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ư</a:t>
            </a:r>
            <a:r>
              <a:rPr lang="en-US" altLang="vi-VN" sz="2800" dirty="0" smtClean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­</a:t>
            </a:r>
            <a:r>
              <a:rPr lang="en-US" altLang="vi-VN" sz="2800" dirty="0" err="1" smtClean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êng</a:t>
            </a:r>
            <a:r>
              <a:rPr lang="en-US" altLang="vi-VN" sz="2800" dirty="0" smtClean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láng</a:t>
            </a:r>
            <a:r>
              <a:rPr lang="en-US" altLang="vi-VN" sz="2800" dirty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®Ó </a:t>
            </a:r>
            <a:r>
              <a:rPr lang="en-US" altLang="vi-VN" sz="2800" dirty="0" err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b¶o</a:t>
            </a:r>
            <a:r>
              <a:rPr lang="en-US" altLang="vi-VN" sz="2800" dirty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vÖ</a:t>
            </a:r>
            <a:r>
              <a:rPr lang="en-US" altLang="vi-VN" sz="2800" dirty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c¸c</a:t>
            </a:r>
            <a:r>
              <a:rPr lang="en-US" altLang="vi-VN" sz="2800" dirty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chÊt</a:t>
            </a:r>
            <a:r>
              <a:rPr lang="en-US" altLang="vi-VN" sz="2800" dirty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10000"/>
              </a:lnSpc>
            </a:pPr>
            <a:r>
              <a:rPr lang="en-US" altLang="vi-VN" sz="2800" dirty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d. </a:t>
            </a:r>
            <a:r>
              <a:rPr lang="en-US" altLang="vi-VN" sz="2800" dirty="0" err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Gióp</a:t>
            </a:r>
            <a:r>
              <a:rPr lang="en-US" altLang="vi-VN" sz="2800" dirty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tÕ</a:t>
            </a:r>
            <a:r>
              <a:rPr lang="en-US" altLang="vi-VN" sz="2800" dirty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bµo</a:t>
            </a:r>
            <a:r>
              <a:rPr lang="en-US" altLang="vi-VN" sz="2800" dirty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th¶i</a:t>
            </a:r>
            <a:r>
              <a:rPr lang="en-US" altLang="vi-VN" sz="2800" dirty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c¸c</a:t>
            </a:r>
            <a:r>
              <a:rPr lang="en-US" altLang="vi-VN" sz="2800" dirty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chÊt</a:t>
            </a:r>
            <a:r>
              <a:rPr lang="en-US" altLang="vi-VN" sz="2800" dirty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th</a:t>
            </a:r>
            <a:r>
              <a:rPr lang="vi-VN" altLang="vi-VN" sz="2800" dirty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ừ</a:t>
            </a:r>
            <a:r>
              <a:rPr lang="en-US" altLang="vi-VN" sz="2800" dirty="0" smtClean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a </a:t>
            </a:r>
            <a:r>
              <a:rPr lang="en-US" altLang="vi-VN" sz="2800" dirty="0" err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vi-VN" sz="2800" dirty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qu</a:t>
            </a:r>
            <a:r>
              <a:rPr lang="en-US" altLang="vi-VN" sz="2800" dirty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¸ </a:t>
            </a:r>
            <a:r>
              <a:rPr lang="vi-VN" altLang="vi-VN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trình</a:t>
            </a:r>
            <a:r>
              <a:rPr lang="en-US" altLang="vi-VN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sèng</a:t>
            </a:r>
            <a:r>
              <a:rPr lang="en-US" altLang="vi-VN" sz="2800" dirty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1413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2514745" y="0"/>
            <a:ext cx="3276744" cy="838614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/>
          <a:lstStyle>
            <a:lvl1pPr>
              <a:spcBef>
                <a:spcPct val="20000"/>
              </a:spcBef>
              <a:buChar char="•"/>
              <a:defRPr sz="6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FF3300"/>
                </a:solidFill>
                <a:latin typeface="Times New Roman" pitchFamily="18" charset="0"/>
              </a:rPr>
              <a:t>Câu</a:t>
            </a:r>
            <a:r>
              <a:rPr lang="en-US" altLang="vi-VN" sz="36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vi-VN" altLang="vi-VN" sz="3600" b="1" dirty="0" smtClean="0">
                <a:solidFill>
                  <a:srgbClr val="FF3300"/>
                </a:solidFill>
                <a:latin typeface="Times New Roman" pitchFamily="18" charset="0"/>
              </a:rPr>
              <a:t>2</a:t>
            </a:r>
            <a:endParaRPr lang="en-US" altLang="vi-VN" sz="36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7652" name="Rectangle 8"/>
          <p:cNvSpPr>
            <a:spLocks noChangeArrowheads="1"/>
          </p:cNvSpPr>
          <p:nvPr/>
        </p:nvSpPr>
        <p:spPr bwMode="auto">
          <a:xfrm>
            <a:off x="304511" y="838615"/>
            <a:ext cx="8839489" cy="3582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0" rIns="91420" bIns="45710">
            <a:spAutoFit/>
          </a:bodyPr>
          <a:lstStyle>
            <a:lvl1pPr marL="655638" indent="-655638">
              <a:spcBef>
                <a:spcPct val="20000"/>
              </a:spcBef>
              <a:buChar char="•"/>
              <a:defRPr sz="6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Arial" charset="0"/>
              </a:defRPr>
            </a:lvl2pPr>
            <a:lvl3pPr marL="2406650" indent="-655638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algn="ctr" eaLnBrk="1" hangingPunct="1">
              <a:lnSpc>
                <a:spcPct val="210000"/>
              </a:lnSpc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FF3300"/>
                </a:solidFill>
              </a:rPr>
              <a:t>Máu gồm các thành phần cấu tạo nào?</a:t>
            </a:r>
            <a:endParaRPr lang="en-US" altLang="vi-VN" sz="2800">
              <a:solidFill>
                <a:srgbClr val="FF33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rgbClr val="0000FF"/>
                </a:solidFill>
              </a:rPr>
              <a:t>a. Tế bào máu: hồng cầu, bạch cầu, tiểu cầu.	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rgbClr val="0000FF"/>
                </a:solidFill>
              </a:rPr>
              <a:t>b. Nguyên sinh chất, hồng cầu, bạch cầu.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rgbClr val="0000FF"/>
                </a:solidFill>
              </a:rPr>
              <a:t>c. Prôtêin, Lipít, muối khoáng.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rgbClr val="0000FF"/>
                </a:solidFill>
              </a:rPr>
              <a:t>d. Các tế bào máu, huyết tương.</a:t>
            </a:r>
          </a:p>
        </p:txBody>
      </p:sp>
    </p:spTree>
    <p:extLst>
      <p:ext uri="{BB962C8B-B14F-4D97-AF65-F5344CB8AC3E}">
        <p14:creationId xmlns:p14="http://schemas.microsoft.com/office/powerpoint/2010/main" val="4247808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ChangeArrowheads="1"/>
          </p:cNvSpPr>
          <p:nvPr/>
        </p:nvSpPr>
        <p:spPr bwMode="auto">
          <a:xfrm>
            <a:off x="2514745" y="0"/>
            <a:ext cx="3276744" cy="838614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/>
          <a:lstStyle>
            <a:lvl1pPr>
              <a:spcBef>
                <a:spcPct val="20000"/>
              </a:spcBef>
              <a:buChar char="•"/>
              <a:defRPr sz="6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3300"/>
                </a:solidFill>
                <a:latin typeface="Times New Roman" pitchFamily="18" charset="0"/>
              </a:rPr>
              <a:t>Câu 3</a:t>
            </a:r>
          </a:p>
        </p:txBody>
      </p:sp>
      <p:sp>
        <p:nvSpPr>
          <p:cNvPr id="29700" name="Text Box 9"/>
          <p:cNvSpPr txBox="1">
            <a:spLocks noChangeArrowheads="1"/>
          </p:cNvSpPr>
          <p:nvPr/>
        </p:nvSpPr>
        <p:spPr bwMode="auto">
          <a:xfrm>
            <a:off x="304511" y="1066386"/>
            <a:ext cx="8839489" cy="46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0" rIns="91420" bIns="45710">
            <a:spAutoFit/>
          </a:bodyPr>
          <a:lstStyle>
            <a:lvl1pPr>
              <a:spcBef>
                <a:spcPct val="20000"/>
              </a:spcBef>
              <a:buChar char="•"/>
              <a:defRPr sz="6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i="1">
                <a:solidFill>
                  <a:srgbClr val="FF3300"/>
                </a:solidFill>
                <a:cs typeface="Arial" charset="0"/>
              </a:rPr>
              <a:t>Nhờ đâu mà hồng cầu vận chuyển được O</a:t>
            </a:r>
            <a:r>
              <a:rPr lang="en-US" altLang="vi-VN" sz="2400" b="1" i="1" baseline="-25000">
                <a:solidFill>
                  <a:srgbClr val="FF3300"/>
                </a:solidFill>
                <a:cs typeface="Arial" charset="0"/>
              </a:rPr>
              <a:t>2</a:t>
            </a:r>
            <a:r>
              <a:rPr lang="en-US" altLang="vi-VN" sz="2400" b="1" i="1">
                <a:solidFill>
                  <a:srgbClr val="FF3300"/>
                </a:solidFill>
                <a:cs typeface="Arial" charset="0"/>
              </a:rPr>
              <a:t> và CO</a:t>
            </a:r>
            <a:r>
              <a:rPr lang="en-US" altLang="vi-VN" sz="2400" b="1" i="1" baseline="-25000">
                <a:solidFill>
                  <a:srgbClr val="FF3300"/>
                </a:solidFill>
                <a:cs typeface="Arial" charset="0"/>
              </a:rPr>
              <a:t>2</a:t>
            </a:r>
            <a:r>
              <a:rPr lang="en-US" altLang="vi-VN" sz="2400" b="1" i="1">
                <a:solidFill>
                  <a:srgbClr val="FF3300"/>
                </a:solidFill>
                <a:cs typeface="Arial" charset="0"/>
              </a:rPr>
              <a:t> ?</a:t>
            </a:r>
          </a:p>
        </p:txBody>
      </p:sp>
      <p:sp>
        <p:nvSpPr>
          <p:cNvPr id="29701" name="Text Box 10"/>
          <p:cNvSpPr txBox="1">
            <a:spLocks noChangeArrowheads="1"/>
          </p:cNvSpPr>
          <p:nvPr/>
        </p:nvSpPr>
        <p:spPr bwMode="auto">
          <a:xfrm>
            <a:off x="228745" y="1824355"/>
            <a:ext cx="8915255" cy="46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0" rIns="91420" bIns="45710">
            <a:spAutoFit/>
          </a:bodyPr>
          <a:lstStyle>
            <a:lvl1pPr>
              <a:spcBef>
                <a:spcPct val="20000"/>
              </a:spcBef>
              <a:buChar char="•"/>
              <a:defRPr sz="6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400" dirty="0">
                <a:solidFill>
                  <a:srgbClr val="0000FF"/>
                </a:solidFill>
                <a:cs typeface="Arial" charset="0"/>
              </a:rPr>
              <a:t>A. </a:t>
            </a:r>
            <a:r>
              <a:rPr lang="en-US" altLang="vi-VN" sz="2400" dirty="0" err="1">
                <a:solidFill>
                  <a:srgbClr val="0000FF"/>
                </a:solidFill>
                <a:cs typeface="Arial" charset="0"/>
              </a:rPr>
              <a:t>Nhờ</a:t>
            </a:r>
            <a:r>
              <a:rPr lang="en-US" altLang="vi-VN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cs typeface="Arial" charset="0"/>
              </a:rPr>
              <a:t>hồng</a:t>
            </a:r>
            <a:r>
              <a:rPr lang="en-US" altLang="vi-VN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cs typeface="Arial" charset="0"/>
              </a:rPr>
              <a:t>cầu</a:t>
            </a:r>
            <a:r>
              <a:rPr lang="en-US" altLang="vi-VN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cs typeface="Arial" charset="0"/>
              </a:rPr>
              <a:t>có</a:t>
            </a:r>
            <a:r>
              <a:rPr lang="en-US" altLang="vi-VN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cs typeface="Arial" charset="0"/>
              </a:rPr>
              <a:t>chứa</a:t>
            </a:r>
            <a:r>
              <a:rPr lang="en-US" altLang="vi-VN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cs typeface="Arial" charset="0"/>
              </a:rPr>
              <a:t>Hêmôglôbin</a:t>
            </a:r>
            <a:r>
              <a:rPr lang="en-US" altLang="vi-VN" sz="2400" dirty="0">
                <a:solidFill>
                  <a:srgbClr val="0000FF"/>
                </a:solidFill>
                <a:cs typeface="Arial" charset="0"/>
              </a:rPr>
              <a:t>.</a:t>
            </a:r>
          </a:p>
        </p:txBody>
      </p:sp>
      <p:sp>
        <p:nvSpPr>
          <p:cNvPr id="29702" name="Text Box 11"/>
          <p:cNvSpPr txBox="1">
            <a:spLocks noChangeArrowheads="1"/>
          </p:cNvSpPr>
          <p:nvPr/>
        </p:nvSpPr>
        <p:spPr bwMode="auto">
          <a:xfrm>
            <a:off x="228745" y="2286000"/>
            <a:ext cx="8610744" cy="46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0" rIns="91420" bIns="45710">
            <a:spAutoFit/>
          </a:bodyPr>
          <a:lstStyle>
            <a:lvl1pPr>
              <a:spcBef>
                <a:spcPct val="20000"/>
              </a:spcBef>
              <a:buChar char="•"/>
              <a:defRPr sz="6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>
                <a:solidFill>
                  <a:srgbClr val="0000FF"/>
                </a:solidFill>
                <a:cs typeface="Arial" charset="0"/>
              </a:rPr>
              <a:t>B. Nhờ hồng cầu có kích thước nhỏ</a:t>
            </a:r>
            <a:r>
              <a:rPr lang="en-US" altLang="vi-VN" sz="2400" b="1" i="1">
                <a:solidFill>
                  <a:srgbClr val="0000FF"/>
                </a:solidFill>
                <a:cs typeface="Arial" charset="0"/>
              </a:rPr>
              <a:t> .</a:t>
            </a:r>
          </a:p>
        </p:txBody>
      </p:sp>
      <p:sp>
        <p:nvSpPr>
          <p:cNvPr id="29703" name="Text Box 12"/>
          <p:cNvSpPr txBox="1">
            <a:spLocks noChangeArrowheads="1"/>
          </p:cNvSpPr>
          <p:nvPr/>
        </p:nvSpPr>
        <p:spPr bwMode="auto">
          <a:xfrm>
            <a:off x="152256" y="2819194"/>
            <a:ext cx="7239000" cy="46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0" rIns="91420" bIns="45710">
            <a:spAutoFit/>
          </a:bodyPr>
          <a:lstStyle>
            <a:lvl1pPr>
              <a:spcBef>
                <a:spcPct val="20000"/>
              </a:spcBef>
              <a:buChar char="•"/>
              <a:defRPr sz="6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>
                <a:solidFill>
                  <a:srgbClr val="0000FF"/>
                </a:solidFill>
                <a:cs typeface="Arial" charset="0"/>
              </a:rPr>
              <a:t>C. Nhờ hồng cầu có hình đĩa lõm hai mặt.</a:t>
            </a:r>
          </a:p>
        </p:txBody>
      </p:sp>
      <p:sp>
        <p:nvSpPr>
          <p:cNvPr id="29704" name="Text Box 13"/>
          <p:cNvSpPr txBox="1">
            <a:spLocks noChangeArrowheads="1"/>
          </p:cNvSpPr>
          <p:nvPr/>
        </p:nvSpPr>
        <p:spPr bwMode="auto">
          <a:xfrm>
            <a:off x="152256" y="3276808"/>
            <a:ext cx="8991744" cy="46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0" rIns="91420" bIns="45710">
            <a:spAutoFit/>
          </a:bodyPr>
          <a:lstStyle>
            <a:lvl1pPr>
              <a:spcBef>
                <a:spcPct val="20000"/>
              </a:spcBef>
              <a:buChar char="•"/>
              <a:defRPr sz="6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>
                <a:solidFill>
                  <a:srgbClr val="0000FF"/>
                </a:solidFill>
                <a:cs typeface="Arial" charset="0"/>
              </a:rPr>
              <a:t>D. Nhờ hồng cầu là tế bào không nhân</a:t>
            </a:r>
          </a:p>
        </p:txBody>
      </p:sp>
    </p:spTree>
    <p:extLst>
      <p:ext uri="{BB962C8B-B14F-4D97-AF65-F5344CB8AC3E}">
        <p14:creationId xmlns:p14="http://schemas.microsoft.com/office/powerpoint/2010/main" val="644261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ChangeArrowheads="1"/>
          </p:cNvSpPr>
          <p:nvPr/>
        </p:nvSpPr>
        <p:spPr bwMode="auto">
          <a:xfrm>
            <a:off x="2514745" y="0"/>
            <a:ext cx="3276744" cy="838614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/>
          <a:lstStyle>
            <a:lvl1pPr>
              <a:spcBef>
                <a:spcPct val="20000"/>
              </a:spcBef>
              <a:buChar char="•"/>
              <a:defRPr sz="6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FF3300"/>
                </a:solidFill>
                <a:latin typeface="Times New Roman" pitchFamily="18" charset="0"/>
              </a:rPr>
              <a:t>Câu</a:t>
            </a:r>
            <a:r>
              <a:rPr lang="en-US" altLang="vi-VN" sz="36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vi-VN" altLang="vi-VN" sz="3600" b="1" dirty="0" smtClean="0">
                <a:solidFill>
                  <a:srgbClr val="FF3300"/>
                </a:solidFill>
                <a:latin typeface="Times New Roman" pitchFamily="18" charset="0"/>
              </a:rPr>
              <a:t>4</a:t>
            </a:r>
            <a:endParaRPr lang="en-US" altLang="vi-VN" sz="36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7161" y="1771944"/>
            <a:ext cx="7543511" cy="441980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hangingPunct="1">
              <a:defRPr/>
            </a:pPr>
            <a:endParaRPr lang="vi-VN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0725" name="TextBox 8"/>
          <p:cNvSpPr txBox="1">
            <a:spLocks noChangeArrowheads="1"/>
          </p:cNvSpPr>
          <p:nvPr/>
        </p:nvSpPr>
        <p:spPr bwMode="auto">
          <a:xfrm>
            <a:off x="1219489" y="5334000"/>
            <a:ext cx="2812761" cy="46164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>
            <a:spAutoFit/>
          </a:bodyPr>
          <a:lstStyle>
            <a:lvl1pPr>
              <a:spcBef>
                <a:spcPct val="20000"/>
              </a:spcBef>
              <a:buChar char="•"/>
              <a:defRPr sz="6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latin typeface="Times New Roman" pitchFamily="18" charset="0"/>
              </a:rPr>
              <a:t>Mao mạch máu</a:t>
            </a:r>
          </a:p>
        </p:txBody>
      </p:sp>
      <p:sp>
        <p:nvSpPr>
          <p:cNvPr id="30726" name="TextBox 9"/>
          <p:cNvSpPr txBox="1">
            <a:spLocks noChangeArrowheads="1"/>
          </p:cNvSpPr>
          <p:nvPr/>
        </p:nvSpPr>
        <p:spPr bwMode="auto">
          <a:xfrm>
            <a:off x="609744" y="1981614"/>
            <a:ext cx="4346142" cy="46164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>
            <a:spAutoFit/>
          </a:bodyPr>
          <a:lstStyle>
            <a:lvl1pPr>
              <a:spcBef>
                <a:spcPct val="20000"/>
              </a:spcBef>
              <a:buChar char="•"/>
              <a:defRPr sz="6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latin typeface="Times New Roman" pitchFamily="18" charset="0"/>
              </a:rPr>
              <a:t>Mao mạch bạch huyết</a:t>
            </a:r>
          </a:p>
        </p:txBody>
      </p:sp>
      <p:sp>
        <p:nvSpPr>
          <p:cNvPr id="30727" name="TextBox 10"/>
          <p:cNvSpPr txBox="1">
            <a:spLocks noChangeArrowheads="1"/>
          </p:cNvSpPr>
          <p:nvPr/>
        </p:nvSpPr>
        <p:spPr bwMode="auto">
          <a:xfrm>
            <a:off x="827584" y="3501297"/>
            <a:ext cx="3048000" cy="830977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>
            <a:spAutoFit/>
          </a:bodyPr>
          <a:lstStyle>
            <a:lvl1pPr>
              <a:spcBef>
                <a:spcPct val="20000"/>
              </a:spcBef>
              <a:buChar char="•"/>
              <a:defRPr sz="6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>
                <a:latin typeface="Times New Roman" pitchFamily="18" charset="0"/>
              </a:rPr>
              <a:t>NƯỚC </a:t>
            </a:r>
            <a:r>
              <a:rPr lang="en-US" altLang="vi-VN" sz="2400" b="1" dirty="0" smtClean="0">
                <a:latin typeface="Times New Roman" pitchFamily="18" charset="0"/>
              </a:rPr>
              <a:t>MÔ</a:t>
            </a:r>
            <a:endParaRPr lang="vi-VN" altLang="vi-VN" sz="2400" b="1" dirty="0" smtClean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400" b="1" dirty="0">
              <a:latin typeface="Times New Roman" pitchFamily="18" charset="0"/>
            </a:endParaRPr>
          </a:p>
        </p:txBody>
      </p:sp>
      <p:sp>
        <p:nvSpPr>
          <p:cNvPr id="30728" name="TextBox 11"/>
          <p:cNvSpPr txBox="1">
            <a:spLocks noChangeArrowheads="1"/>
          </p:cNvSpPr>
          <p:nvPr/>
        </p:nvSpPr>
        <p:spPr bwMode="auto">
          <a:xfrm>
            <a:off x="6477000" y="3657808"/>
            <a:ext cx="1371745" cy="461645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>
            <a:spAutoFit/>
          </a:bodyPr>
          <a:lstStyle>
            <a:lvl1pPr>
              <a:spcBef>
                <a:spcPct val="20000"/>
              </a:spcBef>
              <a:buChar char="•"/>
              <a:defRPr sz="6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latin typeface="Times New Roman" pitchFamily="18" charset="0"/>
              </a:rPr>
              <a:t>Tế bào</a:t>
            </a:r>
          </a:p>
        </p:txBody>
      </p:sp>
      <p:sp>
        <p:nvSpPr>
          <p:cNvPr id="30731" name="Line 24"/>
          <p:cNvSpPr>
            <a:spLocks noChangeShapeType="1"/>
          </p:cNvSpPr>
          <p:nvPr/>
        </p:nvSpPr>
        <p:spPr bwMode="auto">
          <a:xfrm flipV="1">
            <a:off x="2514745" y="2438194"/>
            <a:ext cx="0" cy="83861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0" rIns="91420" bIns="45710"/>
          <a:lstStyle/>
          <a:p>
            <a:endParaRPr lang="en-US"/>
          </a:p>
        </p:txBody>
      </p:sp>
      <p:sp>
        <p:nvSpPr>
          <p:cNvPr id="30732" name="Line 25"/>
          <p:cNvSpPr>
            <a:spLocks noChangeShapeType="1"/>
          </p:cNvSpPr>
          <p:nvPr/>
        </p:nvSpPr>
        <p:spPr bwMode="auto">
          <a:xfrm>
            <a:off x="2514745" y="4495386"/>
            <a:ext cx="0" cy="83861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0" rIns="91420" bIns="45710"/>
          <a:lstStyle/>
          <a:p>
            <a:endParaRPr lang="en-US"/>
          </a:p>
        </p:txBody>
      </p:sp>
      <p:sp>
        <p:nvSpPr>
          <p:cNvPr id="30733" name="Line 26"/>
          <p:cNvSpPr>
            <a:spLocks noChangeShapeType="1"/>
          </p:cNvSpPr>
          <p:nvPr/>
        </p:nvSpPr>
        <p:spPr bwMode="auto">
          <a:xfrm flipV="1">
            <a:off x="4191000" y="3733386"/>
            <a:ext cx="228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0" rIns="91420" bIns="45710"/>
          <a:lstStyle/>
          <a:p>
            <a:endParaRPr lang="en-US"/>
          </a:p>
        </p:txBody>
      </p:sp>
      <p:sp>
        <p:nvSpPr>
          <p:cNvPr id="30734" name="Line 27"/>
          <p:cNvSpPr>
            <a:spLocks noChangeShapeType="1"/>
          </p:cNvSpPr>
          <p:nvPr/>
        </p:nvSpPr>
        <p:spPr bwMode="auto">
          <a:xfrm flipH="1" flipV="1">
            <a:off x="4191000" y="3962193"/>
            <a:ext cx="228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0" rIns="91420" bIns="45710"/>
          <a:lstStyle/>
          <a:p>
            <a:endParaRPr lang="en-US"/>
          </a:p>
        </p:txBody>
      </p:sp>
      <p:sp>
        <p:nvSpPr>
          <p:cNvPr id="30735" name="Text Box 28"/>
          <p:cNvSpPr txBox="1">
            <a:spLocks noChangeArrowheads="1"/>
          </p:cNvSpPr>
          <p:nvPr/>
        </p:nvSpPr>
        <p:spPr bwMode="auto">
          <a:xfrm>
            <a:off x="2743489" y="1143000"/>
            <a:ext cx="2855228" cy="46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>
            <a:spAutoFit/>
          </a:bodyPr>
          <a:lstStyle>
            <a:lvl1pPr>
              <a:spcBef>
                <a:spcPct val="20000"/>
              </a:spcBef>
              <a:buChar char="•"/>
              <a:defRPr sz="6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FF"/>
                </a:solidFill>
              </a:rPr>
              <a:t>Điền vào chỗ trống:</a:t>
            </a:r>
            <a:endParaRPr lang="vi-VN" altLang="vi-VN" sz="2400">
              <a:solidFill>
                <a:srgbClr val="0000FF"/>
              </a:solidFill>
            </a:endParaRPr>
          </a:p>
        </p:txBody>
      </p:sp>
      <p:sp>
        <p:nvSpPr>
          <p:cNvPr id="91165" name="Text Box 29"/>
          <p:cNvSpPr txBox="1">
            <a:spLocks noChangeArrowheads="1"/>
          </p:cNvSpPr>
          <p:nvPr/>
        </p:nvSpPr>
        <p:spPr bwMode="auto">
          <a:xfrm>
            <a:off x="4364903" y="3208150"/>
            <a:ext cx="2057255" cy="52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0" rIns="91420" bIns="45710">
            <a:spAutoFit/>
          </a:bodyPr>
          <a:lstStyle>
            <a:lvl1pPr>
              <a:spcBef>
                <a:spcPct val="20000"/>
              </a:spcBef>
              <a:buChar char="•"/>
              <a:defRPr sz="6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 smtClean="0">
                <a:solidFill>
                  <a:srgbClr val="0000FF"/>
                </a:solidFill>
              </a:rPr>
              <a:t>…………</a:t>
            </a:r>
            <a:endParaRPr lang="vi-VN" altLang="vi-VN" sz="2800" b="1" dirty="0">
              <a:solidFill>
                <a:srgbClr val="0000FF"/>
              </a:solidFill>
            </a:endParaRPr>
          </a:p>
        </p:txBody>
      </p:sp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4437399" y="3840706"/>
            <a:ext cx="2057255" cy="52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0" rIns="91420" bIns="45710">
            <a:spAutoFit/>
          </a:bodyPr>
          <a:lstStyle>
            <a:lvl1pPr>
              <a:spcBef>
                <a:spcPct val="20000"/>
              </a:spcBef>
              <a:buChar char="•"/>
              <a:defRPr sz="6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 smtClean="0">
                <a:solidFill>
                  <a:srgbClr val="0000FF"/>
                </a:solidFill>
              </a:rPr>
              <a:t>…………</a:t>
            </a:r>
            <a:endParaRPr lang="vi-VN" altLang="vi-VN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586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1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2743489" y="0"/>
            <a:ext cx="3276023" cy="838614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/>
          <a:lstStyle>
            <a:lvl1pPr>
              <a:spcBef>
                <a:spcPct val="20000"/>
              </a:spcBef>
              <a:buChar char="•"/>
              <a:defRPr sz="6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3300"/>
                </a:solidFill>
                <a:latin typeface="Times New Roman" pitchFamily="18" charset="0"/>
              </a:rPr>
              <a:t>Câu 5</a:t>
            </a:r>
          </a:p>
        </p:txBody>
      </p:sp>
      <p:pic>
        <p:nvPicPr>
          <p:cNvPr id="31747" name="Picture 13" descr="ANd9GcQlIvHIKGh-Ag7xfZ4FOzuv-XFWRtsEgefUyol8EFqryRkKmcOGmw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11" y="2209386"/>
            <a:ext cx="3333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14"/>
          <p:cNvSpPr txBox="1">
            <a:spLocks noChangeArrowheads="1"/>
          </p:cNvSpPr>
          <p:nvPr/>
        </p:nvSpPr>
        <p:spPr bwMode="auto">
          <a:xfrm>
            <a:off x="1143000" y="4724194"/>
            <a:ext cx="561332" cy="46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>
            <a:spAutoFit/>
          </a:bodyPr>
          <a:lstStyle>
            <a:lvl1pPr>
              <a:spcBef>
                <a:spcPct val="20000"/>
              </a:spcBef>
              <a:buChar char="•"/>
              <a:defRPr sz="6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</a:rPr>
              <a:t>(1)</a:t>
            </a:r>
            <a:endParaRPr lang="vi-VN" altLang="vi-VN" sz="2400" b="1">
              <a:solidFill>
                <a:srgbClr val="0000FF"/>
              </a:solidFill>
            </a:endParaRPr>
          </a:p>
        </p:txBody>
      </p:sp>
      <p:sp>
        <p:nvSpPr>
          <p:cNvPr id="31749" name="Text Box 15"/>
          <p:cNvSpPr txBox="1">
            <a:spLocks noChangeArrowheads="1"/>
          </p:cNvSpPr>
          <p:nvPr/>
        </p:nvSpPr>
        <p:spPr bwMode="auto">
          <a:xfrm>
            <a:off x="6096000" y="4724194"/>
            <a:ext cx="561332" cy="46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>
            <a:spAutoFit/>
          </a:bodyPr>
          <a:lstStyle>
            <a:lvl1pPr>
              <a:spcBef>
                <a:spcPct val="20000"/>
              </a:spcBef>
              <a:buChar char="•"/>
              <a:defRPr sz="6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</a:rPr>
              <a:t>(2)</a:t>
            </a:r>
            <a:endParaRPr lang="vi-VN" altLang="vi-VN" sz="2400" b="1">
              <a:solidFill>
                <a:srgbClr val="0000FF"/>
              </a:solidFill>
            </a:endParaRPr>
          </a:p>
        </p:txBody>
      </p:sp>
      <p:pic>
        <p:nvPicPr>
          <p:cNvPr id="31750" name="Picture 17" descr="uakiem.png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256" y="2209386"/>
            <a:ext cx="247794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 Box 18"/>
          <p:cNvSpPr txBox="1">
            <a:spLocks noChangeArrowheads="1"/>
          </p:cNvSpPr>
          <p:nvPr/>
        </p:nvSpPr>
        <p:spPr bwMode="auto">
          <a:xfrm>
            <a:off x="1355870" y="1335571"/>
            <a:ext cx="5371943" cy="46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>
            <a:spAutoFit/>
          </a:bodyPr>
          <a:lstStyle>
            <a:lvl1pPr>
              <a:spcBef>
                <a:spcPct val="20000"/>
              </a:spcBef>
              <a:buChar char="•"/>
              <a:defRPr sz="6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FF"/>
                </a:solidFill>
              </a:rPr>
              <a:t>Hình nào sau đây là tế bào bạch cầu?</a:t>
            </a:r>
            <a:endParaRPr lang="vi-VN" altLang="vi-VN" sz="24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574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 smtClean="0"/>
              <a:t>Bạch cầu tham gia bảo vệ cơ thể bằng các cơ chế nào?</a:t>
            </a:r>
          </a:p>
          <a:p>
            <a:r>
              <a:rPr lang="vi-VN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743489" y="0"/>
            <a:ext cx="3276023" cy="838614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/>
          <a:lstStyle>
            <a:lvl1pPr>
              <a:spcBef>
                <a:spcPct val="20000"/>
              </a:spcBef>
              <a:buChar char="•"/>
              <a:defRPr sz="6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FF3300"/>
                </a:solidFill>
                <a:latin typeface="Times New Roman" pitchFamily="18" charset="0"/>
              </a:rPr>
              <a:t>Câu</a:t>
            </a:r>
            <a:r>
              <a:rPr lang="en-US" altLang="vi-VN" sz="36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vi-VN" altLang="vi-VN" sz="3600" b="1" dirty="0" smtClean="0">
                <a:solidFill>
                  <a:srgbClr val="FF3300"/>
                </a:solidFill>
                <a:latin typeface="Times New Roman" pitchFamily="18" charset="0"/>
              </a:rPr>
              <a:t>6</a:t>
            </a:r>
            <a:endParaRPr lang="en-US" altLang="vi-VN" sz="36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488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30" y="980728"/>
            <a:ext cx="8991745" cy="4525411"/>
          </a:xfrm>
        </p:spPr>
        <p:txBody>
          <a:bodyPr/>
          <a:lstStyle/>
          <a:p>
            <a:pPr marL="63015" indent="278595">
              <a:buNone/>
            </a:pPr>
            <a:r>
              <a:rPr lang="en-US" altLang="vi-VN" dirty="0" err="1" smtClean="0">
                <a:solidFill>
                  <a:srgbClr val="FF3300"/>
                </a:solidFill>
              </a:rPr>
              <a:t>Hãy</a:t>
            </a:r>
            <a:r>
              <a:rPr lang="en-US" altLang="vi-VN" dirty="0" smtClean="0">
                <a:solidFill>
                  <a:srgbClr val="FF3300"/>
                </a:solidFill>
              </a:rPr>
              <a:t> </a:t>
            </a:r>
            <a:r>
              <a:rPr lang="en-US" altLang="vi-VN" dirty="0" err="1" smtClean="0">
                <a:solidFill>
                  <a:srgbClr val="FF3300"/>
                </a:solidFill>
              </a:rPr>
              <a:t>tính</a:t>
            </a:r>
            <a:r>
              <a:rPr lang="en-US" altLang="vi-VN" dirty="0" smtClean="0">
                <a:solidFill>
                  <a:srgbClr val="FF3300"/>
                </a:solidFill>
              </a:rPr>
              <a:t> </a:t>
            </a:r>
            <a:r>
              <a:rPr lang="en-US" altLang="vi-VN" dirty="0" err="1" smtClean="0">
                <a:solidFill>
                  <a:srgbClr val="FF3300"/>
                </a:solidFill>
              </a:rPr>
              <a:t>khối</a:t>
            </a:r>
            <a:r>
              <a:rPr lang="en-US" altLang="vi-VN" dirty="0" smtClean="0">
                <a:solidFill>
                  <a:srgbClr val="FF3300"/>
                </a:solidFill>
              </a:rPr>
              <a:t> </a:t>
            </a:r>
            <a:r>
              <a:rPr lang="en-US" altLang="vi-VN" dirty="0" err="1" smtClean="0">
                <a:solidFill>
                  <a:srgbClr val="FF3300"/>
                </a:solidFill>
              </a:rPr>
              <a:t>lượng</a:t>
            </a:r>
            <a:r>
              <a:rPr lang="en-US" altLang="vi-VN" dirty="0" smtClean="0">
                <a:solidFill>
                  <a:srgbClr val="FF3300"/>
                </a:solidFill>
              </a:rPr>
              <a:t> </a:t>
            </a:r>
            <a:r>
              <a:rPr lang="en-US" altLang="vi-VN" dirty="0" err="1" smtClean="0">
                <a:solidFill>
                  <a:srgbClr val="FF3300"/>
                </a:solidFill>
              </a:rPr>
              <a:t>máu</a:t>
            </a:r>
            <a:r>
              <a:rPr lang="en-US" altLang="vi-VN" dirty="0" smtClean="0">
                <a:solidFill>
                  <a:srgbClr val="FF3300"/>
                </a:solidFill>
              </a:rPr>
              <a:t> </a:t>
            </a:r>
            <a:r>
              <a:rPr lang="en-US" altLang="vi-VN" dirty="0" err="1" smtClean="0">
                <a:solidFill>
                  <a:srgbClr val="FF3300"/>
                </a:solidFill>
              </a:rPr>
              <a:t>của</a:t>
            </a:r>
            <a:r>
              <a:rPr lang="en-US" altLang="vi-VN" dirty="0" smtClean="0">
                <a:solidFill>
                  <a:srgbClr val="FF3300"/>
                </a:solidFill>
              </a:rPr>
              <a:t> </a:t>
            </a:r>
            <a:r>
              <a:rPr lang="en-US" altLang="vi-VN" dirty="0" err="1" smtClean="0">
                <a:solidFill>
                  <a:srgbClr val="FF3300"/>
                </a:solidFill>
              </a:rPr>
              <a:t>cơ</a:t>
            </a:r>
            <a:r>
              <a:rPr lang="en-US" altLang="vi-VN" dirty="0" smtClean="0">
                <a:solidFill>
                  <a:srgbClr val="FF3300"/>
                </a:solidFill>
              </a:rPr>
              <a:t> </a:t>
            </a:r>
            <a:r>
              <a:rPr lang="en-US" altLang="vi-VN" dirty="0" err="1" smtClean="0">
                <a:solidFill>
                  <a:srgbClr val="FF3300"/>
                </a:solidFill>
              </a:rPr>
              <a:t>thể</a:t>
            </a:r>
            <a:r>
              <a:rPr lang="en-US" altLang="vi-VN" dirty="0" smtClean="0">
                <a:solidFill>
                  <a:srgbClr val="FF3300"/>
                </a:solidFill>
              </a:rPr>
              <a:t> 1 </a:t>
            </a:r>
            <a:r>
              <a:rPr lang="en-US" altLang="vi-VN" dirty="0" err="1" smtClean="0">
                <a:solidFill>
                  <a:srgbClr val="FF3300"/>
                </a:solidFill>
              </a:rPr>
              <a:t>bạn</a:t>
            </a:r>
            <a:r>
              <a:rPr lang="en-US" altLang="vi-VN" dirty="0" smtClean="0">
                <a:solidFill>
                  <a:srgbClr val="FF3300"/>
                </a:solidFill>
              </a:rPr>
              <a:t> </a:t>
            </a:r>
            <a:r>
              <a:rPr lang="en-US" altLang="vi-VN" dirty="0" err="1" smtClean="0">
                <a:solidFill>
                  <a:srgbClr val="FF3300"/>
                </a:solidFill>
              </a:rPr>
              <a:t>nữ</a:t>
            </a:r>
            <a:r>
              <a:rPr lang="en-US" altLang="vi-VN" dirty="0" smtClean="0">
                <a:solidFill>
                  <a:srgbClr val="FF3300"/>
                </a:solidFill>
              </a:rPr>
              <a:t> </a:t>
            </a:r>
            <a:r>
              <a:rPr lang="en-US" altLang="vi-VN" dirty="0" err="1" smtClean="0">
                <a:solidFill>
                  <a:srgbClr val="FF3300"/>
                </a:solidFill>
              </a:rPr>
              <a:t>lớp</a:t>
            </a:r>
            <a:r>
              <a:rPr lang="en-US" altLang="vi-VN" dirty="0" smtClean="0">
                <a:solidFill>
                  <a:srgbClr val="FF3300"/>
                </a:solidFill>
              </a:rPr>
              <a:t> 8</a:t>
            </a:r>
            <a:r>
              <a:rPr lang="vi-VN" altLang="vi-VN" dirty="0" smtClean="0">
                <a:solidFill>
                  <a:srgbClr val="FF3300"/>
                </a:solidFill>
              </a:rPr>
              <a:t> có khối lượng cơ thể là 43kg? Biết ở nữ giới có 70ml </a:t>
            </a:r>
            <a:r>
              <a:rPr lang="vi-VN" altLang="vi-VN" dirty="0" smtClean="0">
                <a:solidFill>
                  <a:srgbClr val="FF3300"/>
                </a:solidFill>
              </a:rPr>
              <a:t>máu/1kg</a:t>
            </a:r>
            <a:endParaRPr lang="vi-VN" altLang="vi-VN" dirty="0" smtClean="0">
              <a:solidFill>
                <a:srgbClr val="FF3300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743489" y="0"/>
            <a:ext cx="3276023" cy="838614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/>
          <a:lstStyle>
            <a:lvl1pPr>
              <a:spcBef>
                <a:spcPct val="20000"/>
              </a:spcBef>
              <a:buChar char="•"/>
              <a:defRPr sz="6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FF3300"/>
                </a:solidFill>
                <a:latin typeface="Times New Roman" pitchFamily="18" charset="0"/>
              </a:rPr>
              <a:t>Câu</a:t>
            </a:r>
            <a:r>
              <a:rPr lang="en-US" altLang="vi-VN" sz="36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vi-VN" altLang="vi-VN" sz="3600" b="1" dirty="0">
                <a:solidFill>
                  <a:srgbClr val="FF3300"/>
                </a:solidFill>
                <a:latin typeface="Times New Roman" pitchFamily="18" charset="0"/>
              </a:rPr>
              <a:t>7</a:t>
            </a:r>
            <a:endParaRPr lang="en-US" altLang="vi-VN" sz="36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3605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="" xmlns:a16="http://schemas.microsoft.com/office/drawing/2014/main" id="{E2B14774-C287-4A4F-B815-C984FC6CDE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47664" y="1700808"/>
            <a:ext cx="6540689" cy="288991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ko-KR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K</a:t>
            </a:r>
            <a:r>
              <a:rPr lang="en-US" altLang="en-US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ể</a:t>
            </a:r>
            <a:r>
              <a:rPr lang="en-US" altLang="ko-KR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t</a:t>
            </a:r>
            <a:r>
              <a:rPr lang="en-US" altLang="en-US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ê</a:t>
            </a:r>
            <a:r>
              <a:rPr lang="en-US" altLang="ko-KR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n</a:t>
            </a:r>
            <a:r>
              <a:rPr lang="en-US" altLang="ko-KR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nh</a:t>
            </a:r>
            <a:r>
              <a:rPr lang="en-US" altLang="en-US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ữn</a:t>
            </a:r>
            <a:r>
              <a:rPr lang="en-US" altLang="ko-KR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g</a:t>
            </a:r>
            <a:r>
              <a:rPr lang="en-US" altLang="ko-KR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b</a:t>
            </a:r>
            <a:r>
              <a:rPr lang="en-US" altLang="en-US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ệnh</a:t>
            </a:r>
            <a:r>
              <a:rPr lang="en-US" altLang="ko-KR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d</a:t>
            </a:r>
            <a:r>
              <a:rPr lang="en-US" altLang="en-US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ịch</a:t>
            </a:r>
            <a:r>
              <a:rPr lang="en-US" altLang="ko-KR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l</a:t>
            </a:r>
            <a:r>
              <a:rPr lang="en-US" altLang="en-US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â</a:t>
            </a:r>
            <a:r>
              <a:rPr lang="en-US" altLang="ko-KR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y</a:t>
            </a:r>
            <a:r>
              <a:rPr lang="en-US" altLang="ko-KR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truy</a:t>
            </a:r>
            <a:r>
              <a:rPr lang="en-US" altLang="en-US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ền</a:t>
            </a:r>
            <a:r>
              <a:rPr lang="en-US" altLang="ko-KR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m</a:t>
            </a:r>
            <a:r>
              <a:rPr lang="en-US" altLang="en-US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à</a:t>
            </a:r>
            <a:r>
              <a:rPr lang="en-US" altLang="ko-KR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em</a:t>
            </a:r>
            <a:r>
              <a:rPr lang="en-US" altLang="ko-KR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bi</a:t>
            </a:r>
            <a:r>
              <a:rPr lang="en-US" altLang="en-US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ết</a:t>
            </a:r>
            <a:r>
              <a:rPr lang="en-US" altLang="ko-KR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? </a:t>
            </a:r>
          </a:p>
          <a:p>
            <a:pPr eaLnBrk="1" hangingPunct="1"/>
            <a:r>
              <a:rPr lang="en-US" altLang="ko-KR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Em</a:t>
            </a:r>
            <a:r>
              <a:rPr lang="en-US" altLang="ko-KR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đã</a:t>
            </a:r>
            <a:r>
              <a:rPr lang="en-US" altLang="ko-KR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mi</a:t>
            </a:r>
            <a:r>
              <a:rPr lang="en-US" altLang="en-US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ễn</a:t>
            </a:r>
            <a:r>
              <a:rPr lang="en-US" altLang="ko-KR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d</a:t>
            </a:r>
            <a:r>
              <a:rPr lang="en-US" altLang="en-US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ịch</a:t>
            </a:r>
            <a:r>
              <a:rPr lang="en-US" altLang="ko-KR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v</a:t>
            </a:r>
            <a:r>
              <a:rPr lang="en-US" altLang="en-US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ới</a:t>
            </a:r>
            <a:r>
              <a:rPr lang="en-US" altLang="ko-KR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lo</a:t>
            </a:r>
            <a:r>
              <a:rPr lang="en-US" altLang="en-US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ại</a:t>
            </a:r>
            <a:r>
              <a:rPr lang="en-US" altLang="ko-KR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b</a:t>
            </a:r>
            <a:r>
              <a:rPr lang="en-US" altLang="en-US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ệnh</a:t>
            </a:r>
            <a:r>
              <a:rPr lang="en-US" altLang="ko-KR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d</a:t>
            </a:r>
            <a:r>
              <a:rPr lang="en-US" altLang="en-US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ịch</a:t>
            </a:r>
            <a:r>
              <a:rPr lang="en-US" altLang="ko-KR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n</a:t>
            </a:r>
            <a:r>
              <a:rPr lang="en-US" altLang="en-US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ào</a:t>
            </a:r>
            <a:r>
              <a:rPr lang="en-US" altLang="ko-KR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? </a:t>
            </a:r>
            <a:r>
              <a:rPr lang="en-US" altLang="ko-KR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Th</a:t>
            </a:r>
            <a:r>
              <a:rPr lang="en-US" altLang="en-US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ô</a:t>
            </a:r>
            <a:r>
              <a:rPr lang="en-US" altLang="ko-KR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ng</a:t>
            </a:r>
            <a:r>
              <a:rPr lang="en-US" altLang="ko-KR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qua </a:t>
            </a:r>
            <a:r>
              <a:rPr lang="en-US" altLang="ko-KR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h</a:t>
            </a:r>
            <a:r>
              <a:rPr lang="en-US" altLang="en-US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ìn</a:t>
            </a:r>
            <a:r>
              <a:rPr lang="en-US" altLang="ko-KR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h</a:t>
            </a:r>
            <a:r>
              <a:rPr lang="en-US" altLang="ko-KR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th</a:t>
            </a:r>
            <a:r>
              <a:rPr lang="en-US" altLang="en-US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ức</a:t>
            </a:r>
            <a:r>
              <a:rPr lang="en-US" altLang="ko-KR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mi</a:t>
            </a:r>
            <a:r>
              <a:rPr lang="en-US" altLang="en-US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ễn</a:t>
            </a:r>
            <a:r>
              <a:rPr lang="en-US" altLang="ko-KR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d</a:t>
            </a:r>
            <a:r>
              <a:rPr lang="en-US" altLang="en-US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ịch</a:t>
            </a:r>
            <a:r>
              <a:rPr lang="en-US" altLang="ko-KR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n</a:t>
            </a:r>
            <a:r>
              <a:rPr lang="en-US" altLang="en-US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ào</a:t>
            </a:r>
            <a:r>
              <a:rPr lang="en-US" altLang="ko-KR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: </a:t>
            </a:r>
            <a:r>
              <a:rPr lang="en-US" altLang="ko-KR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t</a:t>
            </a:r>
            <a:r>
              <a:rPr lang="en-US" altLang="en-US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ự</a:t>
            </a:r>
            <a:r>
              <a:rPr lang="en-US" altLang="ko-KR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nhi</a:t>
            </a:r>
            <a:r>
              <a:rPr lang="en-US" altLang="en-US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ê</a:t>
            </a:r>
            <a:r>
              <a:rPr lang="en-US" altLang="ko-KR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n</a:t>
            </a:r>
            <a:r>
              <a:rPr lang="en-US" altLang="ko-KR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- </a:t>
            </a:r>
            <a:r>
              <a:rPr lang="en-US" altLang="ko-KR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t</a:t>
            </a:r>
            <a:r>
              <a:rPr lang="en-US" altLang="en-US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ậ</a:t>
            </a:r>
            <a:r>
              <a:rPr lang="en-US" altLang="ko-KR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p</a:t>
            </a:r>
            <a:r>
              <a:rPr lang="en-US" altLang="ko-KR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nhi</a:t>
            </a:r>
            <a:r>
              <a:rPr lang="en-US" altLang="en-US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ễm</a:t>
            </a:r>
            <a:r>
              <a:rPr lang="en-US" altLang="ko-KR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hay </a:t>
            </a:r>
            <a:r>
              <a:rPr lang="en-US" altLang="ko-KR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nh</a:t>
            </a:r>
            <a:r>
              <a:rPr lang="en-US" altLang="en-US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â</a:t>
            </a:r>
            <a:r>
              <a:rPr lang="en-US" altLang="ko-KR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n</a:t>
            </a:r>
            <a:r>
              <a:rPr lang="en-US" altLang="ko-KR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t</a:t>
            </a:r>
            <a:r>
              <a:rPr lang="en-US" altLang="en-US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ạo</a:t>
            </a:r>
            <a:r>
              <a:rPr lang="en-US" altLang="ko-KR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?</a:t>
            </a:r>
            <a:endParaRPr lang="en-US" altLang="en-US" dirty="0"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743489" y="0"/>
            <a:ext cx="3276023" cy="838614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/>
          <a:lstStyle>
            <a:lvl1pPr>
              <a:spcBef>
                <a:spcPct val="20000"/>
              </a:spcBef>
              <a:buChar char="•"/>
              <a:defRPr sz="6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FF3300"/>
                </a:solidFill>
                <a:latin typeface="Times New Roman" pitchFamily="18" charset="0"/>
              </a:rPr>
              <a:t>Câu</a:t>
            </a:r>
            <a:r>
              <a:rPr lang="en-US" altLang="vi-VN" sz="36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vi-VN" altLang="vi-VN" sz="3600" b="1" dirty="0" smtClean="0">
                <a:solidFill>
                  <a:srgbClr val="FF3300"/>
                </a:solidFill>
                <a:latin typeface="Times New Roman" pitchFamily="18" charset="0"/>
              </a:rPr>
              <a:t>8</a:t>
            </a:r>
            <a:endParaRPr lang="en-US" altLang="vi-VN" sz="36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40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381</Words>
  <Application>Microsoft Office PowerPoint</Application>
  <PresentationFormat>On-screen Show (4:3)</PresentationFormat>
  <Paragraphs>55</Paragraphs>
  <Slides>11</Slides>
  <Notes>0</Notes>
  <HiddenSlides>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le</dc:creator>
  <cp:lastModifiedBy>Thao le</cp:lastModifiedBy>
  <cp:revision>7</cp:revision>
  <dcterms:created xsi:type="dcterms:W3CDTF">2021-10-13T13:53:20Z</dcterms:created>
  <dcterms:modified xsi:type="dcterms:W3CDTF">2021-10-17T07:20:03Z</dcterms:modified>
</cp:coreProperties>
</file>