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76" r:id="rId3"/>
    <p:sldId id="259" r:id="rId4"/>
    <p:sldId id="268" r:id="rId5"/>
    <p:sldId id="260" r:id="rId6"/>
    <p:sldId id="270" r:id="rId7"/>
    <p:sldId id="272" r:id="rId8"/>
    <p:sldId id="273" r:id="rId9"/>
    <p:sldId id="283" r:id="rId10"/>
    <p:sldId id="274" r:id="rId11"/>
    <p:sldId id="277" r:id="rId12"/>
    <p:sldId id="279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000" autoAdjust="0"/>
  </p:normalViewPr>
  <p:slideViewPr>
    <p:cSldViewPr snapToGrid="0">
      <p:cViewPr varScale="1">
        <p:scale>
          <a:sx n="61" d="100"/>
          <a:sy n="61" d="100"/>
        </p:scale>
        <p:origin x="-105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3-03T05:53:50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0,'0'0,"0"31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9D4C8-8DEC-424C-8355-056722F29E4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ED61A-79F0-49A9-9F26-6EE7F6F31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3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9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61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B0686-B692-4EB3-9AA6-846ECADA0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0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349D-A239-4144-A5A9-3B8CB0F89E57}" type="slidenum">
              <a:rPr lang="en-GB" altLang="vi-VN"/>
              <a:pPr>
                <a:defRPr/>
              </a:pPr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203649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8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6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8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1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8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1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6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263F6-7579-4F40-9CC7-23CDBDD710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6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gif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emf"/><Relationship Id="rId5" Type="http://schemas.openxmlformats.org/officeDocument/2006/relationships/image" Target="../media/image10.gif"/><Relationship Id="rId10" Type="http://schemas.openxmlformats.org/officeDocument/2006/relationships/customXml" Target="../ink/ink1.xml"/><Relationship Id="rId4" Type="http://schemas.openxmlformats.org/officeDocument/2006/relationships/image" Target="../media/image9.png"/><Relationship Id="rId9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5.jpeg"/><Relationship Id="rId7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Relationship Id="rId9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microsoft.com/office/2007/relationships/hdphoto" Target="../media/hdphoto4.wdp"/><Relationship Id="rId7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31.jpeg"/><Relationship Id="rId5" Type="http://schemas.microsoft.com/office/2007/relationships/hdphoto" Target="../media/hdphoto3.wdp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Unknown Shape"/>
          <p:cNvSpPr>
            <a:spLocks noEditPoints="1"/>
          </p:cNvSpPr>
          <p:nvPr/>
        </p:nvSpPr>
        <p:spPr bwMode="auto">
          <a:xfrm rot="20241943">
            <a:off x="719667" y="2819400"/>
            <a:ext cx="9137651" cy="2804584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9412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lIns="121917" tIns="60958" rIns="121917" bIns="60958"/>
          <a:lstStyle/>
          <a:p>
            <a:pPr>
              <a:defRPr/>
            </a:pPr>
            <a:endParaRPr lang="en-US"/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 rot="-1543678">
            <a:off x="5378451" y="2719917"/>
            <a:ext cx="1422400" cy="3048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 rot="-1543678">
            <a:off x="9137651" y="3024717"/>
            <a:ext cx="1422400" cy="3048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 rot="-1543678">
            <a:off x="3244851" y="5920317"/>
            <a:ext cx="1422400" cy="3048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 rot="-2292806">
            <a:off x="2402417" y="4066117"/>
            <a:ext cx="1422400" cy="3048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1346200" y="3363385"/>
            <a:ext cx="1712384" cy="127423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121917" tIns="60958" rIns="121917" bIns="6095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2186517" y="5179485"/>
            <a:ext cx="1710267" cy="127423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121917" tIns="60958" rIns="121917" bIns="6095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8496300" y="2205568"/>
            <a:ext cx="1617133" cy="127423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121917" tIns="60958" rIns="121917" bIns="6095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 rot="-1556537">
            <a:off x="3048001" y="3606800"/>
            <a:ext cx="4857751" cy="10265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900" b="1">
                <a:solidFill>
                  <a:srgbClr val="0000CC"/>
                </a:solidFill>
                <a:latin typeface="Times New Roman" pitchFamily="18" charset="0"/>
              </a:rPr>
              <a:t>SINH HỌC 9</a:t>
            </a:r>
          </a:p>
        </p:txBody>
      </p:sp>
      <p:pic>
        <p:nvPicPr>
          <p:cNvPr id="4107" name="Picture 11" descr="465af33b3ec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1" y="1447801"/>
            <a:ext cx="1377951" cy="180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8" name="Group 12"/>
          <p:cNvGrpSpPr>
            <a:grpSpLocks/>
          </p:cNvGrpSpPr>
          <p:nvPr/>
        </p:nvGrpSpPr>
        <p:grpSpPr bwMode="auto">
          <a:xfrm>
            <a:off x="6197601" y="3962400"/>
            <a:ext cx="1953684" cy="1797051"/>
            <a:chOff x="0" y="0"/>
            <a:chExt cx="923" cy="1132"/>
          </a:xfrm>
        </p:grpSpPr>
        <p:grpSp>
          <p:nvGrpSpPr>
            <p:cNvPr id="4157" name="Group 13"/>
            <p:cNvGrpSpPr>
              <a:grpSpLocks/>
            </p:cNvGrpSpPr>
            <p:nvPr/>
          </p:nvGrpSpPr>
          <p:grpSpPr bwMode="auto">
            <a:xfrm>
              <a:off x="0" y="329"/>
              <a:ext cx="923" cy="803"/>
              <a:chOff x="0" y="0"/>
              <a:chExt cx="923" cy="803"/>
            </a:xfrm>
          </p:grpSpPr>
          <p:sp>
            <p:nvSpPr>
              <p:cNvPr id="4159" name="Oval 14"/>
              <p:cNvSpPr>
                <a:spLocks noChangeArrowheads="1"/>
              </p:cNvSpPr>
              <p:nvPr/>
            </p:nvSpPr>
            <p:spPr bwMode="auto">
              <a:xfrm rot="-1543678">
                <a:off x="251" y="457"/>
                <a:ext cx="672" cy="192"/>
              </a:xfrm>
              <a:prstGeom prst="ellipse">
                <a:avLst/>
              </a:prstGeom>
              <a:gradFill rotWithShape="1">
                <a:gsLst>
                  <a:gs pos="0">
                    <a:srgbClr val="020A53"/>
                  </a:gs>
                  <a:gs pos="100000">
                    <a:srgbClr val="02258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160" name="Oval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09" cy="803"/>
              </a:xfrm>
              <a:prstGeom prst="ellipse">
                <a:avLst/>
              </a:prstGeom>
              <a:gradFill rotWithShape="1">
                <a:gsLst>
                  <a:gs pos="0">
                    <a:srgbClr val="D476D6"/>
                  </a:gs>
                  <a:gs pos="100000">
                    <a:srgbClr val="5A325B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pic>
          <p:nvPicPr>
            <p:cNvPr id="4158" name="Picture 16" descr="465af2fcdcb5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0"/>
              <a:ext cx="552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9" name="Group 17"/>
          <p:cNvGrpSpPr>
            <a:grpSpLocks/>
          </p:cNvGrpSpPr>
          <p:nvPr/>
        </p:nvGrpSpPr>
        <p:grpSpPr bwMode="auto">
          <a:xfrm>
            <a:off x="4368800" y="1981201"/>
            <a:ext cx="1712384" cy="1519767"/>
            <a:chOff x="0" y="0"/>
            <a:chExt cx="809" cy="957"/>
          </a:xfrm>
        </p:grpSpPr>
        <p:sp>
          <p:nvSpPr>
            <p:cNvPr id="3090" name="Oval 18"/>
            <p:cNvSpPr>
              <a:spLocks noChangeArrowheads="1"/>
            </p:cNvSpPr>
            <p:nvPr/>
          </p:nvSpPr>
          <p:spPr bwMode="auto">
            <a:xfrm>
              <a:off x="0" y="131"/>
              <a:ext cx="809" cy="8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156" name="Picture 19" descr="465af32f750a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" y="0"/>
              <a:ext cx="552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10" name="Picture 20" descr="465af31acd5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17" y="2857501"/>
            <a:ext cx="1344083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3" descr="465af30fc027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00" y="4495800"/>
            <a:ext cx="1168400" cy="1695451"/>
          </a:xfrm>
          <a:noFill/>
        </p:spPr>
      </p:pic>
      <p:grpSp>
        <p:nvGrpSpPr>
          <p:cNvPr id="5" name="Group 24"/>
          <p:cNvGrpSpPr>
            <a:grpSpLocks/>
          </p:cNvGrpSpPr>
          <p:nvPr/>
        </p:nvGrpSpPr>
        <p:grpSpPr bwMode="auto">
          <a:xfrm rot="-1834154">
            <a:off x="431801" y="3934885"/>
            <a:ext cx="658284" cy="501649"/>
            <a:chOff x="0" y="0"/>
            <a:chExt cx="1776" cy="1536"/>
          </a:xfrm>
        </p:grpSpPr>
        <p:grpSp>
          <p:nvGrpSpPr>
            <p:cNvPr id="4147" name="Group 25"/>
            <p:cNvGrpSpPr>
              <a:grpSpLocks/>
            </p:cNvGrpSpPr>
            <p:nvPr/>
          </p:nvGrpSpPr>
          <p:grpSpPr bwMode="auto">
            <a:xfrm>
              <a:off x="0" y="0"/>
              <a:ext cx="1776" cy="1536"/>
              <a:chOff x="0" y="0"/>
              <a:chExt cx="1663" cy="1712"/>
            </a:xfrm>
          </p:grpSpPr>
          <p:sp>
            <p:nvSpPr>
              <p:cNvPr id="4149" name="Unknown Shape"/>
              <p:cNvSpPr>
                <a:spLocks/>
              </p:cNvSpPr>
              <p:nvPr/>
            </p:nvSpPr>
            <p:spPr bwMode="auto">
              <a:xfrm>
                <a:off x="0" y="446"/>
                <a:ext cx="701" cy="898"/>
              </a:xfrm>
              <a:custGeom>
                <a:avLst/>
                <a:gdLst>
                  <a:gd name="T0" fmla="*/ 0 w 701"/>
                  <a:gd name="T1" fmla="*/ 0 h 898"/>
                  <a:gd name="T2" fmla="*/ 245 w 701"/>
                  <a:gd name="T3" fmla="*/ 375 h 898"/>
                  <a:gd name="T4" fmla="*/ 317 w 701"/>
                  <a:gd name="T5" fmla="*/ 461 h 898"/>
                  <a:gd name="T6" fmla="*/ 701 w 701"/>
                  <a:gd name="T7" fmla="*/ 898 h 8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1"/>
                  <a:gd name="T13" fmla="*/ 0 h 898"/>
                  <a:gd name="T14" fmla="*/ 701 w 701"/>
                  <a:gd name="T15" fmla="*/ 898 h 8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0" name="Unknown Shape"/>
              <p:cNvSpPr>
                <a:spLocks/>
              </p:cNvSpPr>
              <p:nvPr/>
            </p:nvSpPr>
            <p:spPr bwMode="auto">
              <a:xfrm>
                <a:off x="365" y="0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1" name="Unknown Shape"/>
              <p:cNvSpPr>
                <a:spLocks/>
              </p:cNvSpPr>
              <p:nvPr/>
            </p:nvSpPr>
            <p:spPr bwMode="auto">
              <a:xfrm rot="-5056699">
                <a:off x="20" y="537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Unknown Shape"/>
              <p:cNvSpPr>
                <a:spLocks/>
              </p:cNvSpPr>
              <p:nvPr/>
            </p:nvSpPr>
            <p:spPr bwMode="auto">
              <a:xfrm rot="4858387">
                <a:off x="932" y="201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Unknown Shape"/>
              <p:cNvSpPr>
                <a:spLocks/>
              </p:cNvSpPr>
              <p:nvPr/>
            </p:nvSpPr>
            <p:spPr bwMode="auto">
              <a:xfrm rot="8396864">
                <a:off x="941" y="816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Unknown Shape"/>
              <p:cNvSpPr>
                <a:spLocks/>
              </p:cNvSpPr>
              <p:nvPr/>
            </p:nvSpPr>
            <p:spPr bwMode="auto">
              <a:xfrm rot="-8543921">
                <a:off x="411" y="1008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48" name="Unknown Shape"/>
            <p:cNvSpPr>
              <a:spLocks/>
            </p:cNvSpPr>
            <p:nvPr/>
          </p:nvSpPr>
          <p:spPr bwMode="auto">
            <a:xfrm>
              <a:off x="720" y="576"/>
              <a:ext cx="384" cy="336"/>
            </a:xfrm>
            <a:custGeom>
              <a:avLst/>
              <a:gdLst>
                <a:gd name="T0" fmla="*/ 8199 w 332"/>
                <a:gd name="T1" fmla="*/ 7 h 361"/>
                <a:gd name="T2" fmla="*/ 3266 w 332"/>
                <a:gd name="T3" fmla="*/ 7 h 361"/>
                <a:gd name="T4" fmla="*/ 1648 w 332"/>
                <a:gd name="T5" fmla="*/ 10 h 361"/>
                <a:gd name="T6" fmla="*/ 0 w 332"/>
                <a:gd name="T7" fmla="*/ 24 h 361"/>
                <a:gd name="T8" fmla="*/ 7624 w 332"/>
                <a:gd name="T9" fmla="*/ 60 h 361"/>
                <a:gd name="T10" fmla="*/ 12566 w 332"/>
                <a:gd name="T11" fmla="*/ 45 h 361"/>
                <a:gd name="T12" fmla="*/ 11965 w 332"/>
                <a:gd name="T13" fmla="*/ 17 h 361"/>
                <a:gd name="T14" fmla="*/ 8199 w 332"/>
                <a:gd name="T15" fmla="*/ 7 h 3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2"/>
                <a:gd name="T25" fmla="*/ 0 h 361"/>
                <a:gd name="T26" fmla="*/ 332 w 332"/>
                <a:gd name="T27" fmla="*/ 361 h 3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624418" y="2059518"/>
            <a:ext cx="717549" cy="478367"/>
            <a:chOff x="0" y="0"/>
            <a:chExt cx="1663" cy="1712"/>
          </a:xfrm>
        </p:grpSpPr>
        <p:sp>
          <p:nvSpPr>
            <p:cNvPr id="4141" name="Unknown Shape"/>
            <p:cNvSpPr>
              <a:spLocks/>
            </p:cNvSpPr>
            <p:nvPr/>
          </p:nvSpPr>
          <p:spPr bwMode="auto">
            <a:xfrm>
              <a:off x="0" y="446"/>
              <a:ext cx="701" cy="898"/>
            </a:xfrm>
            <a:custGeom>
              <a:avLst/>
              <a:gdLst>
                <a:gd name="T0" fmla="*/ 0 w 701"/>
                <a:gd name="T1" fmla="*/ 0 h 898"/>
                <a:gd name="T2" fmla="*/ 245 w 701"/>
                <a:gd name="T3" fmla="*/ 375 h 898"/>
                <a:gd name="T4" fmla="*/ 317 w 701"/>
                <a:gd name="T5" fmla="*/ 461 h 898"/>
                <a:gd name="T6" fmla="*/ 701 w 701"/>
                <a:gd name="T7" fmla="*/ 898 h 8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1"/>
                <a:gd name="T13" fmla="*/ 0 h 898"/>
                <a:gd name="T14" fmla="*/ 701 w 701"/>
                <a:gd name="T15" fmla="*/ 898 h 8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1" h="898">
                  <a:moveTo>
                    <a:pt x="0" y="0"/>
                  </a:moveTo>
                  <a:cubicBezTo>
                    <a:pt x="75" y="113"/>
                    <a:pt x="134" y="300"/>
                    <a:pt x="245" y="375"/>
                  </a:cubicBezTo>
                  <a:cubicBezTo>
                    <a:pt x="267" y="443"/>
                    <a:pt x="270" y="414"/>
                    <a:pt x="317" y="461"/>
                  </a:cubicBezTo>
                  <a:lnTo>
                    <a:pt x="701" y="898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Unknown Shape"/>
            <p:cNvSpPr>
              <a:spLocks/>
            </p:cNvSpPr>
            <p:nvPr/>
          </p:nvSpPr>
          <p:spPr bwMode="auto">
            <a:xfrm>
              <a:off x="365" y="0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2"/>
                <a:gd name="T61" fmla="*/ 0 h 704"/>
                <a:gd name="T62" fmla="*/ 722 w 722"/>
                <a:gd name="T63" fmla="*/ 704 h 7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Unknown Shape"/>
            <p:cNvSpPr>
              <a:spLocks/>
            </p:cNvSpPr>
            <p:nvPr/>
          </p:nvSpPr>
          <p:spPr bwMode="auto">
            <a:xfrm rot="-5056699">
              <a:off x="20" y="537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2"/>
                <a:gd name="T61" fmla="*/ 0 h 704"/>
                <a:gd name="T62" fmla="*/ 722 w 722"/>
                <a:gd name="T63" fmla="*/ 704 h 7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Unknown Shape"/>
            <p:cNvSpPr>
              <a:spLocks/>
            </p:cNvSpPr>
            <p:nvPr/>
          </p:nvSpPr>
          <p:spPr bwMode="auto">
            <a:xfrm rot="4858387">
              <a:off x="932" y="201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2"/>
                <a:gd name="T61" fmla="*/ 0 h 704"/>
                <a:gd name="T62" fmla="*/ 722 w 722"/>
                <a:gd name="T63" fmla="*/ 704 h 7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Unknown Shape"/>
            <p:cNvSpPr>
              <a:spLocks/>
            </p:cNvSpPr>
            <p:nvPr/>
          </p:nvSpPr>
          <p:spPr bwMode="auto">
            <a:xfrm rot="8396864">
              <a:off x="941" y="816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2"/>
                <a:gd name="T61" fmla="*/ 0 h 704"/>
                <a:gd name="T62" fmla="*/ 722 w 722"/>
                <a:gd name="T63" fmla="*/ 704 h 7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Unknown Shape"/>
            <p:cNvSpPr>
              <a:spLocks/>
            </p:cNvSpPr>
            <p:nvPr/>
          </p:nvSpPr>
          <p:spPr bwMode="auto">
            <a:xfrm rot="-8543921">
              <a:off x="411" y="1008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2"/>
                <a:gd name="T61" fmla="*/ 0 h 704"/>
                <a:gd name="T62" fmla="*/ 722 w 722"/>
                <a:gd name="T63" fmla="*/ 704 h 7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454400" y="3962401"/>
            <a:ext cx="575733" cy="404284"/>
            <a:chOff x="0" y="0"/>
            <a:chExt cx="1663" cy="1712"/>
          </a:xfrm>
        </p:grpSpPr>
        <p:sp>
          <p:nvSpPr>
            <p:cNvPr id="4135" name="Unknown Shape"/>
            <p:cNvSpPr>
              <a:spLocks/>
            </p:cNvSpPr>
            <p:nvPr/>
          </p:nvSpPr>
          <p:spPr bwMode="auto">
            <a:xfrm>
              <a:off x="0" y="446"/>
              <a:ext cx="701" cy="898"/>
            </a:xfrm>
            <a:custGeom>
              <a:avLst/>
              <a:gdLst>
                <a:gd name="T0" fmla="*/ 0 w 701"/>
                <a:gd name="T1" fmla="*/ 0 h 898"/>
                <a:gd name="T2" fmla="*/ 245 w 701"/>
                <a:gd name="T3" fmla="*/ 375 h 898"/>
                <a:gd name="T4" fmla="*/ 317 w 701"/>
                <a:gd name="T5" fmla="*/ 461 h 898"/>
                <a:gd name="T6" fmla="*/ 701 w 701"/>
                <a:gd name="T7" fmla="*/ 898 h 8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1"/>
                <a:gd name="T13" fmla="*/ 0 h 898"/>
                <a:gd name="T14" fmla="*/ 701 w 701"/>
                <a:gd name="T15" fmla="*/ 898 h 8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1" h="898">
                  <a:moveTo>
                    <a:pt x="0" y="0"/>
                  </a:moveTo>
                  <a:cubicBezTo>
                    <a:pt x="75" y="113"/>
                    <a:pt x="134" y="300"/>
                    <a:pt x="245" y="375"/>
                  </a:cubicBezTo>
                  <a:cubicBezTo>
                    <a:pt x="267" y="443"/>
                    <a:pt x="270" y="414"/>
                    <a:pt x="317" y="461"/>
                  </a:cubicBezTo>
                  <a:lnTo>
                    <a:pt x="701" y="898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Unknown Shape"/>
            <p:cNvSpPr>
              <a:spLocks/>
            </p:cNvSpPr>
            <p:nvPr/>
          </p:nvSpPr>
          <p:spPr bwMode="auto">
            <a:xfrm>
              <a:off x="365" y="0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2"/>
                <a:gd name="T61" fmla="*/ 0 h 704"/>
                <a:gd name="T62" fmla="*/ 722 w 722"/>
                <a:gd name="T63" fmla="*/ 704 h 7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Unknown Shape"/>
            <p:cNvSpPr>
              <a:spLocks/>
            </p:cNvSpPr>
            <p:nvPr/>
          </p:nvSpPr>
          <p:spPr bwMode="auto">
            <a:xfrm rot="-5056699">
              <a:off x="20" y="537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2"/>
                <a:gd name="T61" fmla="*/ 0 h 704"/>
                <a:gd name="T62" fmla="*/ 722 w 722"/>
                <a:gd name="T63" fmla="*/ 704 h 7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Unknown Shape"/>
            <p:cNvSpPr>
              <a:spLocks/>
            </p:cNvSpPr>
            <p:nvPr/>
          </p:nvSpPr>
          <p:spPr bwMode="auto">
            <a:xfrm rot="4858387">
              <a:off x="932" y="201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2"/>
                <a:gd name="T61" fmla="*/ 0 h 704"/>
                <a:gd name="T62" fmla="*/ 722 w 722"/>
                <a:gd name="T63" fmla="*/ 704 h 7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Unknown Shape"/>
            <p:cNvSpPr>
              <a:spLocks/>
            </p:cNvSpPr>
            <p:nvPr/>
          </p:nvSpPr>
          <p:spPr bwMode="auto">
            <a:xfrm rot="8396864">
              <a:off x="941" y="816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2"/>
                <a:gd name="T61" fmla="*/ 0 h 704"/>
                <a:gd name="T62" fmla="*/ 722 w 722"/>
                <a:gd name="T63" fmla="*/ 704 h 7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Unknown Shape"/>
            <p:cNvSpPr>
              <a:spLocks/>
            </p:cNvSpPr>
            <p:nvPr/>
          </p:nvSpPr>
          <p:spPr bwMode="auto">
            <a:xfrm rot="-8543921">
              <a:off x="411" y="1008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2"/>
                <a:gd name="T61" fmla="*/ 0 h 704"/>
                <a:gd name="T62" fmla="*/ 722 w 722"/>
                <a:gd name="T63" fmla="*/ 704 h 7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6096000" y="4038601"/>
            <a:ext cx="575733" cy="404284"/>
            <a:chOff x="0" y="0"/>
            <a:chExt cx="1663" cy="1712"/>
          </a:xfrm>
        </p:grpSpPr>
        <p:sp>
          <p:nvSpPr>
            <p:cNvPr id="4129" name="Unknown Shape"/>
            <p:cNvSpPr>
              <a:spLocks/>
            </p:cNvSpPr>
            <p:nvPr/>
          </p:nvSpPr>
          <p:spPr bwMode="auto">
            <a:xfrm>
              <a:off x="0" y="446"/>
              <a:ext cx="701" cy="898"/>
            </a:xfrm>
            <a:custGeom>
              <a:avLst/>
              <a:gdLst>
                <a:gd name="T0" fmla="*/ 0 w 701"/>
                <a:gd name="T1" fmla="*/ 0 h 898"/>
                <a:gd name="T2" fmla="*/ 245 w 701"/>
                <a:gd name="T3" fmla="*/ 375 h 898"/>
                <a:gd name="T4" fmla="*/ 317 w 701"/>
                <a:gd name="T5" fmla="*/ 461 h 898"/>
                <a:gd name="T6" fmla="*/ 701 w 701"/>
                <a:gd name="T7" fmla="*/ 898 h 8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1"/>
                <a:gd name="T13" fmla="*/ 0 h 898"/>
                <a:gd name="T14" fmla="*/ 701 w 701"/>
                <a:gd name="T15" fmla="*/ 898 h 8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1" h="898">
                  <a:moveTo>
                    <a:pt x="0" y="0"/>
                  </a:moveTo>
                  <a:cubicBezTo>
                    <a:pt x="75" y="113"/>
                    <a:pt x="134" y="300"/>
                    <a:pt x="245" y="375"/>
                  </a:cubicBezTo>
                  <a:cubicBezTo>
                    <a:pt x="267" y="443"/>
                    <a:pt x="270" y="414"/>
                    <a:pt x="317" y="461"/>
                  </a:cubicBezTo>
                  <a:lnTo>
                    <a:pt x="701" y="898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Unknown Shape"/>
            <p:cNvSpPr>
              <a:spLocks/>
            </p:cNvSpPr>
            <p:nvPr/>
          </p:nvSpPr>
          <p:spPr bwMode="auto">
            <a:xfrm>
              <a:off x="365" y="0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2"/>
                <a:gd name="T61" fmla="*/ 0 h 704"/>
                <a:gd name="T62" fmla="*/ 722 w 722"/>
                <a:gd name="T63" fmla="*/ 704 h 7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Unknown Shape"/>
            <p:cNvSpPr>
              <a:spLocks/>
            </p:cNvSpPr>
            <p:nvPr/>
          </p:nvSpPr>
          <p:spPr bwMode="auto">
            <a:xfrm rot="-5056699">
              <a:off x="20" y="537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2"/>
                <a:gd name="T61" fmla="*/ 0 h 704"/>
                <a:gd name="T62" fmla="*/ 722 w 722"/>
                <a:gd name="T63" fmla="*/ 704 h 7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Unknown Shape"/>
            <p:cNvSpPr>
              <a:spLocks/>
            </p:cNvSpPr>
            <p:nvPr/>
          </p:nvSpPr>
          <p:spPr bwMode="auto">
            <a:xfrm rot="4858387">
              <a:off x="932" y="201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2"/>
                <a:gd name="T61" fmla="*/ 0 h 704"/>
                <a:gd name="T62" fmla="*/ 722 w 722"/>
                <a:gd name="T63" fmla="*/ 704 h 7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Unknown Shape"/>
            <p:cNvSpPr>
              <a:spLocks/>
            </p:cNvSpPr>
            <p:nvPr/>
          </p:nvSpPr>
          <p:spPr bwMode="auto">
            <a:xfrm rot="8396864">
              <a:off x="941" y="816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2"/>
                <a:gd name="T61" fmla="*/ 0 h 704"/>
                <a:gd name="T62" fmla="*/ 722 w 722"/>
                <a:gd name="T63" fmla="*/ 704 h 7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Unknown Shape"/>
            <p:cNvSpPr>
              <a:spLocks/>
            </p:cNvSpPr>
            <p:nvPr/>
          </p:nvSpPr>
          <p:spPr bwMode="auto">
            <a:xfrm rot="-8543921">
              <a:off x="411" y="1008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2"/>
                <a:gd name="T61" fmla="*/ 0 h 704"/>
                <a:gd name="T62" fmla="*/ 722 w 722"/>
                <a:gd name="T63" fmla="*/ 704 h 7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5"/>
          <p:cNvGrpSpPr>
            <a:grpSpLocks/>
          </p:cNvGrpSpPr>
          <p:nvPr/>
        </p:nvGrpSpPr>
        <p:grpSpPr bwMode="auto">
          <a:xfrm rot="-1834154">
            <a:off x="5039784" y="6021918"/>
            <a:ext cx="658283" cy="503767"/>
            <a:chOff x="0" y="0"/>
            <a:chExt cx="1776" cy="1536"/>
          </a:xfrm>
        </p:grpSpPr>
        <p:grpSp>
          <p:nvGrpSpPr>
            <p:cNvPr id="4121" name="Group 56"/>
            <p:cNvGrpSpPr>
              <a:grpSpLocks/>
            </p:cNvGrpSpPr>
            <p:nvPr/>
          </p:nvGrpSpPr>
          <p:grpSpPr bwMode="auto">
            <a:xfrm>
              <a:off x="0" y="0"/>
              <a:ext cx="1776" cy="1536"/>
              <a:chOff x="0" y="0"/>
              <a:chExt cx="1663" cy="1712"/>
            </a:xfrm>
          </p:grpSpPr>
          <p:sp>
            <p:nvSpPr>
              <p:cNvPr id="4123" name="Unknown Shape"/>
              <p:cNvSpPr>
                <a:spLocks/>
              </p:cNvSpPr>
              <p:nvPr/>
            </p:nvSpPr>
            <p:spPr bwMode="auto">
              <a:xfrm>
                <a:off x="0" y="446"/>
                <a:ext cx="701" cy="898"/>
              </a:xfrm>
              <a:custGeom>
                <a:avLst/>
                <a:gdLst>
                  <a:gd name="T0" fmla="*/ 0 w 701"/>
                  <a:gd name="T1" fmla="*/ 0 h 898"/>
                  <a:gd name="T2" fmla="*/ 245 w 701"/>
                  <a:gd name="T3" fmla="*/ 375 h 898"/>
                  <a:gd name="T4" fmla="*/ 317 w 701"/>
                  <a:gd name="T5" fmla="*/ 461 h 898"/>
                  <a:gd name="T6" fmla="*/ 701 w 701"/>
                  <a:gd name="T7" fmla="*/ 898 h 8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1"/>
                  <a:gd name="T13" fmla="*/ 0 h 898"/>
                  <a:gd name="T14" fmla="*/ 701 w 701"/>
                  <a:gd name="T15" fmla="*/ 898 h 8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Unknown Shape"/>
              <p:cNvSpPr>
                <a:spLocks/>
              </p:cNvSpPr>
              <p:nvPr/>
            </p:nvSpPr>
            <p:spPr bwMode="auto">
              <a:xfrm>
                <a:off x="365" y="0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Unknown Shape"/>
              <p:cNvSpPr>
                <a:spLocks/>
              </p:cNvSpPr>
              <p:nvPr/>
            </p:nvSpPr>
            <p:spPr bwMode="auto">
              <a:xfrm rot="-5056699">
                <a:off x="20" y="537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Unknown Shape"/>
              <p:cNvSpPr>
                <a:spLocks/>
              </p:cNvSpPr>
              <p:nvPr/>
            </p:nvSpPr>
            <p:spPr bwMode="auto">
              <a:xfrm rot="4858387">
                <a:off x="932" y="201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Unknown Shape"/>
              <p:cNvSpPr>
                <a:spLocks/>
              </p:cNvSpPr>
              <p:nvPr/>
            </p:nvSpPr>
            <p:spPr bwMode="auto">
              <a:xfrm rot="8396864">
                <a:off x="941" y="816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Unknown Shape"/>
              <p:cNvSpPr>
                <a:spLocks/>
              </p:cNvSpPr>
              <p:nvPr/>
            </p:nvSpPr>
            <p:spPr bwMode="auto">
              <a:xfrm rot="-8543921">
                <a:off x="411" y="1008"/>
                <a:ext cx="722" cy="704"/>
              </a:xfrm>
              <a:custGeom>
                <a:avLst/>
                <a:gdLst>
                  <a:gd name="T0" fmla="*/ 346 w 722"/>
                  <a:gd name="T1" fmla="*/ 622 h 704"/>
                  <a:gd name="T2" fmla="*/ 58 w 722"/>
                  <a:gd name="T3" fmla="*/ 492 h 704"/>
                  <a:gd name="T4" fmla="*/ 15 w 722"/>
                  <a:gd name="T5" fmla="*/ 449 h 704"/>
                  <a:gd name="T6" fmla="*/ 1 w 722"/>
                  <a:gd name="T7" fmla="*/ 406 h 704"/>
                  <a:gd name="T8" fmla="*/ 102 w 722"/>
                  <a:gd name="T9" fmla="*/ 103 h 704"/>
                  <a:gd name="T10" fmla="*/ 145 w 722"/>
                  <a:gd name="T11" fmla="*/ 89 h 704"/>
                  <a:gd name="T12" fmla="*/ 274 w 722"/>
                  <a:gd name="T13" fmla="*/ 31 h 704"/>
                  <a:gd name="T14" fmla="*/ 318 w 722"/>
                  <a:gd name="T15" fmla="*/ 17 h 704"/>
                  <a:gd name="T16" fmla="*/ 361 w 722"/>
                  <a:gd name="T17" fmla="*/ 3 h 704"/>
                  <a:gd name="T18" fmla="*/ 591 w 722"/>
                  <a:gd name="T19" fmla="*/ 17 h 704"/>
                  <a:gd name="T20" fmla="*/ 649 w 722"/>
                  <a:gd name="T21" fmla="*/ 147 h 704"/>
                  <a:gd name="T22" fmla="*/ 505 w 722"/>
                  <a:gd name="T23" fmla="*/ 593 h 704"/>
                  <a:gd name="T24" fmla="*/ 418 w 722"/>
                  <a:gd name="T25" fmla="*/ 521 h 704"/>
                  <a:gd name="T26" fmla="*/ 390 w 722"/>
                  <a:gd name="T27" fmla="*/ 435 h 704"/>
                  <a:gd name="T28" fmla="*/ 375 w 722"/>
                  <a:gd name="T29" fmla="*/ 391 h 704"/>
                  <a:gd name="T30" fmla="*/ 361 w 722"/>
                  <a:gd name="T31" fmla="*/ 535 h 704"/>
                  <a:gd name="T32" fmla="*/ 390 w 722"/>
                  <a:gd name="T33" fmla="*/ 622 h 704"/>
                  <a:gd name="T34" fmla="*/ 375 w 722"/>
                  <a:gd name="T35" fmla="*/ 679 h 704"/>
                  <a:gd name="T36" fmla="*/ 318 w 722"/>
                  <a:gd name="T37" fmla="*/ 622 h 704"/>
                  <a:gd name="T38" fmla="*/ 346 w 722"/>
                  <a:gd name="T39" fmla="*/ 622 h 7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2"/>
                  <a:gd name="T61" fmla="*/ 0 h 704"/>
                  <a:gd name="T62" fmla="*/ 722 w 722"/>
                  <a:gd name="T63" fmla="*/ 704 h 7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22" name="Unknown Shape"/>
            <p:cNvSpPr>
              <a:spLocks/>
            </p:cNvSpPr>
            <p:nvPr/>
          </p:nvSpPr>
          <p:spPr bwMode="auto">
            <a:xfrm>
              <a:off x="720" y="576"/>
              <a:ext cx="384" cy="336"/>
            </a:xfrm>
            <a:custGeom>
              <a:avLst/>
              <a:gdLst>
                <a:gd name="T0" fmla="*/ 8199 w 332"/>
                <a:gd name="T1" fmla="*/ 7 h 361"/>
                <a:gd name="T2" fmla="*/ 3266 w 332"/>
                <a:gd name="T3" fmla="*/ 7 h 361"/>
                <a:gd name="T4" fmla="*/ 1648 w 332"/>
                <a:gd name="T5" fmla="*/ 10 h 361"/>
                <a:gd name="T6" fmla="*/ 0 w 332"/>
                <a:gd name="T7" fmla="*/ 24 h 361"/>
                <a:gd name="T8" fmla="*/ 7624 w 332"/>
                <a:gd name="T9" fmla="*/ 60 h 361"/>
                <a:gd name="T10" fmla="*/ 12566 w 332"/>
                <a:gd name="T11" fmla="*/ 45 h 361"/>
                <a:gd name="T12" fmla="*/ 11965 w 332"/>
                <a:gd name="T13" fmla="*/ 17 h 361"/>
                <a:gd name="T14" fmla="*/ 8199 w 332"/>
                <a:gd name="T15" fmla="*/ 7 h 3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2"/>
                <a:gd name="T25" fmla="*/ 0 h 361"/>
                <a:gd name="T26" fmla="*/ 332 w 332"/>
                <a:gd name="T27" fmla="*/ 361 h 3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18" name="Picture 64" descr="BELLCO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65" descr="BELLCO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35052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0" name="WordArt 66"/>
          <p:cNvSpPr>
            <a:spLocks noChangeArrowheads="1" noChangeShapeType="1" noTextEdit="1"/>
          </p:cNvSpPr>
          <p:nvPr/>
        </p:nvSpPr>
        <p:spPr bwMode="auto">
          <a:xfrm>
            <a:off x="2438400" y="533401"/>
            <a:ext cx="8229600" cy="986367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SlantUp">
              <a:avLst>
                <a:gd name="adj" fmla="val 24176"/>
              </a:avLst>
            </a:prstTxWarp>
          </a:bodyPr>
          <a:lstStyle/>
          <a:p>
            <a:pPr algn="ctr"/>
            <a:r>
              <a:rPr lang="pt-BR" sz="4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CHÀO CÁC EM HỌC SINH</a:t>
            </a:r>
            <a:endParaRPr lang="en-US" sz="48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5920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05703" y="1065229"/>
            <a:ext cx="77862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NST </a:t>
            </a:r>
            <a:r>
              <a:rPr lang="en-US" sz="28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ADN </a:t>
            </a:r>
            <a:r>
              <a:rPr lang="en-US" sz="28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ADN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lôcut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nằm trên cùng một NST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tạo thành</a:t>
            </a: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nhóm gen liên kết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và có xu hướng di truyền cùng nhau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Bổ sung cho quy luật phân li độc lập của Menđen → hạn chế xuất hiện biến dị tổ hợp, </a:t>
            </a:r>
            <a:r>
              <a:rPr lang="vi-VN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 bảo di truyền bền vững của từng nhóm tính trạng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được quy định bởi các gen trên một NST.</a:t>
            </a:r>
          </a:p>
          <a:p>
            <a:pPr lvl="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D:\CAP 3\Lop 12\Sinh\Si_12_08_QUI LUAT MENDEN\Link\F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00" b="94089" l="66719" r="73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49" t="8872" r="26927" b="8572"/>
          <a:stretch/>
        </p:blipFill>
        <p:spPr bwMode="auto">
          <a:xfrm>
            <a:off x="1184915" y="1292676"/>
            <a:ext cx="1166813" cy="514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CAP 3\Lop 12\Sinh\Si_12_08_QUI LUAT MENDEN\Link\F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00" b="94089" l="66719" r="73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49" t="8872" r="26927" b="8572"/>
          <a:stretch/>
        </p:blipFill>
        <p:spPr bwMode="auto">
          <a:xfrm>
            <a:off x="268199" y="1292676"/>
            <a:ext cx="1166813" cy="514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514120" y="2030849"/>
            <a:ext cx="18915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ôcut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157885" y="3300121"/>
            <a:ext cx="2569925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7728" tIns="108864" rIns="217728" bIns="10886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gen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19050" y="2191676"/>
            <a:ext cx="2286000" cy="209445"/>
          </a:xfrm>
          <a:prstGeom prst="roundRect">
            <a:avLst/>
          </a:prstGeom>
          <a:noFill/>
          <a:ln w="57150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12371" y="2286000"/>
            <a:ext cx="664179" cy="129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>
            <a:off x="2065792" y="1401022"/>
            <a:ext cx="660797" cy="4927186"/>
          </a:xfrm>
          <a:prstGeom prst="rightBrace">
            <a:avLst>
              <a:gd name="adj1" fmla="val 5590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617" y="-18988"/>
            <a:ext cx="10515600" cy="1084217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NGHĨA CỦA DI TRUYỀN LIÊN KẾT</a:t>
            </a:r>
          </a:p>
        </p:txBody>
      </p:sp>
      <p:sp>
        <p:nvSpPr>
          <p:cNvPr id="14" name="Text Box 1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546128" y="3172489"/>
            <a:ext cx="4186088" cy="58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7728" tIns="108864" rIns="217728" bIns="108864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n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hóm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</a:t>
            </a:r>
            <a:r>
              <a:rPr lang="vi-VN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vi-VN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n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617" y="-18988"/>
            <a:ext cx="11697600" cy="1084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vi-VN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THÁI NHIỄM SẮC THỂ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421" y="803619"/>
            <a:ext cx="53045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vi-VN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tiêu:</a:t>
            </a:r>
          </a:p>
          <a:p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Nhận dạng được NST ở các kì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421" y="1757726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Quan sát: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76" y="2264926"/>
            <a:ext cx="11899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/>
              <a:t>Quan sát hình thái của NST có trong các tế bào sau và nhận dạng các kì phân bào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91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2759" b="3448"/>
          <a:stretch>
            <a:fillRect/>
          </a:stretch>
        </p:blipFill>
        <p:spPr bwMode="auto">
          <a:xfrm>
            <a:off x="508000" y="1143001"/>
            <a:ext cx="116840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839200" y="906463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400" b="0">
              <a:latin typeface=".VnRevueH" pitchFamily="34" charset="0"/>
            </a:endParaRPr>
          </a:p>
        </p:txBody>
      </p:sp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193817" y="5972848"/>
            <a:ext cx="113792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CC3300"/>
                </a:solidFill>
                <a:latin typeface="Tahoma" pitchFamily="34" charset="0"/>
              </a:rPr>
              <a:t> </a:t>
            </a:r>
            <a:endParaRPr lang="vi-VN" altLang="en-US" sz="2000" u="sng" dirty="0">
              <a:solidFill>
                <a:srgbClr val="FF3300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CC3300"/>
                </a:solidFill>
                <a:latin typeface="Tahoma" pitchFamily="34" charset="0"/>
              </a:rPr>
              <a:t> </a:t>
            </a:r>
            <a:r>
              <a:rPr lang="en-US" altLang="en-US" sz="1800" dirty="0">
                <a:solidFill>
                  <a:srgbClr val="FF3300"/>
                </a:solidFill>
                <a:latin typeface="Tahoma" pitchFamily="34" charset="0"/>
              </a:rPr>
              <a:t>H</a:t>
            </a:r>
            <a:r>
              <a:rPr lang="en-US" altLang="en-US" sz="1800" dirty="0">
                <a:solidFill>
                  <a:srgbClr val="FF3300"/>
                </a:solidFill>
                <a:latin typeface="Times" pitchFamily="34" charset="0"/>
              </a:rPr>
              <a:t>ÃY ĐIỀN VÀO Ô TRỐNG CÁC KÌ CỦA QUÁ TRÌNH NGUYÊN PHÂN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042400" y="3657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.VnTime" pitchFamily="34" charset="0"/>
              </a:rPr>
              <a:t>      </a:t>
            </a:r>
            <a:r>
              <a:rPr lang="en-US" altLang="en-US" sz="2000">
                <a:solidFill>
                  <a:srgbClr val="333399"/>
                </a:solidFill>
                <a:latin typeface="Times New Roman" pitchFamily="18" charset="0"/>
              </a:rPr>
              <a:t>Kì đầu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876800" y="3657600"/>
            <a:ext cx="294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.VnTime" pitchFamily="34" charset="0"/>
              </a:rPr>
              <a:t>  </a:t>
            </a:r>
            <a:r>
              <a:rPr lang="en-US" altLang="en-US" sz="2000" dirty="0" err="1">
                <a:latin typeface="Times New Roman" pitchFamily="18" charset="0"/>
              </a:rPr>
              <a:t>K</a:t>
            </a:r>
            <a:r>
              <a:rPr lang="en-US" altLang="en-US" sz="2000" dirty="0" err="1">
                <a:solidFill>
                  <a:srgbClr val="333399"/>
                </a:solidFill>
                <a:latin typeface="Times New Roman" pitchFamily="18" charset="0"/>
              </a:rPr>
              <a:t>ì</a:t>
            </a:r>
            <a:r>
              <a:rPr lang="en-US" altLang="en-US" sz="2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333399"/>
                </a:solidFill>
                <a:latin typeface="Times New Roman" pitchFamily="18" charset="0"/>
              </a:rPr>
              <a:t>trung</a:t>
            </a:r>
            <a:r>
              <a:rPr lang="en-US" altLang="en-US" sz="2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333399"/>
                </a:solidFill>
                <a:latin typeface="Times New Roman" pitchFamily="18" charset="0"/>
              </a:rPr>
              <a:t>gian</a:t>
            </a:r>
            <a:endParaRPr lang="en-US" altLang="en-US" sz="2000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1625600" y="2057400"/>
            <a:ext cx="18288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.VnTime" pitchFamily="34" charset="0"/>
              </a:rPr>
              <a:t>    </a:t>
            </a:r>
            <a:r>
              <a:rPr lang="en-US" altLang="en-US" sz="1800" dirty="0" err="1">
                <a:solidFill>
                  <a:srgbClr val="333399"/>
                </a:solidFill>
                <a:latin typeface="Times New Roman" pitchFamily="18" charset="0"/>
              </a:rPr>
              <a:t>Kì</a:t>
            </a:r>
            <a:r>
              <a:rPr lang="en-US" altLang="en-US" sz="18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333399"/>
                </a:solidFill>
                <a:latin typeface="Times New Roman" pitchFamily="18" charset="0"/>
              </a:rPr>
              <a:t>sau</a:t>
            </a:r>
            <a:endParaRPr lang="en-US" altLang="en-US" sz="1800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384800" y="1371600"/>
            <a:ext cx="17272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latin typeface="Times New Roman" pitchFamily="18" charset="0"/>
              </a:rPr>
              <a:t>K</a:t>
            </a:r>
            <a:r>
              <a:rPr lang="en-US" altLang="en-US" sz="1800" dirty="0" err="1">
                <a:solidFill>
                  <a:srgbClr val="333399"/>
                </a:solidFill>
                <a:latin typeface="Times New Roman" pitchFamily="18" charset="0"/>
              </a:rPr>
              <a:t>ì</a:t>
            </a:r>
            <a:r>
              <a:rPr lang="en-US" altLang="en-US" sz="18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1800" dirty="0" err="1">
                <a:solidFill>
                  <a:srgbClr val="333399"/>
                </a:solidFill>
                <a:latin typeface="Times New Roman" pitchFamily="18" charset="0"/>
              </a:rPr>
              <a:t>cuối</a:t>
            </a:r>
            <a:endParaRPr lang="en-US" altLang="en-US" sz="1800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9042400" y="1295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.VnTime" pitchFamily="34" charset="0"/>
              </a:rPr>
              <a:t>     </a:t>
            </a:r>
            <a:r>
              <a:rPr lang="en-US" altLang="en-US" sz="2000" dirty="0" err="1">
                <a:solidFill>
                  <a:srgbClr val="333399"/>
                </a:solidFill>
                <a:latin typeface="Times New Roman" pitchFamily="18" charset="0"/>
              </a:rPr>
              <a:t>Kì</a:t>
            </a:r>
            <a:r>
              <a:rPr lang="en-US" altLang="en-US" sz="2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333399"/>
                </a:solidFill>
                <a:latin typeface="Times New Roman" pitchFamily="18" charset="0"/>
              </a:rPr>
              <a:t>giữa</a:t>
            </a:r>
            <a:endParaRPr lang="en-US" altLang="en-US" sz="2000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2336800" y="4876801"/>
            <a:ext cx="71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5994400" y="17526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5689600" y="6019801"/>
            <a:ext cx="101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11176000" y="1981201"/>
            <a:ext cx="50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11176000" y="4419600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4617" y="-18988"/>
            <a:ext cx="11697600" cy="1084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vi-VN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THÁI NHIỄM SẮC THỂ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6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34824" grpId="0" animBg="1"/>
      <p:bldP spid="34841" grpId="0"/>
      <p:bldP spid="34841" grpId="1"/>
      <p:bldP spid="34842" grpId="0"/>
      <p:bldP spid="34842" grpId="1"/>
      <p:bldP spid="34843" grpId="0"/>
      <p:bldP spid="34843" grpId="1"/>
      <p:bldP spid="34844" grpId="0"/>
      <p:bldP spid="34844" grpId="1"/>
      <p:bldP spid="34845" grpId="0"/>
      <p:bldP spid="3484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336800" y="1295401"/>
            <a:ext cx="4368800" cy="92333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dirty="0" err="1">
                <a:solidFill>
                  <a:srgbClr val="1A1A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Hãy</a:t>
            </a:r>
            <a:r>
              <a:rPr lang="en-US" dirty="0">
                <a:solidFill>
                  <a:srgbClr val="1A1A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</a:t>
            </a:r>
            <a:r>
              <a:rPr lang="en-US" dirty="0" err="1">
                <a:solidFill>
                  <a:srgbClr val="1A1A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quan</a:t>
            </a:r>
            <a:r>
              <a:rPr lang="en-US" dirty="0">
                <a:solidFill>
                  <a:srgbClr val="1A1A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dirty="0" err="1">
                <a:solidFill>
                  <a:srgbClr val="1A1A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sát</a:t>
            </a:r>
            <a:r>
              <a:rPr lang="en-US" dirty="0">
                <a:solidFill>
                  <a:srgbClr val="1A1A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dirty="0" err="1">
                <a:solidFill>
                  <a:srgbClr val="1A1A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hình</a:t>
            </a:r>
            <a:r>
              <a:rPr lang="en-US" dirty="0">
                <a:solidFill>
                  <a:srgbClr val="1A1A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</a:t>
            </a:r>
            <a:r>
              <a:rPr lang="en-US" dirty="0" err="1">
                <a:solidFill>
                  <a:srgbClr val="1A1A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và</a:t>
            </a:r>
            <a:r>
              <a:rPr lang="en-US" dirty="0">
                <a:solidFill>
                  <a:srgbClr val="1A1A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</a:t>
            </a:r>
            <a:r>
              <a:rPr lang="en-US" dirty="0" err="1">
                <a:solidFill>
                  <a:srgbClr val="1A1A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tìm</a:t>
            </a:r>
            <a:r>
              <a:rPr lang="en-US" dirty="0">
                <a:solidFill>
                  <a:srgbClr val="1A1A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dirty="0" err="1">
                <a:solidFill>
                  <a:srgbClr val="1A1A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hiểu</a:t>
            </a:r>
            <a:r>
              <a:rPr lang="en-US" dirty="0">
                <a:solidFill>
                  <a:srgbClr val="1A1A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dirty="0" err="1">
                <a:solidFill>
                  <a:srgbClr val="1A1A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diễn</a:t>
            </a:r>
            <a:r>
              <a:rPr lang="en-US" dirty="0">
                <a:solidFill>
                  <a:srgbClr val="1A1A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dirty="0" err="1">
                <a:solidFill>
                  <a:srgbClr val="1A1A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biến</a:t>
            </a:r>
            <a:r>
              <a:rPr lang="en-US" dirty="0">
                <a:solidFill>
                  <a:srgbClr val="1A1A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</a:t>
            </a:r>
            <a:r>
              <a:rPr lang="en-US" dirty="0" err="1">
                <a:solidFill>
                  <a:srgbClr val="1A1A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của</a:t>
            </a:r>
            <a:r>
              <a:rPr lang="en-US" dirty="0">
                <a:solidFill>
                  <a:srgbClr val="1A1A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NST ở </a:t>
            </a:r>
            <a:r>
              <a:rPr lang="en-US" err="1">
                <a:solidFill>
                  <a:srgbClr val="1A1A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mỗi</a:t>
            </a:r>
            <a:r>
              <a:rPr lang="en-US">
                <a:solidFill>
                  <a:srgbClr val="1A1A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kì sau đó hoàn thành bảng 10 SGK?</a:t>
            </a:r>
            <a:endParaRPr lang="en-US" dirty="0">
              <a:solidFill>
                <a:srgbClr val="1A1A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7" name="Picture 2" descr="42-Cac ki cua giam phan 1v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5154" r="3963" b="2750"/>
          <a:stretch>
            <a:fillRect/>
          </a:stretch>
        </p:blipFill>
        <p:spPr bwMode="auto">
          <a:xfrm>
            <a:off x="29633" y="152400"/>
            <a:ext cx="11785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8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408" y="858824"/>
            <a:ext cx="2521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Thu hoạch: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922" y="1384217"/>
            <a:ext cx="1189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/>
              <a:t>vẽ </a:t>
            </a:r>
            <a:r>
              <a:rPr lang="vi-VN" sz="3200" dirty="0" smtClean="0"/>
              <a:t>lại 1 tế bào thể hiện hình thái NST rõ nhất</a:t>
            </a:r>
            <a:endParaRPr lang="en-US" sz="3200" dirty="0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324746" y="2495227"/>
            <a:ext cx="5718874" cy="3161654"/>
            <a:chOff x="911" y="1706"/>
            <a:chExt cx="1678" cy="862"/>
          </a:xfrm>
          <a:solidFill>
            <a:schemeClr val="bg1"/>
          </a:solidFill>
        </p:grpSpPr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911" y="1706"/>
              <a:ext cx="1678" cy="862"/>
              <a:chOff x="911" y="1706"/>
              <a:chExt cx="1678" cy="862"/>
            </a:xfrm>
            <a:grpFill/>
          </p:grpSpPr>
          <p:sp>
            <p:nvSpPr>
              <p:cNvPr id="7" name="Rectangle 38"/>
              <p:cNvSpPr>
                <a:spLocks noChangeArrowheads="1"/>
              </p:cNvSpPr>
              <p:nvPr/>
            </p:nvSpPr>
            <p:spPr bwMode="auto">
              <a:xfrm>
                <a:off x="911" y="1706"/>
                <a:ext cx="1678" cy="862"/>
              </a:xfrm>
              <a:prstGeom prst="rect">
                <a:avLst/>
              </a:prstGeom>
              <a:grp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graphicFrame>
            <p:nvGraphicFramePr>
              <p:cNvPr id="8" name="Object 39"/>
              <p:cNvGraphicFramePr>
                <a:graphicFrameLocks noChangeAspect="1"/>
              </p:cNvGraphicFramePr>
              <p:nvPr/>
            </p:nvGraphicFramePr>
            <p:xfrm>
              <a:off x="1111" y="1706"/>
              <a:ext cx="1270" cy="8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" name="Image" r:id="rId3" imgW="4507937" imgH="3060317" progId="Photoshop.Image.7">
                      <p:embed/>
                    </p:oleObj>
                  </mc:Choice>
                  <mc:Fallback>
                    <p:oleObj name="Image" r:id="rId3" imgW="4507937" imgH="3060317" progId="Photoshop.Image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11" y="1706"/>
                            <a:ext cx="1270" cy="8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" name="Line 40"/>
            <p:cNvSpPr>
              <a:spLocks noChangeShapeType="1"/>
            </p:cNvSpPr>
            <p:nvPr/>
          </p:nvSpPr>
          <p:spPr bwMode="auto">
            <a:xfrm>
              <a:off x="930" y="2568"/>
              <a:ext cx="1543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53253" y="6137329"/>
            <a:ext cx="429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Kì giữa của nguyên phân</a:t>
            </a:r>
            <a:endParaRPr lang="en-US" sz="2400" dirty="0"/>
          </a:p>
        </p:txBody>
      </p:sp>
      <p:pic>
        <p:nvPicPr>
          <p:cNvPr id="10" name="Picture 10" descr="book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5" y="172390"/>
            <a:ext cx="622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30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co-fl-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5334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203200" y="228600"/>
            <a:ext cx="2336800" cy="1524000"/>
            <a:chOff x="144" y="192"/>
            <a:chExt cx="1104" cy="960"/>
          </a:xfrm>
        </p:grpSpPr>
        <p:sp>
          <p:nvSpPr>
            <p:cNvPr id="2073" name="Line 4"/>
            <p:cNvSpPr>
              <a:spLocks noChangeShapeType="1"/>
            </p:cNvSpPr>
            <p:nvPr/>
          </p:nvSpPr>
          <p:spPr bwMode="auto">
            <a:xfrm>
              <a:off x="336" y="192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Line 5"/>
            <p:cNvSpPr>
              <a:spLocks noChangeShapeType="1"/>
            </p:cNvSpPr>
            <p:nvPr/>
          </p:nvSpPr>
          <p:spPr bwMode="auto">
            <a:xfrm>
              <a:off x="144" y="240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Line 6"/>
            <p:cNvSpPr>
              <a:spLocks noChangeShapeType="1"/>
            </p:cNvSpPr>
            <p:nvPr/>
          </p:nvSpPr>
          <p:spPr bwMode="auto">
            <a:xfrm>
              <a:off x="240" y="192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Line 7"/>
            <p:cNvSpPr>
              <a:spLocks noChangeShapeType="1"/>
            </p:cNvSpPr>
            <p:nvPr/>
          </p:nvSpPr>
          <p:spPr bwMode="auto">
            <a:xfrm>
              <a:off x="192" y="33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2" name="Picture 8" descr="yfleur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810126"/>
            <a:ext cx="26416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3" name="Group 9"/>
          <p:cNvGrpSpPr>
            <a:grpSpLocks/>
          </p:cNvGrpSpPr>
          <p:nvPr/>
        </p:nvGrpSpPr>
        <p:grpSpPr bwMode="auto">
          <a:xfrm>
            <a:off x="9448800" y="4876800"/>
            <a:ext cx="2540000" cy="1752600"/>
            <a:chOff x="4464" y="3072"/>
            <a:chExt cx="1200" cy="1104"/>
          </a:xfrm>
        </p:grpSpPr>
        <p:sp>
          <p:nvSpPr>
            <p:cNvPr id="2069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4" name="Picture 14" descr="FLY-AGARI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486400"/>
            <a:ext cx="101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Group 15"/>
          <p:cNvGrpSpPr>
            <a:grpSpLocks/>
          </p:cNvGrpSpPr>
          <p:nvPr/>
        </p:nvGrpSpPr>
        <p:grpSpPr bwMode="auto">
          <a:xfrm rot="5400000">
            <a:off x="317500" y="4584700"/>
            <a:ext cx="1905000" cy="2336800"/>
            <a:chOff x="4464" y="3072"/>
            <a:chExt cx="1200" cy="1104"/>
          </a:xfrm>
        </p:grpSpPr>
        <p:sp>
          <p:nvSpPr>
            <p:cNvPr id="2065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6" name="Group 20"/>
          <p:cNvGrpSpPr>
            <a:grpSpLocks/>
          </p:cNvGrpSpPr>
          <p:nvPr/>
        </p:nvGrpSpPr>
        <p:grpSpPr bwMode="auto">
          <a:xfrm rot="-5400000">
            <a:off x="9867900" y="-63500"/>
            <a:ext cx="1905000" cy="2336800"/>
            <a:chOff x="4464" y="3072"/>
            <a:chExt cx="1200" cy="1104"/>
          </a:xfrm>
        </p:grpSpPr>
        <p:sp>
          <p:nvSpPr>
            <p:cNvPr id="2061" name="Line 21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Line 22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Line 23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Line 24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7" name="Picture 6" descr="AG006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33400"/>
            <a:ext cx="162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Line 27"/>
          <p:cNvSpPr>
            <a:spLocks noChangeShapeType="1"/>
          </p:cNvSpPr>
          <p:nvPr/>
        </p:nvSpPr>
        <p:spPr bwMode="auto">
          <a:xfrm>
            <a:off x="1371600" y="4495800"/>
            <a:ext cx="10058400" cy="0"/>
          </a:xfrm>
          <a:prstGeom prst="line">
            <a:avLst/>
          </a:prstGeom>
          <a:noFill/>
          <a:ln w="127000" cmpd="tri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87160" y="2967335"/>
            <a:ext cx="841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05786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4743452"/>
            <a:ext cx="1428751" cy="107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4191001"/>
            <a:ext cx="1428751" cy="107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blumen-pflanzen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00600" y="4114800"/>
            <a:ext cx="2286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blumen-pflanzen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00600" y="4400551"/>
            <a:ext cx="2286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4572001"/>
            <a:ext cx="1428751" cy="107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472517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8" descr="200463042511690x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943351"/>
            <a:ext cx="1238251" cy="88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 descr="200463042511690x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486151"/>
            <a:ext cx="1238251" cy="88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0" descr="200463042511690x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57501"/>
            <a:ext cx="1238251" cy="88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1" descr="200463042511690x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143252"/>
            <a:ext cx="1219200" cy="108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12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4248152"/>
            <a:ext cx="1428751" cy="107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13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1752600" cy="13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Picture 14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4536018"/>
            <a:ext cx="1428751" cy="107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6" name="Picture 16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4457701"/>
            <a:ext cx="1428751" cy="107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7" name="Picture 17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572001"/>
            <a:ext cx="1428751" cy="107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8" name="Picture 18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4618568"/>
            <a:ext cx="1428751" cy="107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9" name="Picture 19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519084"/>
            <a:ext cx="1428751" cy="107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1" name="Picture 2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486151"/>
            <a:ext cx="6667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2" name="Picture 2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1600200" y="4114800"/>
            <a:ext cx="609600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3" name="Picture 23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86151"/>
            <a:ext cx="304800" cy="1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37955">
            <a:off x="2825751" y="4639733"/>
            <a:ext cx="575733" cy="3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5" name="Picture 25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10134600" y="4457701"/>
            <a:ext cx="533400" cy="35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6" name="Picture 26" descr="200463042511690x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257552"/>
            <a:ext cx="1219200" cy="108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7" name="Picture 27" descr="200463042511690x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371851"/>
            <a:ext cx="1219200" cy="108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8" name="Picture 28" descr="200463042511690x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371851"/>
            <a:ext cx="1219200" cy="108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45" name="Text Box 29"/>
          <p:cNvSpPr txBox="1">
            <a:spLocks noChangeArrowheads="1"/>
          </p:cNvSpPr>
          <p:nvPr/>
        </p:nvSpPr>
        <p:spPr bwMode="auto">
          <a:xfrm>
            <a:off x="1194706" y="687678"/>
            <a:ext cx="9561874" cy="216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i="1" dirty="0" smtClean="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vi-VN" altLang="en-US" sz="5400" b="1" i="1" dirty="0" smtClean="0">
                <a:solidFill>
                  <a:srgbClr val="FF0000"/>
                </a:solidFill>
                <a:latin typeface="Times New Roman" pitchFamily="18" charset="0"/>
              </a:rPr>
              <a:t>HỦ ĐỀ: NHIỄM SẮC THỂ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5400" b="1" i="1" dirty="0" smtClean="0">
                <a:solidFill>
                  <a:srgbClr val="7030A0"/>
                </a:solidFill>
                <a:latin typeface="Times New Roman" pitchFamily="18" charset="0"/>
              </a:rPr>
              <a:t>ND 5: DI TRUYỀN LIÊN KẾT</a:t>
            </a:r>
            <a:endParaRPr lang="en-US" altLang="en-US" sz="5400" b="1" i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28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7483217" y="4098135"/>
              <a:ext cx="0" cy="8335"/>
            </p14:xfrm>
          </p:contentPart>
        </mc:Choice>
        <mc:Fallback xmlns="">
          <p:pic>
            <p:nvPicPr>
              <p:cNvPr id="1628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47483217" y="4015306"/>
                <a:ext cx="0" cy="1737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452335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2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2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62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62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4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94" y="1492763"/>
            <a:ext cx="4497212" cy="4482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 CỦA MOOCGAN</a:t>
            </a:r>
          </a:p>
        </p:txBody>
      </p:sp>
      <p:sp>
        <p:nvSpPr>
          <p:cNvPr id="3" name="Rectangle 2"/>
          <p:cNvSpPr/>
          <p:nvPr/>
        </p:nvSpPr>
        <p:spPr>
          <a:xfrm>
            <a:off x="524684" y="914401"/>
            <a:ext cx="6748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 </a:t>
            </a:r>
            <a:r>
              <a:rPr lang="vi-VN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 thí nghiệm của Moocgan </a:t>
            </a:r>
            <a:endParaRPr lang="en-US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9062" y="1828801"/>
            <a:ext cx="56736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Ruồi giấm mang nhiều đặc điểm thuận lợi cho các nghiên cứu di truyền:</a:t>
            </a:r>
          </a:p>
          <a:p>
            <a:pPr algn="just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 nuôi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trong ống nghiệm.</a:t>
            </a:r>
          </a:p>
          <a:p>
            <a:pPr algn="just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 </a:t>
            </a:r>
            <a:r>
              <a:rPr lang="vi-VN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vi-VN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 đời </a:t>
            </a:r>
            <a:r>
              <a:rPr lang="vi-VN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800" i="1" dirty="0"/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(10 - 14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+ Có nhiều biến dị </a:t>
            </a:r>
            <a:r>
              <a:rPr lang="vi-VN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 quan sát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 NST ít (2n = 8</a:t>
            </a:r>
            <a:r>
              <a:rPr lang="vi-VN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vi-VN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650" y="6030251"/>
            <a:ext cx="6202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 </a:t>
            </a:r>
            <a:r>
              <a:rPr lang="vi-VN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 nghiên cứu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24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uồi </a:t>
            </a:r>
            <a:r>
              <a:rPr lang="vi-VN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giấm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(2n =8</a:t>
            </a:r>
            <a:r>
              <a:rPr lang="en-US" sz="24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31" y="2496665"/>
            <a:ext cx="2678291" cy="2648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51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 CỦA MOOCGAN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10725" y="1307119"/>
            <a:ext cx="11344590" cy="4853850"/>
            <a:chOff x="1220787" y="3963382"/>
            <a:chExt cx="20376980" cy="9385260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9598" y="4043160"/>
              <a:ext cx="1203611" cy="1305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 descr="C:\Users\LENOVO\SkyDrive\Iss.tuongvi\sinh 12\Cô Tú\Si_12_11_LienKetGenVaHoanViGen\hinh\Ruoi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2" t="8978" b="11871"/>
            <a:stretch/>
          </p:blipFill>
          <p:spPr bwMode="auto">
            <a:xfrm>
              <a:off x="11959268" y="4043250"/>
              <a:ext cx="1255754" cy="145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1220787" y="3963382"/>
              <a:ext cx="1676401" cy="1139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217728" tIns="108864" rIns="217728" bIns="108864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</a:t>
              </a:r>
              <a:r>
                <a:rPr lang="en-US" sz="2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1220787" y="6125655"/>
              <a:ext cx="2438718" cy="1139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7728" tIns="108864" rIns="217728" bIns="108864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sz="2400" b="1" baseline="-25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400" b="1" baseline="-25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11721893" y="5939785"/>
              <a:ext cx="8456035" cy="1258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217728" tIns="108864" rIns="217728" bIns="108864">
              <a:spAutoFit/>
            </a:bodyPr>
            <a:lstStyle/>
            <a:p>
              <a:pPr algn="ctr">
                <a:spcBef>
                  <a:spcPct val="100000"/>
                </a:spcBef>
              </a:pPr>
              <a:r>
                <a:rPr lang="en-US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100% </a:t>
              </a:r>
              <a:r>
                <a:rPr lang="en-US" sz="28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xám</a:t>
              </a:r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cánh</a:t>
              </a:r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endParaRPr lang="en-US" sz="2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96985" y="10050959"/>
              <a:ext cx="2010356" cy="1496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217728" tIns="108864" rIns="217728" bIns="108864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5700" b="1">
                  <a:solidFill>
                    <a:srgbClr val="0070C0"/>
                  </a:solidFill>
                  <a:cs typeface="Arial" charset="0"/>
                </a:defRPr>
              </a:lvl1pPr>
            </a:lstStyle>
            <a:p>
              <a:r>
                <a:rPr lang="en-US" sz="3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vi-VN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4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 </a:t>
              </a:r>
              <a:endParaRPr lang="en-US" sz="2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83289" y="11355782"/>
              <a:ext cx="8077125" cy="101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50% </a:t>
              </a:r>
              <a:r>
                <a:rPr lang="en-US" sz="28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xám</a:t>
              </a:r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cánh</a:t>
              </a:r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endParaRPr lang="en-US" sz="2800" i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3756374" y="3998278"/>
              <a:ext cx="7103716" cy="1139233"/>
              <a:chOff x="13360932" y="3540095"/>
              <a:chExt cx="7103716" cy="1139233"/>
            </a:xfrm>
          </p:grpSpPr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14084146" y="3540095"/>
                <a:ext cx="6380502" cy="1139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217728" tIns="108864" rIns="217728" bIns="108864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hân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đen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cánh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cụt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1" name="Picture 2" descr="https://encrypted-tbn0.gstatic.com/images?q=tbn:ANd9GcReDfV7LhZk3zSc0N8P8xhPMU6uQHnQb_0vIEeth2wV9D8LgtNEfQ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794" b="100000" l="9653" r="8996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60932" y="3985576"/>
                <a:ext cx="723214" cy="541711"/>
              </a:xfrm>
              <a:prstGeom prst="rect">
                <a:avLst/>
              </a:prstGeom>
              <a:solidFill>
                <a:srgbClr val="FFFFFF"/>
              </a:solidFill>
              <a:extLst/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955183" y="4205231"/>
              <a:ext cx="6440964" cy="1139233"/>
              <a:chOff x="2650383" y="3747048"/>
              <a:chExt cx="6440964" cy="1139233"/>
            </a:xfrm>
          </p:grpSpPr>
          <p:sp>
            <p:nvSpPr>
              <p:cNvPr id="58" name="Text Box 6"/>
              <p:cNvSpPr txBox="1">
                <a:spLocks noChangeArrowheads="1"/>
              </p:cNvSpPr>
              <p:nvPr/>
            </p:nvSpPr>
            <p:spPr bwMode="auto">
              <a:xfrm>
                <a:off x="2790958" y="3747048"/>
                <a:ext cx="6300389" cy="1139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217728" tIns="108864" rIns="217728" bIns="108864">
                <a:spAutoFit/>
              </a:bodyPr>
              <a:lstStyle/>
              <a:p>
                <a:pPr algn="ctr" eaLnBrk="1" hangingPunct="1">
                  <a:spcBef>
                    <a:spcPct val="100000"/>
                  </a:spcBef>
                </a:pP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hân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xám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cánh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9" name="Picture 4" descr="http://www.misogyny.ws/IMAGES/FEMALE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9961" r="8984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383" y="4071339"/>
                <a:ext cx="704322" cy="5282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Cross 41"/>
            <p:cNvSpPr/>
            <p:nvPr/>
          </p:nvSpPr>
          <p:spPr>
            <a:xfrm rot="2700000">
              <a:off x="10772630" y="4541114"/>
              <a:ext cx="592697" cy="592698"/>
            </a:xfrm>
            <a:prstGeom prst="plus">
              <a:avLst>
                <a:gd name="adj" fmla="val 4246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Cross 42"/>
            <p:cNvSpPr/>
            <p:nvPr/>
          </p:nvSpPr>
          <p:spPr>
            <a:xfrm rot="2700000">
              <a:off x="11363837" y="8338247"/>
              <a:ext cx="592697" cy="592697"/>
            </a:xfrm>
            <a:prstGeom prst="plus">
              <a:avLst>
                <a:gd name="adj" fmla="val 4246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78751" y="12336959"/>
              <a:ext cx="7494439" cy="10116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sz="2800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(1 </a:t>
              </a:r>
              <a:r>
                <a:rPr lang="en-US" sz="2800" b="1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800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xám</a:t>
              </a:r>
              <a:r>
                <a:rPr lang="en-US" sz="2800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cánh</a:t>
              </a:r>
              <a:r>
                <a:rPr lang="en-US" sz="2800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endPara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143469" y="11355782"/>
              <a:ext cx="7454298" cy="10116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đen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cánh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cụt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488864" y="11355783"/>
              <a:ext cx="726158" cy="10116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8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4143470" y="12336959"/>
              <a:ext cx="6792820" cy="10116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sz="2800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2800" b="1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800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đen</a:t>
              </a:r>
              <a:r>
                <a:rPr lang="en-US" sz="2800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cánh</a:t>
              </a:r>
              <a:r>
                <a:rPr lang="en-US" sz="2800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cụt</a:t>
              </a:r>
              <a:r>
                <a:rPr lang="en-US" sz="2800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488864" y="12336959"/>
              <a:ext cx="726158" cy="10116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8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3756373" y="8095413"/>
              <a:ext cx="7695889" cy="1139233"/>
              <a:chOff x="12461660" y="7207699"/>
              <a:chExt cx="7695889" cy="1139233"/>
            </a:xfrm>
          </p:grpSpPr>
          <p:sp>
            <p:nvSpPr>
              <p:cNvPr id="56" name="Text Box 19"/>
              <p:cNvSpPr txBox="1">
                <a:spLocks noChangeArrowheads="1"/>
              </p:cNvSpPr>
              <p:nvPr/>
            </p:nvSpPr>
            <p:spPr bwMode="auto">
              <a:xfrm>
                <a:off x="13296543" y="7207699"/>
                <a:ext cx="6861006" cy="1139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217728" tIns="108864" rIns="217728" bIns="108864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Thân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đen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cánh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cụt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7" name="Picture 4" descr="http://www.misogyny.ws/IMAGES/FEMALE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9961" r="8984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61660" y="7506086"/>
                <a:ext cx="704322" cy="528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5" name="Picture 2" descr="C:\Users\LENOVO\Desktop\Picture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073" y="7806229"/>
              <a:ext cx="8607425" cy="117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4011" y="5724692"/>
              <a:ext cx="1203611" cy="1305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12" y="3358949"/>
            <a:ext cx="670093" cy="67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 descr="C:\Users\LENOVO\SkyDrive\Iss.tuongvi\sinh 12\Cô Tú\Si_12_11_LienKetGenVaHoanViGen\hinh\Ruo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2" t="8978" b="11871"/>
          <a:stretch/>
        </p:blipFill>
        <p:spPr bwMode="auto">
          <a:xfrm>
            <a:off x="6372453" y="3358996"/>
            <a:ext cx="699123" cy="7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00" y="4478607"/>
            <a:ext cx="670093" cy="67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 descr="C:\Users\LENOVO\SkyDrive\Iss.tuongvi\sinh 12\Cô Tú\Si_12_11_LienKetGenVaHoanViGen\hinh\Ruo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2" t="8978" b="11871"/>
          <a:stretch/>
        </p:blipFill>
        <p:spPr bwMode="auto">
          <a:xfrm>
            <a:off x="9011292" y="4456722"/>
            <a:ext cx="699123" cy="7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707421" y="860363"/>
            <a:ext cx="2619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vi-VN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27" y="3182366"/>
            <a:ext cx="1043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LAI PHÂN TÍCH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9625" y="4981807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085741"/>
              </p:ext>
            </p:extLst>
          </p:nvPr>
        </p:nvGraphicFramePr>
        <p:xfrm>
          <a:off x="707421" y="2149164"/>
          <a:ext cx="11063664" cy="2644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1832">
                  <a:extLst>
                    <a:ext uri="{9D8B030D-6E8A-4147-A177-3AD203B41FA5}">
                      <a16:colId xmlns="" xmlns:a16="http://schemas.microsoft.com/office/drawing/2014/main" val="577482772"/>
                    </a:ext>
                  </a:extLst>
                </a:gridCol>
                <a:gridCol w="5531832">
                  <a:extLst>
                    <a:ext uri="{9D8B030D-6E8A-4147-A177-3AD203B41FA5}">
                      <a16:colId xmlns="" xmlns:a16="http://schemas.microsoft.com/office/drawing/2014/main" val="3290534884"/>
                    </a:ext>
                  </a:extLst>
                </a:gridCol>
              </a:tblGrid>
              <a:tr h="632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400" b="1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r>
                        <a:rPr lang="en-US" sz="2400" b="1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400" b="1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2400" b="1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endParaRPr lang="en-US" sz="2400" b="1" dirty="0" smtClean="0">
                        <a:solidFill>
                          <a:srgbClr val="009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400" b="1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r>
                        <a:rPr lang="en-US" sz="2400" b="1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kích</a:t>
                      </a:r>
                      <a:r>
                        <a:rPr lang="en-US" sz="2400" b="1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thước</a:t>
                      </a:r>
                      <a:r>
                        <a:rPr lang="en-US" sz="2400" b="1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cánh</a:t>
                      </a:r>
                      <a:endParaRPr lang="en-US" sz="2400" b="1" dirty="0" smtClean="0">
                        <a:solidFill>
                          <a:srgbClr val="009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849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400" b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xám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đen</a:t>
                      </a: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vi-VN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24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</a:t>
                      </a:r>
                      <a:r>
                        <a:rPr lang="vi-VN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 thân xám</a:t>
                      </a: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vi-VN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vi-VN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 </a:t>
                      </a:r>
                      <a:r>
                        <a:rPr lang="vi-VN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xám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1 </a:t>
                      </a:r>
                      <a:r>
                        <a:rPr lang="vi-VN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đen</a:t>
                      </a: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400" b="1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cụt</a:t>
                      </a: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vi-VN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24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vi-VN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cánh dài</a:t>
                      </a: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vi-VN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vi-VN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1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cụt</a:t>
                      </a: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2605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vi-VN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 xám là trội </a:t>
                      </a:r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toàn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vi-VN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 với thân đen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vi-VN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Cánh dài là trội </a:t>
                      </a:r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toàn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vi-VN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 với cánh cụt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01373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59625" y="5639235"/>
            <a:ext cx="43580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xám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tabLst>
                <a:tab pos="2343150" algn="l"/>
              </a:tabLst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421" y="1394109"/>
            <a:ext cx="3278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trội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86286" y="5639234"/>
            <a:ext cx="4107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cánh dài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tabLst>
                <a:tab pos="2362200" algn="l"/>
              </a:tabLst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cánh cụt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40400" y="1126562"/>
            <a:ext cx="64298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Bb,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Vv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).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6" y="1249781"/>
            <a:ext cx="5669035" cy="5452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62171" y="2521118"/>
            <a:ext cx="64298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762000" algn="l"/>
              </a:tabLst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encrypted-tbn0.gstatic.com/images?q=tbn:ANd9GcReDfV7LhZk3zSc0N8P8xhPMU6uQHnQb_0vIEeth2wV9D8LgtNEf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100000" l="9653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56" y="2694372"/>
            <a:ext cx="402639" cy="280161"/>
          </a:xfrm>
          <a:prstGeom prst="rect">
            <a:avLst/>
          </a:prstGeom>
          <a:solidFill>
            <a:srgbClr val="FFFFFF"/>
          </a:solidFill>
          <a:extLst/>
        </p:spPr>
      </p:pic>
      <p:pic>
        <p:nvPicPr>
          <p:cNvPr id="10" name="Picture 4" descr="http://www.misogyny.ws/IMAGES/FEMA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560" y="2674865"/>
            <a:ext cx="392121" cy="2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03876" y="3620963"/>
            <a:ext cx="6473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KQ: 50% ruồi thân xám, cánh dài</a:t>
            </a:r>
          </a:p>
          <a:p>
            <a:pPr algn="just"/>
            <a:r>
              <a:rPr lang="vi-VN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50% ruồi thân đen, cánh cụt</a:t>
            </a:r>
            <a:endParaRPr lang="en-US" sz="28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136" y="0"/>
            <a:ext cx="10515600" cy="104502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 CỦA MOOCGAN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7421" y="860363"/>
            <a:ext cx="2499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62171" y="459171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gen quy định 2 tính trạng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phải </a:t>
            </a:r>
            <a:r>
              <a:rPr lang="vi-VN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 trên 1 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ặp NST tương đồng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tạo nên hiện tượng DI TRUYỀN LIÊN KẾT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59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126" y="-27577"/>
            <a:ext cx="10515600" cy="104502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 CỦA MOOCGAN</a:t>
            </a:r>
          </a:p>
        </p:txBody>
      </p:sp>
      <p:sp>
        <p:nvSpPr>
          <p:cNvPr id="4" name="Rectangle 3"/>
          <p:cNvSpPr/>
          <p:nvPr/>
        </p:nvSpPr>
        <p:spPr>
          <a:xfrm>
            <a:off x="707421" y="733701"/>
            <a:ext cx="10174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HS Khá Giỏi tham khảo sơ đồ lai sau:</a:t>
            </a:r>
            <a:endParaRPr lang="en-US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7421" y="1504312"/>
            <a:ext cx="9947234" cy="5219670"/>
            <a:chOff x="1118562" y="3853743"/>
            <a:chExt cx="18662759" cy="9299716"/>
          </a:xfrm>
        </p:grpSpPr>
        <p:sp>
          <p:nvSpPr>
            <p:cNvPr id="6" name="TextBox 5"/>
            <p:cNvSpPr txBox="1"/>
            <p:nvPr/>
          </p:nvSpPr>
          <p:spPr>
            <a:xfrm>
              <a:off x="1143237" y="4149805"/>
              <a:ext cx="1972235" cy="1356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800" b="1" baseline="-250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62497" y="7395374"/>
              <a:ext cx="1887824" cy="1356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sz="2800" b="1" baseline="-250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18562" y="10093403"/>
              <a:ext cx="1664384" cy="1356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sz="2800" b="1" baseline="-25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716147" y="12221255"/>
              <a:ext cx="6628700" cy="932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100% </a:t>
              </a:r>
              <a:r>
                <a:rPr lang="en-US" sz="2800" b="1" i="1" dirty="0" err="1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Xám</a:t>
              </a:r>
              <a:r>
                <a:rPr lang="en-US" sz="2800" b="1" i="1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i="1" dirty="0" err="1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800" b="1" i="1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8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2392" y="10352049"/>
              <a:ext cx="1671153" cy="1812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ross 11"/>
            <p:cNvSpPr/>
            <p:nvPr/>
          </p:nvSpPr>
          <p:spPr>
            <a:xfrm rot="2700000">
              <a:off x="11128533" y="5969059"/>
              <a:ext cx="641928" cy="641928"/>
            </a:xfrm>
            <a:prstGeom prst="plus">
              <a:avLst>
                <a:gd name="adj" fmla="val 4246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478" y="3896396"/>
              <a:ext cx="1671153" cy="1812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C:\Users\LENOVO\SkyDrive\Iss.tuongvi\sinh 12\Cô Tú\Si_12_11_LienKetGenVaHoanViGen\hinh\Ruoi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2" t="8978" b="11871"/>
            <a:stretch/>
          </p:blipFill>
          <p:spPr bwMode="auto">
            <a:xfrm>
              <a:off x="13030497" y="3853743"/>
              <a:ext cx="1806566" cy="184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2549535" y="5812535"/>
              <a:ext cx="5219791" cy="932204"/>
              <a:chOff x="2549535" y="5812535"/>
              <a:chExt cx="5219791" cy="932204"/>
            </a:xfrm>
          </p:grpSpPr>
          <p:pic>
            <p:nvPicPr>
              <p:cNvPr id="59" name="Picture 4" descr="http://www.misogyny.ws/IMAGES/FEMALE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9961" r="8984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9535" y="5868445"/>
                <a:ext cx="856309" cy="6422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3248189" y="5812535"/>
                <a:ext cx="4521137" cy="932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ám</a:t>
                </a:r>
                <a:r>
                  <a:rPr lang="en-US" sz="28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8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8413821" y="4603029"/>
              <a:ext cx="1313201" cy="126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 smtClean="0"/>
                <a:t>bv</a:t>
              </a:r>
              <a:endParaRPr lang="en-US" sz="4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468120" y="5761330"/>
              <a:ext cx="1313201" cy="126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 smtClean="0"/>
                <a:t>bv</a:t>
              </a:r>
              <a:endParaRPr lang="en-US" sz="4000" b="1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8672711" y="5759028"/>
              <a:ext cx="72846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8651724" y="5896370"/>
              <a:ext cx="72846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9366784" y="4693619"/>
              <a:ext cx="1436751" cy="126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6600"/>
                  </a:solidFill>
                </a:rPr>
                <a:t>BV</a:t>
              </a:r>
              <a:endParaRPr lang="en-US" sz="4000" b="1" dirty="0">
                <a:solidFill>
                  <a:srgbClr val="FF6600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9605912" y="5780091"/>
              <a:ext cx="925253" cy="0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373446" y="5767076"/>
              <a:ext cx="1436751" cy="126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4000" b="1">
                  <a:solidFill>
                    <a:srgbClr val="FF3300"/>
                  </a:solidFill>
                </a:defRPr>
              </a:lvl1pPr>
            </a:lstStyle>
            <a:p>
              <a:r>
                <a:rPr lang="en-US" dirty="0" smtClean="0">
                  <a:solidFill>
                    <a:srgbClr val="FF6600"/>
                  </a:solidFill>
                </a:rPr>
                <a:t>BV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2254491" y="5810746"/>
              <a:ext cx="3842419" cy="932204"/>
              <a:chOff x="12254491" y="5720618"/>
              <a:chExt cx="3842419" cy="932204"/>
            </a:xfrm>
          </p:grpSpPr>
          <p:pic>
            <p:nvPicPr>
              <p:cNvPr id="57" name="Picture 2" descr="https://encrypted-tbn0.gstatic.com/images?q=tbn:ANd9GcReDfV7LhZk3zSc0N8P8xhPMU6uQHnQb_0vIEeth2wV9D8LgtNEfQ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794" b="100000" l="9653" r="8996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54491" y="5861760"/>
                <a:ext cx="879277" cy="6586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3030498" y="5720618"/>
                <a:ext cx="3066412" cy="932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Đen</a:t>
                </a:r>
                <a:r>
                  <a:rPr lang="en-US" sz="28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cụt</a:t>
                </a:r>
                <a:endParaRPr lang="en-US" sz="28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848383" y="5085353"/>
              <a:ext cx="800601" cy="1804064"/>
              <a:chOff x="4554623" y="8368393"/>
              <a:chExt cx="800601" cy="180406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4560075" y="8368393"/>
                <a:ext cx="779547" cy="1041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B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554623" y="9130584"/>
                <a:ext cx="800601" cy="104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V</a:t>
                </a:r>
                <a:endParaRPr lang="en-US" sz="3200" b="1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6147050" y="3891163"/>
              <a:ext cx="822012" cy="2940486"/>
              <a:chOff x="4200808" y="7566899"/>
              <a:chExt cx="822012" cy="2940486"/>
            </a:xfrm>
          </p:grpSpPr>
          <p:pic>
            <p:nvPicPr>
              <p:cNvPr id="51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6101" y="7566899"/>
                <a:ext cx="186719" cy="28168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4208767" y="8677256"/>
                <a:ext cx="758496" cy="104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b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200808" y="9465510"/>
                <a:ext cx="710376" cy="104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v</a:t>
                </a:r>
                <a:endParaRPr lang="en-US" sz="3200" b="1" dirty="0"/>
              </a:p>
            </p:txBody>
          </p:sp>
        </p:grp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941" y="3956857"/>
              <a:ext cx="186717" cy="2816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621" y="7395374"/>
              <a:ext cx="230197" cy="2816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9" name="Group 28"/>
            <p:cNvGrpSpPr/>
            <p:nvPr/>
          </p:nvGrpSpPr>
          <p:grpSpPr>
            <a:xfrm>
              <a:off x="6350072" y="3955983"/>
              <a:ext cx="6130384" cy="8618107"/>
              <a:chOff x="3055317" y="7240973"/>
              <a:chExt cx="6130384" cy="8618107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284" y="7240973"/>
                <a:ext cx="186717" cy="28168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3060767" y="8350489"/>
                <a:ext cx="779547" cy="104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B</a:t>
                </a:r>
                <a:endParaRPr lang="en-US" sz="32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055317" y="9112675"/>
                <a:ext cx="800602" cy="104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V</a:t>
                </a:r>
                <a:endParaRPr lang="en-US" sz="3200" b="1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536320" y="11908352"/>
                <a:ext cx="779547" cy="104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B</a:t>
                </a:r>
                <a:endParaRPr lang="en-US" sz="3200" b="1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530871" y="12670537"/>
                <a:ext cx="800602" cy="104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V</a:t>
                </a:r>
                <a:endParaRPr lang="en-US" sz="3200" b="1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8390548" y="14055023"/>
                <a:ext cx="779547" cy="1041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B</a:t>
                </a:r>
                <a:endParaRPr lang="en-US" sz="3200" b="1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8385099" y="14817206"/>
                <a:ext cx="800602" cy="1041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V</a:t>
                </a:r>
                <a:endParaRPr lang="en-US" sz="3200" b="1" dirty="0"/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8161917" y="9466366"/>
              <a:ext cx="925253" cy="0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13040408" y="7324558"/>
              <a:ext cx="4462095" cy="5091371"/>
              <a:chOff x="1718073" y="7705299"/>
              <a:chExt cx="4462095" cy="5091371"/>
            </a:xfrm>
          </p:grpSpPr>
          <p:pic>
            <p:nvPicPr>
              <p:cNvPr id="39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3146" y="7705299"/>
                <a:ext cx="186719" cy="28168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5833580" y="9398663"/>
                <a:ext cx="346588" cy="104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b="1" dirty="0"/>
              </a:p>
            </p:txBody>
          </p:sp>
          <p:pic>
            <p:nvPicPr>
              <p:cNvPr id="83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8073" y="9979868"/>
                <a:ext cx="186719" cy="28168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13286814" y="3896910"/>
              <a:ext cx="4901456" cy="8690219"/>
              <a:chOff x="696654" y="7541471"/>
              <a:chExt cx="4901456" cy="8690219"/>
            </a:xfrm>
          </p:grpSpPr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6395" y="7541471"/>
                <a:ext cx="186719" cy="28168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4839613" y="8578612"/>
                <a:ext cx="758497" cy="1041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b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831654" y="9366867"/>
                <a:ext cx="710377" cy="1041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v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291618" y="12196667"/>
                <a:ext cx="758497" cy="104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b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283659" y="12984923"/>
                <a:ext cx="710379" cy="104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v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04611" y="14401559"/>
                <a:ext cx="758497" cy="104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b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696654" y="15189815"/>
                <a:ext cx="710378" cy="104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v</a:t>
                </a:r>
              </a:p>
            </p:txBody>
          </p:sp>
        </p:grpSp>
        <p:cxnSp>
          <p:nvCxnSpPr>
            <p:cNvPr id="70" name="Straight Connector 69"/>
            <p:cNvCxnSpPr/>
            <p:nvPr/>
          </p:nvCxnSpPr>
          <p:spPr>
            <a:xfrm>
              <a:off x="9601962" y="5943126"/>
              <a:ext cx="925253" cy="0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898943" y="8401031"/>
              <a:ext cx="1436751" cy="126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6600"/>
                  </a:solidFill>
                </a:rPr>
                <a:t>BV</a:t>
              </a:r>
              <a:endParaRPr lang="en-US" sz="4000" b="1" dirty="0">
                <a:solidFill>
                  <a:srgbClr val="FF66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7747250" y="8565974"/>
              <a:ext cx="1313201" cy="126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 smtClean="0"/>
                <a:t>bv</a:t>
              </a:r>
              <a:endParaRPr lang="en-US" sz="4000" b="1" dirty="0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8039616" y="9662248"/>
              <a:ext cx="72846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4609" y="9593980"/>
              <a:ext cx="230197" cy="2816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14199300" y="10371772"/>
              <a:ext cx="1436751" cy="126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6600"/>
                  </a:solidFill>
                </a:rPr>
                <a:t>BV</a:t>
              </a:r>
              <a:endParaRPr lang="en-US" sz="4000" b="1" dirty="0">
                <a:solidFill>
                  <a:srgbClr val="FF6600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14374436" y="11449576"/>
              <a:ext cx="925253" cy="0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4256098" y="11393792"/>
              <a:ext cx="1313201" cy="126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 smtClean="0"/>
                <a:t>bv</a:t>
              </a:r>
              <a:endParaRPr lang="en-US" sz="4000" b="1" dirty="0"/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14445918" y="11632665"/>
              <a:ext cx="853771" cy="3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90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45838" y="0"/>
            <a:ext cx="10515600" cy="1045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THÍ NGHIỆM CỦA MOOCGAN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7421" y="733701"/>
            <a:ext cx="3550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96325" y="1324894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 phân tích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7421" y="407452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6657" y="575136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vi-VN" sz="2800" b="1" baseline="-25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0001" y="2932632"/>
            <a:ext cx="3201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Xám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08385" y="2899919"/>
            <a:ext cx="2608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https://encrypted-tbn0.gstatic.com/images?q=tbn:ANd9GcReDfV7LhZk3zSc0N8P8xhPMU6uQHnQb_0vIEeth2wV9D8LgtNEf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4" b="100000" l="9653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0" y="3009412"/>
            <a:ext cx="468654" cy="36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www.misogyny.ws/IMAGES/FEMA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973" y="2992013"/>
            <a:ext cx="456412" cy="36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ross 31"/>
          <p:cNvSpPr/>
          <p:nvPr/>
        </p:nvSpPr>
        <p:spPr>
          <a:xfrm rot="2700000">
            <a:off x="5991374" y="2273415"/>
            <a:ext cx="360296" cy="342147"/>
          </a:xfrm>
          <a:prstGeom prst="plus">
            <a:avLst>
              <a:gd name="adj" fmla="val 4246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36" y="1848114"/>
            <a:ext cx="890723" cy="101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471495" y="2082716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</a:t>
            </a:r>
            <a:endParaRPr lang="en-US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468591" y="2510508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</a:t>
            </a:r>
            <a:endParaRPr lang="en-US" sz="3200" b="1" dirty="0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65" y="1425520"/>
            <a:ext cx="99521" cy="158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329341" y="2075400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25100" y="2517826"/>
            <a:ext cx="378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v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35" y="1422631"/>
            <a:ext cx="122695" cy="158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 descr="C:\Users\LENOVO\SkyDrive\Iss.tuongvi\sinh 12\Cô Tú\Si_12_11_LienKetGenVaHoanViGen\hinh\Ruoi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2" t="8978" b="11871"/>
          <a:stretch/>
        </p:blipFill>
        <p:spPr bwMode="auto">
          <a:xfrm>
            <a:off x="8455527" y="1864031"/>
            <a:ext cx="962898" cy="103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004" y="1521609"/>
            <a:ext cx="99521" cy="158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0003635" y="2144821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999393" y="2587246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</a:t>
            </a:r>
            <a:endParaRPr lang="en-US" sz="3200" b="1" dirty="0"/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089" y="1524834"/>
            <a:ext cx="99521" cy="158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0683084" y="2106952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678842" y="2549378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v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93918" y="1689215"/>
            <a:ext cx="765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6600"/>
                </a:solidFill>
              </a:rPr>
              <a:t>BV</a:t>
            </a:r>
            <a:endParaRPr lang="en-US" sz="4000" b="1" dirty="0">
              <a:solidFill>
                <a:srgbClr val="FF66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05141" y="2300946"/>
            <a:ext cx="699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bv</a:t>
            </a:r>
            <a:endParaRPr lang="en-US" sz="4000" b="1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2290951" y="2311875"/>
            <a:ext cx="493159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327578" y="2406206"/>
            <a:ext cx="455059" cy="1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58818" y="1653319"/>
            <a:ext cx="699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bv</a:t>
            </a:r>
            <a:endParaRPr lang="en-US" sz="4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287759" y="2303441"/>
            <a:ext cx="699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bv</a:t>
            </a:r>
            <a:endParaRPr lang="en-US" sz="4000" b="1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7374797" y="2311875"/>
            <a:ext cx="437196" cy="10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374797" y="2420836"/>
            <a:ext cx="455059" cy="1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36" y="3510928"/>
            <a:ext cx="122695" cy="158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182" y="3455852"/>
            <a:ext cx="99521" cy="158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927107" y="4067875"/>
            <a:ext cx="765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6600"/>
                </a:solidFill>
              </a:rPr>
              <a:t>BV</a:t>
            </a:r>
            <a:endParaRPr lang="en-US" sz="4000" b="1" dirty="0">
              <a:solidFill>
                <a:srgbClr val="FF66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51956" y="4117497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</a:t>
            </a:r>
            <a:endParaRPr lang="en-US" sz="32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749052" y="4545289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</a:t>
            </a:r>
            <a:endParaRPr lang="en-US" sz="3200" b="1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2080998" y="4676476"/>
            <a:ext cx="493159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194923" y="4132972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190682" y="4575398"/>
            <a:ext cx="378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v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204177" y="4070671"/>
            <a:ext cx="699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bv</a:t>
            </a:r>
            <a:endParaRPr lang="en-US" sz="4000" b="1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4308144" y="4743375"/>
            <a:ext cx="455059" cy="1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652097" y="4301424"/>
            <a:ext cx="445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,</a:t>
            </a:r>
            <a:endParaRPr lang="en-US" sz="3600" b="1" dirty="0"/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265" y="3452383"/>
            <a:ext cx="99521" cy="158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9109202" y="4141371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104960" y="4583797"/>
            <a:ext cx="378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v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570497" y="4149155"/>
            <a:ext cx="699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bv</a:t>
            </a:r>
            <a:endParaRPr lang="en-US" sz="4000" b="1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9692934" y="4798224"/>
            <a:ext cx="455059" cy="1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330759" y="6355378"/>
            <a:ext cx="374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</a:t>
            </a:r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618" y="5185146"/>
            <a:ext cx="1111107" cy="108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7374796" y="6290168"/>
            <a:ext cx="366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2" descr="C:\Users\LENOVO\SkyDrive\Iss.tuongvi\sinh 12\Cô Tú\Si_12_11_LienKetGenVaHoanViGen\hinh\Ruoi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2" t="8978" b="11871"/>
          <a:stretch/>
        </p:blipFill>
        <p:spPr bwMode="auto">
          <a:xfrm>
            <a:off x="7796413" y="4924022"/>
            <a:ext cx="1228939" cy="121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87" y="5150723"/>
            <a:ext cx="122695" cy="158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904" y="5130064"/>
            <a:ext cx="99521" cy="158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2352017" y="5096994"/>
            <a:ext cx="765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6600"/>
                </a:solidFill>
              </a:rPr>
              <a:t>BV</a:t>
            </a:r>
            <a:endParaRPr lang="en-US" sz="4000" b="1" dirty="0">
              <a:solidFill>
                <a:srgbClr val="FF66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377439" y="5687308"/>
            <a:ext cx="699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bv</a:t>
            </a:r>
            <a:endParaRPr lang="en-US" sz="4000" b="1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2473718" y="5680562"/>
            <a:ext cx="493159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476280" y="5790702"/>
            <a:ext cx="455059" cy="1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062224" y="4986184"/>
            <a:ext cx="699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bv</a:t>
            </a:r>
            <a:endParaRPr lang="en-US" sz="4000" b="1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7128796" y="5638759"/>
            <a:ext cx="455059" cy="1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070452" y="5675160"/>
            <a:ext cx="699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bv</a:t>
            </a:r>
            <a:endParaRPr lang="en-US" sz="4000" b="1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7116141" y="5752920"/>
            <a:ext cx="455059" cy="1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171522" y="5501818"/>
            <a:ext cx="445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,</a:t>
            </a:r>
            <a:endParaRPr lang="en-US" sz="3600" b="1" dirty="0"/>
          </a:p>
        </p:txBody>
      </p:sp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451" y="5006246"/>
            <a:ext cx="99521" cy="158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9895082" y="5629458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9890840" y="6071883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</a:t>
            </a:r>
            <a:endParaRPr lang="en-US" sz="3200" b="1" dirty="0"/>
          </a:p>
        </p:txBody>
      </p: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536" y="5009471"/>
            <a:ext cx="99521" cy="158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10574531" y="5591589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0570289" y="6034015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v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620587" y="5740103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</a:t>
            </a:r>
            <a:endParaRPr lang="en-US" sz="32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4617683" y="6167895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</a:t>
            </a:r>
            <a:endParaRPr lang="en-US" sz="32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5478433" y="5732787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474192" y="6175213"/>
            <a:ext cx="378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v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20426" y="1941494"/>
            <a:ext cx="887115" cy="761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1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838" y="0"/>
            <a:ext cx="10515600" cy="1045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THÍ NGHIỆM CỦA MOOCGAN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421" y="995311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Kết luận:</a:t>
            </a:r>
            <a:endParaRPr lang="en-US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479" y="1968284"/>
            <a:ext cx="95159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/>
              <a:t>Di truyền liên kết là hiện </a:t>
            </a:r>
            <a:r>
              <a:rPr lang="vi-VN" sz="3600" dirty="0" smtClean="0"/>
              <a:t>tượng một nhóm tính trạng được di truyền cùng nhau, được quy định bởi các gen trên 1 NST cùng phân li trong quá trình phân bào</a:t>
            </a:r>
            <a:endParaRPr lang="en-US" sz="3600" dirty="0"/>
          </a:p>
        </p:txBody>
      </p:sp>
      <p:pic>
        <p:nvPicPr>
          <p:cNvPr id="7" name="Picture 10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4" y="1722221"/>
            <a:ext cx="622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418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809</Words>
  <Application>Microsoft Office PowerPoint</Application>
  <PresentationFormat>Custom</PresentationFormat>
  <Paragraphs>163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Image</vt:lpstr>
      <vt:lpstr>PowerPoint Presentation</vt:lpstr>
      <vt:lpstr>PowerPoint Presentation</vt:lpstr>
      <vt:lpstr>I. THÍ NGHIỆM CỦA MOOCGAN</vt:lpstr>
      <vt:lpstr>I. THÍ NGHIỆM CỦA MOOCGAN</vt:lpstr>
      <vt:lpstr>PowerPoint Presentation</vt:lpstr>
      <vt:lpstr>I. THÍ NGHIỆM CỦA MOOCGAN</vt:lpstr>
      <vt:lpstr>I. THÍ NGHIỆM CỦA MOOCGAN</vt:lpstr>
      <vt:lpstr>PowerPoint Presentation</vt:lpstr>
      <vt:lpstr>PowerPoint Presentation</vt:lpstr>
      <vt:lpstr>II. Ý NGHĨA CỦA DI TRUYỀN LIÊN KẾT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SIÊU TRÍ NHỚ HỌC ĐƯỜNG BÀI xx – TÊN BÀI</dc:title>
  <dc:creator>Administrator</dc:creator>
  <cp:lastModifiedBy>Thao le</cp:lastModifiedBy>
  <cp:revision>50</cp:revision>
  <dcterms:created xsi:type="dcterms:W3CDTF">2021-01-05T10:45:05Z</dcterms:created>
  <dcterms:modified xsi:type="dcterms:W3CDTF">2021-10-19T03:50:00Z</dcterms:modified>
</cp:coreProperties>
</file>