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sldIdLst>
    <p:sldId id="449" r:id="rId2"/>
    <p:sldId id="445" r:id="rId3"/>
    <p:sldId id="446" r:id="rId4"/>
    <p:sldId id="391" r:id="rId5"/>
    <p:sldId id="261" r:id="rId6"/>
    <p:sldId id="421" r:id="rId7"/>
    <p:sldId id="403" r:id="rId8"/>
    <p:sldId id="405" r:id="rId9"/>
    <p:sldId id="448" r:id="rId10"/>
    <p:sldId id="406" r:id="rId11"/>
    <p:sldId id="407" r:id="rId12"/>
    <p:sldId id="411" r:id="rId13"/>
    <p:sldId id="412" r:id="rId14"/>
    <p:sldId id="409" r:id="rId15"/>
    <p:sldId id="410" r:id="rId16"/>
    <p:sldId id="432" r:id="rId17"/>
    <p:sldId id="436" r:id="rId18"/>
    <p:sldId id="437" r:id="rId19"/>
    <p:sldId id="321" r:id="rId20"/>
    <p:sldId id="276" r:id="rId21"/>
    <p:sldId id="283" r:id="rId22"/>
    <p:sldId id="281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5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FF99FF"/>
    <a:srgbClr val="FF0000"/>
    <a:srgbClr val="FF00FF"/>
    <a:srgbClr val="CC9900"/>
    <a:srgbClr val="66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27" autoAdjust="0"/>
  </p:normalViewPr>
  <p:slideViewPr>
    <p:cSldViewPr>
      <p:cViewPr>
        <p:scale>
          <a:sx n="48" d="100"/>
          <a:sy n="48" d="100"/>
        </p:scale>
        <p:origin x="4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C5FD3F-C628-4876-A067-32DFD6329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25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2423B-801B-4993-862E-D0AB127DD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8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FE28B-04DB-462C-94F2-D3B3F1E19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6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A09E0-F8E5-48DC-9654-DAC7F7C45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3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FB5C6-6C97-4F09-B56A-6EBA01C7C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55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AC42A-1AA3-4E69-A0DC-5207096E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1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B17C-46A2-40F6-B927-5FF6EF327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54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077DD-A890-4D52-99EB-FD57DF7D2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4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420C5-A5FF-41C6-833F-2CAE708F9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18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5FF08-A876-460E-ACD4-7D0763E99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6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2D489-C154-486E-BFC5-8E6F20103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85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2F512-16AD-4DCF-BDF1-468A91C00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82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A9ECD-E2E4-4170-9819-690F37CAC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5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02D83-E101-428F-B4F6-B511019C1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02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96C98-940D-4C17-908E-0484B58D6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1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F1FEFDF-8942-46D9-BE4E-A30ACCB75A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1.gi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min\Desktop\nguyen%20phan\di&#7877;n%20bi&#7871;n%20NP.mp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age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altLang="en-US" b="1" dirty="0" smtClean="0">
                <a:solidFill>
                  <a:srgbClr val="FF0000"/>
                </a:solidFill>
              </a:rPr>
              <a:t>SINH HỌC 9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3902" name="Freeform 14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Freeform 15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Freeform 16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Freeform 17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6" name="AutoShape 18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7" name="AutoShape 19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8" name="Freeform 20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809" name="AutoShape 21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0" name="AutoShape 22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811" name="Group 23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3898" name="Oval 24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9" name="Oval 25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00" name="Oval 26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01" name="Oval 27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812" name="Freeform 28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813" name="AutoShape 29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4" name="AutoShape 30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815" name="Group 31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3894" name="Oval 32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5" name="Oval 33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6" name="Oval 34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7" name="Oval 35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3886" name="Group 3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3891" name="Oval 3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92" name="Oval 3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93" name="Oval 4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887" name="Group 4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3888" name="Oval 4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9" name="Oval 4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90" name="Oval 4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3878" name="Group 4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3883" name="Oval 4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4" name="Oval 4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5" name="Oval 4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879" name="Group 5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3880" name="Oval 5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1" name="Oval 5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82" name="Oval 5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989013" y="4584700"/>
            <a:ext cx="133350" cy="285750"/>
            <a:chOff x="2167" y="3128"/>
            <a:chExt cx="86" cy="290"/>
          </a:xfrm>
        </p:grpSpPr>
        <p:grpSp>
          <p:nvGrpSpPr>
            <p:cNvPr id="33870" name="Group 55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3875" name="Oval 5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76" name="Oval 5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77" name="Oval 5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871" name="Group 59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3872" name="Oval 6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73" name="Oval 6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74" name="Oval 6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1160463" y="4852988"/>
            <a:ext cx="120650" cy="250825"/>
            <a:chOff x="2167" y="3128"/>
            <a:chExt cx="86" cy="290"/>
          </a:xfrm>
        </p:grpSpPr>
        <p:grpSp>
          <p:nvGrpSpPr>
            <p:cNvPr id="33862" name="Group 6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3867" name="Oval 6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68" name="Oval 6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69" name="Oval 6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3863" name="Group 6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3864" name="Oval 6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65" name="Oval 7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866" name="Oval 7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3820" name="Text Box 72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3821" name="Text Box 73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3822" name="Text Box 74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3823" name="Text Box 75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3824" name="Freeform 76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3825" name="Freeform 77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Freeform 78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Freeform 79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Freeform 80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Freeform 81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AutoShape 82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1" name="Oval 83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2" name="Oval 84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3" name="Oval 85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4" name="Oval 86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5" name="Oval 87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906463" y="4483100"/>
            <a:ext cx="862012" cy="769938"/>
            <a:chOff x="4956" y="2183"/>
            <a:chExt cx="543" cy="485"/>
          </a:xfrm>
        </p:grpSpPr>
        <p:sp>
          <p:nvSpPr>
            <p:cNvPr id="33850" name="Freeform 89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1" name="Freeform 90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2" name="Freeform 91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3" name="Freeform 92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Oval 93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5" name="Oval 94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6" name="Oval 95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7" name="Oval 96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8" name="Freeform 97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98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99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Freeform 100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37" name="Group 101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3838" name="Freeform 102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9" name="Freeform 103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0" name="Freeform 104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1" name="Freeform 105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2" name="Oval 106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3" name="Oval 107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4" name="Oval 108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5" name="Oval 109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46" name="Freeform 110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111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Freeform 112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113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7 C -0.00174 0.02196 -0.00087 0.04693 0.00573 0.06311 C 0.01232 0.07906 0.02517 0.086 0.03819 0.09339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4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89367E-7 L 0.00209 -0.05432 L 0.00417 -0.08692 L 0.01233 -0.10056 L 0.02049 -0.11419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4955" name="Oval 6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6" name="Oval 7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7" name="Oval 8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8" name="Oval 9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4822" name="Freeform 10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23" name="AutoShape 11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4" name="AutoShape 12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25" name="Group 13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4951" name="Oval 14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2" name="Oval 15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3" name="Oval 16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54" name="Oval 17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826" name="Group 18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4943" name="Group 19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4948" name="Oval 2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9" name="Oval 2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50" name="Oval 2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44" name="Group 23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4945" name="Oval 24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6" name="Oval 25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7" name="Oval 26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827" name="Group 27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4935" name="Group 28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4940" name="Oval 2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1" name="Oval 3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42" name="Oval 3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36" name="Group 32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4937" name="Oval 3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8" name="Oval 3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9" name="Oval 3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828" name="Group 36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4927" name="Group 3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4932" name="Oval 3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3" name="Oval 3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4" name="Oval 4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28" name="Group 4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4929" name="Oval 4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0" name="Oval 4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31" name="Oval 4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829" name="Group 45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4919" name="Group 4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4924" name="Oval 4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5" name="Oval 4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6" name="Oval 4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4920" name="Group 5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4921" name="Oval 5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2" name="Oval 5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23" name="Oval 5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4830" name="Freeform 54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4831" name="Group 55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4912" name="AutoShape 56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13" name="AutoShape 57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4914" name="Group 58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4915" name="Oval 59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16" name="Oval 60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17" name="Oval 61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18" name="Oval 62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3960813" y="4816475"/>
            <a:ext cx="80962" cy="306388"/>
            <a:chOff x="2167" y="3082"/>
            <a:chExt cx="60" cy="336"/>
          </a:xfrm>
        </p:grpSpPr>
        <p:sp>
          <p:nvSpPr>
            <p:cNvPr id="34909" name="Oval 6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10" name="Oval 6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11" name="Oval 6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4008438" y="4816475"/>
            <a:ext cx="84137" cy="306388"/>
            <a:chOff x="2730" y="3034"/>
            <a:chExt cx="53" cy="193"/>
          </a:xfrm>
        </p:grpSpPr>
        <p:sp>
          <p:nvSpPr>
            <p:cNvPr id="34906" name="Oval 68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7" name="Oval 69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8" name="Oval 70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71"/>
          <p:cNvGrpSpPr>
            <a:grpSpLocks/>
          </p:cNvGrpSpPr>
          <p:nvPr/>
        </p:nvGrpSpPr>
        <p:grpSpPr bwMode="auto">
          <a:xfrm>
            <a:off x="4044950" y="4413250"/>
            <a:ext cx="66675" cy="282575"/>
            <a:chOff x="2693" y="2780"/>
            <a:chExt cx="42" cy="178"/>
          </a:xfrm>
        </p:grpSpPr>
        <p:sp>
          <p:nvSpPr>
            <p:cNvPr id="34903" name="Oval 72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4" name="Oval 73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5" name="Oval 74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oup 75"/>
          <p:cNvGrpSpPr>
            <a:grpSpLocks/>
          </p:cNvGrpSpPr>
          <p:nvPr/>
        </p:nvGrpSpPr>
        <p:grpSpPr bwMode="auto">
          <a:xfrm>
            <a:off x="3957638" y="5202238"/>
            <a:ext cx="93662" cy="285750"/>
            <a:chOff x="2479" y="3277"/>
            <a:chExt cx="59" cy="180"/>
          </a:xfrm>
        </p:grpSpPr>
        <p:sp>
          <p:nvSpPr>
            <p:cNvPr id="34900" name="Oval 76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1" name="Oval 77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02" name="Oval 78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Group 79"/>
          <p:cNvGrpSpPr>
            <a:grpSpLocks/>
          </p:cNvGrpSpPr>
          <p:nvPr/>
        </p:nvGrpSpPr>
        <p:grpSpPr bwMode="auto">
          <a:xfrm flipH="1">
            <a:off x="3997325" y="5202238"/>
            <a:ext cx="93663" cy="285750"/>
            <a:chOff x="2167" y="3082"/>
            <a:chExt cx="60" cy="336"/>
          </a:xfrm>
        </p:grpSpPr>
        <p:sp>
          <p:nvSpPr>
            <p:cNvPr id="34897" name="Oval 80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8" name="Oval 81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9" name="Oval 82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83"/>
          <p:cNvGrpSpPr>
            <a:grpSpLocks/>
          </p:cNvGrpSpPr>
          <p:nvPr/>
        </p:nvGrpSpPr>
        <p:grpSpPr bwMode="auto">
          <a:xfrm>
            <a:off x="3949700" y="4048125"/>
            <a:ext cx="84138" cy="250825"/>
            <a:chOff x="2167" y="3082"/>
            <a:chExt cx="60" cy="336"/>
          </a:xfrm>
        </p:grpSpPr>
        <p:sp>
          <p:nvSpPr>
            <p:cNvPr id="34894" name="Oval 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5" name="Oval 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6" name="Oval 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Group 87"/>
          <p:cNvGrpSpPr>
            <a:grpSpLocks/>
          </p:cNvGrpSpPr>
          <p:nvPr/>
        </p:nvGrpSpPr>
        <p:grpSpPr bwMode="auto">
          <a:xfrm flipH="1">
            <a:off x="3976688" y="4048125"/>
            <a:ext cx="84137" cy="250825"/>
            <a:chOff x="2167" y="3082"/>
            <a:chExt cx="60" cy="336"/>
          </a:xfrm>
        </p:grpSpPr>
        <p:sp>
          <p:nvSpPr>
            <p:cNvPr id="34891" name="Oval 88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2" name="Oval 89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3" name="Oval 90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" name="Group 91"/>
          <p:cNvGrpSpPr>
            <a:grpSpLocks/>
          </p:cNvGrpSpPr>
          <p:nvPr/>
        </p:nvGrpSpPr>
        <p:grpSpPr bwMode="auto">
          <a:xfrm flipH="1">
            <a:off x="3995738" y="4408488"/>
            <a:ext cx="66675" cy="282575"/>
            <a:chOff x="2693" y="2780"/>
            <a:chExt cx="42" cy="178"/>
          </a:xfrm>
        </p:grpSpPr>
        <p:sp>
          <p:nvSpPr>
            <p:cNvPr id="34888" name="Oval 92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89" name="Oval 93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90" name="Oval 94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4840" name="Text Box 95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4841" name="Text Box 96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4842" name="Text Box 97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4843" name="Text Box 98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4844" name="Text Box 99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4845" name="Freeform 100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46" name="Freeform 101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Freeform 102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Freeform 103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Freeform 104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Freeform 105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Oval 106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2" name="Oval 107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3" name="Oval 108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4" name="Oval 109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5" name="Oval 110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56" name="Group 111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4884" name="Freeform 112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Freeform 113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Freeform 114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Freeform 115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7" name="AutoShape 116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8" name="AutoShape 117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9" name="Freeform 118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60" name="Freeform 119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Freeform 120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Freeform 121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Freeform 122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Freeform 123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AutoShape 124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6" name="Oval 125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7" name="Oval 126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8" name="Oval 127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69" name="Oval 128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70" name="Oval 129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71" name="Group 130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4872" name="Freeform 131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Freeform 132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Freeform 133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Freeform 134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6" name="Oval 135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77" name="Oval 136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78" name="Oval 137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79" name="Oval 138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80" name="Freeform 139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Freeform 140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Freeform 141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142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55 L -0.02865 0.00832 L -0.05938 0.02196 L -0.08385 0.0436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18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0277 L -0.05018 -0.00023 L -0.06841 0.00532 L -0.08073 0.01618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9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9552E-7 L -0.04028 -0.00301 L -0.07517 -0.0060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116 L -0.03611 -0.00671 L -0.06268 -0.0148 L -0.079 -0.02844 " pathEditMode="relative" ptsTypes="AAAA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77 L 0.03073 0.00277 L 0.05712 0.01641 L 0.07552 0.03283 L 0.08785 0.04623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2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0.00277 L 0.02361 0.00277 L 0.05695 0.00786 L 0.07622 0.01294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046 L 0.03333 -0.00046 L 0.05955 -0.00323 L 0.08559 -0.00809 " pathEditMode="relative" rAng="0" ptsTypes="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3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787E-6 L 0.02656 -4.19787E-6 L 0.0552 -0.00809 L 0.08177 -0.0245 " pathEditMode="relative" ptsTypes="AAA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6044" name="Oval 6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5" name="Oval 7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6" name="Oval 8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7" name="Oval 9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46" name="Freeform 10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7" name="AutoShape 11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AutoShape 12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849" name="Group 13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6040" name="Oval 14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1" name="Oval 15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2" name="Oval 16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43" name="Oval 17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0" name="Group 18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6032" name="Group 19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037" name="Oval 2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8" name="Oval 2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9" name="Oval 2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033" name="Group 23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034" name="Oval 24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5" name="Oval 25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6" name="Oval 26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51" name="Group 27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6024" name="Group 28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029" name="Oval 2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0" name="Oval 3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31" name="Oval 3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025" name="Group 32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026" name="Oval 3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7" name="Oval 3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8" name="Oval 3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52" name="Group 36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6016" name="Group 3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021" name="Oval 3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2" name="Oval 3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3" name="Oval 4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017" name="Group 4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018" name="Oval 4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9" name="Oval 4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20" name="Oval 4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53" name="Group 45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6008" name="Group 4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013" name="Oval 4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4" name="Oval 4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5" name="Oval 4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009" name="Group 5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010" name="Oval 5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1" name="Oval 5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12" name="Oval 5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5854" name="Freeform 54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5855" name="Group 55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6001" name="AutoShape 56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02" name="AutoShape 57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003" name="Group 58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6004" name="Oval 59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05" name="Oval 60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06" name="Oval 61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007" name="Oval 62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56" name="Group 63"/>
          <p:cNvGrpSpPr>
            <a:grpSpLocks/>
          </p:cNvGrpSpPr>
          <p:nvPr/>
        </p:nvGrpSpPr>
        <p:grpSpPr bwMode="auto">
          <a:xfrm>
            <a:off x="4702175" y="4773613"/>
            <a:ext cx="80963" cy="306387"/>
            <a:chOff x="2167" y="3082"/>
            <a:chExt cx="60" cy="336"/>
          </a:xfrm>
        </p:grpSpPr>
        <p:sp>
          <p:nvSpPr>
            <p:cNvPr id="35998" name="Oval 6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9" name="Oval 6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00" name="Oval 6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7" name="Group 67"/>
          <p:cNvGrpSpPr>
            <a:grpSpLocks/>
          </p:cNvGrpSpPr>
          <p:nvPr/>
        </p:nvGrpSpPr>
        <p:grpSpPr bwMode="auto">
          <a:xfrm>
            <a:off x="3305175" y="4529138"/>
            <a:ext cx="66675" cy="282575"/>
            <a:chOff x="2693" y="2780"/>
            <a:chExt cx="42" cy="178"/>
          </a:xfrm>
        </p:grpSpPr>
        <p:sp>
          <p:nvSpPr>
            <p:cNvPr id="35995" name="Oval 68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6" name="Oval 69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7" name="Oval 70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8" name="Group 71"/>
          <p:cNvGrpSpPr>
            <a:grpSpLocks/>
          </p:cNvGrpSpPr>
          <p:nvPr/>
        </p:nvGrpSpPr>
        <p:grpSpPr bwMode="auto">
          <a:xfrm>
            <a:off x="4708525" y="5022850"/>
            <a:ext cx="93663" cy="285750"/>
            <a:chOff x="2479" y="3277"/>
            <a:chExt cx="59" cy="180"/>
          </a:xfrm>
        </p:grpSpPr>
        <p:sp>
          <p:nvSpPr>
            <p:cNvPr id="35992" name="Oval 72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3" name="Oval 73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4" name="Oval 74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9" name="Group 75"/>
          <p:cNvGrpSpPr>
            <a:grpSpLocks/>
          </p:cNvGrpSpPr>
          <p:nvPr/>
        </p:nvGrpSpPr>
        <p:grpSpPr bwMode="auto">
          <a:xfrm flipH="1">
            <a:off x="3267075" y="5022850"/>
            <a:ext cx="93663" cy="285750"/>
            <a:chOff x="2167" y="3082"/>
            <a:chExt cx="60" cy="336"/>
          </a:xfrm>
        </p:grpSpPr>
        <p:sp>
          <p:nvSpPr>
            <p:cNvPr id="35989" name="Oval 76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0" name="Oval 77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91" name="Oval 78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60" name="Group 79"/>
          <p:cNvGrpSpPr>
            <a:grpSpLocks/>
          </p:cNvGrpSpPr>
          <p:nvPr/>
        </p:nvGrpSpPr>
        <p:grpSpPr bwMode="auto">
          <a:xfrm>
            <a:off x="4756150" y="4368800"/>
            <a:ext cx="84138" cy="250825"/>
            <a:chOff x="2167" y="3082"/>
            <a:chExt cx="60" cy="336"/>
          </a:xfrm>
        </p:grpSpPr>
        <p:sp>
          <p:nvSpPr>
            <p:cNvPr id="35986" name="Oval 80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7" name="Oval 81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8" name="Oval 82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61" name="Group 83"/>
          <p:cNvGrpSpPr>
            <a:grpSpLocks/>
          </p:cNvGrpSpPr>
          <p:nvPr/>
        </p:nvGrpSpPr>
        <p:grpSpPr bwMode="auto">
          <a:xfrm flipH="1">
            <a:off x="3189288" y="4387850"/>
            <a:ext cx="84137" cy="250825"/>
            <a:chOff x="2167" y="3082"/>
            <a:chExt cx="60" cy="336"/>
          </a:xfrm>
        </p:grpSpPr>
        <p:sp>
          <p:nvSpPr>
            <p:cNvPr id="35983" name="Oval 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4" name="Oval 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5" name="Oval 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62" name="Group 87"/>
          <p:cNvGrpSpPr>
            <a:grpSpLocks/>
          </p:cNvGrpSpPr>
          <p:nvPr/>
        </p:nvGrpSpPr>
        <p:grpSpPr bwMode="auto">
          <a:xfrm flipH="1">
            <a:off x="4659313" y="4503738"/>
            <a:ext cx="66675" cy="282575"/>
            <a:chOff x="2693" y="2780"/>
            <a:chExt cx="42" cy="178"/>
          </a:xfrm>
        </p:grpSpPr>
        <p:sp>
          <p:nvSpPr>
            <p:cNvPr id="35980" name="Oval 88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1" name="Oval 89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82" name="Oval 90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63" name="Group 91"/>
          <p:cNvGrpSpPr>
            <a:grpSpLocks/>
          </p:cNvGrpSpPr>
          <p:nvPr/>
        </p:nvGrpSpPr>
        <p:grpSpPr bwMode="auto">
          <a:xfrm>
            <a:off x="3305175" y="4773613"/>
            <a:ext cx="84138" cy="306387"/>
            <a:chOff x="2730" y="3034"/>
            <a:chExt cx="53" cy="193"/>
          </a:xfrm>
        </p:grpSpPr>
        <p:sp>
          <p:nvSpPr>
            <p:cNvPr id="35977" name="Oval 92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8" name="Oval 93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9" name="Oval 94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64" name="Freeform 95" descr="Stationery"/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65" name="AutoShape 96"/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6" name="AutoShape 97"/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35973" name="Oval 99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4" name="Oval 100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5" name="Oval 101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76" name="Oval 102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Group 103"/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35957" name="Group 104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5970" name="Oval 10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71" name="Oval 10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72" name="Oval 10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58" name="Group 108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5967" name="Oval 109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8" name="Oval 110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9" name="Oval 111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59" name="Group 112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5964" name="Oval 11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5" name="Oval 11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6" name="Oval 11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60" name="Group 116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5961" name="Oval 117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2" name="Oval 118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63" name="Oval 119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475" name="Group 120"/>
          <p:cNvGrpSpPr>
            <a:grpSpLocks/>
          </p:cNvGrpSpPr>
          <p:nvPr/>
        </p:nvGrpSpPr>
        <p:grpSpPr bwMode="auto">
          <a:xfrm>
            <a:off x="5895975" y="4389438"/>
            <a:ext cx="1133475" cy="1052512"/>
            <a:chOff x="2840" y="1720"/>
            <a:chExt cx="784" cy="728"/>
          </a:xfrm>
        </p:grpSpPr>
        <p:sp>
          <p:nvSpPr>
            <p:cNvPr id="35947" name="Freeform 121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8" name="Freeform 122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9" name="Freeform 123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0" name="Freeform 124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1" name="Freeform 125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52" name="Oval 126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53" name="Oval 127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54" name="Oval 128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55" name="Oval 129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56" name="Oval 130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480" name="Group 131"/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35931" name="Group 132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5944" name="Oval 13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5" name="Oval 13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6" name="Oval 13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32" name="Group 136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5941" name="Oval 137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2" name="Oval 138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3" name="Oval 139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33" name="Group 140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5938" name="Oval 14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39" name="Oval 14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40" name="Oval 14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934" name="Group 144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5935" name="Oval 145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36" name="Oval 146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37" name="Oval 147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497" name="Group 148"/>
          <p:cNvGrpSpPr>
            <a:grpSpLocks/>
          </p:cNvGrpSpPr>
          <p:nvPr/>
        </p:nvGrpSpPr>
        <p:grpSpPr bwMode="auto">
          <a:xfrm>
            <a:off x="7491413" y="4408488"/>
            <a:ext cx="1133475" cy="1052512"/>
            <a:chOff x="2840" y="1720"/>
            <a:chExt cx="784" cy="728"/>
          </a:xfrm>
        </p:grpSpPr>
        <p:sp>
          <p:nvSpPr>
            <p:cNvPr id="35921" name="Freeform 149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2" name="Freeform 150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3" name="Freeform 151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4" name="Freeform 152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5" name="Freeform 153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6" name="Oval 154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27" name="Oval 155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28" name="Oval 156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29" name="Oval 157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30" name="Oval 158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872" name="Text Box 159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5873" name="Text Box 160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5874" name="Text Box 161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5875" name="Text Box 162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5876" name="Text Box 163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5877" name="Text Box 164"/>
          <p:cNvSpPr txBox="1">
            <a:spLocks noChangeArrowheads="1"/>
          </p:cNvSpPr>
          <p:nvPr/>
        </p:nvSpPr>
        <p:spPr bwMode="auto">
          <a:xfrm>
            <a:off x="6070600" y="6078538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cuối</a:t>
            </a:r>
          </a:p>
        </p:txBody>
      </p:sp>
      <p:sp>
        <p:nvSpPr>
          <p:cNvPr id="35878" name="Freeform 165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79" name="Freeform 166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Freeform 167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Freeform 168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Freeform 169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Freeform 170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Oval 171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5" name="Oval 172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6" name="Oval 173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7" name="Oval 174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8" name="Oval 175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889" name="Group 176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5917" name="Freeform 177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178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179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180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90" name="AutoShape 181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91" name="AutoShape 182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92" name="Freeform 183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93" name="Freeform 184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4" name="Freeform 185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5" name="Freeform 186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6" name="Freeform 187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7" name="Freeform 188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8" name="AutoShape 189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99" name="Oval 190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00" name="Oval 191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01" name="Oval 192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02" name="Oval 193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03" name="Oval 194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904" name="Group 195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5905" name="Freeform 196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Freeform 197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7" name="Freeform 198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Freeform 199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9" name="Oval 200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0" name="Oval 201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1" name="Oval 202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2" name="Oval 203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13" name="Freeform 204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Freeform 205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5" name="Freeform 206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6" name="Freeform 207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3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 descr="Stationery"/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147483647 w 2275"/>
              <a:gd name="T1" fmla="*/ 2147483647 h 1222"/>
              <a:gd name="T2" fmla="*/ 2147483647 w 2275"/>
              <a:gd name="T3" fmla="*/ 2147483647 h 1222"/>
              <a:gd name="T4" fmla="*/ 2147483647 w 2275"/>
              <a:gd name="T5" fmla="*/ 2147483647 h 1222"/>
              <a:gd name="T6" fmla="*/ 2147483647 w 2275"/>
              <a:gd name="T7" fmla="*/ 2147483647 h 1222"/>
              <a:gd name="T8" fmla="*/ 2147483647 w 2275"/>
              <a:gd name="T9" fmla="*/ 2147483647 h 1222"/>
              <a:gd name="T10" fmla="*/ 2147483647 w 2275"/>
              <a:gd name="T11" fmla="*/ 2147483647 h 1222"/>
              <a:gd name="T12" fmla="*/ 2147483647 w 2275"/>
              <a:gd name="T13" fmla="*/ 2147483647 h 1222"/>
              <a:gd name="T14" fmla="*/ 2147483647 w 2275"/>
              <a:gd name="T15" fmla="*/ 2147483647 h 1222"/>
              <a:gd name="T16" fmla="*/ 2147483647 w 2275"/>
              <a:gd name="T17" fmla="*/ 2147483647 h 1222"/>
              <a:gd name="T18" fmla="*/ 2147483647 w 2275"/>
              <a:gd name="T19" fmla="*/ 2147483647 h 1222"/>
              <a:gd name="T20" fmla="*/ 2147483647 w 2275"/>
              <a:gd name="T21" fmla="*/ 2147483647 h 1222"/>
              <a:gd name="T22" fmla="*/ 2147483647 w 2275"/>
              <a:gd name="T23" fmla="*/ 2147483647 h 1222"/>
              <a:gd name="T24" fmla="*/ 2147483647 w 2275"/>
              <a:gd name="T25" fmla="*/ 2147483647 h 1222"/>
              <a:gd name="T26" fmla="*/ 2147483647 w 2275"/>
              <a:gd name="T27" fmla="*/ 2147483647 h 1222"/>
              <a:gd name="T28" fmla="*/ 2147483647 w 2275"/>
              <a:gd name="T29" fmla="*/ 2147483647 h 1222"/>
              <a:gd name="T30" fmla="*/ 2147483647 w 2275"/>
              <a:gd name="T31" fmla="*/ 2147483647 h 1222"/>
              <a:gd name="T32" fmla="*/ 2147483647 w 2275"/>
              <a:gd name="T33" fmla="*/ 2147483647 h 1222"/>
              <a:gd name="T34" fmla="*/ 2147483647 w 2275"/>
              <a:gd name="T35" fmla="*/ 2147483647 h 1222"/>
              <a:gd name="T36" fmla="*/ 2147483647 w 2275"/>
              <a:gd name="T37" fmla="*/ 2147483647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37051" name="Group 6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7064" name="Oval 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5" name="Oval 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6" name="Oval 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52" name="Group 10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7061" name="Oval 11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2" name="Oval 12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3" name="Oval 13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53" name="Group 14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7058" name="Oval 1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59" name="Oval 1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60" name="Oval 1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54" name="Group 18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7055" name="Oval 19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56" name="Oval 20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57" name="Oval 21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870" name="Group 22"/>
          <p:cNvGrpSpPr>
            <a:grpSpLocks/>
          </p:cNvGrpSpPr>
          <p:nvPr/>
        </p:nvGrpSpPr>
        <p:grpSpPr bwMode="auto">
          <a:xfrm>
            <a:off x="5895975" y="4389438"/>
            <a:ext cx="1133475" cy="1052512"/>
            <a:chOff x="2840" y="1720"/>
            <a:chExt cx="784" cy="728"/>
          </a:xfrm>
        </p:grpSpPr>
        <p:sp>
          <p:nvSpPr>
            <p:cNvPr id="37041" name="Freeform 23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2" name="Freeform 24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3" name="Freeform 25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4" name="Freeform 26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5" name="Freeform 27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6" name="Oval 28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47" name="Oval 29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48" name="Oval 30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49" name="Oval 31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50" name="Oval 32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871" name="Group 33"/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37025" name="Group 34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7038" name="Oval 3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9" name="Oval 3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40" name="Oval 3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26" name="Group 38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7035" name="Oval 39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6" name="Oval 40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7" name="Oval 41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27" name="Group 42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7032" name="Oval 4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3" name="Oval 4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4" name="Oval 4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28" name="Group 46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7029" name="Oval 47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0" name="Oval 48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031" name="Oval 49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872" name="Group 50"/>
          <p:cNvGrpSpPr>
            <a:grpSpLocks/>
          </p:cNvGrpSpPr>
          <p:nvPr/>
        </p:nvGrpSpPr>
        <p:grpSpPr bwMode="auto">
          <a:xfrm>
            <a:off x="7491413" y="4408488"/>
            <a:ext cx="1133475" cy="1052512"/>
            <a:chOff x="2840" y="1720"/>
            <a:chExt cx="784" cy="728"/>
          </a:xfrm>
        </p:grpSpPr>
        <p:sp>
          <p:nvSpPr>
            <p:cNvPr id="37015" name="Freeform 51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6" name="Freeform 52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7" name="Freeform 53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8" name="Freeform 54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9" name="Freeform 55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20" name="Oval 56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21" name="Oval 57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22" name="Oval 58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23" name="Oval 59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24" name="Oval 60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873" name="Text Box 61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6874" name="Text Box 62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6875" name="Text Box 63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6876" name="Text Box 64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6877" name="Text Box 65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6878" name="Text Box 66"/>
          <p:cNvSpPr txBox="1">
            <a:spLocks noChangeArrowheads="1"/>
          </p:cNvSpPr>
          <p:nvPr/>
        </p:nvSpPr>
        <p:spPr bwMode="auto">
          <a:xfrm>
            <a:off x="6070600" y="6078538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cuối</a:t>
            </a:r>
          </a:p>
        </p:txBody>
      </p:sp>
      <p:sp>
        <p:nvSpPr>
          <p:cNvPr id="36879" name="Freeform 67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0" name="AutoShape 68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81" name="AutoShape 69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82" name="Group 70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7011" name="Oval 71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12" name="Oval 72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13" name="Oval 73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14" name="Oval 74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883" name="Freeform 75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84" name="Freeform 76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Freeform 77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Freeform 78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Freeform 79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Freeform 80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Oval 81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0" name="Oval 82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1" name="Oval 83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2" name="Oval 84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3" name="Oval 85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94" name="Group 86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7007" name="Freeform 87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8" name="Freeform 88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9" name="Freeform 89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10" name="Freeform 90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5" name="AutoShape 91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6" name="AutoShape 92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7" name="Freeform 93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898" name="Freeform 94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Freeform 95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Freeform 96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Freeform 97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Freeform 98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AutoShape 99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4" name="Oval 100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5" name="Oval 101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6" name="Oval 102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7" name="Oval 103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08" name="Oval 104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909" name="Group 105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6995" name="Freeform 106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6" name="Freeform 107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7" name="Freeform 108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8" name="Freeform 109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9" name="Oval 110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00" name="Oval 111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01" name="Oval 112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02" name="Oval 113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003" name="Freeform 114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4" name="Freeform 115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5" name="Freeform 116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06" name="Freeform 117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0" name="Freeform 118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911" name="AutoShape 119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912" name="AutoShape 120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913" name="Group 121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6991" name="Oval 122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92" name="Oval 123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93" name="Oval 124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94" name="Oval 125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14" name="Group 126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6983" name="Group 12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988" name="Oval 12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9" name="Oval 12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90" name="Oval 13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84" name="Group 13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985" name="Oval 13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6" name="Oval 13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7" name="Oval 13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915" name="Group 135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6975" name="Group 13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980" name="Oval 13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1" name="Oval 13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82" name="Oval 13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76" name="Group 14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977" name="Oval 14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8" name="Oval 14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9" name="Oval 14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916" name="Group 144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6967" name="Group 145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972" name="Oval 14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3" name="Oval 14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4" name="Oval 14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68" name="Group 149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969" name="Oval 15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0" name="Oval 15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71" name="Oval 15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917" name="Group 153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6959" name="Group 15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6964" name="Oval 15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65" name="Oval 15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66" name="Oval 15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60" name="Group 15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6961" name="Oval 15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62" name="Oval 16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63" name="Oval 16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6918" name="Freeform 162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6919" name="Group 163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6952" name="AutoShape 164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53" name="AutoShape 165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954" name="Group 166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6955" name="Oval 167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56" name="Oval 168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57" name="Oval 169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958" name="Oval 170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6920" name="Group 171"/>
          <p:cNvGrpSpPr>
            <a:grpSpLocks/>
          </p:cNvGrpSpPr>
          <p:nvPr/>
        </p:nvGrpSpPr>
        <p:grpSpPr bwMode="auto">
          <a:xfrm>
            <a:off x="4702175" y="4773613"/>
            <a:ext cx="80963" cy="306387"/>
            <a:chOff x="2167" y="3082"/>
            <a:chExt cx="60" cy="336"/>
          </a:xfrm>
        </p:grpSpPr>
        <p:sp>
          <p:nvSpPr>
            <p:cNvPr id="36949" name="Oval 172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50" name="Oval 173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51" name="Oval 174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1" name="Group 175"/>
          <p:cNvGrpSpPr>
            <a:grpSpLocks/>
          </p:cNvGrpSpPr>
          <p:nvPr/>
        </p:nvGrpSpPr>
        <p:grpSpPr bwMode="auto">
          <a:xfrm>
            <a:off x="3305175" y="4529138"/>
            <a:ext cx="66675" cy="282575"/>
            <a:chOff x="2693" y="2780"/>
            <a:chExt cx="42" cy="178"/>
          </a:xfrm>
        </p:grpSpPr>
        <p:sp>
          <p:nvSpPr>
            <p:cNvPr id="36946" name="Oval 176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7" name="Oval 177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8" name="Oval 178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2" name="Group 179"/>
          <p:cNvGrpSpPr>
            <a:grpSpLocks/>
          </p:cNvGrpSpPr>
          <p:nvPr/>
        </p:nvGrpSpPr>
        <p:grpSpPr bwMode="auto">
          <a:xfrm>
            <a:off x="4708525" y="5022850"/>
            <a:ext cx="93663" cy="285750"/>
            <a:chOff x="2479" y="3277"/>
            <a:chExt cx="59" cy="180"/>
          </a:xfrm>
        </p:grpSpPr>
        <p:sp>
          <p:nvSpPr>
            <p:cNvPr id="36943" name="Oval 180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4" name="Oval 181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5" name="Oval 182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3" name="Group 183"/>
          <p:cNvGrpSpPr>
            <a:grpSpLocks/>
          </p:cNvGrpSpPr>
          <p:nvPr/>
        </p:nvGrpSpPr>
        <p:grpSpPr bwMode="auto">
          <a:xfrm flipH="1">
            <a:off x="3267075" y="5022850"/>
            <a:ext cx="93663" cy="285750"/>
            <a:chOff x="2167" y="3082"/>
            <a:chExt cx="60" cy="336"/>
          </a:xfrm>
        </p:grpSpPr>
        <p:sp>
          <p:nvSpPr>
            <p:cNvPr id="36940" name="Oval 1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1" name="Oval 1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42" name="Oval 1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4" name="Group 187"/>
          <p:cNvGrpSpPr>
            <a:grpSpLocks/>
          </p:cNvGrpSpPr>
          <p:nvPr/>
        </p:nvGrpSpPr>
        <p:grpSpPr bwMode="auto">
          <a:xfrm>
            <a:off x="4756150" y="4368800"/>
            <a:ext cx="84138" cy="250825"/>
            <a:chOff x="2167" y="3082"/>
            <a:chExt cx="60" cy="336"/>
          </a:xfrm>
        </p:grpSpPr>
        <p:sp>
          <p:nvSpPr>
            <p:cNvPr id="36937" name="Oval 188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8" name="Oval 189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9" name="Oval 190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5" name="Group 191"/>
          <p:cNvGrpSpPr>
            <a:grpSpLocks/>
          </p:cNvGrpSpPr>
          <p:nvPr/>
        </p:nvGrpSpPr>
        <p:grpSpPr bwMode="auto">
          <a:xfrm flipH="1">
            <a:off x="3189288" y="4387850"/>
            <a:ext cx="84137" cy="250825"/>
            <a:chOff x="2167" y="3082"/>
            <a:chExt cx="60" cy="336"/>
          </a:xfrm>
        </p:grpSpPr>
        <p:sp>
          <p:nvSpPr>
            <p:cNvPr id="36934" name="Oval 192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5" name="Oval 193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6" name="Oval 194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6" name="Group 195"/>
          <p:cNvGrpSpPr>
            <a:grpSpLocks/>
          </p:cNvGrpSpPr>
          <p:nvPr/>
        </p:nvGrpSpPr>
        <p:grpSpPr bwMode="auto">
          <a:xfrm flipH="1">
            <a:off x="4659313" y="4503738"/>
            <a:ext cx="66675" cy="282575"/>
            <a:chOff x="2693" y="2780"/>
            <a:chExt cx="42" cy="178"/>
          </a:xfrm>
        </p:grpSpPr>
        <p:sp>
          <p:nvSpPr>
            <p:cNvPr id="36931" name="Oval 196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2" name="Oval 197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3" name="Oval 198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6927" name="Group 199"/>
          <p:cNvGrpSpPr>
            <a:grpSpLocks/>
          </p:cNvGrpSpPr>
          <p:nvPr/>
        </p:nvGrpSpPr>
        <p:grpSpPr bwMode="auto">
          <a:xfrm>
            <a:off x="3305175" y="4773613"/>
            <a:ext cx="84138" cy="306387"/>
            <a:chOff x="2730" y="3034"/>
            <a:chExt cx="53" cy="193"/>
          </a:xfrm>
        </p:grpSpPr>
        <p:sp>
          <p:nvSpPr>
            <p:cNvPr id="36928" name="Oval 200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29" name="Oval 201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30" name="Oval 202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 descr="Stationery"/>
          <p:cNvSpPr>
            <a:spLocks/>
          </p:cNvSpPr>
          <p:nvPr/>
        </p:nvSpPr>
        <p:spPr bwMode="auto">
          <a:xfrm>
            <a:off x="5453063" y="3952875"/>
            <a:ext cx="3611562" cy="1922463"/>
          </a:xfrm>
          <a:custGeom>
            <a:avLst/>
            <a:gdLst>
              <a:gd name="T0" fmla="*/ 2147483647 w 2275"/>
              <a:gd name="T1" fmla="*/ 2147483647 h 1211"/>
              <a:gd name="T2" fmla="*/ 2147483647 w 2275"/>
              <a:gd name="T3" fmla="*/ 2147483647 h 1211"/>
              <a:gd name="T4" fmla="*/ 2147483647 w 2275"/>
              <a:gd name="T5" fmla="*/ 2147483647 h 1211"/>
              <a:gd name="T6" fmla="*/ 2147483647 w 2275"/>
              <a:gd name="T7" fmla="*/ 2147483647 h 1211"/>
              <a:gd name="T8" fmla="*/ 2147483647 w 2275"/>
              <a:gd name="T9" fmla="*/ 2147483647 h 1211"/>
              <a:gd name="T10" fmla="*/ 2147483647 w 2275"/>
              <a:gd name="T11" fmla="*/ 2147483647 h 1211"/>
              <a:gd name="T12" fmla="*/ 2147483647 w 2275"/>
              <a:gd name="T13" fmla="*/ 2147483647 h 1211"/>
              <a:gd name="T14" fmla="*/ 2147483647 w 2275"/>
              <a:gd name="T15" fmla="*/ 2147483647 h 1211"/>
              <a:gd name="T16" fmla="*/ 2147483647 w 2275"/>
              <a:gd name="T17" fmla="*/ 2147483647 h 1211"/>
              <a:gd name="T18" fmla="*/ 2147483647 w 2275"/>
              <a:gd name="T19" fmla="*/ 2147483647 h 1211"/>
              <a:gd name="T20" fmla="*/ 2147483647 w 2275"/>
              <a:gd name="T21" fmla="*/ 2147483647 h 1211"/>
              <a:gd name="T22" fmla="*/ 2147483647 w 2275"/>
              <a:gd name="T23" fmla="*/ 2147483647 h 1211"/>
              <a:gd name="T24" fmla="*/ 2147483647 w 2275"/>
              <a:gd name="T25" fmla="*/ 2147483647 h 1211"/>
              <a:gd name="T26" fmla="*/ 2147483647 w 2275"/>
              <a:gd name="T27" fmla="*/ 2147483647 h 1211"/>
              <a:gd name="T28" fmla="*/ 2147483647 w 2275"/>
              <a:gd name="T29" fmla="*/ 2147483647 h 1211"/>
              <a:gd name="T30" fmla="*/ 2147483647 w 2275"/>
              <a:gd name="T31" fmla="*/ 2147483647 h 1211"/>
              <a:gd name="T32" fmla="*/ 2147483647 w 2275"/>
              <a:gd name="T33" fmla="*/ 2147483647 h 1211"/>
              <a:gd name="T34" fmla="*/ 2147483647 w 2275"/>
              <a:gd name="T35" fmla="*/ 2147483647 h 1211"/>
              <a:gd name="T36" fmla="*/ 2147483647 w 2275"/>
              <a:gd name="T37" fmla="*/ 2147483647 h 12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11"/>
              <a:gd name="T59" fmla="*/ 2275 w 2275"/>
              <a:gd name="T60" fmla="*/ 1211 h 12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11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38075" name="Group 6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8088" name="Oval 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9" name="Oval 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90" name="Oval 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76" name="Group 10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8085" name="Oval 11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6" name="Oval 12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7" name="Oval 13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77" name="Group 14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8082" name="Oval 1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3" name="Oval 1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4" name="Oval 1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78" name="Group 18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8079" name="Oval 19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0" name="Oval 20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81" name="Oval 21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894" name="Group 22"/>
          <p:cNvGrpSpPr>
            <a:grpSpLocks/>
          </p:cNvGrpSpPr>
          <p:nvPr/>
        </p:nvGrpSpPr>
        <p:grpSpPr bwMode="auto">
          <a:xfrm>
            <a:off x="5895975" y="4389438"/>
            <a:ext cx="1133475" cy="1052512"/>
            <a:chOff x="2840" y="1720"/>
            <a:chExt cx="784" cy="728"/>
          </a:xfrm>
        </p:grpSpPr>
        <p:sp>
          <p:nvSpPr>
            <p:cNvPr id="38065" name="Freeform 23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6" name="Freeform 24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7" name="Freeform 25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8" name="Freeform 26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9" name="Freeform 27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70" name="Oval 28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71" name="Oval 29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72" name="Oval 30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73" name="Oval 31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74" name="Oval 32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895" name="Group 33"/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38049" name="Group 34"/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38062" name="Oval 3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63" name="Oval 3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64" name="Oval 3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50" name="Group 38"/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38059" name="Oval 39"/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60" name="Oval 40"/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61" name="Oval 41"/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51" name="Group 42"/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38056" name="Oval 4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57" name="Oval 4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58" name="Oval 4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52" name="Group 46"/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38053" name="Oval 47"/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54" name="Oval 48"/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55" name="Oval 49"/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896" name="Group 50"/>
          <p:cNvGrpSpPr>
            <a:grpSpLocks/>
          </p:cNvGrpSpPr>
          <p:nvPr/>
        </p:nvGrpSpPr>
        <p:grpSpPr bwMode="auto">
          <a:xfrm>
            <a:off x="7491413" y="4408488"/>
            <a:ext cx="1133475" cy="1052512"/>
            <a:chOff x="2840" y="1720"/>
            <a:chExt cx="784" cy="728"/>
          </a:xfrm>
        </p:grpSpPr>
        <p:sp>
          <p:nvSpPr>
            <p:cNvPr id="38039" name="Freeform 51"/>
            <p:cNvSpPr>
              <a:spLocks/>
            </p:cNvSpPr>
            <p:nvPr/>
          </p:nvSpPr>
          <p:spPr bwMode="auto">
            <a:xfrm>
              <a:off x="2840" y="1720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0" name="Freeform 52"/>
            <p:cNvSpPr>
              <a:spLocks/>
            </p:cNvSpPr>
            <p:nvPr/>
          </p:nvSpPr>
          <p:spPr bwMode="auto">
            <a:xfrm>
              <a:off x="2912" y="1791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1" name="Freeform 53"/>
            <p:cNvSpPr>
              <a:spLocks/>
            </p:cNvSpPr>
            <p:nvPr/>
          </p:nvSpPr>
          <p:spPr bwMode="auto">
            <a:xfrm>
              <a:off x="3065" y="1781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2" name="Freeform 54"/>
            <p:cNvSpPr>
              <a:spLocks/>
            </p:cNvSpPr>
            <p:nvPr/>
          </p:nvSpPr>
          <p:spPr bwMode="auto">
            <a:xfrm>
              <a:off x="3120" y="1888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3" name="Freeform 55"/>
            <p:cNvSpPr>
              <a:spLocks/>
            </p:cNvSpPr>
            <p:nvPr/>
          </p:nvSpPr>
          <p:spPr bwMode="auto">
            <a:xfrm rot="3920436">
              <a:off x="3079" y="1961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4" name="Oval 56"/>
            <p:cNvSpPr>
              <a:spLocks noChangeArrowheads="1"/>
            </p:cNvSpPr>
            <p:nvPr/>
          </p:nvSpPr>
          <p:spPr bwMode="auto">
            <a:xfrm>
              <a:off x="3046" y="1986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45" name="Oval 57"/>
            <p:cNvSpPr>
              <a:spLocks noChangeArrowheads="1"/>
            </p:cNvSpPr>
            <p:nvPr/>
          </p:nvSpPr>
          <p:spPr bwMode="auto">
            <a:xfrm>
              <a:off x="3235" y="193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46" name="Oval 58"/>
            <p:cNvSpPr>
              <a:spLocks noChangeArrowheads="1"/>
            </p:cNvSpPr>
            <p:nvPr/>
          </p:nvSpPr>
          <p:spPr bwMode="auto">
            <a:xfrm>
              <a:off x="3281" y="2033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47" name="Oval 59"/>
            <p:cNvSpPr>
              <a:spLocks noChangeArrowheads="1"/>
            </p:cNvSpPr>
            <p:nvPr/>
          </p:nvSpPr>
          <p:spPr bwMode="auto">
            <a:xfrm>
              <a:off x="3170" y="20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48" name="Oval 60"/>
            <p:cNvSpPr>
              <a:spLocks noChangeArrowheads="1"/>
            </p:cNvSpPr>
            <p:nvPr/>
          </p:nvSpPr>
          <p:spPr bwMode="auto">
            <a:xfrm>
              <a:off x="3008" y="2211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897" name="Text Box 61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7898" name="Text Box 62"/>
          <p:cNvSpPr txBox="1">
            <a:spLocks noChangeArrowheads="1"/>
          </p:cNvSpPr>
          <p:nvPr/>
        </p:nvSpPr>
        <p:spPr bwMode="auto">
          <a:xfrm>
            <a:off x="3124200" y="266700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7899" name="Text Box 63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7900" name="Text Box 64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7901" name="Text Box 65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7902" name="Text Box 66"/>
          <p:cNvSpPr txBox="1">
            <a:spLocks noChangeArrowheads="1"/>
          </p:cNvSpPr>
          <p:nvPr/>
        </p:nvSpPr>
        <p:spPr bwMode="auto">
          <a:xfrm>
            <a:off x="6070600" y="6078538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cuối</a:t>
            </a:r>
          </a:p>
        </p:txBody>
      </p:sp>
      <p:sp>
        <p:nvSpPr>
          <p:cNvPr id="37903" name="Freeform 67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904" name="AutoShape 68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AutoShape 69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906" name="Group 70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8035" name="Oval 71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36" name="Oval 72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37" name="Oval 73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38" name="Oval 74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907" name="Freeform 75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908" name="Freeform 76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77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Freeform 78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Freeform 79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Freeform 80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Oval 81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Oval 82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Oval 83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6" name="Oval 84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7" name="Oval 85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918" name="Group 86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8031" name="Freeform 87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2" name="Freeform 88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3" name="Freeform 89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4" name="Freeform 90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9" name="AutoShape 91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0" name="AutoShape 92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1" name="Freeform 93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922" name="Freeform 94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3" name="Freeform 95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Freeform 96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Freeform 97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6" name="Freeform 98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7" name="AutoShape 99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8" name="Oval 100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29" name="Oval 101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0" name="Oval 102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1" name="Oval 103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2" name="Oval 104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933" name="Group 105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8019" name="Freeform 106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0" name="Freeform 107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1" name="Freeform 108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2" name="Freeform 109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23" name="Oval 110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24" name="Oval 111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25" name="Oval 112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26" name="Oval 113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27" name="Freeform 114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Freeform 115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9" name="Freeform 116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0" name="Freeform 117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4" name="Freeform 118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7935" name="AutoShape 119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36" name="AutoShape 120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937" name="Group 121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8015" name="Oval 122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16" name="Oval 123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17" name="Oval 124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018" name="Oval 125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38" name="Group 126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8007" name="Group 12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8012" name="Oval 12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13" name="Oval 12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14" name="Oval 13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08" name="Group 13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8009" name="Oval 13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10" name="Oval 13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11" name="Oval 13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39" name="Group 135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7999" name="Group 13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8004" name="Oval 13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05" name="Oval 13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06" name="Oval 13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000" name="Group 14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8001" name="Oval 14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02" name="Oval 14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03" name="Oval 14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40" name="Group 144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7991" name="Group 145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7996" name="Oval 14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7" name="Oval 14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8" name="Oval 14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992" name="Group 149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7993" name="Oval 15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4" name="Oval 15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5" name="Oval 15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41" name="Group 153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7983" name="Group 15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7988" name="Oval 15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9" name="Oval 15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90" name="Oval 15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984" name="Group 15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7985" name="Oval 15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6" name="Oval 16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7" name="Oval 16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7942" name="Freeform 162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7943" name="Group 163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7976" name="AutoShape 164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7" name="AutoShape 165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7978" name="Group 166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7979" name="Oval 167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0" name="Oval 168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1" name="Oval 169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82" name="Oval 170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944" name="Group 171"/>
          <p:cNvGrpSpPr>
            <a:grpSpLocks/>
          </p:cNvGrpSpPr>
          <p:nvPr/>
        </p:nvGrpSpPr>
        <p:grpSpPr bwMode="auto">
          <a:xfrm>
            <a:off x="4702175" y="4773613"/>
            <a:ext cx="80963" cy="306387"/>
            <a:chOff x="2167" y="3082"/>
            <a:chExt cx="60" cy="336"/>
          </a:xfrm>
        </p:grpSpPr>
        <p:sp>
          <p:nvSpPr>
            <p:cNvPr id="37973" name="Oval 172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4" name="Oval 173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5" name="Oval 174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5" name="Group 175"/>
          <p:cNvGrpSpPr>
            <a:grpSpLocks/>
          </p:cNvGrpSpPr>
          <p:nvPr/>
        </p:nvGrpSpPr>
        <p:grpSpPr bwMode="auto">
          <a:xfrm>
            <a:off x="3305175" y="4529138"/>
            <a:ext cx="66675" cy="282575"/>
            <a:chOff x="2693" y="2780"/>
            <a:chExt cx="42" cy="178"/>
          </a:xfrm>
        </p:grpSpPr>
        <p:sp>
          <p:nvSpPr>
            <p:cNvPr id="37970" name="Oval 176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1" name="Oval 177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72" name="Oval 178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6" name="Group 179"/>
          <p:cNvGrpSpPr>
            <a:grpSpLocks/>
          </p:cNvGrpSpPr>
          <p:nvPr/>
        </p:nvGrpSpPr>
        <p:grpSpPr bwMode="auto">
          <a:xfrm>
            <a:off x="4708525" y="5022850"/>
            <a:ext cx="93663" cy="285750"/>
            <a:chOff x="2479" y="3277"/>
            <a:chExt cx="59" cy="180"/>
          </a:xfrm>
        </p:grpSpPr>
        <p:sp>
          <p:nvSpPr>
            <p:cNvPr id="37967" name="Oval 180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8" name="Oval 181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9" name="Oval 182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7" name="Group 183"/>
          <p:cNvGrpSpPr>
            <a:grpSpLocks/>
          </p:cNvGrpSpPr>
          <p:nvPr/>
        </p:nvGrpSpPr>
        <p:grpSpPr bwMode="auto">
          <a:xfrm flipH="1">
            <a:off x="3267075" y="5022850"/>
            <a:ext cx="93663" cy="285750"/>
            <a:chOff x="2167" y="3082"/>
            <a:chExt cx="60" cy="336"/>
          </a:xfrm>
        </p:grpSpPr>
        <p:sp>
          <p:nvSpPr>
            <p:cNvPr id="37964" name="Oval 1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5" name="Oval 1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6" name="Oval 1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8" name="Group 187"/>
          <p:cNvGrpSpPr>
            <a:grpSpLocks/>
          </p:cNvGrpSpPr>
          <p:nvPr/>
        </p:nvGrpSpPr>
        <p:grpSpPr bwMode="auto">
          <a:xfrm>
            <a:off x="4756150" y="4368800"/>
            <a:ext cx="84138" cy="250825"/>
            <a:chOff x="2167" y="3082"/>
            <a:chExt cx="60" cy="336"/>
          </a:xfrm>
        </p:grpSpPr>
        <p:sp>
          <p:nvSpPr>
            <p:cNvPr id="37961" name="Oval 188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2" name="Oval 189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3" name="Oval 190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49" name="Group 191"/>
          <p:cNvGrpSpPr>
            <a:grpSpLocks/>
          </p:cNvGrpSpPr>
          <p:nvPr/>
        </p:nvGrpSpPr>
        <p:grpSpPr bwMode="auto">
          <a:xfrm flipH="1">
            <a:off x="3189288" y="4387850"/>
            <a:ext cx="84137" cy="250825"/>
            <a:chOff x="2167" y="3082"/>
            <a:chExt cx="60" cy="336"/>
          </a:xfrm>
        </p:grpSpPr>
        <p:sp>
          <p:nvSpPr>
            <p:cNvPr id="37958" name="Oval 192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9" name="Oval 193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60" name="Oval 194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50" name="Group 195"/>
          <p:cNvGrpSpPr>
            <a:grpSpLocks/>
          </p:cNvGrpSpPr>
          <p:nvPr/>
        </p:nvGrpSpPr>
        <p:grpSpPr bwMode="auto">
          <a:xfrm flipH="1">
            <a:off x="4659313" y="4503738"/>
            <a:ext cx="66675" cy="282575"/>
            <a:chOff x="2693" y="2780"/>
            <a:chExt cx="42" cy="178"/>
          </a:xfrm>
        </p:grpSpPr>
        <p:sp>
          <p:nvSpPr>
            <p:cNvPr id="37955" name="Oval 196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6" name="Oval 197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7" name="Oval 198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951" name="Group 199"/>
          <p:cNvGrpSpPr>
            <a:grpSpLocks/>
          </p:cNvGrpSpPr>
          <p:nvPr/>
        </p:nvGrpSpPr>
        <p:grpSpPr bwMode="auto">
          <a:xfrm>
            <a:off x="3305175" y="4773613"/>
            <a:ext cx="84138" cy="306387"/>
            <a:chOff x="2730" y="3034"/>
            <a:chExt cx="53" cy="193"/>
          </a:xfrm>
        </p:grpSpPr>
        <p:sp>
          <p:nvSpPr>
            <p:cNvPr id="37952" name="Oval 200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3" name="Oval 201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54" name="Oval 202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7475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151188" y="2584450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261100" y="2584450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7475" y="6067425"/>
            <a:ext cx="261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767013" y="6067425"/>
            <a:ext cx="261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38919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608638" y="6078538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99"/>
                </a:solidFill>
                <a:latin typeface=".VnArial Narrow" pitchFamily="34" charset="0"/>
              </a:rPr>
              <a:t> </a:t>
            </a: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</a:rPr>
              <a:t>Hai tế bào con</a:t>
            </a:r>
            <a:endParaRPr lang="en-US" altLang="en-US" sz="2000" b="1">
              <a:solidFill>
                <a:srgbClr val="000099"/>
              </a:solidFill>
              <a:latin typeface=".VnArial Narrow" pitchFamily="34" charset="0"/>
            </a:endParaRP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5340350" y="3430588"/>
            <a:ext cx="2035175" cy="1892300"/>
            <a:chOff x="216" y="250"/>
            <a:chExt cx="1375" cy="1278"/>
          </a:xfrm>
        </p:grpSpPr>
        <p:sp>
          <p:nvSpPr>
            <p:cNvPr id="39070" name="Freeform 9" descr="Stationery"/>
            <p:cNvSpPr>
              <a:spLocks/>
            </p:cNvSpPr>
            <p:nvPr/>
          </p:nvSpPr>
          <p:spPr bwMode="auto">
            <a:xfrm rot="678700">
              <a:off x="216" y="250"/>
              <a:ext cx="1375" cy="1278"/>
            </a:xfrm>
            <a:custGeom>
              <a:avLst/>
              <a:gdLst>
                <a:gd name="T0" fmla="*/ 2178 w 1205"/>
                <a:gd name="T1" fmla="*/ 58 h 1107"/>
                <a:gd name="T2" fmla="*/ 917 w 1205"/>
                <a:gd name="T3" fmla="*/ 231 h 1107"/>
                <a:gd name="T4" fmla="*/ 129 w 1205"/>
                <a:gd name="T5" fmla="*/ 1284 h 1107"/>
                <a:gd name="T6" fmla="*/ 129 w 1205"/>
                <a:gd name="T7" fmla="*/ 2332 h 1107"/>
                <a:gd name="T8" fmla="*/ 286 w 1205"/>
                <a:gd name="T9" fmla="*/ 3206 h 1107"/>
                <a:gd name="T10" fmla="*/ 1142 w 1205"/>
                <a:gd name="T11" fmla="*/ 3798 h 1107"/>
                <a:gd name="T12" fmla="*/ 2308 w 1205"/>
                <a:gd name="T13" fmla="*/ 3966 h 1107"/>
                <a:gd name="T14" fmla="*/ 3440 w 1205"/>
                <a:gd name="T15" fmla="*/ 3377 h 1107"/>
                <a:gd name="T16" fmla="*/ 3909 w 1205"/>
                <a:gd name="T17" fmla="*/ 2159 h 1107"/>
                <a:gd name="T18" fmla="*/ 3694 w 1205"/>
                <a:gd name="T19" fmla="*/ 1009 h 1107"/>
                <a:gd name="T20" fmla="*/ 3282 w 1205"/>
                <a:gd name="T21" fmla="*/ 409 h 1107"/>
                <a:gd name="T22" fmla="*/ 2492 w 1205"/>
                <a:gd name="T23" fmla="*/ 58 h 1107"/>
                <a:gd name="T24" fmla="*/ 2178 w 1205"/>
                <a:gd name="T25" fmla="*/ 58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PerspectiveFront">
                <a:rot lat="20999983" lon="21299983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071" name="Freeform 10"/>
            <p:cNvSpPr>
              <a:spLocks/>
            </p:cNvSpPr>
            <p:nvPr/>
          </p:nvSpPr>
          <p:spPr bwMode="auto">
            <a:xfrm>
              <a:off x="460" y="514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2" name="Freeform 11"/>
            <p:cNvSpPr>
              <a:spLocks/>
            </p:cNvSpPr>
            <p:nvPr/>
          </p:nvSpPr>
          <p:spPr bwMode="auto">
            <a:xfrm>
              <a:off x="532" y="585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3" name="Freeform 12"/>
            <p:cNvSpPr>
              <a:spLocks/>
            </p:cNvSpPr>
            <p:nvPr/>
          </p:nvSpPr>
          <p:spPr bwMode="auto">
            <a:xfrm>
              <a:off x="685" y="575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4" name="Freeform 13"/>
            <p:cNvSpPr>
              <a:spLocks/>
            </p:cNvSpPr>
            <p:nvPr/>
          </p:nvSpPr>
          <p:spPr bwMode="auto">
            <a:xfrm>
              <a:off x="740" y="682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5" name="Freeform 14"/>
            <p:cNvSpPr>
              <a:spLocks/>
            </p:cNvSpPr>
            <p:nvPr/>
          </p:nvSpPr>
          <p:spPr bwMode="auto">
            <a:xfrm rot="3920436">
              <a:off x="699" y="755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76" name="AutoShape 15"/>
            <p:cNvSpPr>
              <a:spLocks noChangeArrowheads="1"/>
            </p:cNvSpPr>
            <p:nvPr/>
          </p:nvSpPr>
          <p:spPr bwMode="auto">
            <a:xfrm>
              <a:off x="981" y="362"/>
              <a:ext cx="139" cy="17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77" name="Oval 16"/>
            <p:cNvSpPr>
              <a:spLocks noChangeArrowheads="1"/>
            </p:cNvSpPr>
            <p:nvPr/>
          </p:nvSpPr>
          <p:spPr bwMode="auto">
            <a:xfrm>
              <a:off x="666" y="78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78" name="Oval 17"/>
            <p:cNvSpPr>
              <a:spLocks noChangeArrowheads="1"/>
            </p:cNvSpPr>
            <p:nvPr/>
          </p:nvSpPr>
          <p:spPr bwMode="auto">
            <a:xfrm>
              <a:off x="855" y="72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79" name="Oval 18"/>
            <p:cNvSpPr>
              <a:spLocks noChangeArrowheads="1"/>
            </p:cNvSpPr>
            <p:nvPr/>
          </p:nvSpPr>
          <p:spPr bwMode="auto">
            <a:xfrm>
              <a:off x="901" y="827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80" name="Oval 19"/>
            <p:cNvSpPr>
              <a:spLocks noChangeArrowheads="1"/>
            </p:cNvSpPr>
            <p:nvPr/>
          </p:nvSpPr>
          <p:spPr bwMode="auto">
            <a:xfrm>
              <a:off x="790" y="8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81" name="Oval 20"/>
            <p:cNvSpPr>
              <a:spLocks noChangeArrowheads="1"/>
            </p:cNvSpPr>
            <p:nvPr/>
          </p:nvSpPr>
          <p:spPr bwMode="auto">
            <a:xfrm>
              <a:off x="628" y="1005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21" name="Group 21"/>
          <p:cNvGrpSpPr>
            <a:grpSpLocks/>
          </p:cNvGrpSpPr>
          <p:nvPr/>
        </p:nvGrpSpPr>
        <p:grpSpPr bwMode="auto">
          <a:xfrm>
            <a:off x="7105650" y="4389438"/>
            <a:ext cx="2035175" cy="1892300"/>
            <a:chOff x="216" y="250"/>
            <a:chExt cx="1375" cy="1278"/>
          </a:xfrm>
        </p:grpSpPr>
        <p:sp>
          <p:nvSpPr>
            <p:cNvPr id="39058" name="Freeform 22" descr="Stationery"/>
            <p:cNvSpPr>
              <a:spLocks/>
            </p:cNvSpPr>
            <p:nvPr/>
          </p:nvSpPr>
          <p:spPr bwMode="auto">
            <a:xfrm rot="678700">
              <a:off x="216" y="250"/>
              <a:ext cx="1375" cy="1278"/>
            </a:xfrm>
            <a:custGeom>
              <a:avLst/>
              <a:gdLst>
                <a:gd name="T0" fmla="*/ 2178 w 1205"/>
                <a:gd name="T1" fmla="*/ 58 h 1107"/>
                <a:gd name="T2" fmla="*/ 917 w 1205"/>
                <a:gd name="T3" fmla="*/ 231 h 1107"/>
                <a:gd name="T4" fmla="*/ 129 w 1205"/>
                <a:gd name="T5" fmla="*/ 1284 h 1107"/>
                <a:gd name="T6" fmla="*/ 129 w 1205"/>
                <a:gd name="T7" fmla="*/ 2332 h 1107"/>
                <a:gd name="T8" fmla="*/ 286 w 1205"/>
                <a:gd name="T9" fmla="*/ 3206 h 1107"/>
                <a:gd name="T10" fmla="*/ 1142 w 1205"/>
                <a:gd name="T11" fmla="*/ 3798 h 1107"/>
                <a:gd name="T12" fmla="*/ 2308 w 1205"/>
                <a:gd name="T13" fmla="*/ 3966 h 1107"/>
                <a:gd name="T14" fmla="*/ 3440 w 1205"/>
                <a:gd name="T15" fmla="*/ 3377 h 1107"/>
                <a:gd name="T16" fmla="*/ 3909 w 1205"/>
                <a:gd name="T17" fmla="*/ 2159 h 1107"/>
                <a:gd name="T18" fmla="*/ 3694 w 1205"/>
                <a:gd name="T19" fmla="*/ 1009 h 1107"/>
                <a:gd name="T20" fmla="*/ 3282 w 1205"/>
                <a:gd name="T21" fmla="*/ 409 h 1107"/>
                <a:gd name="T22" fmla="*/ 2492 w 1205"/>
                <a:gd name="T23" fmla="*/ 58 h 1107"/>
                <a:gd name="T24" fmla="*/ 2178 w 1205"/>
                <a:gd name="T25" fmla="*/ 58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PerspectiveFront">
                <a:rot lat="20999983" lon="21299983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059" name="Freeform 23"/>
            <p:cNvSpPr>
              <a:spLocks/>
            </p:cNvSpPr>
            <p:nvPr/>
          </p:nvSpPr>
          <p:spPr bwMode="auto">
            <a:xfrm>
              <a:off x="460" y="514"/>
              <a:ext cx="784" cy="728"/>
            </a:xfrm>
            <a:custGeom>
              <a:avLst/>
              <a:gdLst>
                <a:gd name="T0" fmla="*/ 14 w 1205"/>
                <a:gd name="T1" fmla="*/ 1 h 1107"/>
                <a:gd name="T2" fmla="*/ 6 w 1205"/>
                <a:gd name="T3" fmla="*/ 1 h 1107"/>
                <a:gd name="T4" fmla="*/ 1 w 1205"/>
                <a:gd name="T5" fmla="*/ 8 h 1107"/>
                <a:gd name="T6" fmla="*/ 1 w 1205"/>
                <a:gd name="T7" fmla="*/ 14 h 1107"/>
                <a:gd name="T8" fmla="*/ 2 w 1205"/>
                <a:gd name="T9" fmla="*/ 20 h 1107"/>
                <a:gd name="T10" fmla="*/ 7 w 1205"/>
                <a:gd name="T11" fmla="*/ 24 h 1107"/>
                <a:gd name="T12" fmla="*/ 15 w 1205"/>
                <a:gd name="T13" fmla="*/ 25 h 1107"/>
                <a:gd name="T14" fmla="*/ 21 w 1205"/>
                <a:gd name="T15" fmla="*/ 21 h 1107"/>
                <a:gd name="T16" fmla="*/ 25 w 1205"/>
                <a:gd name="T17" fmla="*/ 13 h 1107"/>
                <a:gd name="T18" fmla="*/ 23 w 1205"/>
                <a:gd name="T19" fmla="*/ 6 h 1107"/>
                <a:gd name="T20" fmla="*/ 21 w 1205"/>
                <a:gd name="T21" fmla="*/ 3 h 1107"/>
                <a:gd name="T22" fmla="*/ 16 w 1205"/>
                <a:gd name="T23" fmla="*/ 1 h 1107"/>
                <a:gd name="T24" fmla="*/ 14 w 1205"/>
                <a:gd name="T25" fmla="*/ 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0" name="Freeform 24"/>
            <p:cNvSpPr>
              <a:spLocks/>
            </p:cNvSpPr>
            <p:nvPr/>
          </p:nvSpPr>
          <p:spPr bwMode="auto">
            <a:xfrm>
              <a:off x="532" y="585"/>
              <a:ext cx="236" cy="468"/>
            </a:xfrm>
            <a:custGeom>
              <a:avLst/>
              <a:gdLst>
                <a:gd name="T0" fmla="*/ 408 w 208"/>
                <a:gd name="T1" fmla="*/ 0 h 412"/>
                <a:gd name="T2" fmla="*/ 66 w 208"/>
                <a:gd name="T3" fmla="*/ 158 h 412"/>
                <a:gd name="T4" fmla="*/ 66 w 208"/>
                <a:gd name="T5" fmla="*/ 339 h 412"/>
                <a:gd name="T6" fmla="*/ 250 w 208"/>
                <a:gd name="T7" fmla="*/ 400 h 412"/>
                <a:gd name="T8" fmla="*/ 310 w 208"/>
                <a:gd name="T9" fmla="*/ 463 h 412"/>
                <a:gd name="T10" fmla="*/ 408 w 208"/>
                <a:gd name="T11" fmla="*/ 490 h 412"/>
                <a:gd name="T12" fmla="*/ 491 w 208"/>
                <a:gd name="T13" fmla="*/ 676 h 412"/>
                <a:gd name="T14" fmla="*/ 344 w 208"/>
                <a:gd name="T15" fmla="*/ 833 h 412"/>
                <a:gd name="T16" fmla="*/ 160 w 208"/>
                <a:gd name="T17" fmla="*/ 892 h 412"/>
                <a:gd name="T18" fmla="*/ 221 w 208"/>
                <a:gd name="T19" fmla="*/ 1167 h 412"/>
                <a:gd name="T20" fmla="*/ 281 w 208"/>
                <a:gd name="T21" fmla="*/ 1263 h 412"/>
                <a:gd name="T22" fmla="*/ 444 w 208"/>
                <a:gd name="T23" fmla="*/ 1230 h 412"/>
                <a:gd name="T24" fmla="*/ 649 w 208"/>
                <a:gd name="T25" fmla="*/ 1227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1" name="Freeform 25"/>
            <p:cNvSpPr>
              <a:spLocks/>
            </p:cNvSpPr>
            <p:nvPr/>
          </p:nvSpPr>
          <p:spPr bwMode="auto">
            <a:xfrm>
              <a:off x="685" y="575"/>
              <a:ext cx="449" cy="438"/>
            </a:xfrm>
            <a:custGeom>
              <a:avLst/>
              <a:gdLst>
                <a:gd name="T0" fmla="*/ 360 w 451"/>
                <a:gd name="T1" fmla="*/ 414 h 441"/>
                <a:gd name="T2" fmla="*/ 433 w 451"/>
                <a:gd name="T3" fmla="*/ 215 h 441"/>
                <a:gd name="T4" fmla="*/ 395 w 451"/>
                <a:gd name="T5" fmla="*/ 174 h 441"/>
                <a:gd name="T6" fmla="*/ 332 w 451"/>
                <a:gd name="T7" fmla="*/ 204 h 441"/>
                <a:gd name="T8" fmla="*/ 306 w 451"/>
                <a:gd name="T9" fmla="*/ 204 h 441"/>
                <a:gd name="T10" fmla="*/ 272 w 451"/>
                <a:gd name="T11" fmla="*/ 215 h 441"/>
                <a:gd name="T12" fmla="*/ 207 w 451"/>
                <a:gd name="T13" fmla="*/ 196 h 441"/>
                <a:gd name="T14" fmla="*/ 220 w 451"/>
                <a:gd name="T15" fmla="*/ 119 h 441"/>
                <a:gd name="T16" fmla="*/ 261 w 451"/>
                <a:gd name="T17" fmla="*/ 68 h 441"/>
                <a:gd name="T18" fmla="*/ 185 w 451"/>
                <a:gd name="T19" fmla="*/ 13 h 441"/>
                <a:gd name="T20" fmla="*/ 149 w 451"/>
                <a:gd name="T21" fmla="*/ 5 h 441"/>
                <a:gd name="T22" fmla="*/ 89 w 451"/>
                <a:gd name="T23" fmla="*/ 36 h 441"/>
                <a:gd name="T24" fmla="*/ 0 w 451"/>
                <a:gd name="T25" fmla="*/ 76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2" name="Freeform 26"/>
            <p:cNvSpPr>
              <a:spLocks/>
            </p:cNvSpPr>
            <p:nvPr/>
          </p:nvSpPr>
          <p:spPr bwMode="auto">
            <a:xfrm>
              <a:off x="740" y="682"/>
              <a:ext cx="97" cy="49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77 h 478"/>
                <a:gd name="T4" fmla="*/ 0 w 236"/>
                <a:gd name="T5" fmla="*/ 171 h 478"/>
                <a:gd name="T6" fmla="*/ 0 w 236"/>
                <a:gd name="T7" fmla="*/ 201 h 478"/>
                <a:gd name="T8" fmla="*/ 0 w 236"/>
                <a:gd name="T9" fmla="*/ 233 h 478"/>
                <a:gd name="T10" fmla="*/ 0 w 236"/>
                <a:gd name="T11" fmla="*/ 248 h 478"/>
                <a:gd name="T12" fmla="*/ 0 w 236"/>
                <a:gd name="T13" fmla="*/ 340 h 478"/>
                <a:gd name="T14" fmla="*/ 0 w 236"/>
                <a:gd name="T15" fmla="*/ 419 h 478"/>
                <a:gd name="T16" fmla="*/ 0 w 236"/>
                <a:gd name="T17" fmla="*/ 450 h 478"/>
                <a:gd name="T18" fmla="*/ 0 w 236"/>
                <a:gd name="T19" fmla="*/ 588 h 478"/>
                <a:gd name="T20" fmla="*/ 0 w 236"/>
                <a:gd name="T21" fmla="*/ 635 h 478"/>
                <a:gd name="T22" fmla="*/ 0 w 236"/>
                <a:gd name="T23" fmla="*/ 666 h 478"/>
                <a:gd name="T24" fmla="*/ 0 w 236"/>
                <a:gd name="T25" fmla="*/ 619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3" name="Freeform 27"/>
            <p:cNvSpPr>
              <a:spLocks/>
            </p:cNvSpPr>
            <p:nvPr/>
          </p:nvSpPr>
          <p:spPr bwMode="auto">
            <a:xfrm rot="3920436">
              <a:off x="699" y="755"/>
              <a:ext cx="481" cy="201"/>
            </a:xfrm>
            <a:custGeom>
              <a:avLst/>
              <a:gdLst>
                <a:gd name="T0" fmla="*/ 677 w 451"/>
                <a:gd name="T1" fmla="*/ 0 h 441"/>
                <a:gd name="T2" fmla="*/ 804 w 451"/>
                <a:gd name="T3" fmla="*/ 0 h 441"/>
                <a:gd name="T4" fmla="*/ 735 w 451"/>
                <a:gd name="T5" fmla="*/ 0 h 441"/>
                <a:gd name="T6" fmla="*/ 616 w 451"/>
                <a:gd name="T7" fmla="*/ 0 h 441"/>
                <a:gd name="T8" fmla="*/ 562 w 451"/>
                <a:gd name="T9" fmla="*/ 0 h 441"/>
                <a:gd name="T10" fmla="*/ 502 w 451"/>
                <a:gd name="T11" fmla="*/ 0 h 441"/>
                <a:gd name="T12" fmla="*/ 383 w 451"/>
                <a:gd name="T13" fmla="*/ 0 h 441"/>
                <a:gd name="T14" fmla="*/ 407 w 451"/>
                <a:gd name="T15" fmla="*/ 0 h 441"/>
                <a:gd name="T16" fmla="*/ 481 w 451"/>
                <a:gd name="T17" fmla="*/ 0 h 441"/>
                <a:gd name="T18" fmla="*/ 348 w 451"/>
                <a:gd name="T19" fmla="*/ 0 h 441"/>
                <a:gd name="T20" fmla="*/ 285 w 451"/>
                <a:gd name="T21" fmla="*/ 0 h 441"/>
                <a:gd name="T22" fmla="*/ 159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64" name="AutoShape 28"/>
            <p:cNvSpPr>
              <a:spLocks noChangeArrowheads="1"/>
            </p:cNvSpPr>
            <p:nvPr/>
          </p:nvSpPr>
          <p:spPr bwMode="auto">
            <a:xfrm>
              <a:off x="981" y="362"/>
              <a:ext cx="139" cy="17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5" name="Oval 29"/>
            <p:cNvSpPr>
              <a:spLocks noChangeArrowheads="1"/>
            </p:cNvSpPr>
            <p:nvPr/>
          </p:nvSpPr>
          <p:spPr bwMode="auto">
            <a:xfrm>
              <a:off x="666" y="78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6" name="Oval 30"/>
            <p:cNvSpPr>
              <a:spLocks noChangeArrowheads="1"/>
            </p:cNvSpPr>
            <p:nvPr/>
          </p:nvSpPr>
          <p:spPr bwMode="auto">
            <a:xfrm>
              <a:off x="855" y="72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7" name="Oval 31"/>
            <p:cNvSpPr>
              <a:spLocks noChangeArrowheads="1"/>
            </p:cNvSpPr>
            <p:nvPr/>
          </p:nvSpPr>
          <p:spPr bwMode="auto">
            <a:xfrm>
              <a:off x="901" y="827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8" name="Oval 32"/>
            <p:cNvSpPr>
              <a:spLocks noChangeArrowheads="1"/>
            </p:cNvSpPr>
            <p:nvPr/>
          </p:nvSpPr>
          <p:spPr bwMode="auto">
            <a:xfrm>
              <a:off x="790" y="8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69" name="Oval 33"/>
            <p:cNvSpPr>
              <a:spLocks noChangeArrowheads="1"/>
            </p:cNvSpPr>
            <p:nvPr/>
          </p:nvSpPr>
          <p:spPr bwMode="auto">
            <a:xfrm>
              <a:off x="628" y="1005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922" name="Freeform 34" descr="Stationery"/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23" name="AutoShape 35"/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4" name="AutoShape 36"/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25" name="Group 37"/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39054" name="Oval 38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5" name="Oval 39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6" name="Oval 40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57" name="Oval 41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926" name="Freeform 42" descr="Stationery"/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27" name="Freeform 43"/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Freeform 44"/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Freeform 45"/>
          <p:cNvSpPr>
            <a:spLocks/>
          </p:cNvSpPr>
          <p:nvPr/>
        </p:nvSpPr>
        <p:spPr bwMode="auto">
          <a:xfrm>
            <a:off x="4095750" y="933450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Freeform 46"/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Freeform 47"/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48"/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3" name="Oval 49"/>
          <p:cNvSpPr>
            <a:spLocks noChangeArrowheads="1"/>
          </p:cNvSpPr>
          <p:nvPr/>
        </p:nvSpPr>
        <p:spPr bwMode="auto">
          <a:xfrm>
            <a:off x="4381500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4" name="Oval 50"/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5" name="Oval 51"/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6" name="Oval 52"/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37" name="Group 53"/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39050" name="Freeform 54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1" name="Freeform 55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2" name="Freeform 56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53" name="Freeform 57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8" name="AutoShape 58"/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9" name="AutoShape 59"/>
          <p:cNvSpPr>
            <a:spLocks noChangeArrowheads="1"/>
          </p:cNvSpPr>
          <p:nvPr/>
        </p:nvSpPr>
        <p:spPr bwMode="auto">
          <a:xfrm>
            <a:off x="3938588" y="6064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0" name="Freeform 60" descr="Stationery"/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41" name="Freeform 61"/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Freeform 62"/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Freeform 63"/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Freeform 64"/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Freeform 65"/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AutoShape 66"/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7" name="Oval 67"/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8" name="Oval 68"/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9" name="Oval 69"/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0" name="Oval 70"/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1" name="Oval 71"/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52" name="Group 72"/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39038" name="Freeform 73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20 w 208"/>
                <a:gd name="T1" fmla="*/ 0 h 412"/>
                <a:gd name="T2" fmla="*/ 3 w 208"/>
                <a:gd name="T3" fmla="*/ 2 h 412"/>
                <a:gd name="T4" fmla="*/ 3 w 208"/>
                <a:gd name="T5" fmla="*/ 4 h 412"/>
                <a:gd name="T6" fmla="*/ 13 w 208"/>
                <a:gd name="T7" fmla="*/ 6 h 412"/>
                <a:gd name="T8" fmla="*/ 16 w 208"/>
                <a:gd name="T9" fmla="*/ 6 h 412"/>
                <a:gd name="T10" fmla="*/ 20 w 208"/>
                <a:gd name="T11" fmla="*/ 6 h 412"/>
                <a:gd name="T12" fmla="*/ 25 w 208"/>
                <a:gd name="T13" fmla="*/ 9 h 412"/>
                <a:gd name="T14" fmla="*/ 18 w 208"/>
                <a:gd name="T15" fmla="*/ 11 h 412"/>
                <a:gd name="T16" fmla="*/ 9 w 208"/>
                <a:gd name="T17" fmla="*/ 12 h 412"/>
                <a:gd name="T18" fmla="*/ 11 w 208"/>
                <a:gd name="T19" fmla="*/ 15 h 412"/>
                <a:gd name="T20" fmla="*/ 15 w 208"/>
                <a:gd name="T21" fmla="*/ 17 h 412"/>
                <a:gd name="T22" fmla="*/ 24 w 208"/>
                <a:gd name="T23" fmla="*/ 16 h 412"/>
                <a:gd name="T24" fmla="*/ 34 w 208"/>
                <a:gd name="T25" fmla="*/ 16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39" name="Freeform 74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 w 451"/>
                <a:gd name="T1" fmla="*/ 6 h 441"/>
                <a:gd name="T2" fmla="*/ 22 w 451"/>
                <a:gd name="T3" fmla="*/ 2 h 441"/>
                <a:gd name="T4" fmla="*/ 20 w 451"/>
                <a:gd name="T5" fmla="*/ 2 h 441"/>
                <a:gd name="T6" fmla="*/ 17 w 451"/>
                <a:gd name="T7" fmla="*/ 2 h 441"/>
                <a:gd name="T8" fmla="*/ 15 w 451"/>
                <a:gd name="T9" fmla="*/ 2 h 441"/>
                <a:gd name="T10" fmla="*/ 14 w 451"/>
                <a:gd name="T11" fmla="*/ 2 h 441"/>
                <a:gd name="T12" fmla="*/ 11 w 451"/>
                <a:gd name="T13" fmla="*/ 2 h 441"/>
                <a:gd name="T14" fmla="*/ 11 w 451"/>
                <a:gd name="T15" fmla="*/ 1 h 441"/>
                <a:gd name="T16" fmla="*/ 14 w 451"/>
                <a:gd name="T17" fmla="*/ 1 h 441"/>
                <a:gd name="T18" fmla="*/ 10 w 451"/>
                <a:gd name="T19" fmla="*/ 1 h 441"/>
                <a:gd name="T20" fmla="*/ 8 w 451"/>
                <a:gd name="T21" fmla="*/ 1 h 441"/>
                <a:gd name="T22" fmla="*/ 4 w 451"/>
                <a:gd name="T23" fmla="*/ 1 h 441"/>
                <a:gd name="T24" fmla="*/ 0 w 451"/>
                <a:gd name="T25" fmla="*/ 1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0" name="Freeform 75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0 w 236"/>
                <a:gd name="T1" fmla="*/ 0 h 478"/>
                <a:gd name="T2" fmla="*/ 0 w 236"/>
                <a:gd name="T3" fmla="*/ 1 h 478"/>
                <a:gd name="T4" fmla="*/ 0 w 236"/>
                <a:gd name="T5" fmla="*/ 2 h 478"/>
                <a:gd name="T6" fmla="*/ 0 w 236"/>
                <a:gd name="T7" fmla="*/ 3 h 478"/>
                <a:gd name="T8" fmla="*/ 0 w 236"/>
                <a:gd name="T9" fmla="*/ 3 h 478"/>
                <a:gd name="T10" fmla="*/ 0 w 236"/>
                <a:gd name="T11" fmla="*/ 3 h 478"/>
                <a:gd name="T12" fmla="*/ 0 w 236"/>
                <a:gd name="T13" fmla="*/ 4 h 478"/>
                <a:gd name="T14" fmla="*/ 0 w 236"/>
                <a:gd name="T15" fmla="*/ 5 h 478"/>
                <a:gd name="T16" fmla="*/ 0 w 236"/>
                <a:gd name="T17" fmla="*/ 6 h 478"/>
                <a:gd name="T18" fmla="*/ 0 w 236"/>
                <a:gd name="T19" fmla="*/ 8 h 478"/>
                <a:gd name="T20" fmla="*/ 0 w 236"/>
                <a:gd name="T21" fmla="*/ 8 h 478"/>
                <a:gd name="T22" fmla="*/ 0 w 236"/>
                <a:gd name="T23" fmla="*/ 8 h 478"/>
                <a:gd name="T24" fmla="*/ 0 w 236"/>
                <a:gd name="T25" fmla="*/ 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1" name="Freeform 76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9 w 451"/>
                <a:gd name="T1" fmla="*/ 0 h 441"/>
                <a:gd name="T2" fmla="*/ 11 w 451"/>
                <a:gd name="T3" fmla="*/ 0 h 441"/>
                <a:gd name="T4" fmla="*/ 10 w 451"/>
                <a:gd name="T5" fmla="*/ 0 h 441"/>
                <a:gd name="T6" fmla="*/ 9 w 451"/>
                <a:gd name="T7" fmla="*/ 0 h 441"/>
                <a:gd name="T8" fmla="*/ 7 w 451"/>
                <a:gd name="T9" fmla="*/ 0 h 441"/>
                <a:gd name="T10" fmla="*/ 7 w 451"/>
                <a:gd name="T11" fmla="*/ 0 h 441"/>
                <a:gd name="T12" fmla="*/ 5 w 451"/>
                <a:gd name="T13" fmla="*/ 0 h 441"/>
                <a:gd name="T14" fmla="*/ 6 w 451"/>
                <a:gd name="T15" fmla="*/ 0 h 441"/>
                <a:gd name="T16" fmla="*/ 7 w 451"/>
                <a:gd name="T17" fmla="*/ 0 h 441"/>
                <a:gd name="T18" fmla="*/ 5 w 451"/>
                <a:gd name="T19" fmla="*/ 0 h 441"/>
                <a:gd name="T20" fmla="*/ 4 w 451"/>
                <a:gd name="T21" fmla="*/ 0 h 441"/>
                <a:gd name="T22" fmla="*/ 2 w 451"/>
                <a:gd name="T23" fmla="*/ 0 h 441"/>
                <a:gd name="T24" fmla="*/ 0 w 451"/>
                <a:gd name="T25" fmla="*/ 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42" name="Oval 77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43" name="Oval 78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44" name="Oval 79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45" name="Oval 80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46" name="Freeform 81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18 w 134"/>
                <a:gd name="T1" fmla="*/ 0 h 439"/>
                <a:gd name="T2" fmla="*/ 2 w 134"/>
                <a:gd name="T3" fmla="*/ 3 h 439"/>
                <a:gd name="T4" fmla="*/ 2 w 134"/>
                <a:gd name="T5" fmla="*/ 4 h 439"/>
                <a:gd name="T6" fmla="*/ 15 w 134"/>
                <a:gd name="T7" fmla="*/ 6 h 439"/>
                <a:gd name="T8" fmla="*/ 16 w 134"/>
                <a:gd name="T9" fmla="*/ 13 h 439"/>
                <a:gd name="T10" fmla="*/ 12 w 134"/>
                <a:gd name="T11" fmla="*/ 13 h 439"/>
                <a:gd name="T12" fmla="*/ 2 w 134"/>
                <a:gd name="T13" fmla="*/ 14 h 439"/>
                <a:gd name="T14" fmla="*/ 6 w 134"/>
                <a:gd name="T15" fmla="*/ 15 h 439"/>
                <a:gd name="T16" fmla="*/ 10 w 134"/>
                <a:gd name="T17" fmla="*/ 16 h 439"/>
                <a:gd name="T18" fmla="*/ 12 w 134"/>
                <a:gd name="T19" fmla="*/ 18 h 439"/>
                <a:gd name="T20" fmla="*/ 18 w 134"/>
                <a:gd name="T21" fmla="*/ 1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7" name="Freeform 82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6 w 83"/>
                <a:gd name="T1" fmla="*/ 0 h 420"/>
                <a:gd name="T2" fmla="*/ 11 w 83"/>
                <a:gd name="T3" fmla="*/ 6 h 420"/>
                <a:gd name="T4" fmla="*/ 4 w 83"/>
                <a:gd name="T5" fmla="*/ 13 h 420"/>
                <a:gd name="T6" fmla="*/ 6 w 83"/>
                <a:gd name="T7" fmla="*/ 15 h 420"/>
                <a:gd name="T8" fmla="*/ 12 w 83"/>
                <a:gd name="T9" fmla="*/ 17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8" name="Freeform 83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1 h 429"/>
                <a:gd name="T2" fmla="*/ 6 w 113"/>
                <a:gd name="T3" fmla="*/ 2 h 429"/>
                <a:gd name="T4" fmla="*/ 11 w 113"/>
                <a:gd name="T5" fmla="*/ 3 h 429"/>
                <a:gd name="T6" fmla="*/ 8 w 113"/>
                <a:gd name="T7" fmla="*/ 7 h 429"/>
                <a:gd name="T8" fmla="*/ 6 w 113"/>
                <a:gd name="T9" fmla="*/ 8 h 429"/>
                <a:gd name="T10" fmla="*/ 17 w 113"/>
                <a:gd name="T11" fmla="*/ 14 h 429"/>
                <a:gd name="T12" fmla="*/ 15 w 113"/>
                <a:gd name="T13" fmla="*/ 15 h 429"/>
                <a:gd name="T14" fmla="*/ 8 w 113"/>
                <a:gd name="T15" fmla="*/ 18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49" name="Freeform 84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1 h 401"/>
                <a:gd name="T2" fmla="*/ 24 w 394"/>
                <a:gd name="T3" fmla="*/ 0 h 401"/>
                <a:gd name="T4" fmla="*/ 30 w 394"/>
                <a:gd name="T5" fmla="*/ 1 h 401"/>
                <a:gd name="T6" fmla="*/ 37 w 394"/>
                <a:gd name="T7" fmla="*/ 4 h 401"/>
                <a:gd name="T8" fmla="*/ 30 w 394"/>
                <a:gd name="T9" fmla="*/ 6 h 401"/>
                <a:gd name="T10" fmla="*/ 28 w 394"/>
                <a:gd name="T11" fmla="*/ 7 h 401"/>
                <a:gd name="T12" fmla="*/ 40 w 394"/>
                <a:gd name="T13" fmla="*/ 8 h 401"/>
                <a:gd name="T14" fmla="*/ 49 w 394"/>
                <a:gd name="T15" fmla="*/ 7 h 401"/>
                <a:gd name="T16" fmla="*/ 60 w 394"/>
                <a:gd name="T17" fmla="*/ 8 h 401"/>
                <a:gd name="T18" fmla="*/ 63 w 394"/>
                <a:gd name="T19" fmla="*/ 9 h 401"/>
                <a:gd name="T20" fmla="*/ 57 w 394"/>
                <a:gd name="T21" fmla="*/ 15 h 401"/>
                <a:gd name="T22" fmla="*/ 55 w 394"/>
                <a:gd name="T23" fmla="*/ 17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3" name="Freeform 85" descr="Stationery"/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8954" name="AutoShape 86"/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55" name="AutoShape 87"/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56" name="Group 88"/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39034" name="Oval 89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35" name="Oval 90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36" name="Oval 91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037" name="Oval 92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57" name="Group 93"/>
          <p:cNvGrpSpPr>
            <a:grpSpLocks/>
          </p:cNvGrpSpPr>
          <p:nvPr/>
        </p:nvGrpSpPr>
        <p:grpSpPr bwMode="auto">
          <a:xfrm>
            <a:off x="1352550" y="4830763"/>
            <a:ext cx="115888" cy="306387"/>
            <a:chOff x="2167" y="3128"/>
            <a:chExt cx="86" cy="290"/>
          </a:xfrm>
        </p:grpSpPr>
        <p:grpSp>
          <p:nvGrpSpPr>
            <p:cNvPr id="39026" name="Group 9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9031" name="Oval 9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32" name="Oval 9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33" name="Oval 9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027" name="Group 9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9028" name="Oval 9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9" name="Oval 10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30" name="Oval 10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58" name="Group 102"/>
          <p:cNvGrpSpPr>
            <a:grpSpLocks/>
          </p:cNvGrpSpPr>
          <p:nvPr/>
        </p:nvGrpSpPr>
        <p:grpSpPr bwMode="auto">
          <a:xfrm>
            <a:off x="1328738" y="4427538"/>
            <a:ext cx="120650" cy="282575"/>
            <a:chOff x="2167" y="3128"/>
            <a:chExt cx="86" cy="290"/>
          </a:xfrm>
        </p:grpSpPr>
        <p:grpSp>
          <p:nvGrpSpPr>
            <p:cNvPr id="39018" name="Group 103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9023" name="Oval 104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4" name="Oval 105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5" name="Oval 106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019" name="Group 107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9020" name="Oval 10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1" name="Oval 10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22" name="Oval 11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59" name="Group 111"/>
          <p:cNvGrpSpPr>
            <a:grpSpLocks/>
          </p:cNvGrpSpPr>
          <p:nvPr/>
        </p:nvGrpSpPr>
        <p:grpSpPr bwMode="auto">
          <a:xfrm>
            <a:off x="1327150" y="5216525"/>
            <a:ext cx="133350" cy="285750"/>
            <a:chOff x="2167" y="3128"/>
            <a:chExt cx="86" cy="290"/>
          </a:xfrm>
        </p:grpSpPr>
        <p:grpSp>
          <p:nvGrpSpPr>
            <p:cNvPr id="39010" name="Group 112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9015" name="Oval 11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16" name="Oval 11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17" name="Oval 11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011" name="Group 116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9012" name="Oval 11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13" name="Oval 11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14" name="Oval 11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60" name="Group 120"/>
          <p:cNvGrpSpPr>
            <a:grpSpLocks/>
          </p:cNvGrpSpPr>
          <p:nvPr/>
        </p:nvGrpSpPr>
        <p:grpSpPr bwMode="auto">
          <a:xfrm>
            <a:off x="1339850" y="4062413"/>
            <a:ext cx="120650" cy="250825"/>
            <a:chOff x="2167" y="3128"/>
            <a:chExt cx="86" cy="290"/>
          </a:xfrm>
        </p:grpSpPr>
        <p:grpSp>
          <p:nvGrpSpPr>
            <p:cNvPr id="39002" name="Group 121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39007" name="Oval 12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8" name="Oval 12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9" name="Oval 12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003" name="Group 125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39004" name="Oval 12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5" name="Oval 12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6" name="Oval 12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8961" name="Freeform 129" descr="Stationery"/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8962" name="Group 130"/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38995" name="AutoShape 131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6" name="AutoShape 132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8997" name="Group 133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38998" name="Oval 134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99" name="Oval 135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0" name="Oval 136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01" name="Oval 137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b="1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963" name="Group 138"/>
          <p:cNvGrpSpPr>
            <a:grpSpLocks/>
          </p:cNvGrpSpPr>
          <p:nvPr/>
        </p:nvGrpSpPr>
        <p:grpSpPr bwMode="auto">
          <a:xfrm>
            <a:off x="4702175" y="4773613"/>
            <a:ext cx="80963" cy="306387"/>
            <a:chOff x="2167" y="3082"/>
            <a:chExt cx="60" cy="336"/>
          </a:xfrm>
        </p:grpSpPr>
        <p:sp>
          <p:nvSpPr>
            <p:cNvPr id="38992" name="Oval 139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3" name="Oval 140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4" name="Oval 141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4" name="Group 142"/>
          <p:cNvGrpSpPr>
            <a:grpSpLocks/>
          </p:cNvGrpSpPr>
          <p:nvPr/>
        </p:nvGrpSpPr>
        <p:grpSpPr bwMode="auto">
          <a:xfrm>
            <a:off x="3305175" y="4529138"/>
            <a:ext cx="66675" cy="282575"/>
            <a:chOff x="2693" y="2780"/>
            <a:chExt cx="42" cy="178"/>
          </a:xfrm>
        </p:grpSpPr>
        <p:sp>
          <p:nvSpPr>
            <p:cNvPr id="38989" name="Oval 143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0" name="Oval 144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91" name="Oval 145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5" name="Group 146"/>
          <p:cNvGrpSpPr>
            <a:grpSpLocks/>
          </p:cNvGrpSpPr>
          <p:nvPr/>
        </p:nvGrpSpPr>
        <p:grpSpPr bwMode="auto">
          <a:xfrm>
            <a:off x="4708525" y="5022850"/>
            <a:ext cx="93663" cy="285750"/>
            <a:chOff x="2479" y="3277"/>
            <a:chExt cx="59" cy="180"/>
          </a:xfrm>
        </p:grpSpPr>
        <p:sp>
          <p:nvSpPr>
            <p:cNvPr id="38986" name="Oval 147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7" name="Oval 148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8" name="Oval 149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6" name="Group 150"/>
          <p:cNvGrpSpPr>
            <a:grpSpLocks/>
          </p:cNvGrpSpPr>
          <p:nvPr/>
        </p:nvGrpSpPr>
        <p:grpSpPr bwMode="auto">
          <a:xfrm flipH="1">
            <a:off x="3267075" y="5022850"/>
            <a:ext cx="93663" cy="285750"/>
            <a:chOff x="2167" y="3082"/>
            <a:chExt cx="60" cy="336"/>
          </a:xfrm>
        </p:grpSpPr>
        <p:sp>
          <p:nvSpPr>
            <p:cNvPr id="38983" name="Oval 151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4" name="Oval 152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5" name="Oval 153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7" name="Group 154"/>
          <p:cNvGrpSpPr>
            <a:grpSpLocks/>
          </p:cNvGrpSpPr>
          <p:nvPr/>
        </p:nvGrpSpPr>
        <p:grpSpPr bwMode="auto">
          <a:xfrm>
            <a:off x="4756150" y="4368800"/>
            <a:ext cx="84138" cy="250825"/>
            <a:chOff x="2167" y="3082"/>
            <a:chExt cx="60" cy="336"/>
          </a:xfrm>
        </p:grpSpPr>
        <p:sp>
          <p:nvSpPr>
            <p:cNvPr id="38980" name="Oval 155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1" name="Oval 156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82" name="Oval 157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8" name="Group 158"/>
          <p:cNvGrpSpPr>
            <a:grpSpLocks/>
          </p:cNvGrpSpPr>
          <p:nvPr/>
        </p:nvGrpSpPr>
        <p:grpSpPr bwMode="auto">
          <a:xfrm flipH="1">
            <a:off x="3189288" y="4387850"/>
            <a:ext cx="84137" cy="250825"/>
            <a:chOff x="2167" y="3082"/>
            <a:chExt cx="60" cy="336"/>
          </a:xfrm>
        </p:grpSpPr>
        <p:sp>
          <p:nvSpPr>
            <p:cNvPr id="38977" name="Oval 159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8" name="Oval 160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9" name="Oval 161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69" name="Group 162"/>
          <p:cNvGrpSpPr>
            <a:grpSpLocks/>
          </p:cNvGrpSpPr>
          <p:nvPr/>
        </p:nvGrpSpPr>
        <p:grpSpPr bwMode="auto">
          <a:xfrm flipH="1">
            <a:off x="4659313" y="4503738"/>
            <a:ext cx="66675" cy="282575"/>
            <a:chOff x="2693" y="2780"/>
            <a:chExt cx="42" cy="178"/>
          </a:xfrm>
        </p:grpSpPr>
        <p:sp>
          <p:nvSpPr>
            <p:cNvPr id="38974" name="Oval 163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5" name="Oval 164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6" name="Oval 165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970" name="Group 166"/>
          <p:cNvGrpSpPr>
            <a:grpSpLocks/>
          </p:cNvGrpSpPr>
          <p:nvPr/>
        </p:nvGrpSpPr>
        <p:grpSpPr bwMode="auto">
          <a:xfrm>
            <a:off x="3305175" y="4773613"/>
            <a:ext cx="84138" cy="306387"/>
            <a:chOff x="2730" y="3034"/>
            <a:chExt cx="53" cy="193"/>
          </a:xfrm>
        </p:grpSpPr>
        <p:sp>
          <p:nvSpPr>
            <p:cNvPr id="38971" name="Oval 167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2" name="Oval 168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73" name="Oval 169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b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87900" y="700088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58051" name="Group 3"/>
          <p:cNvGraphicFramePr>
            <a:graphicFrameLocks noGrp="1"/>
          </p:cNvGraphicFramePr>
          <p:nvPr>
            <p:ph sz="quarter" idx="1"/>
          </p:nvPr>
        </p:nvGraphicFramePr>
        <p:xfrm>
          <a:off x="107950" y="53975"/>
          <a:ext cx="8964613" cy="6183314"/>
        </p:xfrm>
        <a:graphic>
          <a:graphicData uri="http://schemas.openxmlformats.org/drawingml/2006/table">
            <a:tbl>
              <a:tblPr/>
              <a:tblGrid>
                <a:gridCol w="3960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kì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Những diễn biến cơ bản của NST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8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3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8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58071" name="Line 23"/>
          <p:cNvSpPr>
            <a:spLocks noChangeShapeType="1"/>
          </p:cNvSpPr>
          <p:nvPr/>
        </p:nvSpPr>
        <p:spPr bwMode="auto">
          <a:xfrm flipV="1">
            <a:off x="1331913" y="528638"/>
            <a:ext cx="0" cy="56896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8072" name="Group 24"/>
          <p:cNvGrpSpPr>
            <a:grpSpLocks/>
          </p:cNvGrpSpPr>
          <p:nvPr/>
        </p:nvGrpSpPr>
        <p:grpSpPr bwMode="auto">
          <a:xfrm>
            <a:off x="1295400" y="533400"/>
            <a:ext cx="2743200" cy="1670050"/>
            <a:chOff x="911" y="618"/>
            <a:chExt cx="1678" cy="1088"/>
          </a:xfrm>
          <a:solidFill>
            <a:schemeClr val="bg1"/>
          </a:solidFill>
        </p:grpSpPr>
        <p:sp>
          <p:nvSpPr>
            <p:cNvPr id="14386" name="Rectangle 25"/>
            <p:cNvSpPr>
              <a:spLocks noChangeArrowheads="1"/>
            </p:cNvSpPr>
            <p:nvPr/>
          </p:nvSpPr>
          <p:spPr bwMode="auto">
            <a:xfrm>
              <a:off x="911" y="618"/>
              <a:ext cx="1678" cy="10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graphicFrame>
          <p:nvGraphicFramePr>
            <p:cNvPr id="14387" name="Object 26"/>
            <p:cNvGraphicFramePr>
              <a:graphicFrameLocks noChangeAspect="1"/>
            </p:cNvGraphicFramePr>
            <p:nvPr/>
          </p:nvGraphicFramePr>
          <p:xfrm>
            <a:off x="1056" y="636"/>
            <a:ext cx="1497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5" name="Image" r:id="rId3" imgW="5371429" imgH="3822222" progId="Photoshop.Image.7">
                    <p:embed/>
                  </p:oleObj>
                </mc:Choice>
                <mc:Fallback>
                  <p:oleObj name="Image" r:id="rId3" imgW="5371429" imgH="3822222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636"/>
                          <a:ext cx="1497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8075" name="Group 27"/>
          <p:cNvGrpSpPr>
            <a:grpSpLocks/>
          </p:cNvGrpSpPr>
          <p:nvPr/>
        </p:nvGrpSpPr>
        <p:grpSpPr bwMode="auto">
          <a:xfrm>
            <a:off x="1295400" y="4953000"/>
            <a:ext cx="2697163" cy="1282700"/>
            <a:chOff x="911" y="3430"/>
            <a:chExt cx="1679" cy="862"/>
          </a:xfrm>
        </p:grpSpPr>
        <p:sp>
          <p:nvSpPr>
            <p:cNvPr id="2" name="Rectangle 28"/>
            <p:cNvSpPr>
              <a:spLocks noChangeArrowheads="1"/>
            </p:cNvSpPr>
            <p:nvPr/>
          </p:nvSpPr>
          <p:spPr bwMode="auto">
            <a:xfrm>
              <a:off x="911" y="3430"/>
              <a:ext cx="1678" cy="86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3" name="Object 29"/>
            <p:cNvGraphicFramePr>
              <a:graphicFrameLocks noChangeAspect="1"/>
            </p:cNvGraphicFramePr>
            <p:nvPr/>
          </p:nvGraphicFramePr>
          <p:xfrm>
            <a:off x="911" y="3430"/>
            <a:ext cx="1679" cy="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6" name="Image" r:id="rId5" imgW="5320635" imgH="2679365" progId="Photoshop.Image.7">
                    <p:embed/>
                  </p:oleObj>
                </mc:Choice>
                <mc:Fallback>
                  <p:oleObj name="Image" r:id="rId5" imgW="5320635" imgH="2679365" progId="Photoshop.Image.7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" y="3430"/>
                          <a:ext cx="1679" cy="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8078" name="Text Box 30"/>
          <p:cNvSpPr txBox="1">
            <a:spLocks noChangeArrowheads="1"/>
          </p:cNvSpPr>
          <p:nvPr/>
        </p:nvSpPr>
        <p:spPr bwMode="auto">
          <a:xfrm>
            <a:off x="179388" y="1044575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258079" name="Text Box 31"/>
          <p:cNvSpPr txBox="1">
            <a:spLocks noChangeArrowheads="1"/>
          </p:cNvSpPr>
          <p:nvPr/>
        </p:nvSpPr>
        <p:spPr bwMode="auto">
          <a:xfrm>
            <a:off x="142875" y="2565400"/>
            <a:ext cx="1152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258080" name="Text Box 32"/>
          <p:cNvSpPr txBox="1">
            <a:spLocks noChangeArrowheads="1"/>
          </p:cNvSpPr>
          <p:nvPr/>
        </p:nvSpPr>
        <p:spPr bwMode="auto">
          <a:xfrm>
            <a:off x="179388" y="401320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258081" name="Text Box 33"/>
          <p:cNvSpPr txBox="1">
            <a:spLocks noChangeArrowheads="1"/>
          </p:cNvSpPr>
          <p:nvPr/>
        </p:nvSpPr>
        <p:spPr bwMode="auto">
          <a:xfrm>
            <a:off x="304800" y="5181600"/>
            <a:ext cx="1152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Kì cuối</a:t>
            </a:r>
          </a:p>
        </p:txBody>
      </p:sp>
      <p:sp>
        <p:nvSpPr>
          <p:cNvPr id="258082" name="Text Box 34"/>
          <p:cNvSpPr txBox="1">
            <a:spLocks noChangeArrowheads="1"/>
          </p:cNvSpPr>
          <p:nvPr/>
        </p:nvSpPr>
        <p:spPr bwMode="auto">
          <a:xfrm>
            <a:off x="4140200" y="557213"/>
            <a:ext cx="49323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NST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ngắn</a:t>
            </a: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(2n kép)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8084" name="Group 36"/>
          <p:cNvGrpSpPr>
            <a:grpSpLocks/>
          </p:cNvGrpSpPr>
          <p:nvPr/>
        </p:nvGrpSpPr>
        <p:grpSpPr bwMode="auto">
          <a:xfrm>
            <a:off x="1295400" y="2209800"/>
            <a:ext cx="2743200" cy="1371600"/>
            <a:chOff x="911" y="1706"/>
            <a:chExt cx="1678" cy="862"/>
          </a:xfrm>
          <a:solidFill>
            <a:schemeClr val="bg1"/>
          </a:solidFill>
        </p:grpSpPr>
        <p:grpSp>
          <p:nvGrpSpPr>
            <p:cNvPr id="14380" name="Group 37"/>
            <p:cNvGrpSpPr>
              <a:grpSpLocks/>
            </p:cNvGrpSpPr>
            <p:nvPr/>
          </p:nvGrpSpPr>
          <p:grpSpPr bwMode="auto">
            <a:xfrm>
              <a:off x="911" y="1706"/>
              <a:ext cx="1678" cy="862"/>
              <a:chOff x="911" y="1706"/>
              <a:chExt cx="1678" cy="862"/>
            </a:xfrm>
            <a:grpFill/>
          </p:grpSpPr>
          <p:sp>
            <p:nvSpPr>
              <p:cNvPr id="14382" name="Rectangle 38"/>
              <p:cNvSpPr>
                <a:spLocks noChangeArrowheads="1"/>
              </p:cNvSpPr>
              <p:nvPr/>
            </p:nvSpPr>
            <p:spPr bwMode="auto">
              <a:xfrm>
                <a:off x="911" y="1706"/>
                <a:ext cx="1678" cy="862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graphicFrame>
            <p:nvGraphicFramePr>
              <p:cNvPr id="14383" name="Object 39"/>
              <p:cNvGraphicFramePr>
                <a:graphicFrameLocks noChangeAspect="1"/>
              </p:cNvGraphicFramePr>
              <p:nvPr/>
            </p:nvGraphicFramePr>
            <p:xfrm>
              <a:off x="1111" y="1706"/>
              <a:ext cx="1270" cy="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27" name="Image" r:id="rId7" imgW="4507937" imgH="3060317" progId="Photoshop.Image.7">
                      <p:embed/>
                    </p:oleObj>
                  </mc:Choice>
                  <mc:Fallback>
                    <p:oleObj name="Image" r:id="rId7" imgW="4507937" imgH="3060317" progId="Photoshop.Image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1" y="1706"/>
                            <a:ext cx="1270" cy="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81" name="Line 40"/>
            <p:cNvSpPr>
              <a:spLocks noChangeShapeType="1"/>
            </p:cNvSpPr>
            <p:nvPr/>
          </p:nvSpPr>
          <p:spPr bwMode="auto">
            <a:xfrm>
              <a:off x="930" y="2568"/>
              <a:ext cx="1543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58089" name="Group 41"/>
          <p:cNvGrpSpPr>
            <a:grpSpLocks/>
          </p:cNvGrpSpPr>
          <p:nvPr/>
        </p:nvGrpSpPr>
        <p:grpSpPr bwMode="auto">
          <a:xfrm>
            <a:off x="1331264" y="3585368"/>
            <a:ext cx="2659692" cy="1312863"/>
            <a:chOff x="2704" y="2478"/>
            <a:chExt cx="1945" cy="864"/>
          </a:xfrm>
          <a:solidFill>
            <a:schemeClr val="bg1"/>
          </a:solidFill>
        </p:grpSpPr>
        <p:grpSp>
          <p:nvGrpSpPr>
            <p:cNvPr id="14374" name="Group 42"/>
            <p:cNvGrpSpPr>
              <a:grpSpLocks/>
            </p:cNvGrpSpPr>
            <p:nvPr/>
          </p:nvGrpSpPr>
          <p:grpSpPr bwMode="auto">
            <a:xfrm>
              <a:off x="2704" y="2480"/>
              <a:ext cx="1945" cy="862"/>
              <a:chOff x="645" y="2568"/>
              <a:chExt cx="1945" cy="862"/>
            </a:xfrm>
            <a:grpFill/>
          </p:grpSpPr>
          <p:grpSp>
            <p:nvGrpSpPr>
              <p:cNvPr id="14376" name="Group 43"/>
              <p:cNvGrpSpPr>
                <a:grpSpLocks/>
              </p:cNvGrpSpPr>
              <p:nvPr/>
            </p:nvGrpSpPr>
            <p:grpSpPr bwMode="auto">
              <a:xfrm>
                <a:off x="645" y="2568"/>
                <a:ext cx="1945" cy="862"/>
                <a:chOff x="645" y="2568"/>
                <a:chExt cx="1945" cy="862"/>
              </a:xfrm>
              <a:grpFill/>
            </p:grpSpPr>
            <p:sp>
              <p:nvSpPr>
                <p:cNvPr id="14378" name="Rectangle 44"/>
                <p:cNvSpPr>
                  <a:spLocks noChangeArrowheads="1"/>
                </p:cNvSpPr>
                <p:nvPr/>
              </p:nvSpPr>
              <p:spPr bwMode="auto">
                <a:xfrm>
                  <a:off x="912" y="2568"/>
                  <a:ext cx="1678" cy="862"/>
                </a:xfrm>
                <a:prstGeom prst="rect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 smtClean="0"/>
                </a:p>
              </p:txBody>
            </p:sp>
            <p:graphicFrame>
              <p:nvGraphicFramePr>
                <p:cNvPr id="14379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6891312"/>
                    </p:ext>
                  </p:extLst>
                </p:nvPr>
              </p:nvGraphicFramePr>
              <p:xfrm>
                <a:off x="661" y="2575"/>
                <a:ext cx="1406" cy="8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528" name="Image" r:id="rId9" imgW="4711111" imgH="2831746" progId="Photoshop.Image.7">
                        <p:embed/>
                      </p:oleObj>
                    </mc:Choice>
                    <mc:Fallback>
                      <p:oleObj name="Image" r:id="rId9" imgW="4711111" imgH="2831746" progId="Photoshop.Image.7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1" y="2575"/>
                              <a:ext cx="1406" cy="84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6891312"/>
                    </p:ext>
                  </p:extLst>
                </p:nvPr>
              </p:nvGraphicFramePr>
              <p:xfrm>
                <a:off x="645" y="2575"/>
                <a:ext cx="1406" cy="8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529" name="Image" r:id="rId11" imgW="4711111" imgH="2831746" progId="Photoshop.Image.7">
                        <p:embed/>
                      </p:oleObj>
                    </mc:Choice>
                    <mc:Fallback>
                      <p:oleObj name="Image" r:id="rId11" imgW="4711111" imgH="2831746" progId="Photoshop.Image.7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45" y="2575"/>
                              <a:ext cx="1406" cy="84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4377" name="Line 46"/>
              <p:cNvSpPr>
                <a:spLocks noChangeShapeType="1"/>
              </p:cNvSpPr>
              <p:nvPr/>
            </p:nvSpPr>
            <p:spPr bwMode="auto">
              <a:xfrm>
                <a:off x="930" y="3430"/>
                <a:ext cx="1632" cy="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75" name="Line 47"/>
            <p:cNvSpPr>
              <a:spLocks noChangeShapeType="1"/>
            </p:cNvSpPr>
            <p:nvPr/>
          </p:nvSpPr>
          <p:spPr bwMode="auto">
            <a:xfrm>
              <a:off x="3016" y="2478"/>
              <a:ext cx="158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58096" name="Text Box 48"/>
          <p:cNvSpPr txBox="1">
            <a:spLocks noChangeArrowheads="1"/>
          </p:cNvSpPr>
          <p:nvPr/>
        </p:nvSpPr>
        <p:spPr bwMode="auto">
          <a:xfrm>
            <a:off x="4140200" y="2212975"/>
            <a:ext cx="49323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và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MPXĐ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(2n kép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8098" name="Text Box 50"/>
          <p:cNvSpPr txBox="1">
            <a:spLocks noChangeArrowheads="1"/>
          </p:cNvSpPr>
          <p:nvPr/>
        </p:nvSpPr>
        <p:spPr bwMode="auto">
          <a:xfrm>
            <a:off x="4112698" y="3690938"/>
            <a:ext cx="49323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NST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(4n đơn)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8099" name="Text Box 51"/>
          <p:cNvSpPr txBox="1">
            <a:spLocks noChangeArrowheads="1"/>
          </p:cNvSpPr>
          <p:nvPr/>
        </p:nvSpPr>
        <p:spPr bwMode="auto">
          <a:xfrm>
            <a:off x="4140200" y="4941888"/>
            <a:ext cx="49323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dãn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ả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nằm gọn trong 2 nhân mới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(2n đơn)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8" grpId="0" autoUpdateAnimBg="0"/>
      <p:bldP spid="258079" grpId="0" autoUpdateAnimBg="0"/>
      <p:bldP spid="258080" grpId="0" autoUpdateAnimBg="0"/>
      <p:bldP spid="258081" grpId="0" autoUpdateAnimBg="0"/>
      <p:bldP spid="258082" grpId="0" autoUpdateAnimBg="0"/>
      <p:bldP spid="258096" grpId="0" autoUpdateAnimBg="0"/>
      <p:bldP spid="258098" grpId="0" autoUpdateAnimBg="0"/>
      <p:bldP spid="25809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04800" y="914400"/>
            <a:ext cx="2057400" cy="3962400"/>
            <a:chOff x="240" y="576"/>
            <a:chExt cx="1296" cy="2496"/>
          </a:xfrm>
        </p:grpSpPr>
        <p:sp>
          <p:nvSpPr>
            <p:cNvPr id="262148" name="AutoShape 4"/>
            <p:cNvSpPr>
              <a:spLocks noChangeArrowheads="1"/>
            </p:cNvSpPr>
            <p:nvPr/>
          </p:nvSpPr>
          <p:spPr bwMode="auto">
            <a:xfrm>
              <a:off x="240" y="576"/>
              <a:ext cx="1296" cy="2496"/>
            </a:xfrm>
            <a:prstGeom prst="cloudCallout">
              <a:avLst>
                <a:gd name="adj1" fmla="val -42361"/>
                <a:gd name="adj2" fmla="val 81171"/>
              </a:avLst>
            </a:prstGeom>
            <a:gradFill rotWithShape="1">
              <a:gsLst>
                <a:gs pos="0">
                  <a:srgbClr val="CCFF99"/>
                </a:gs>
                <a:gs pos="5000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368" name="Text Box 5"/>
            <p:cNvSpPr txBox="1">
              <a:spLocks noChangeArrowheads="1"/>
            </p:cNvSpPr>
            <p:nvPr/>
          </p:nvSpPr>
          <p:spPr bwMode="auto">
            <a:xfrm>
              <a:off x="480" y="864"/>
              <a:ext cx="912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6600CC"/>
                  </a:solidFill>
                </a:rPr>
                <a:t>Có nhận xét gì về bộ NST của tế bào mẹ và 2 tế bào con?</a:t>
              </a:r>
            </a:p>
          </p:txBody>
        </p:sp>
      </p:grpSp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228600" y="5601208"/>
            <a:ext cx="8763000" cy="95410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ym typeface="Wingdings" panose="05000000000000000000" pitchFamily="2" charset="2"/>
              </a:rPr>
              <a:t>Bộ</a:t>
            </a:r>
            <a:r>
              <a:rPr lang="en-US" altLang="en-US" sz="2800" b="1" dirty="0">
                <a:sym typeface="Wingdings" panose="05000000000000000000" pitchFamily="2" charset="2"/>
              </a:rPr>
              <a:t> NST ở 2 </a:t>
            </a:r>
            <a:r>
              <a:rPr lang="en-US" altLang="en-US" sz="2800" b="1" dirty="0" err="1">
                <a:sym typeface="Wingdings" panose="05000000000000000000" pitchFamily="2" charset="2"/>
              </a:rPr>
              <a:t>tế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bào</a:t>
            </a:r>
            <a:r>
              <a:rPr lang="en-US" altLang="en-US" sz="2800" b="1" dirty="0">
                <a:sym typeface="Wingdings" panose="05000000000000000000" pitchFamily="2" charset="2"/>
              </a:rPr>
              <a:t> con </a:t>
            </a:r>
            <a:r>
              <a:rPr lang="en-US" altLang="en-US" sz="2800" b="1" dirty="0" err="1">
                <a:sym typeface="Wingdings" panose="05000000000000000000" pitchFamily="2" charset="2"/>
              </a:rPr>
              <a:t>giống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nhau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giống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ym typeface="Wingdings" panose="05000000000000000000" pitchFamily="2" charset="2"/>
              </a:rPr>
              <a:t>bộ</a:t>
            </a:r>
            <a:r>
              <a:rPr lang="en-US" altLang="en-US" sz="2800" b="1" dirty="0">
                <a:sym typeface="Wingdings" panose="05000000000000000000" pitchFamily="2" charset="2"/>
              </a:rPr>
              <a:t> NST TB </a:t>
            </a:r>
            <a:r>
              <a:rPr lang="en-US" altLang="en-US" sz="2800" b="1" dirty="0" err="1">
                <a:sym typeface="Wingdings" panose="05000000000000000000" pitchFamily="2" charset="2"/>
              </a:rPr>
              <a:t>mẹ</a:t>
            </a:r>
            <a:endParaRPr lang="en-US" altLang="en-US" sz="2400" b="1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ounded Rectangle 14"/>
          <p:cNvSpPr>
            <a:spLocks noChangeArrowheads="1"/>
          </p:cNvSpPr>
          <p:nvPr/>
        </p:nvSpPr>
        <p:spPr bwMode="auto">
          <a:xfrm>
            <a:off x="1164925" y="0"/>
            <a:ext cx="7208838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Kết quả của quá trình nguyên phân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28600" y="1966913"/>
            <a:ext cx="1447800" cy="1524000"/>
            <a:chOff x="1200" y="1935"/>
            <a:chExt cx="912" cy="960"/>
          </a:xfrm>
        </p:grpSpPr>
        <p:sp>
          <p:nvSpPr>
            <p:cNvPr id="4" name="Oval 3"/>
            <p:cNvSpPr/>
            <p:nvPr/>
          </p:nvSpPr>
          <p:spPr>
            <a:xfrm>
              <a:off x="1200" y="1935"/>
              <a:ext cx="912" cy="9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428" name="TextBox 4"/>
            <p:cNvSpPr txBox="1">
              <a:spLocks noChangeArrowheads="1"/>
            </p:cNvSpPr>
            <p:nvPr/>
          </p:nvSpPr>
          <p:spPr bwMode="auto">
            <a:xfrm>
              <a:off x="1368" y="2169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7030A0"/>
                  </a:solidFill>
                </a:rPr>
                <a:t>2n</a:t>
              </a:r>
            </a:p>
          </p:txBody>
        </p:sp>
      </p:grp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3519488" y="1046163"/>
            <a:ext cx="914400" cy="914400"/>
            <a:chOff x="3312" y="912"/>
            <a:chExt cx="576" cy="576"/>
          </a:xfrm>
        </p:grpSpPr>
        <p:sp>
          <p:nvSpPr>
            <p:cNvPr id="2" name="Oval 8"/>
            <p:cNvSpPr/>
            <p:nvPr/>
          </p:nvSpPr>
          <p:spPr>
            <a:xfrm>
              <a:off x="3312" y="912"/>
              <a:ext cx="576" cy="5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426" name="TextBox 12"/>
            <p:cNvSpPr txBox="1">
              <a:spLocks noChangeArrowheads="1"/>
            </p:cNvSpPr>
            <p:nvPr/>
          </p:nvSpPr>
          <p:spPr bwMode="auto">
            <a:xfrm>
              <a:off x="3408" y="1008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7030A0"/>
                  </a:solidFill>
                </a:rPr>
                <a:t>2n</a:t>
              </a:r>
            </a:p>
          </p:txBody>
        </p:sp>
      </p:grp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3295650" y="3490913"/>
            <a:ext cx="914400" cy="914400"/>
            <a:chOff x="3312" y="912"/>
            <a:chExt cx="576" cy="576"/>
          </a:xfrm>
        </p:grpSpPr>
        <p:sp>
          <p:nvSpPr>
            <p:cNvPr id="9" name="Oval 8"/>
            <p:cNvSpPr/>
            <p:nvPr/>
          </p:nvSpPr>
          <p:spPr>
            <a:xfrm>
              <a:off x="3312" y="912"/>
              <a:ext cx="576" cy="5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424" name="TextBox 12"/>
            <p:cNvSpPr txBox="1">
              <a:spLocks noChangeArrowheads="1"/>
            </p:cNvSpPr>
            <p:nvPr/>
          </p:nvSpPr>
          <p:spPr bwMode="auto">
            <a:xfrm>
              <a:off x="3408" y="1008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7030A0"/>
                  </a:solidFill>
                </a:rPr>
                <a:t>2n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1697038" y="2078038"/>
            <a:ext cx="1600200" cy="1676400"/>
            <a:chOff x="2256" y="1248"/>
            <a:chExt cx="1008" cy="1056"/>
          </a:xfrm>
        </p:grpSpPr>
        <p:cxnSp>
          <p:nvCxnSpPr>
            <p:cNvPr id="16421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256" y="1248"/>
              <a:ext cx="1008" cy="480"/>
            </a:xfrm>
            <a:prstGeom prst="straightConnector1">
              <a:avLst/>
            </a:prstGeom>
            <a:noFill/>
            <a:ln w="730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2" name="Straight Arrow Connector 10"/>
            <p:cNvCxnSpPr>
              <a:cxnSpLocks noChangeShapeType="1"/>
            </p:cNvCxnSpPr>
            <p:nvPr/>
          </p:nvCxnSpPr>
          <p:spPr bwMode="auto">
            <a:xfrm>
              <a:off x="2256" y="1728"/>
              <a:ext cx="960" cy="576"/>
            </a:xfrm>
            <a:prstGeom prst="straightConnector1">
              <a:avLst/>
            </a:prstGeom>
            <a:noFill/>
            <a:ln w="730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391" name="Rectangl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314950"/>
            <a:ext cx="3687762" cy="1069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6"/>
          <p:cNvSpPr txBox="1">
            <a:spLocks noChangeArrowheads="1"/>
          </p:cNvSpPr>
          <p:nvPr/>
        </p:nvSpPr>
        <p:spPr bwMode="auto">
          <a:xfrm>
            <a:off x="7848600" y="2709863"/>
            <a:ext cx="1377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FF"/>
                </a:solidFill>
              </a:rPr>
              <a:t> các tế</a:t>
            </a:r>
            <a:r>
              <a:rPr lang="en-US" altLang="en-US" sz="2800" b="1">
                <a:solidFill>
                  <a:srgbClr val="0000FF"/>
                </a:solidFill>
              </a:rPr>
              <a:t> bào con</a:t>
            </a:r>
          </a:p>
        </p:txBody>
      </p:sp>
      <p:sp>
        <p:nvSpPr>
          <p:cNvPr id="16393" name="TextBox 5"/>
          <p:cNvSpPr txBox="1">
            <a:spLocks noChangeArrowheads="1"/>
          </p:cNvSpPr>
          <p:nvPr/>
        </p:nvSpPr>
        <p:spPr bwMode="auto">
          <a:xfrm>
            <a:off x="9525" y="42052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1 tế bào mẹ</a:t>
            </a:r>
          </a:p>
        </p:txBody>
      </p:sp>
      <p:grpSp>
        <p:nvGrpSpPr>
          <p:cNvPr id="16394" name="Group 6"/>
          <p:cNvGrpSpPr>
            <a:grpSpLocks/>
          </p:cNvGrpSpPr>
          <p:nvPr/>
        </p:nvGrpSpPr>
        <p:grpSpPr bwMode="auto">
          <a:xfrm>
            <a:off x="5334000" y="947738"/>
            <a:ext cx="914400" cy="914400"/>
            <a:chOff x="3312" y="912"/>
            <a:chExt cx="576" cy="576"/>
          </a:xfrm>
        </p:grpSpPr>
        <p:sp>
          <p:nvSpPr>
            <p:cNvPr id="20" name="Oval 8"/>
            <p:cNvSpPr/>
            <p:nvPr/>
          </p:nvSpPr>
          <p:spPr>
            <a:xfrm>
              <a:off x="3312" y="912"/>
              <a:ext cx="576" cy="5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420" name="TextBox 12"/>
            <p:cNvSpPr txBox="1">
              <a:spLocks noChangeArrowheads="1"/>
            </p:cNvSpPr>
            <p:nvPr/>
          </p:nvSpPr>
          <p:spPr bwMode="auto">
            <a:xfrm>
              <a:off x="3408" y="1008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7030A0"/>
                  </a:solidFill>
                </a:rPr>
                <a:t>2n</a:t>
              </a:r>
            </a:p>
          </p:txBody>
        </p:sp>
      </p:grpSp>
      <p:grpSp>
        <p:nvGrpSpPr>
          <p:cNvPr id="16395" name="Group 6"/>
          <p:cNvGrpSpPr>
            <a:grpSpLocks/>
          </p:cNvGrpSpPr>
          <p:nvPr/>
        </p:nvGrpSpPr>
        <p:grpSpPr bwMode="auto">
          <a:xfrm>
            <a:off x="5381625" y="2038350"/>
            <a:ext cx="914400" cy="914400"/>
            <a:chOff x="3312" y="912"/>
            <a:chExt cx="576" cy="576"/>
          </a:xfrm>
        </p:grpSpPr>
        <p:sp>
          <p:nvSpPr>
            <p:cNvPr id="23" name="Oval 8"/>
            <p:cNvSpPr/>
            <p:nvPr/>
          </p:nvSpPr>
          <p:spPr>
            <a:xfrm>
              <a:off x="3312" y="912"/>
              <a:ext cx="576" cy="5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418" name="TextBox 12"/>
            <p:cNvSpPr txBox="1">
              <a:spLocks noChangeArrowheads="1"/>
            </p:cNvSpPr>
            <p:nvPr/>
          </p:nvSpPr>
          <p:spPr bwMode="auto">
            <a:xfrm>
              <a:off x="3408" y="1008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7030A0"/>
                  </a:solidFill>
                </a:rPr>
                <a:t>2n</a:t>
              </a:r>
            </a:p>
          </p:txBody>
        </p:sp>
      </p:grpSp>
      <p:grpSp>
        <p:nvGrpSpPr>
          <p:cNvPr id="16396" name="Group 6"/>
          <p:cNvGrpSpPr>
            <a:grpSpLocks/>
          </p:cNvGrpSpPr>
          <p:nvPr/>
        </p:nvGrpSpPr>
        <p:grpSpPr bwMode="auto">
          <a:xfrm>
            <a:off x="5448300" y="4400550"/>
            <a:ext cx="914400" cy="914400"/>
            <a:chOff x="3312" y="912"/>
            <a:chExt cx="576" cy="576"/>
          </a:xfrm>
        </p:grpSpPr>
        <p:sp>
          <p:nvSpPr>
            <p:cNvPr id="27" name="Oval 8"/>
            <p:cNvSpPr/>
            <p:nvPr/>
          </p:nvSpPr>
          <p:spPr>
            <a:xfrm>
              <a:off x="3312" y="912"/>
              <a:ext cx="576" cy="5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416" name="TextBox 12"/>
            <p:cNvSpPr txBox="1">
              <a:spLocks noChangeArrowheads="1"/>
            </p:cNvSpPr>
            <p:nvPr/>
          </p:nvSpPr>
          <p:spPr bwMode="auto">
            <a:xfrm>
              <a:off x="3408" y="1008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7030A0"/>
                  </a:solidFill>
                </a:rPr>
                <a:t>2n</a:t>
              </a:r>
            </a:p>
          </p:txBody>
        </p:sp>
      </p:grpSp>
      <p:grpSp>
        <p:nvGrpSpPr>
          <p:cNvPr id="16397" name="Group 6"/>
          <p:cNvGrpSpPr>
            <a:grpSpLocks/>
          </p:cNvGrpSpPr>
          <p:nvPr/>
        </p:nvGrpSpPr>
        <p:grpSpPr bwMode="auto">
          <a:xfrm>
            <a:off x="5321300" y="3033713"/>
            <a:ext cx="914400" cy="914400"/>
            <a:chOff x="3312" y="912"/>
            <a:chExt cx="576" cy="576"/>
          </a:xfrm>
        </p:grpSpPr>
        <p:sp>
          <p:nvSpPr>
            <p:cNvPr id="30" name="Oval 8"/>
            <p:cNvSpPr/>
            <p:nvPr/>
          </p:nvSpPr>
          <p:spPr>
            <a:xfrm>
              <a:off x="3312" y="912"/>
              <a:ext cx="576" cy="57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414" name="TextBox 12"/>
            <p:cNvSpPr txBox="1">
              <a:spLocks noChangeArrowheads="1"/>
            </p:cNvSpPr>
            <p:nvPr/>
          </p:nvSpPr>
          <p:spPr bwMode="auto">
            <a:xfrm>
              <a:off x="3408" y="1008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7030A0"/>
                  </a:solidFill>
                </a:rPr>
                <a:t>2n</a:t>
              </a:r>
            </a:p>
          </p:txBody>
        </p:sp>
      </p:grpSp>
      <p:grpSp>
        <p:nvGrpSpPr>
          <p:cNvPr id="16398" name="Group 12"/>
          <p:cNvGrpSpPr>
            <a:grpSpLocks/>
          </p:cNvGrpSpPr>
          <p:nvPr/>
        </p:nvGrpSpPr>
        <p:grpSpPr bwMode="auto">
          <a:xfrm>
            <a:off x="4133850" y="3446463"/>
            <a:ext cx="1200150" cy="1524000"/>
            <a:chOff x="2256" y="1248"/>
            <a:chExt cx="1008" cy="1056"/>
          </a:xfrm>
        </p:grpSpPr>
        <p:cxnSp>
          <p:nvCxnSpPr>
            <p:cNvPr id="16411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256" y="1248"/>
              <a:ext cx="1008" cy="480"/>
            </a:xfrm>
            <a:prstGeom prst="straightConnector1">
              <a:avLst/>
            </a:prstGeom>
            <a:noFill/>
            <a:ln w="730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2" name="Straight Arrow Connector 10"/>
            <p:cNvCxnSpPr>
              <a:cxnSpLocks noChangeShapeType="1"/>
            </p:cNvCxnSpPr>
            <p:nvPr/>
          </p:nvCxnSpPr>
          <p:spPr bwMode="auto">
            <a:xfrm>
              <a:off x="2256" y="1728"/>
              <a:ext cx="960" cy="576"/>
            </a:xfrm>
            <a:prstGeom prst="straightConnector1">
              <a:avLst/>
            </a:prstGeom>
            <a:noFill/>
            <a:ln w="730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99" name="Group 12"/>
          <p:cNvGrpSpPr>
            <a:grpSpLocks/>
          </p:cNvGrpSpPr>
          <p:nvPr/>
        </p:nvGrpSpPr>
        <p:grpSpPr bwMode="auto">
          <a:xfrm>
            <a:off x="4362450" y="1198563"/>
            <a:ext cx="1019175" cy="1201737"/>
            <a:chOff x="2256" y="1248"/>
            <a:chExt cx="1008" cy="1056"/>
          </a:xfrm>
        </p:grpSpPr>
        <p:cxnSp>
          <p:nvCxnSpPr>
            <p:cNvPr id="16409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256" y="1248"/>
              <a:ext cx="1008" cy="480"/>
            </a:xfrm>
            <a:prstGeom prst="straightConnector1">
              <a:avLst/>
            </a:prstGeom>
            <a:noFill/>
            <a:ln w="730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0" name="Straight Arrow Connector 10"/>
            <p:cNvCxnSpPr>
              <a:cxnSpLocks noChangeShapeType="1"/>
            </p:cNvCxnSpPr>
            <p:nvPr/>
          </p:nvCxnSpPr>
          <p:spPr bwMode="auto">
            <a:xfrm>
              <a:off x="2256" y="1728"/>
              <a:ext cx="960" cy="576"/>
            </a:xfrm>
            <a:prstGeom prst="straightConnector1">
              <a:avLst/>
            </a:prstGeom>
            <a:noFill/>
            <a:ln w="730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400" name="Right Brace 2"/>
          <p:cNvSpPr>
            <a:spLocks/>
          </p:cNvSpPr>
          <p:nvPr/>
        </p:nvSpPr>
        <p:spPr bwMode="auto">
          <a:xfrm>
            <a:off x="7366000" y="1198563"/>
            <a:ext cx="482600" cy="4454525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01" name="TextBox 2"/>
          <p:cNvSpPr txBox="1">
            <a:spLocks noChangeArrowheads="1"/>
          </p:cNvSpPr>
          <p:nvPr/>
        </p:nvSpPr>
        <p:spPr bwMode="auto">
          <a:xfrm>
            <a:off x="6410325" y="774700"/>
            <a:ext cx="73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16402" name="TextBox 38"/>
          <p:cNvSpPr txBox="1">
            <a:spLocks noChangeArrowheads="1"/>
          </p:cNvSpPr>
          <p:nvPr/>
        </p:nvSpPr>
        <p:spPr bwMode="auto">
          <a:xfrm>
            <a:off x="6475413" y="2263775"/>
            <a:ext cx="73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16403" name="TextBox 39"/>
          <p:cNvSpPr txBox="1">
            <a:spLocks noChangeArrowheads="1"/>
          </p:cNvSpPr>
          <p:nvPr/>
        </p:nvSpPr>
        <p:spPr bwMode="auto">
          <a:xfrm>
            <a:off x="6543675" y="2798763"/>
            <a:ext cx="736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16404" name="TextBox 40"/>
          <p:cNvSpPr txBox="1">
            <a:spLocks noChangeArrowheads="1"/>
          </p:cNvSpPr>
          <p:nvPr/>
        </p:nvSpPr>
        <p:spPr bwMode="auto">
          <a:xfrm>
            <a:off x="6629400" y="5022850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16405" name="TextBox 41"/>
          <p:cNvSpPr txBox="1">
            <a:spLocks noChangeArrowheads="1"/>
          </p:cNvSpPr>
          <p:nvPr/>
        </p:nvSpPr>
        <p:spPr bwMode="auto">
          <a:xfrm>
            <a:off x="6416675" y="1249363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16406" name="TextBox 42"/>
          <p:cNvSpPr txBox="1">
            <a:spLocks noChangeArrowheads="1"/>
          </p:cNvSpPr>
          <p:nvPr/>
        </p:nvSpPr>
        <p:spPr bwMode="auto">
          <a:xfrm>
            <a:off x="6475413" y="1882775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16407" name="TextBox 43"/>
          <p:cNvSpPr txBox="1">
            <a:spLocks noChangeArrowheads="1"/>
          </p:cNvSpPr>
          <p:nvPr/>
        </p:nvSpPr>
        <p:spPr bwMode="auto">
          <a:xfrm>
            <a:off x="6543675" y="3317875"/>
            <a:ext cx="73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/>
              <a:t>....</a:t>
            </a:r>
            <a:endParaRPr lang="en-US" altLang="en-US"/>
          </a:p>
        </p:txBody>
      </p:sp>
      <p:sp>
        <p:nvSpPr>
          <p:cNvPr id="16408" name="TextBox 44"/>
          <p:cNvSpPr txBox="1">
            <a:spLocks noChangeArrowheads="1"/>
          </p:cNvSpPr>
          <p:nvPr/>
        </p:nvSpPr>
        <p:spPr bwMode="auto">
          <a:xfrm>
            <a:off x="6567488" y="4386263"/>
            <a:ext cx="73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/>
              <a:t>....</a:t>
            </a:r>
            <a:endParaRPr lang="en-US" altLang="en-US"/>
          </a:p>
        </p:txBody>
      </p:sp>
      <p:pic>
        <p:nvPicPr>
          <p:cNvPr id="45" name="Picture 41" descr="cây viế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35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4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25" name="Object 29"/>
          <p:cNvGraphicFramePr>
            <a:graphicFrameLocks noChangeAspect="1"/>
          </p:cNvGraphicFramePr>
          <p:nvPr/>
        </p:nvGraphicFramePr>
        <p:xfrm>
          <a:off x="5410200" y="1898650"/>
          <a:ext cx="28194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" name="Bitmap Image" r:id="rId3" imgW="6295238" imgH="2905531" progId="Paint.Picture">
                  <p:embed/>
                </p:oleObj>
              </mc:Choice>
              <mc:Fallback>
                <p:oleObj name="Bitmap Image" r:id="rId3" imgW="6295238" imgH="2905531" progId="Paint.Picture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98650"/>
                        <a:ext cx="28194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6" name="Object 30"/>
          <p:cNvGraphicFramePr>
            <a:graphicFrameLocks noChangeAspect="1"/>
          </p:cNvGraphicFramePr>
          <p:nvPr/>
        </p:nvGraphicFramePr>
        <p:xfrm>
          <a:off x="5372100" y="3173413"/>
          <a:ext cx="9525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" name="Bitmap Image" r:id="rId5" imgW="2285714" imgH="2076740" progId="Paint.Picture">
                  <p:embed/>
                </p:oleObj>
              </mc:Choice>
              <mc:Fallback>
                <p:oleObj name="Bitmap Image" r:id="rId5" imgW="2285714" imgH="2076740" progId="Paint.Picture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173413"/>
                        <a:ext cx="9525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7" name="Object 31"/>
          <p:cNvGraphicFramePr>
            <a:graphicFrameLocks noChangeAspect="1"/>
          </p:cNvGraphicFramePr>
          <p:nvPr/>
        </p:nvGraphicFramePr>
        <p:xfrm>
          <a:off x="0" y="2127250"/>
          <a:ext cx="28194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" name="Bitmap Image" r:id="rId7" imgW="6295238" imgH="2905531" progId="Paint.Picture">
                  <p:embed/>
                </p:oleObj>
              </mc:Choice>
              <mc:Fallback>
                <p:oleObj name="Bitmap Image" r:id="rId7" imgW="6295238" imgH="2905531" progId="Paint.Picture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27250"/>
                        <a:ext cx="28194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28" name="AutoShape 32"/>
          <p:cNvSpPr>
            <a:spLocks noChangeArrowheads="1"/>
          </p:cNvSpPr>
          <p:nvPr/>
        </p:nvSpPr>
        <p:spPr bwMode="auto">
          <a:xfrm>
            <a:off x="3429000" y="25908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6529" name="Object 33"/>
          <p:cNvGraphicFramePr>
            <a:graphicFrameLocks noChangeAspect="1"/>
          </p:cNvGraphicFramePr>
          <p:nvPr/>
        </p:nvGraphicFramePr>
        <p:xfrm>
          <a:off x="304800" y="4395788"/>
          <a:ext cx="28194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" name="Bitmap Image" r:id="rId8" imgW="4505954" imgH="2228571" progId="Paint.Picture">
                  <p:embed/>
                </p:oleObj>
              </mc:Choice>
              <mc:Fallback>
                <p:oleObj name="Bitmap Image" r:id="rId8" imgW="4505954" imgH="2228571" progId="Paint.Picture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95788"/>
                        <a:ext cx="28194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30" name="AutoShape 34"/>
          <p:cNvSpPr>
            <a:spLocks noChangeArrowheads="1"/>
          </p:cNvSpPr>
          <p:nvPr/>
        </p:nvSpPr>
        <p:spPr bwMode="auto">
          <a:xfrm>
            <a:off x="3429000" y="4800600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6531" name="Object 35"/>
          <p:cNvGraphicFramePr>
            <a:graphicFrameLocks noChangeAspect="1"/>
          </p:cNvGraphicFramePr>
          <p:nvPr/>
        </p:nvGraphicFramePr>
        <p:xfrm>
          <a:off x="4800600" y="4341813"/>
          <a:ext cx="1468438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" name="Bitmap Image" r:id="rId10" imgW="2266667" imgH="2352381" progId="Paint.Picture">
                  <p:embed/>
                </p:oleObj>
              </mc:Choice>
              <mc:Fallback>
                <p:oleObj name="Bitmap Image" r:id="rId10" imgW="2266667" imgH="2352381" progId="Paint.Picture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1813"/>
                        <a:ext cx="1468438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32" name="Object 36"/>
          <p:cNvGraphicFramePr>
            <a:graphicFrameLocks noChangeAspect="1"/>
          </p:cNvGraphicFramePr>
          <p:nvPr/>
        </p:nvGraphicFramePr>
        <p:xfrm>
          <a:off x="6172200" y="4408488"/>
          <a:ext cx="28194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Bitmap Image" r:id="rId12" imgW="4505954" imgH="2228571" progId="Paint.Picture">
                  <p:embed/>
                </p:oleObj>
              </mc:Choice>
              <mc:Fallback>
                <p:oleObj name="Bitmap Image" r:id="rId12" imgW="4505954" imgH="2228571" progId="Paint.Picture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08488"/>
                        <a:ext cx="28194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76200" y="61722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Con tắc kè sau khi bị mất đuôi sẽ mọc lại chiếc đuôi mới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2057400" y="9906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</a:rPr>
              <a:t>Giải thích các hiện tượng sau???</a:t>
            </a:r>
          </a:p>
        </p:txBody>
      </p:sp>
      <p:pic>
        <p:nvPicPr>
          <p:cNvPr id="18444" name="Picture 39" descr="tommy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4"/>
          <p:cNvSpPr>
            <a:spLocks noChangeArrowheads="1"/>
          </p:cNvSpPr>
          <p:nvPr/>
        </p:nvSpPr>
        <p:spPr bwMode="auto">
          <a:xfrm>
            <a:off x="3196431" y="0"/>
            <a:ext cx="3055938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 smtClean="0">
                <a:solidFill>
                  <a:srgbClr val="0000FF"/>
                </a:solidFill>
              </a:rPr>
              <a:t>VẬN DỤNG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 animBg="1"/>
      <p:bldP spid="106530" grpId="0" animBg="1"/>
      <p:bldP spid="106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loud Callout 3"/>
          <p:cNvSpPr>
            <a:spLocks noChangeArrowheads="1"/>
          </p:cNvSpPr>
          <p:nvPr/>
        </p:nvSpPr>
        <p:spPr bwMode="auto">
          <a:xfrm>
            <a:off x="914400" y="1371600"/>
            <a:ext cx="7162800" cy="4191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4000" b="1" dirty="0" err="1"/>
              <a:t>Vì</a:t>
            </a:r>
            <a:r>
              <a:rPr lang="en-US" altLang="en-US" sz="4000" b="1" dirty="0"/>
              <a:t> </a:t>
            </a:r>
            <a:r>
              <a:rPr lang="en-US" altLang="en-US" sz="4000" b="1" dirty="0" err="1" smtClean="0"/>
              <a:t>sao</a:t>
            </a:r>
            <a:r>
              <a:rPr lang="vi-VN" altLang="en-US" sz="4000" b="1" dirty="0" smtClean="0"/>
              <a:t> nói </a:t>
            </a:r>
            <a:r>
              <a:rPr lang="vi-VN" altLang="en-US" sz="4000" b="1" dirty="0">
                <a:solidFill>
                  <a:srgbClr val="FF0000"/>
                </a:solidFill>
              </a:rPr>
              <a:t>: «Nguyên phân – chìa khóa của sự lớn lên ở sinh vật»?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7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82763"/>
            <a:ext cx="14620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4"/>
          <p:cNvSpPr>
            <a:spLocks noChangeArrowheads="1"/>
          </p:cNvSpPr>
          <p:nvPr/>
        </p:nvSpPr>
        <p:spPr bwMode="auto">
          <a:xfrm>
            <a:off x="3196431" y="0"/>
            <a:ext cx="3055938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 smtClean="0">
                <a:solidFill>
                  <a:srgbClr val="0000FF"/>
                </a:solidFill>
              </a:rPr>
              <a:t>KHỞI ĐỘNG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:\PICTURE\COng nghe\fd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F:\PICTURE\COng nghe\fghf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F:\PICTURE\COng nghe\fgh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61" name="Group 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098504"/>
              </p:ext>
            </p:extLst>
          </p:nvPr>
        </p:nvGraphicFramePr>
        <p:xfrm>
          <a:off x="76200" y="2667000"/>
          <a:ext cx="2590800" cy="6096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GIÂM CÀNH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578" name="Group 5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72794703"/>
              </p:ext>
            </p:extLst>
          </p:nvPr>
        </p:nvGraphicFramePr>
        <p:xfrm>
          <a:off x="3124200" y="2667000"/>
          <a:ext cx="2743200" cy="57943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GHÉP CÀNH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570" name="Group 4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6728007"/>
              </p:ext>
            </p:extLst>
          </p:nvPr>
        </p:nvGraphicFramePr>
        <p:xfrm>
          <a:off x="6172200" y="2667000"/>
          <a:ext cx="2971800" cy="579438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CHIẾT CÀNH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" y="3429000"/>
            <a:ext cx="4498975" cy="34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19" y="3429000"/>
            <a:ext cx="2929581" cy="341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818002"/>
              </p:ext>
            </p:extLst>
          </p:nvPr>
        </p:nvGraphicFramePr>
        <p:xfrm>
          <a:off x="7484077" y="3962400"/>
          <a:ext cx="1659924" cy="1554530"/>
        </p:xfrm>
        <a:graphic>
          <a:graphicData uri="http://schemas.openxmlformats.org/drawingml/2006/table">
            <a:tbl>
              <a:tblPr/>
              <a:tblGrid>
                <a:gridCol w="1659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NUÔI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CẤY MÔ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2357" y="210234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smtClean="0">
                <a:solidFill>
                  <a:srgbClr val="FF0000"/>
                </a:solidFill>
              </a:rPr>
              <a:t>II</a:t>
            </a:r>
            <a:r>
              <a:rPr lang="en-US" altLang="en-US" sz="3600" b="1" u="sng" dirty="0">
                <a:solidFill>
                  <a:srgbClr val="FF0000"/>
                </a:solidFill>
              </a:rPr>
              <a:t>. Ý </a:t>
            </a:r>
            <a:r>
              <a:rPr lang="en-US" altLang="en-US" sz="3600" b="1" u="sng" dirty="0" err="1">
                <a:solidFill>
                  <a:srgbClr val="FF0000"/>
                </a:solidFill>
              </a:rPr>
              <a:t>nghĩa</a:t>
            </a:r>
            <a:r>
              <a:rPr lang="en-US" altLang="en-US" sz="3600" b="1" u="sng" dirty="0">
                <a:solidFill>
                  <a:srgbClr val="FF0000"/>
                </a:solidFill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</a:rPr>
              <a:t>của</a:t>
            </a:r>
            <a:r>
              <a:rPr lang="en-US" altLang="en-US" sz="3600" b="1" u="sng" dirty="0">
                <a:solidFill>
                  <a:srgbClr val="FF0000"/>
                </a:solidFill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</a:rPr>
              <a:t>nguyên</a:t>
            </a:r>
            <a:r>
              <a:rPr lang="en-US" altLang="en-US" sz="3600" b="1" u="sng" dirty="0">
                <a:solidFill>
                  <a:srgbClr val="FF0000"/>
                </a:solidFill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</a:rPr>
              <a:t>phân</a:t>
            </a:r>
            <a:endParaRPr lang="en-US" alt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0" y="2030105"/>
            <a:ext cx="2247900" cy="1477328"/>
          </a:xfrm>
          <a:prstGeom prst="rect">
            <a:avLst/>
          </a:prstGeom>
          <a:gradFill rotWithShape="1">
            <a:gsLst>
              <a:gs pos="0">
                <a:srgbClr val="6600FF"/>
              </a:gs>
              <a:gs pos="50000">
                <a:schemeClr val="bg1"/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955FF"/>
                    </a:outerShdw>
                  </a:cont>
                  <a:cont type="tree" name="">
                    <a:effect ref="fillLine"/>
                    <a:outerShdw dist="38100" dir="2700000" algn="tl">
                      <a:srgbClr val="3D00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NGUYÊN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9955FF"/>
                    </a:outerShdw>
                  </a:cont>
                  <a:cont type="tree" name="">
                    <a:effect ref="fillLine"/>
                    <a:outerShdw dist="38100" dir="2700000" algn="tl">
                      <a:srgbClr val="3D00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  PHÂN </a:t>
            </a:r>
          </a:p>
        </p:txBody>
      </p: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2280850" y="2045732"/>
            <a:ext cx="843349" cy="2602468"/>
            <a:chOff x="1584" y="1728"/>
            <a:chExt cx="432" cy="12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584" y="1728"/>
              <a:ext cx="432" cy="600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584" y="2304"/>
              <a:ext cx="432" cy="24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584" y="2328"/>
              <a:ext cx="432" cy="60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80" name="TextBox 4"/>
          <p:cNvSpPr txBox="1">
            <a:spLocks noChangeArrowheads="1"/>
          </p:cNvSpPr>
          <p:nvPr/>
        </p:nvSpPr>
        <p:spPr bwMode="auto">
          <a:xfrm>
            <a:off x="3241589" y="1021140"/>
            <a:ext cx="5638800" cy="156966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Duy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trì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sự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ổn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định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bộ</a:t>
            </a:r>
            <a:r>
              <a:rPr lang="en-US" altLang="en-US" b="1" dirty="0">
                <a:solidFill>
                  <a:srgbClr val="660066"/>
                </a:solidFill>
              </a:rPr>
              <a:t> NST </a:t>
            </a:r>
            <a:r>
              <a:rPr lang="en-US" altLang="en-US" b="1" dirty="0" err="1">
                <a:solidFill>
                  <a:srgbClr val="660066"/>
                </a:solidFill>
              </a:rPr>
              <a:t>đặc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trưng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của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loài</a:t>
            </a:r>
            <a:r>
              <a:rPr lang="en-US" altLang="en-US" b="1" dirty="0">
                <a:solidFill>
                  <a:srgbClr val="660066"/>
                </a:solidFill>
              </a:rPr>
              <a:t> qua </a:t>
            </a:r>
            <a:r>
              <a:rPr lang="en-US" altLang="en-US" b="1" dirty="0" err="1">
                <a:solidFill>
                  <a:srgbClr val="660066"/>
                </a:solidFill>
              </a:rPr>
              <a:t>các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thế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hệ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tế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bào</a:t>
            </a:r>
            <a:r>
              <a:rPr lang="en-US" altLang="en-US" b="1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54279" name="TextBox 3"/>
          <p:cNvSpPr txBox="1">
            <a:spLocks noChangeArrowheads="1"/>
          </p:cNvSpPr>
          <p:nvPr/>
        </p:nvSpPr>
        <p:spPr bwMode="auto">
          <a:xfrm>
            <a:off x="3235410" y="2722603"/>
            <a:ext cx="5638801" cy="156966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66"/>
                </a:solidFill>
              </a:rPr>
              <a:t>Đảm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bảo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cho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sự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lớn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lên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của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cơ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thể</a:t>
            </a:r>
            <a:r>
              <a:rPr lang="en-US" altLang="en-US" b="1" dirty="0">
                <a:solidFill>
                  <a:srgbClr val="660066"/>
                </a:solidFill>
              </a:rPr>
              <a:t>, </a:t>
            </a:r>
            <a:r>
              <a:rPr lang="en-US" altLang="en-US" b="1" dirty="0" err="1">
                <a:solidFill>
                  <a:srgbClr val="660066"/>
                </a:solidFill>
              </a:rPr>
              <a:t>sự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sinh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trưởng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của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các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mô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và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cơ</a:t>
            </a:r>
            <a:r>
              <a:rPr lang="en-US" altLang="en-US" b="1" dirty="0">
                <a:solidFill>
                  <a:srgbClr val="660066"/>
                </a:solidFill>
              </a:rPr>
              <a:t> </a:t>
            </a:r>
            <a:r>
              <a:rPr lang="en-US" altLang="en-US" b="1" dirty="0" err="1">
                <a:solidFill>
                  <a:srgbClr val="660066"/>
                </a:solidFill>
              </a:rPr>
              <a:t>quan</a:t>
            </a:r>
            <a:r>
              <a:rPr lang="en-US" altLang="en-US" b="1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54285" name="TextBox 19"/>
          <p:cNvSpPr txBox="1">
            <a:spLocks noChangeArrowheads="1"/>
          </p:cNvSpPr>
          <p:nvPr/>
        </p:nvSpPr>
        <p:spPr bwMode="auto">
          <a:xfrm>
            <a:off x="3235411" y="4648200"/>
            <a:ext cx="5638800" cy="156966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800080"/>
                </a:solidFill>
              </a:rPr>
              <a:t>Giúp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tái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tạo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mô</a:t>
            </a:r>
            <a:r>
              <a:rPr lang="en-US" altLang="en-US" b="1" dirty="0">
                <a:solidFill>
                  <a:srgbClr val="800080"/>
                </a:solidFill>
              </a:rPr>
              <a:t>, </a:t>
            </a:r>
            <a:r>
              <a:rPr lang="en-US" altLang="en-US" b="1" dirty="0" err="1">
                <a:solidFill>
                  <a:srgbClr val="800080"/>
                </a:solidFill>
              </a:rPr>
              <a:t>cơ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quan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bị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thương</a:t>
            </a:r>
            <a:r>
              <a:rPr lang="en-US" altLang="en-US" b="1" dirty="0">
                <a:solidFill>
                  <a:srgbClr val="800080"/>
                </a:solidFill>
              </a:rPr>
              <a:t>. </a:t>
            </a:r>
            <a:r>
              <a:rPr lang="en-US" altLang="en-US" b="1" dirty="0" err="1">
                <a:solidFill>
                  <a:srgbClr val="800080"/>
                </a:solidFill>
              </a:rPr>
              <a:t>Tạo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ra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các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tế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bào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thay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thế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tế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bào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già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và</a:t>
            </a:r>
            <a:r>
              <a:rPr lang="en-US" altLang="en-US" b="1" dirty="0">
                <a:solidFill>
                  <a:srgbClr val="800080"/>
                </a:solidFill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</a:rPr>
              <a:t>chết</a:t>
            </a:r>
            <a:r>
              <a:rPr lang="en-US" altLang="en-US" b="1" dirty="0">
                <a:solidFill>
                  <a:srgbClr val="800080"/>
                </a:solidFill>
              </a:rPr>
              <a:t>. </a:t>
            </a:r>
          </a:p>
        </p:txBody>
      </p:sp>
      <p:pic>
        <p:nvPicPr>
          <p:cNvPr id="11" name="Picture 41" descr="cây viế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122238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54280" grpId="0" animBg="1"/>
      <p:bldP spid="54279" grpId="0" animBg="1"/>
      <p:bldP spid="542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838200" y="1676400"/>
            <a:ext cx="7362825" cy="1295400"/>
            <a:chOff x="528" y="624"/>
            <a:chExt cx="4638" cy="816"/>
          </a:xfrm>
        </p:grpSpPr>
        <p:pic>
          <p:nvPicPr>
            <p:cNvPr id="26639" name="Picture 5" descr="F:\PICTURE\SINH HOC 9\anhsinhhoc (13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72"/>
              <a:ext cx="106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4" descr="F:\PICTURE\SINH HOC 9\anhsinhhoc (12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1152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3" descr="F:\PICTURE\SINH HOC 9\anhsinhhoc (11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624"/>
              <a:ext cx="125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597" y="997"/>
              <a:ext cx="467" cy="5"/>
            </a:xfrm>
            <a:prstGeom prst="straightConnector1">
              <a:avLst/>
            </a:prstGeom>
            <a:ln w="539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187" y="1001"/>
              <a:ext cx="720" cy="1"/>
            </a:xfrm>
            <a:prstGeom prst="straightConnector1">
              <a:avLst/>
            </a:prstGeom>
            <a:ln w="539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7" name="Group 10"/>
          <p:cNvGrpSpPr>
            <a:grpSpLocks/>
          </p:cNvGrpSpPr>
          <p:nvPr/>
        </p:nvGrpSpPr>
        <p:grpSpPr bwMode="auto">
          <a:xfrm>
            <a:off x="914400" y="4572000"/>
            <a:ext cx="6858000" cy="1600200"/>
            <a:chOff x="576" y="2784"/>
            <a:chExt cx="4320" cy="1008"/>
          </a:xfrm>
        </p:grpSpPr>
        <p:pic>
          <p:nvPicPr>
            <p:cNvPr id="26634" name="Picture 7" descr="F:\PICTURE\SINH HOC 9\anhsinhhoc (15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4"/>
              <a:ext cx="96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6" descr="F:\PICTURE\SINH HOC 9\anhsinhhoc (14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784"/>
              <a:ext cx="91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2" descr="F:\PICTURE\SINH HOC 9\anhsinhhoc (16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797"/>
              <a:ext cx="960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1536" y="3264"/>
              <a:ext cx="624" cy="6"/>
            </a:xfrm>
            <a:prstGeom prst="straightConnector1">
              <a:avLst/>
            </a:prstGeom>
            <a:ln w="539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6635" idx="3"/>
              <a:endCxn id="26636" idx="1"/>
            </p:cNvCxnSpPr>
            <p:nvPr/>
          </p:nvCxnSpPr>
          <p:spPr>
            <a:xfrm>
              <a:off x="3072" y="3288"/>
              <a:ext cx="864" cy="6"/>
            </a:xfrm>
            <a:prstGeom prst="straightConnector1">
              <a:avLst/>
            </a:prstGeom>
            <a:ln w="539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8" name="Group 16"/>
          <p:cNvGrpSpPr>
            <a:grpSpLocks/>
          </p:cNvGrpSpPr>
          <p:nvPr/>
        </p:nvGrpSpPr>
        <p:grpSpPr bwMode="auto">
          <a:xfrm>
            <a:off x="6705600" y="3581400"/>
            <a:ext cx="2057400" cy="1752600"/>
            <a:chOff x="4224" y="2064"/>
            <a:chExt cx="1296" cy="1104"/>
          </a:xfrm>
        </p:grpSpPr>
        <p:sp>
          <p:nvSpPr>
            <p:cNvPr id="26632" name="TextBox 19"/>
            <p:cNvSpPr txBox="1">
              <a:spLocks noChangeArrowheads="1"/>
            </p:cNvSpPr>
            <p:nvPr/>
          </p:nvSpPr>
          <p:spPr bwMode="auto">
            <a:xfrm>
              <a:off x="4224" y="2064"/>
              <a:ext cx="1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99"/>
                  </a:solidFill>
                </a:rPr>
                <a:t>Vách ngăn</a:t>
              </a:r>
            </a:p>
          </p:txBody>
        </p:sp>
        <p:cxnSp>
          <p:nvCxnSpPr>
            <p:cNvPr id="26633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4140" y="2664"/>
              <a:ext cx="768" cy="240"/>
            </a:xfrm>
            <a:prstGeom prst="straightConnector1">
              <a:avLst/>
            </a:prstGeom>
            <a:noFill/>
            <a:ln w="47625" algn="ctr">
              <a:solidFill>
                <a:srgbClr val="00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29" name="TextBox 15"/>
          <p:cNvSpPr txBox="1">
            <a:spLocks noChangeArrowheads="1"/>
          </p:cNvSpPr>
          <p:nvPr/>
        </p:nvSpPr>
        <p:spPr bwMode="auto">
          <a:xfrm>
            <a:off x="2667000" y="944563"/>
            <a:ext cx="342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0033"/>
                </a:solidFill>
              </a:rPr>
              <a:t>NGUYÊN PHÂN</a:t>
            </a: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2667000" y="30019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0033"/>
                </a:solidFill>
              </a:rPr>
              <a:t>Tế bào động vật</a:t>
            </a:r>
          </a:p>
        </p:txBody>
      </p:sp>
      <p:sp>
        <p:nvSpPr>
          <p:cNvPr id="26631" name="TextBox 13"/>
          <p:cNvSpPr txBox="1">
            <a:spLocks noChangeArrowheads="1"/>
          </p:cNvSpPr>
          <p:nvPr/>
        </p:nvSpPr>
        <p:spPr bwMode="auto">
          <a:xfrm>
            <a:off x="2667000" y="6202363"/>
            <a:ext cx="365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0033"/>
                </a:solidFill>
              </a:rPr>
              <a:t>Tế bào thực vật</a:t>
            </a:r>
          </a:p>
        </p:txBody>
      </p:sp>
      <p:sp>
        <p:nvSpPr>
          <p:cNvPr id="20" name="Rounded Rectangle 14"/>
          <p:cNvSpPr>
            <a:spLocks noChangeArrowheads="1"/>
          </p:cNvSpPr>
          <p:nvPr/>
        </p:nvSpPr>
        <p:spPr bwMode="auto">
          <a:xfrm>
            <a:off x="3196431" y="0"/>
            <a:ext cx="3055938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 smtClean="0">
                <a:solidFill>
                  <a:srgbClr val="0000FF"/>
                </a:solidFill>
              </a:rPr>
              <a:t>MỞ RỘNG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/>
        </p:nvSpPr>
        <p:spPr>
          <a:xfrm>
            <a:off x="3035808" y="74267"/>
            <a:ext cx="3307080" cy="707846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rgbClr val="FFFFFF"/>
              </a:gs>
              <a:gs pos="100000">
                <a:srgbClr val="FFFFFF"/>
              </a:gs>
            </a:gsLst>
            <a:lin ang="16200000" scaled="0"/>
          </a:gradFill>
          <a:ln w="9525" cap="flat" cmpd="sng">
            <a:solidFill>
              <a:srgbClr val="F9F9F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 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endParaRPr sz="1800" dirty="0"/>
          </a:p>
        </p:txBody>
      </p:sp>
      <p:sp>
        <p:nvSpPr>
          <p:cNvPr id="160" name="Google Shape;160;p6"/>
          <p:cNvSpPr txBox="1"/>
          <p:nvPr/>
        </p:nvSpPr>
        <p:spPr>
          <a:xfrm>
            <a:off x="38100" y="1692383"/>
            <a:ext cx="87630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NST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/>
        </p:nvSpPr>
        <p:spPr>
          <a:xfrm>
            <a:off x="293416" y="3926948"/>
            <a:ext cx="8714331" cy="275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vi-VN" sz="3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mảnh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vi-VN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duỗi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xoắn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3200" dirty="0">
              <a:ea typeface="Times New Roman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NST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kép</a:t>
            </a:r>
            <a:endParaRPr sz="3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dirty="0"/>
          </a:p>
        </p:txBody>
      </p:sp>
      <p:sp>
        <p:nvSpPr>
          <p:cNvPr id="168" name="Google Shape;168;p7"/>
          <p:cNvSpPr txBox="1"/>
          <p:nvPr/>
        </p:nvSpPr>
        <p:spPr>
          <a:xfrm>
            <a:off x="141287" y="736601"/>
            <a:ext cx="3363912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en-US" sz="25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KÌ TRUNG GIAN</a:t>
            </a:r>
            <a:endParaRPr/>
          </a:p>
        </p:txBody>
      </p:sp>
      <p:sp>
        <p:nvSpPr>
          <p:cNvPr id="169" name="Google Shape;169;p7" descr="Stationery"/>
          <p:cNvSpPr/>
          <p:nvPr/>
        </p:nvSpPr>
        <p:spPr>
          <a:xfrm rot="660000">
            <a:off x="3355975" y="1320800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738562" y="1742016"/>
            <a:ext cx="1219200" cy="11324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3836987" y="1854200"/>
            <a:ext cx="366712" cy="728133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4116387" y="1818217"/>
            <a:ext cx="696912" cy="679449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183062" y="2008716"/>
            <a:ext cx="150812" cy="768349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7"/>
          <p:cNvSpPr/>
          <p:nvPr/>
        </p:nvSpPr>
        <p:spPr>
          <a:xfrm rot="3900000">
            <a:off x="4121679" y="2124074"/>
            <a:ext cx="745067" cy="311150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065588" y="2163233"/>
            <a:ext cx="84137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422776" y="2074333"/>
            <a:ext cx="84137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4406901" y="2237316"/>
            <a:ext cx="84137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4262438" y="2332567"/>
            <a:ext cx="84137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4005262" y="2520950"/>
            <a:ext cx="171450" cy="171449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3910012" y="1788583"/>
            <a:ext cx="944562" cy="1032933"/>
            <a:chOff x="2474" y="556"/>
            <a:chExt cx="536" cy="586"/>
          </a:xfrm>
        </p:grpSpPr>
        <p:sp>
          <p:nvSpPr>
            <p:cNvPr id="181" name="Google Shape;181;p7"/>
            <p:cNvSpPr/>
            <p:nvPr/>
          </p:nvSpPr>
          <p:spPr>
            <a:xfrm>
              <a:off x="2474" y="576"/>
              <a:ext cx="134" cy="43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661" y="722"/>
              <a:ext cx="83" cy="420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2743" y="655"/>
              <a:ext cx="113" cy="429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2616" y="556"/>
              <a:ext cx="394" cy="401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5" name="Google Shape;185;p7"/>
          <p:cNvSpPr/>
          <p:nvPr/>
        </p:nvSpPr>
        <p:spPr>
          <a:xfrm>
            <a:off x="4552950" y="149648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4540250" y="1511300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7" descr="Stationery"/>
          <p:cNvSpPr/>
          <p:nvPr/>
        </p:nvSpPr>
        <p:spPr>
          <a:xfrm rot="660000">
            <a:off x="342900" y="1301749"/>
            <a:ext cx="2182812" cy="202988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730250" y="1720850"/>
            <a:ext cx="1244600" cy="1155700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844550" y="1833034"/>
            <a:ext cx="374650" cy="742949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087438" y="1818216"/>
            <a:ext cx="712787" cy="694267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174751" y="1987549"/>
            <a:ext cx="153987" cy="787400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7"/>
          <p:cNvSpPr/>
          <p:nvPr/>
        </p:nvSpPr>
        <p:spPr>
          <a:xfrm rot="3900000">
            <a:off x="1109398" y="2104231"/>
            <a:ext cx="764116" cy="319087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557337" y="1479550"/>
            <a:ext cx="220662" cy="2815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1057276" y="2144183"/>
            <a:ext cx="85725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357313" y="2055283"/>
            <a:ext cx="85725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430338" y="2218267"/>
            <a:ext cx="85725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1254126" y="2311401"/>
            <a:ext cx="85725" cy="8678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996951" y="2499783"/>
            <a:ext cx="173037" cy="17356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550" y="3323912"/>
            <a:ext cx="1806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Tế bào mẹ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499322" y="3307467"/>
            <a:ext cx="305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Tế bào ở kì trung gian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3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8"/>
          <p:cNvGraphicFramePr/>
          <p:nvPr>
            <p:extLst>
              <p:ext uri="{D42A27DB-BD31-4B8C-83A1-F6EECF244321}">
                <p14:modId xmlns:p14="http://schemas.microsoft.com/office/powerpoint/2010/main" val="2127307030"/>
              </p:ext>
            </p:extLst>
          </p:nvPr>
        </p:nvGraphicFramePr>
        <p:xfrm>
          <a:off x="126999" y="3107629"/>
          <a:ext cx="8413750" cy="40961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82750"/>
                <a:gridCol w="6731000"/>
              </a:tblGrid>
              <a:tr h="11054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3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43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endParaRPr sz="43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2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Những</a:t>
                      </a:r>
                      <a:r>
                        <a:rPr lang="en-US" sz="32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32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biến</a:t>
                      </a:r>
                      <a:r>
                        <a:rPr lang="en-US" sz="32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32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32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32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NST</a:t>
                      </a:r>
                      <a:endParaRPr sz="3200"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6941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3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r>
                        <a:rPr lang="en-US" sz="43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đầu</a:t>
                      </a:r>
                      <a:r>
                        <a:rPr lang="en-US" sz="43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GP I</a:t>
                      </a:r>
                      <a:endParaRPr sz="43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altLang="en-US" sz="3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NST </a:t>
                      </a:r>
                      <a:r>
                        <a:rPr lang="en-US" altLang="en-US" sz="3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kép</a:t>
                      </a:r>
                      <a:r>
                        <a:rPr lang="en-US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đóng</a:t>
                      </a:r>
                      <a:r>
                        <a:rPr lang="vi-VN" altLang="en-US" sz="3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xoắn</a:t>
                      </a:r>
                      <a:r>
                        <a:rPr lang="en-US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</a:t>
                      </a:r>
                      <a:r>
                        <a:rPr lang="en-US" altLang="en-US" sz="3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Font typeface="Wingdings" pitchFamily="2" charset="2"/>
                        <a:buNone/>
                      </a:pPr>
                      <a:r>
                        <a:rPr lang="vi-VN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Các NST kép trong cặp tương đồng </a:t>
                      </a:r>
                      <a:r>
                        <a:rPr lang="vi-VN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 hợp và có thể bắt chéo</a:t>
                      </a:r>
                      <a:r>
                        <a:rPr lang="vi-VN" altLang="en-US" sz="3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sau đó tách rời nhau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Times New Roman"/>
                        <a:buNone/>
                      </a:pPr>
                      <a:endParaRPr sz="3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6" name="Google Shape;206;p8" descr="Stationery"/>
          <p:cNvSpPr/>
          <p:nvPr/>
        </p:nvSpPr>
        <p:spPr>
          <a:xfrm rot="660000">
            <a:off x="6415087" y="414867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7" name="Google Shape;207;p8"/>
          <p:cNvGrpSpPr/>
          <p:nvPr/>
        </p:nvGrpSpPr>
        <p:grpSpPr>
          <a:xfrm>
            <a:off x="6797675" y="836083"/>
            <a:ext cx="1219200" cy="1130300"/>
            <a:chOff x="4282" y="526"/>
            <a:chExt cx="768" cy="713"/>
          </a:xfrm>
        </p:grpSpPr>
        <p:sp>
          <p:nvSpPr>
            <p:cNvPr id="208" name="Google Shape;208;p8"/>
            <p:cNvSpPr/>
            <p:nvPr/>
          </p:nvSpPr>
          <p:spPr>
            <a:xfrm>
              <a:off x="4282" y="526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0" name="Google Shape;210;p8"/>
          <p:cNvGrpSpPr/>
          <p:nvPr/>
        </p:nvGrpSpPr>
        <p:grpSpPr>
          <a:xfrm>
            <a:off x="6896101" y="880534"/>
            <a:ext cx="1017587" cy="1035049"/>
            <a:chOff x="4344" y="555"/>
            <a:chExt cx="641" cy="651"/>
          </a:xfrm>
        </p:grpSpPr>
        <p:sp>
          <p:nvSpPr>
            <p:cNvPr id="211" name="Google Shape;211;p8"/>
            <p:cNvSpPr/>
            <p:nvPr/>
          </p:nvSpPr>
          <p:spPr>
            <a:xfrm>
              <a:off x="4344" y="597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507" y="587"/>
              <a:ext cx="439" cy="428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4562" y="694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3900000">
              <a:off x="4523" y="767"/>
              <a:ext cx="470" cy="196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4488" y="792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687" y="736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703" y="839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4612" y="898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19" name="Google Shape;219;p8"/>
            <p:cNvGrpSpPr/>
            <p:nvPr/>
          </p:nvGrpSpPr>
          <p:grpSpPr>
            <a:xfrm>
              <a:off x="4390" y="555"/>
              <a:ext cx="595" cy="651"/>
              <a:chOff x="2474" y="556"/>
              <a:chExt cx="536" cy="586"/>
            </a:xfrm>
          </p:grpSpPr>
          <p:sp>
            <p:nvSpPr>
              <p:cNvPr id="220" name="Google Shape;220;p8"/>
              <p:cNvSpPr/>
              <p:nvPr/>
            </p:nvSpPr>
            <p:spPr>
              <a:xfrm>
                <a:off x="2474" y="576"/>
                <a:ext cx="134" cy="43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39" extrusionOk="0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2661" y="722"/>
                <a:ext cx="83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0" extrusionOk="0">
                    <a:moveTo>
                      <a:pt x="34" y="0"/>
                    </a:moveTo>
                    <a:cubicBezTo>
                      <a:pt x="0" y="50"/>
                      <a:pt x="15" y="96"/>
                      <a:pt x="63" y="127"/>
                    </a:cubicBezTo>
                    <a:cubicBezTo>
                      <a:pt x="56" y="217"/>
                      <a:pt x="66" y="249"/>
                      <a:pt x="24" y="313"/>
                    </a:cubicBezTo>
                    <a:cubicBezTo>
                      <a:pt x="27" y="329"/>
                      <a:pt x="23" y="349"/>
                      <a:pt x="34" y="362"/>
                    </a:cubicBezTo>
                    <a:cubicBezTo>
                      <a:pt x="83" y="420"/>
                      <a:pt x="73" y="323"/>
                      <a:pt x="73" y="401"/>
                    </a:cubicBezTo>
                  </a:path>
                </a:pathLst>
              </a:custGeom>
              <a:noFill/>
              <a:ln w="158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2743" y="655"/>
                <a:ext cx="113" cy="4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29" extrusionOk="0">
                    <a:moveTo>
                      <a:pt x="0" y="9"/>
                    </a:moveTo>
                    <a:cubicBezTo>
                      <a:pt x="68" y="32"/>
                      <a:pt x="0" y="0"/>
                      <a:pt x="39" y="48"/>
                    </a:cubicBezTo>
                    <a:cubicBezTo>
                      <a:pt x="46" y="57"/>
                      <a:pt x="59" y="61"/>
                      <a:pt x="69" y="67"/>
                    </a:cubicBezTo>
                    <a:cubicBezTo>
                      <a:pt x="81" y="118"/>
                      <a:pt x="113" y="153"/>
                      <a:pt x="49" y="175"/>
                    </a:cubicBezTo>
                    <a:cubicBezTo>
                      <a:pt x="46" y="185"/>
                      <a:pt x="38" y="194"/>
                      <a:pt x="39" y="204"/>
                    </a:cubicBezTo>
                    <a:cubicBezTo>
                      <a:pt x="44" y="245"/>
                      <a:pt x="85" y="317"/>
                      <a:pt x="108" y="351"/>
                    </a:cubicBezTo>
                    <a:cubicBezTo>
                      <a:pt x="105" y="361"/>
                      <a:pt x="105" y="373"/>
                      <a:pt x="98" y="380"/>
                    </a:cubicBezTo>
                    <a:cubicBezTo>
                      <a:pt x="77" y="401"/>
                      <a:pt x="49" y="376"/>
                      <a:pt x="49" y="429"/>
                    </a:cubicBezTo>
                  </a:path>
                </a:pathLst>
              </a:custGeom>
              <a:noFill/>
              <a:ln w="158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616" y="556"/>
                <a:ext cx="394" cy="4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1" extrusionOk="0">
                    <a:moveTo>
                      <a:pt x="0" y="10"/>
                    </a:moveTo>
                    <a:cubicBezTo>
                      <a:pt x="52" y="7"/>
                      <a:pt x="105" y="0"/>
                      <a:pt x="157" y="0"/>
                    </a:cubicBezTo>
                    <a:cubicBezTo>
                      <a:pt x="170" y="0"/>
                      <a:pt x="186" y="1"/>
                      <a:pt x="196" y="10"/>
                    </a:cubicBezTo>
                    <a:cubicBezTo>
                      <a:pt x="198" y="12"/>
                      <a:pt x="232" y="90"/>
                      <a:pt x="235" y="98"/>
                    </a:cubicBezTo>
                    <a:cubicBezTo>
                      <a:pt x="213" y="161"/>
                      <a:pt x="243" y="100"/>
                      <a:pt x="196" y="137"/>
                    </a:cubicBezTo>
                    <a:cubicBezTo>
                      <a:pt x="187" y="144"/>
                      <a:pt x="183" y="156"/>
                      <a:pt x="176" y="166"/>
                    </a:cubicBezTo>
                    <a:cubicBezTo>
                      <a:pt x="205" y="209"/>
                      <a:pt x="187" y="203"/>
                      <a:pt x="254" y="186"/>
                    </a:cubicBezTo>
                    <a:cubicBezTo>
                      <a:pt x="274" y="181"/>
                      <a:pt x="313" y="166"/>
                      <a:pt x="313" y="166"/>
                    </a:cubicBezTo>
                    <a:cubicBezTo>
                      <a:pt x="336" y="169"/>
                      <a:pt x="363" y="162"/>
                      <a:pt x="381" y="176"/>
                    </a:cubicBezTo>
                    <a:cubicBezTo>
                      <a:pt x="394" y="186"/>
                      <a:pt x="391" y="208"/>
                      <a:pt x="391" y="225"/>
                    </a:cubicBezTo>
                    <a:cubicBezTo>
                      <a:pt x="391" y="262"/>
                      <a:pt x="380" y="325"/>
                      <a:pt x="362" y="362"/>
                    </a:cubicBezTo>
                    <a:cubicBezTo>
                      <a:pt x="344" y="399"/>
                      <a:pt x="332" y="381"/>
                      <a:pt x="352" y="401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24" name="Google Shape;224;p8"/>
          <p:cNvSpPr/>
          <p:nvPr/>
        </p:nvSpPr>
        <p:spPr>
          <a:xfrm>
            <a:off x="7612062" y="58843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6997700" y="6053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6" name="Google Shape;226;p8"/>
          <p:cNvGrpSpPr/>
          <p:nvPr/>
        </p:nvGrpSpPr>
        <p:grpSpPr>
          <a:xfrm>
            <a:off x="6683375" y="740834"/>
            <a:ext cx="1574800" cy="1382183"/>
            <a:chOff x="3824" y="2716"/>
            <a:chExt cx="1137" cy="968"/>
          </a:xfrm>
        </p:grpSpPr>
        <p:sp>
          <p:nvSpPr>
            <p:cNvPr id="227" name="Google Shape;227;p8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1" name="Google Shape;231;p8"/>
          <p:cNvSpPr txBox="1"/>
          <p:nvPr/>
        </p:nvSpPr>
        <p:spPr>
          <a:xfrm>
            <a:off x="117476" y="2584450"/>
            <a:ext cx="261143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5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Tế bào mẹ</a:t>
            </a:r>
            <a:endParaRPr dirty="0"/>
          </a:p>
        </p:txBody>
      </p:sp>
      <p:sp>
        <p:nvSpPr>
          <p:cNvPr id="232" name="Google Shape;232;p8"/>
          <p:cNvSpPr txBox="1"/>
          <p:nvPr/>
        </p:nvSpPr>
        <p:spPr>
          <a:xfrm>
            <a:off x="3101182" y="2522894"/>
            <a:ext cx="26114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800" dirty="0" smtClean="0"/>
              <a:t>Kì trung gian</a:t>
            </a:r>
            <a:endParaRPr sz="2800" dirty="0"/>
          </a:p>
        </p:txBody>
      </p:sp>
      <p:sp>
        <p:nvSpPr>
          <p:cNvPr id="233" name="Google Shape;233;p8"/>
          <p:cNvSpPr txBox="1"/>
          <p:nvPr/>
        </p:nvSpPr>
        <p:spPr>
          <a:xfrm>
            <a:off x="6300788" y="2584450"/>
            <a:ext cx="26114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800" dirty="0" smtClean="0"/>
              <a:t>Kì đầu</a:t>
            </a:r>
            <a:endParaRPr sz="2800" dirty="0"/>
          </a:p>
        </p:txBody>
      </p:sp>
      <p:sp>
        <p:nvSpPr>
          <p:cNvPr id="234" name="Google Shape;234;p8" descr="Stationery"/>
          <p:cNvSpPr/>
          <p:nvPr/>
        </p:nvSpPr>
        <p:spPr>
          <a:xfrm rot="660000">
            <a:off x="400049" y="378884"/>
            <a:ext cx="2182812" cy="2027767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730250" y="814917"/>
            <a:ext cx="1244600" cy="1155700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844550" y="929216"/>
            <a:ext cx="374650" cy="742949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1087438" y="912283"/>
            <a:ext cx="712787" cy="696383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1174751" y="1081616"/>
            <a:ext cx="153987" cy="787400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8"/>
          <p:cNvSpPr/>
          <p:nvPr/>
        </p:nvSpPr>
        <p:spPr>
          <a:xfrm rot="3900000">
            <a:off x="1109398" y="1198298"/>
            <a:ext cx="764116" cy="319087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1557337" y="573617"/>
            <a:ext cx="220662" cy="2815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1057276" y="1238250"/>
            <a:ext cx="85725" cy="86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1357313" y="1149350"/>
            <a:ext cx="85725" cy="86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1430338" y="1312334"/>
            <a:ext cx="85725" cy="8678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1254126" y="1407583"/>
            <a:ext cx="85725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996951" y="1595967"/>
            <a:ext cx="173037" cy="17356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6" name="Google Shape;246;p8"/>
          <p:cNvGrpSpPr/>
          <p:nvPr/>
        </p:nvGrpSpPr>
        <p:grpSpPr>
          <a:xfrm>
            <a:off x="6991350" y="1047749"/>
            <a:ext cx="862012" cy="770467"/>
            <a:chOff x="4956" y="2183"/>
            <a:chExt cx="543" cy="485"/>
          </a:xfrm>
        </p:grpSpPr>
        <p:sp>
          <p:nvSpPr>
            <p:cNvPr id="247" name="Google Shape;247;p8"/>
            <p:cNvSpPr/>
            <p:nvPr/>
          </p:nvSpPr>
          <p:spPr>
            <a:xfrm>
              <a:off x="4956" y="2220"/>
              <a:ext cx="170" cy="289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148" y="2203"/>
              <a:ext cx="322" cy="271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58" y="2354"/>
              <a:ext cx="70" cy="306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 rot="3900000">
              <a:off x="5163" y="2347"/>
              <a:ext cx="298" cy="144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5002" y="2207"/>
              <a:ext cx="109" cy="30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184" y="2373"/>
              <a:ext cx="68" cy="295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261" y="2297"/>
              <a:ext cx="92" cy="301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178" y="2183"/>
              <a:ext cx="321" cy="282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9" name="Google Shape;259;p8" descr="Stationery"/>
          <p:cNvSpPr/>
          <p:nvPr/>
        </p:nvSpPr>
        <p:spPr>
          <a:xfrm rot="660000">
            <a:off x="3355975" y="416983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3738562" y="836083"/>
            <a:ext cx="1219200" cy="11324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3836987" y="950383"/>
            <a:ext cx="366712" cy="726016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4116387" y="912284"/>
            <a:ext cx="696912" cy="679449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4183062" y="1102783"/>
            <a:ext cx="150812" cy="768349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8"/>
          <p:cNvSpPr/>
          <p:nvPr/>
        </p:nvSpPr>
        <p:spPr>
          <a:xfrm rot="3900000">
            <a:off x="4120621" y="1219200"/>
            <a:ext cx="747183" cy="311150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4065588" y="1259416"/>
            <a:ext cx="84137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4422776" y="1170516"/>
            <a:ext cx="84137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4406901" y="1333500"/>
            <a:ext cx="84137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262438" y="1426633"/>
            <a:ext cx="84137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4005262" y="1615017"/>
            <a:ext cx="171450" cy="17356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0" name="Google Shape;270;p8"/>
          <p:cNvGrpSpPr/>
          <p:nvPr/>
        </p:nvGrpSpPr>
        <p:grpSpPr>
          <a:xfrm>
            <a:off x="3910012" y="882650"/>
            <a:ext cx="944562" cy="1032933"/>
            <a:chOff x="2474" y="556"/>
            <a:chExt cx="536" cy="586"/>
          </a:xfrm>
        </p:grpSpPr>
        <p:sp>
          <p:nvSpPr>
            <p:cNvPr id="271" name="Google Shape;271;p8"/>
            <p:cNvSpPr/>
            <p:nvPr/>
          </p:nvSpPr>
          <p:spPr>
            <a:xfrm>
              <a:off x="2474" y="576"/>
              <a:ext cx="134" cy="43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661" y="722"/>
              <a:ext cx="83" cy="420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743" y="655"/>
              <a:ext cx="113" cy="429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616" y="556"/>
              <a:ext cx="394" cy="401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5" name="Google Shape;275;p8"/>
          <p:cNvSpPr/>
          <p:nvPr/>
        </p:nvSpPr>
        <p:spPr>
          <a:xfrm>
            <a:off x="4552950" y="590549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4540250" y="60748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3948112" y="609600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08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9"/>
          <p:cNvGraphicFramePr/>
          <p:nvPr>
            <p:extLst>
              <p:ext uri="{D42A27DB-BD31-4B8C-83A1-F6EECF244321}">
                <p14:modId xmlns:p14="http://schemas.microsoft.com/office/powerpoint/2010/main" val="1760227291"/>
              </p:ext>
            </p:extLst>
          </p:nvPr>
        </p:nvGraphicFramePr>
        <p:xfrm>
          <a:off x="-19050" y="4910329"/>
          <a:ext cx="9144000" cy="21006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/>
                <a:gridCol w="7162800"/>
              </a:tblGrid>
              <a:tr h="7417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endParaRPr sz="2800" dirty="0"/>
                    </a:p>
                  </a:txBody>
                  <a:tcPr marL="91450" marR="91450" marT="45733" marB="45733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Những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biến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NST</a:t>
                      </a:r>
                      <a:endParaRPr sz="2800" dirty="0"/>
                    </a:p>
                  </a:txBody>
                  <a:tcPr marL="91450" marR="91450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giữa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2800" dirty="0"/>
                    </a:p>
                  </a:txBody>
                  <a:tcPr marL="91450" marR="91450" marT="45733" marB="45733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NST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kép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đóng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xoắn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cực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đại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xếp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thành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hàng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tại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mặt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phẳng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xích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đạo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thoi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phân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bào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800" dirty="0"/>
                    </a:p>
                  </a:txBody>
                  <a:tcPr marL="91450" marR="91450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83" name="Google Shape;283;p9" descr="Stationery"/>
          <p:cNvSpPr/>
          <p:nvPr/>
        </p:nvSpPr>
        <p:spPr>
          <a:xfrm rot="660000">
            <a:off x="363537" y="2967567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2192337" y="38057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515937" y="38057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6" name="Google Shape;286;p9"/>
          <p:cNvGrpSpPr/>
          <p:nvPr/>
        </p:nvGrpSpPr>
        <p:grpSpPr>
          <a:xfrm>
            <a:off x="668337" y="3272366"/>
            <a:ext cx="1574800" cy="1380067"/>
            <a:chOff x="3824" y="2716"/>
            <a:chExt cx="1137" cy="968"/>
          </a:xfrm>
        </p:grpSpPr>
        <p:sp>
          <p:nvSpPr>
            <p:cNvPr id="287" name="Google Shape;287;p9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91" name="Google Shape;291;p9"/>
          <p:cNvGrpSpPr/>
          <p:nvPr/>
        </p:nvGrpSpPr>
        <p:grpSpPr>
          <a:xfrm>
            <a:off x="943176" y="3635945"/>
            <a:ext cx="166287" cy="307891"/>
            <a:chOff x="2148" y="3128"/>
            <a:chExt cx="123" cy="291"/>
          </a:xfrm>
        </p:grpSpPr>
        <p:grpSp>
          <p:nvGrpSpPr>
            <p:cNvPr id="292" name="Google Shape;292;p9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293" name="Google Shape;293;p9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96" name="Google Shape;296;p9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297" name="Google Shape;297;p9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300" name="Google Shape;300;p9"/>
          <p:cNvGrpSpPr/>
          <p:nvPr/>
        </p:nvGrpSpPr>
        <p:grpSpPr>
          <a:xfrm>
            <a:off x="1250116" y="3492050"/>
            <a:ext cx="173121" cy="284535"/>
            <a:chOff x="2148" y="3128"/>
            <a:chExt cx="123" cy="291"/>
          </a:xfrm>
        </p:grpSpPr>
        <p:grpSp>
          <p:nvGrpSpPr>
            <p:cNvPr id="301" name="Google Shape;301;p9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302" name="Google Shape;302;p9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05" name="Google Shape;305;p9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306" name="Google Shape;306;p9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309" name="Google Shape;309;p9"/>
          <p:cNvGrpSpPr/>
          <p:nvPr/>
        </p:nvGrpSpPr>
        <p:grpSpPr>
          <a:xfrm>
            <a:off x="985415" y="3885748"/>
            <a:ext cx="191344" cy="286657"/>
            <a:chOff x="2148" y="3128"/>
            <a:chExt cx="123" cy="291"/>
          </a:xfrm>
        </p:grpSpPr>
        <p:grpSp>
          <p:nvGrpSpPr>
            <p:cNvPr id="310" name="Google Shape;310;p9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311" name="Google Shape;311;p9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14" name="Google Shape;314;p9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315" name="Google Shape;315;p9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318" name="Google Shape;318;p9"/>
          <p:cNvGrpSpPr/>
          <p:nvPr/>
        </p:nvGrpSpPr>
        <p:grpSpPr>
          <a:xfrm>
            <a:off x="1237416" y="4150387"/>
            <a:ext cx="173121" cy="250560"/>
            <a:chOff x="2148" y="3128"/>
            <a:chExt cx="123" cy="291"/>
          </a:xfrm>
        </p:grpSpPr>
        <p:grpSp>
          <p:nvGrpSpPr>
            <p:cNvPr id="319" name="Google Shape;319;p9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320" name="Google Shape;320;p9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23" name="Google Shape;323;p9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324" name="Google Shape;324;p9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5" name="Google Shape;325;p9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6" name="Google Shape;326;p9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27" name="Google Shape;327;p9"/>
          <p:cNvSpPr txBox="1"/>
          <p:nvPr/>
        </p:nvSpPr>
        <p:spPr>
          <a:xfrm>
            <a:off x="2558522" y="3878247"/>
            <a:ext cx="19240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giữa 1</a:t>
            </a:r>
            <a:endParaRPr sz="2400" dirty="0"/>
          </a:p>
        </p:txBody>
      </p:sp>
      <p:grpSp>
        <p:nvGrpSpPr>
          <p:cNvPr id="328" name="Google Shape;328;p9"/>
          <p:cNvGrpSpPr/>
          <p:nvPr/>
        </p:nvGrpSpPr>
        <p:grpSpPr>
          <a:xfrm>
            <a:off x="1025525" y="3568700"/>
            <a:ext cx="862012" cy="770467"/>
            <a:chOff x="4956" y="2183"/>
            <a:chExt cx="543" cy="485"/>
          </a:xfrm>
        </p:grpSpPr>
        <p:sp>
          <p:nvSpPr>
            <p:cNvPr id="329" name="Google Shape;329;p9"/>
            <p:cNvSpPr/>
            <p:nvPr/>
          </p:nvSpPr>
          <p:spPr>
            <a:xfrm>
              <a:off x="4956" y="2220"/>
              <a:ext cx="170" cy="289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148" y="2203"/>
              <a:ext cx="322" cy="271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158" y="2354"/>
              <a:ext cx="70" cy="306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 rot="3900000">
              <a:off x="5163" y="2347"/>
              <a:ext cx="298" cy="144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002" y="2207"/>
              <a:ext cx="109" cy="30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5184" y="2373"/>
              <a:ext cx="68" cy="295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261" y="2297"/>
              <a:ext cx="92" cy="301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178" y="2183"/>
              <a:ext cx="321" cy="282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1" name="Google Shape;341;p9" descr="Stationery"/>
          <p:cNvSpPr/>
          <p:nvPr/>
        </p:nvSpPr>
        <p:spPr>
          <a:xfrm rot="660000">
            <a:off x="6415087" y="414867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2" name="Google Shape;342;p9"/>
          <p:cNvGrpSpPr/>
          <p:nvPr/>
        </p:nvGrpSpPr>
        <p:grpSpPr>
          <a:xfrm>
            <a:off x="6797675" y="836083"/>
            <a:ext cx="1219200" cy="1130300"/>
            <a:chOff x="4282" y="526"/>
            <a:chExt cx="768" cy="713"/>
          </a:xfrm>
        </p:grpSpPr>
        <p:sp>
          <p:nvSpPr>
            <p:cNvPr id="343" name="Google Shape;343;p9"/>
            <p:cNvSpPr/>
            <p:nvPr/>
          </p:nvSpPr>
          <p:spPr>
            <a:xfrm>
              <a:off x="4282" y="526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5" name="Google Shape;345;p9"/>
          <p:cNvGrpSpPr/>
          <p:nvPr/>
        </p:nvGrpSpPr>
        <p:grpSpPr>
          <a:xfrm>
            <a:off x="6896101" y="880534"/>
            <a:ext cx="1017587" cy="1035049"/>
            <a:chOff x="4344" y="555"/>
            <a:chExt cx="641" cy="651"/>
          </a:xfrm>
        </p:grpSpPr>
        <p:sp>
          <p:nvSpPr>
            <p:cNvPr id="346" name="Google Shape;346;p9"/>
            <p:cNvSpPr/>
            <p:nvPr/>
          </p:nvSpPr>
          <p:spPr>
            <a:xfrm>
              <a:off x="4344" y="597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4507" y="587"/>
              <a:ext cx="439" cy="428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4562" y="694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 rot="3900000">
              <a:off x="4523" y="767"/>
              <a:ext cx="470" cy="196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4488" y="792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4687" y="736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4703" y="839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4612" y="898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54" name="Google Shape;354;p9"/>
            <p:cNvGrpSpPr/>
            <p:nvPr/>
          </p:nvGrpSpPr>
          <p:grpSpPr>
            <a:xfrm>
              <a:off x="4390" y="555"/>
              <a:ext cx="595" cy="651"/>
              <a:chOff x="2474" y="556"/>
              <a:chExt cx="536" cy="586"/>
            </a:xfrm>
          </p:grpSpPr>
          <p:sp>
            <p:nvSpPr>
              <p:cNvPr id="355" name="Google Shape;355;p9"/>
              <p:cNvSpPr/>
              <p:nvPr/>
            </p:nvSpPr>
            <p:spPr>
              <a:xfrm>
                <a:off x="2474" y="576"/>
                <a:ext cx="134" cy="43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39" extrusionOk="0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>
                <a:off x="2661" y="722"/>
                <a:ext cx="83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0" extrusionOk="0">
                    <a:moveTo>
                      <a:pt x="34" y="0"/>
                    </a:moveTo>
                    <a:cubicBezTo>
                      <a:pt x="0" y="50"/>
                      <a:pt x="15" y="96"/>
                      <a:pt x="63" y="127"/>
                    </a:cubicBezTo>
                    <a:cubicBezTo>
                      <a:pt x="56" y="217"/>
                      <a:pt x="66" y="249"/>
                      <a:pt x="24" y="313"/>
                    </a:cubicBezTo>
                    <a:cubicBezTo>
                      <a:pt x="27" y="329"/>
                      <a:pt x="23" y="349"/>
                      <a:pt x="34" y="362"/>
                    </a:cubicBezTo>
                    <a:cubicBezTo>
                      <a:pt x="83" y="420"/>
                      <a:pt x="73" y="323"/>
                      <a:pt x="73" y="401"/>
                    </a:cubicBezTo>
                  </a:path>
                </a:pathLst>
              </a:custGeom>
              <a:noFill/>
              <a:ln w="158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2743" y="655"/>
                <a:ext cx="113" cy="4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29" extrusionOk="0">
                    <a:moveTo>
                      <a:pt x="0" y="9"/>
                    </a:moveTo>
                    <a:cubicBezTo>
                      <a:pt x="68" y="32"/>
                      <a:pt x="0" y="0"/>
                      <a:pt x="39" y="48"/>
                    </a:cubicBezTo>
                    <a:cubicBezTo>
                      <a:pt x="46" y="57"/>
                      <a:pt x="59" y="61"/>
                      <a:pt x="69" y="67"/>
                    </a:cubicBezTo>
                    <a:cubicBezTo>
                      <a:pt x="81" y="118"/>
                      <a:pt x="113" y="153"/>
                      <a:pt x="49" y="175"/>
                    </a:cubicBezTo>
                    <a:cubicBezTo>
                      <a:pt x="46" y="185"/>
                      <a:pt x="38" y="194"/>
                      <a:pt x="39" y="204"/>
                    </a:cubicBezTo>
                    <a:cubicBezTo>
                      <a:pt x="44" y="245"/>
                      <a:pt x="85" y="317"/>
                      <a:pt x="108" y="351"/>
                    </a:cubicBezTo>
                    <a:cubicBezTo>
                      <a:pt x="105" y="361"/>
                      <a:pt x="105" y="373"/>
                      <a:pt x="98" y="380"/>
                    </a:cubicBezTo>
                    <a:cubicBezTo>
                      <a:pt x="77" y="401"/>
                      <a:pt x="49" y="376"/>
                      <a:pt x="49" y="429"/>
                    </a:cubicBezTo>
                  </a:path>
                </a:pathLst>
              </a:custGeom>
              <a:noFill/>
              <a:ln w="158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2616" y="556"/>
                <a:ext cx="394" cy="4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1" extrusionOk="0">
                    <a:moveTo>
                      <a:pt x="0" y="10"/>
                    </a:moveTo>
                    <a:cubicBezTo>
                      <a:pt x="52" y="7"/>
                      <a:pt x="105" y="0"/>
                      <a:pt x="157" y="0"/>
                    </a:cubicBezTo>
                    <a:cubicBezTo>
                      <a:pt x="170" y="0"/>
                      <a:pt x="186" y="1"/>
                      <a:pt x="196" y="10"/>
                    </a:cubicBezTo>
                    <a:cubicBezTo>
                      <a:pt x="198" y="12"/>
                      <a:pt x="232" y="90"/>
                      <a:pt x="235" y="98"/>
                    </a:cubicBezTo>
                    <a:cubicBezTo>
                      <a:pt x="213" y="161"/>
                      <a:pt x="243" y="100"/>
                      <a:pt x="196" y="137"/>
                    </a:cubicBezTo>
                    <a:cubicBezTo>
                      <a:pt x="187" y="144"/>
                      <a:pt x="183" y="156"/>
                      <a:pt x="176" y="166"/>
                    </a:cubicBezTo>
                    <a:cubicBezTo>
                      <a:pt x="205" y="209"/>
                      <a:pt x="187" y="203"/>
                      <a:pt x="254" y="186"/>
                    </a:cubicBezTo>
                    <a:cubicBezTo>
                      <a:pt x="274" y="181"/>
                      <a:pt x="313" y="166"/>
                      <a:pt x="313" y="166"/>
                    </a:cubicBezTo>
                    <a:cubicBezTo>
                      <a:pt x="336" y="169"/>
                      <a:pt x="363" y="162"/>
                      <a:pt x="381" y="176"/>
                    </a:cubicBezTo>
                    <a:cubicBezTo>
                      <a:pt x="394" y="186"/>
                      <a:pt x="391" y="208"/>
                      <a:pt x="391" y="225"/>
                    </a:cubicBezTo>
                    <a:cubicBezTo>
                      <a:pt x="391" y="262"/>
                      <a:pt x="380" y="325"/>
                      <a:pt x="362" y="362"/>
                    </a:cubicBezTo>
                    <a:cubicBezTo>
                      <a:pt x="344" y="399"/>
                      <a:pt x="332" y="381"/>
                      <a:pt x="352" y="401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59" name="Google Shape;359;p9"/>
          <p:cNvSpPr/>
          <p:nvPr/>
        </p:nvSpPr>
        <p:spPr>
          <a:xfrm>
            <a:off x="7612062" y="58843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9"/>
          <p:cNvSpPr/>
          <p:nvPr/>
        </p:nvSpPr>
        <p:spPr>
          <a:xfrm>
            <a:off x="6997700" y="6053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1" name="Google Shape;361;p9"/>
          <p:cNvGrpSpPr/>
          <p:nvPr/>
        </p:nvGrpSpPr>
        <p:grpSpPr>
          <a:xfrm>
            <a:off x="6683375" y="740834"/>
            <a:ext cx="1574800" cy="1382183"/>
            <a:chOff x="3824" y="2716"/>
            <a:chExt cx="1137" cy="968"/>
          </a:xfrm>
        </p:grpSpPr>
        <p:sp>
          <p:nvSpPr>
            <p:cNvPr id="362" name="Google Shape;362;p9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6" name="Google Shape;366;p9"/>
          <p:cNvSpPr txBox="1"/>
          <p:nvPr/>
        </p:nvSpPr>
        <p:spPr>
          <a:xfrm>
            <a:off x="117476" y="2465232"/>
            <a:ext cx="26114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Tế bào mẹ</a:t>
            </a:r>
            <a:endParaRPr sz="2400" dirty="0"/>
          </a:p>
        </p:txBody>
      </p:sp>
      <p:sp>
        <p:nvSpPr>
          <p:cNvPr id="367" name="Google Shape;367;p9"/>
          <p:cNvSpPr txBox="1"/>
          <p:nvPr/>
        </p:nvSpPr>
        <p:spPr>
          <a:xfrm>
            <a:off x="3151188" y="2584449"/>
            <a:ext cx="26114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trung gian</a:t>
            </a:r>
            <a:endParaRPr sz="2400" dirty="0"/>
          </a:p>
        </p:txBody>
      </p:sp>
      <p:sp>
        <p:nvSpPr>
          <p:cNvPr id="368" name="Google Shape;368;p9" descr="Stationery"/>
          <p:cNvSpPr/>
          <p:nvPr/>
        </p:nvSpPr>
        <p:spPr>
          <a:xfrm rot="660000">
            <a:off x="342900" y="397934"/>
            <a:ext cx="2182812" cy="2027767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9"/>
          <p:cNvSpPr/>
          <p:nvPr/>
        </p:nvSpPr>
        <p:spPr>
          <a:xfrm>
            <a:off x="730250" y="814917"/>
            <a:ext cx="1244600" cy="1155700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9"/>
          <p:cNvSpPr/>
          <p:nvPr/>
        </p:nvSpPr>
        <p:spPr>
          <a:xfrm>
            <a:off x="844550" y="929216"/>
            <a:ext cx="374650" cy="742949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9"/>
          <p:cNvSpPr/>
          <p:nvPr/>
        </p:nvSpPr>
        <p:spPr>
          <a:xfrm>
            <a:off x="1087438" y="912283"/>
            <a:ext cx="712787" cy="696383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9"/>
          <p:cNvSpPr/>
          <p:nvPr/>
        </p:nvSpPr>
        <p:spPr>
          <a:xfrm>
            <a:off x="1174751" y="1081616"/>
            <a:ext cx="153987" cy="787400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9"/>
          <p:cNvSpPr/>
          <p:nvPr/>
        </p:nvSpPr>
        <p:spPr>
          <a:xfrm rot="3900000">
            <a:off x="1109398" y="1198298"/>
            <a:ext cx="764116" cy="319087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9"/>
          <p:cNvSpPr/>
          <p:nvPr/>
        </p:nvSpPr>
        <p:spPr>
          <a:xfrm>
            <a:off x="1557337" y="573617"/>
            <a:ext cx="220662" cy="2815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9"/>
          <p:cNvSpPr/>
          <p:nvPr/>
        </p:nvSpPr>
        <p:spPr>
          <a:xfrm>
            <a:off x="1057276" y="1238250"/>
            <a:ext cx="85725" cy="86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9"/>
          <p:cNvSpPr/>
          <p:nvPr/>
        </p:nvSpPr>
        <p:spPr>
          <a:xfrm>
            <a:off x="1357313" y="1149350"/>
            <a:ext cx="85725" cy="86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1430338" y="1312334"/>
            <a:ext cx="85725" cy="8678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9"/>
          <p:cNvSpPr/>
          <p:nvPr/>
        </p:nvSpPr>
        <p:spPr>
          <a:xfrm>
            <a:off x="1254126" y="1407583"/>
            <a:ext cx="85725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9"/>
          <p:cNvSpPr/>
          <p:nvPr/>
        </p:nvSpPr>
        <p:spPr>
          <a:xfrm>
            <a:off x="996951" y="1595967"/>
            <a:ext cx="173037" cy="17356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0" name="Google Shape;380;p9"/>
          <p:cNvGrpSpPr/>
          <p:nvPr/>
        </p:nvGrpSpPr>
        <p:grpSpPr>
          <a:xfrm>
            <a:off x="6991350" y="1047749"/>
            <a:ext cx="862012" cy="770467"/>
            <a:chOff x="4956" y="2183"/>
            <a:chExt cx="543" cy="485"/>
          </a:xfrm>
        </p:grpSpPr>
        <p:sp>
          <p:nvSpPr>
            <p:cNvPr id="381" name="Google Shape;381;p9"/>
            <p:cNvSpPr/>
            <p:nvPr/>
          </p:nvSpPr>
          <p:spPr>
            <a:xfrm>
              <a:off x="4956" y="2220"/>
              <a:ext cx="170" cy="289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148" y="2203"/>
              <a:ext cx="322" cy="271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158" y="2354"/>
              <a:ext cx="70" cy="306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 rot="3900000">
              <a:off x="5163" y="2347"/>
              <a:ext cx="298" cy="144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5002" y="2207"/>
              <a:ext cx="109" cy="30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5184" y="2373"/>
              <a:ext cx="68" cy="295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5261" y="2297"/>
              <a:ext cx="92" cy="301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5178" y="2183"/>
              <a:ext cx="321" cy="282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93" name="Google Shape;393;p9" descr="Stationery"/>
          <p:cNvSpPr/>
          <p:nvPr/>
        </p:nvSpPr>
        <p:spPr>
          <a:xfrm rot="660000">
            <a:off x="3355975" y="416983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9"/>
          <p:cNvSpPr/>
          <p:nvPr/>
        </p:nvSpPr>
        <p:spPr>
          <a:xfrm>
            <a:off x="3738562" y="836083"/>
            <a:ext cx="1219200" cy="11324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9"/>
          <p:cNvSpPr/>
          <p:nvPr/>
        </p:nvSpPr>
        <p:spPr>
          <a:xfrm>
            <a:off x="3836987" y="950383"/>
            <a:ext cx="366712" cy="726016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9"/>
          <p:cNvSpPr/>
          <p:nvPr/>
        </p:nvSpPr>
        <p:spPr>
          <a:xfrm>
            <a:off x="4116387" y="912284"/>
            <a:ext cx="696912" cy="679449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9"/>
          <p:cNvSpPr/>
          <p:nvPr/>
        </p:nvSpPr>
        <p:spPr>
          <a:xfrm>
            <a:off x="4183062" y="1102783"/>
            <a:ext cx="150812" cy="768349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9"/>
          <p:cNvSpPr/>
          <p:nvPr/>
        </p:nvSpPr>
        <p:spPr>
          <a:xfrm rot="3900000">
            <a:off x="4120621" y="1219200"/>
            <a:ext cx="747183" cy="311150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4065588" y="1259416"/>
            <a:ext cx="84137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4422776" y="1170516"/>
            <a:ext cx="84137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4406901" y="1333500"/>
            <a:ext cx="84137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4262438" y="1426633"/>
            <a:ext cx="84137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4005262" y="1615017"/>
            <a:ext cx="171450" cy="17356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4" name="Google Shape;404;p9"/>
          <p:cNvGrpSpPr/>
          <p:nvPr/>
        </p:nvGrpSpPr>
        <p:grpSpPr>
          <a:xfrm>
            <a:off x="3910012" y="882650"/>
            <a:ext cx="944562" cy="1032933"/>
            <a:chOff x="2474" y="556"/>
            <a:chExt cx="536" cy="586"/>
          </a:xfrm>
        </p:grpSpPr>
        <p:sp>
          <p:nvSpPr>
            <p:cNvPr id="405" name="Google Shape;405;p9"/>
            <p:cNvSpPr/>
            <p:nvPr/>
          </p:nvSpPr>
          <p:spPr>
            <a:xfrm>
              <a:off x="2474" y="576"/>
              <a:ext cx="134" cy="43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661" y="722"/>
              <a:ext cx="83" cy="420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743" y="655"/>
              <a:ext cx="113" cy="429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616" y="556"/>
              <a:ext cx="394" cy="401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09" name="Google Shape;409;p9"/>
          <p:cNvSpPr/>
          <p:nvPr/>
        </p:nvSpPr>
        <p:spPr>
          <a:xfrm>
            <a:off x="4552950" y="590549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9"/>
          <p:cNvSpPr/>
          <p:nvPr/>
        </p:nvSpPr>
        <p:spPr>
          <a:xfrm>
            <a:off x="4540250" y="60748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9"/>
          <p:cNvSpPr/>
          <p:nvPr/>
        </p:nvSpPr>
        <p:spPr>
          <a:xfrm>
            <a:off x="3948112" y="609600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6300788" y="2584449"/>
            <a:ext cx="26114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đầu 1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426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7" name="Google Shape;417;p10"/>
          <p:cNvGraphicFramePr/>
          <p:nvPr>
            <p:extLst>
              <p:ext uri="{D42A27DB-BD31-4B8C-83A1-F6EECF244321}">
                <p14:modId xmlns:p14="http://schemas.microsoft.com/office/powerpoint/2010/main" val="3353230735"/>
              </p:ext>
            </p:extLst>
          </p:nvPr>
        </p:nvGraphicFramePr>
        <p:xfrm>
          <a:off x="82563" y="5088129"/>
          <a:ext cx="8915375" cy="1889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2750"/>
                <a:gridCol w="7132625"/>
              </a:tblGrid>
              <a:tr h="494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endParaRPr sz="28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Những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biến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NST</a:t>
                      </a:r>
                      <a:endParaRPr sz="2800"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231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</a:t>
                      </a:r>
                      <a:r>
                        <a:rPr lang="en-US" sz="2800" b="0" i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28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NST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kép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phân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li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độc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lập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tổ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hợp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tự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do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về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cực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tế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bào</a:t>
                      </a:r>
                      <a:r>
                        <a:rPr lang="en-US" sz="2800" b="0" i="0" u="none" strike="noStrike" cap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none" dirty="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18" name="Google Shape;418;p10" descr="Stationery"/>
          <p:cNvSpPr/>
          <p:nvPr/>
        </p:nvSpPr>
        <p:spPr>
          <a:xfrm rot="660000">
            <a:off x="5124450" y="3033184"/>
            <a:ext cx="2495550" cy="2000249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9" name="Google Shape;419;p10"/>
          <p:cNvGrpSpPr/>
          <p:nvPr/>
        </p:nvGrpSpPr>
        <p:grpSpPr>
          <a:xfrm>
            <a:off x="5245101" y="3327401"/>
            <a:ext cx="2187575" cy="1382183"/>
            <a:chOff x="1913" y="2681"/>
            <a:chExt cx="1293" cy="870"/>
          </a:xfrm>
        </p:grpSpPr>
        <p:sp>
          <p:nvSpPr>
            <p:cNvPr id="420" name="Google Shape;420;p10"/>
            <p:cNvSpPr/>
            <p:nvPr/>
          </p:nvSpPr>
          <p:spPr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22" name="Google Shape;422;p10"/>
            <p:cNvGrpSpPr/>
            <p:nvPr/>
          </p:nvGrpSpPr>
          <p:grpSpPr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423" name="Google Shape;423;p10"/>
              <p:cNvSpPr/>
              <p:nvPr/>
            </p:nvSpPr>
            <p:spPr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6" name="Google Shape;426;p10"/>
              <p:cNvSpPr/>
              <p:nvPr/>
            </p:nvSpPr>
            <p:spPr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28" name="Google Shape;428;p10"/>
          <p:cNvGrpSpPr/>
          <p:nvPr/>
        </p:nvGrpSpPr>
        <p:grpSpPr>
          <a:xfrm>
            <a:off x="6381951" y="4179928"/>
            <a:ext cx="166287" cy="307891"/>
            <a:chOff x="2148" y="3128"/>
            <a:chExt cx="123" cy="291"/>
          </a:xfrm>
        </p:grpSpPr>
        <p:grpSp>
          <p:nvGrpSpPr>
            <p:cNvPr id="429" name="Google Shape;429;p10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430" name="Google Shape;430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33" name="Google Shape;433;p10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434" name="Google Shape;434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5" name="Google Shape;435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37" name="Google Shape;437;p10"/>
          <p:cNvGrpSpPr/>
          <p:nvPr/>
        </p:nvGrpSpPr>
        <p:grpSpPr>
          <a:xfrm>
            <a:off x="6130091" y="3591536"/>
            <a:ext cx="173121" cy="282411"/>
            <a:chOff x="2148" y="3128"/>
            <a:chExt cx="123" cy="291"/>
          </a:xfrm>
        </p:grpSpPr>
        <p:grpSp>
          <p:nvGrpSpPr>
            <p:cNvPr id="438" name="Google Shape;438;p10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439" name="Google Shape;439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0" name="Google Shape;440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1" name="Google Shape;441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42" name="Google Shape;442;p10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443" name="Google Shape;443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4" name="Google Shape;444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5" name="Google Shape;445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46" name="Google Shape;446;p10"/>
          <p:cNvGrpSpPr/>
          <p:nvPr/>
        </p:nvGrpSpPr>
        <p:grpSpPr>
          <a:xfrm>
            <a:off x="6382915" y="3583064"/>
            <a:ext cx="191344" cy="286657"/>
            <a:chOff x="2148" y="3128"/>
            <a:chExt cx="123" cy="291"/>
          </a:xfrm>
        </p:grpSpPr>
        <p:grpSp>
          <p:nvGrpSpPr>
            <p:cNvPr id="447" name="Google Shape;447;p10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448" name="Google Shape;448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9" name="Google Shape;449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0" name="Google Shape;450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51" name="Google Shape;451;p10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452" name="Google Shape;452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55" name="Google Shape;455;p10"/>
          <p:cNvGrpSpPr/>
          <p:nvPr/>
        </p:nvGrpSpPr>
        <p:grpSpPr>
          <a:xfrm>
            <a:off x="6123741" y="4211771"/>
            <a:ext cx="173121" cy="250560"/>
            <a:chOff x="2148" y="3128"/>
            <a:chExt cx="123" cy="291"/>
          </a:xfrm>
        </p:grpSpPr>
        <p:grpSp>
          <p:nvGrpSpPr>
            <p:cNvPr id="456" name="Google Shape;456;p10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457" name="Google Shape;457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8" name="Google Shape;458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9" name="Google Shape;459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60" name="Google Shape;460;p10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461" name="Google Shape;461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2" name="Google Shape;462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3" name="Google Shape;463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64" name="Google Shape;464;p10" descr="Stationery"/>
          <p:cNvSpPr/>
          <p:nvPr/>
        </p:nvSpPr>
        <p:spPr>
          <a:xfrm rot="660000">
            <a:off x="363537" y="2967567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10"/>
          <p:cNvSpPr/>
          <p:nvPr/>
        </p:nvSpPr>
        <p:spPr>
          <a:xfrm>
            <a:off x="2192337" y="38057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10"/>
          <p:cNvSpPr/>
          <p:nvPr/>
        </p:nvSpPr>
        <p:spPr>
          <a:xfrm>
            <a:off x="515937" y="38057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67" name="Google Shape;467;p10"/>
          <p:cNvGrpSpPr/>
          <p:nvPr/>
        </p:nvGrpSpPr>
        <p:grpSpPr>
          <a:xfrm>
            <a:off x="668337" y="3272366"/>
            <a:ext cx="1574800" cy="1380067"/>
            <a:chOff x="3824" y="2716"/>
            <a:chExt cx="1137" cy="968"/>
          </a:xfrm>
        </p:grpSpPr>
        <p:sp>
          <p:nvSpPr>
            <p:cNvPr id="468" name="Google Shape;468;p10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72" name="Google Shape;472;p10"/>
          <p:cNvGrpSpPr/>
          <p:nvPr/>
        </p:nvGrpSpPr>
        <p:grpSpPr>
          <a:xfrm>
            <a:off x="943176" y="3635945"/>
            <a:ext cx="166287" cy="307891"/>
            <a:chOff x="2148" y="3128"/>
            <a:chExt cx="123" cy="291"/>
          </a:xfrm>
        </p:grpSpPr>
        <p:grpSp>
          <p:nvGrpSpPr>
            <p:cNvPr id="473" name="Google Shape;473;p10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474" name="Google Shape;474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5" name="Google Shape;475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77" name="Google Shape;477;p10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478" name="Google Shape;478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9" name="Google Shape;479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0" name="Google Shape;480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81" name="Google Shape;481;p10"/>
          <p:cNvGrpSpPr/>
          <p:nvPr/>
        </p:nvGrpSpPr>
        <p:grpSpPr>
          <a:xfrm>
            <a:off x="1250116" y="3492050"/>
            <a:ext cx="173121" cy="284535"/>
            <a:chOff x="2148" y="3128"/>
            <a:chExt cx="123" cy="291"/>
          </a:xfrm>
        </p:grpSpPr>
        <p:grpSp>
          <p:nvGrpSpPr>
            <p:cNvPr id="482" name="Google Shape;482;p10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483" name="Google Shape;483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4" name="Google Shape;484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5" name="Google Shape;485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86" name="Google Shape;486;p10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487" name="Google Shape;487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8" name="Google Shape;488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9" name="Google Shape;489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90" name="Google Shape;490;p10"/>
          <p:cNvGrpSpPr/>
          <p:nvPr/>
        </p:nvGrpSpPr>
        <p:grpSpPr>
          <a:xfrm>
            <a:off x="985415" y="3885748"/>
            <a:ext cx="191344" cy="286657"/>
            <a:chOff x="2148" y="3128"/>
            <a:chExt cx="123" cy="291"/>
          </a:xfrm>
        </p:grpSpPr>
        <p:grpSp>
          <p:nvGrpSpPr>
            <p:cNvPr id="491" name="Google Shape;491;p10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492" name="Google Shape;492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3" name="Google Shape;493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95" name="Google Shape;495;p10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496" name="Google Shape;496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7" name="Google Shape;497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98" name="Google Shape;498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499" name="Google Shape;499;p10"/>
          <p:cNvGrpSpPr/>
          <p:nvPr/>
        </p:nvGrpSpPr>
        <p:grpSpPr>
          <a:xfrm>
            <a:off x="1237416" y="4150387"/>
            <a:ext cx="173121" cy="250560"/>
            <a:chOff x="2148" y="3128"/>
            <a:chExt cx="123" cy="291"/>
          </a:xfrm>
        </p:grpSpPr>
        <p:grpSp>
          <p:nvGrpSpPr>
            <p:cNvPr id="500" name="Google Shape;500;p10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501" name="Google Shape;501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2" name="Google Shape;502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3" name="Google Shape;503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04" name="Google Shape;504;p10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505" name="Google Shape;505;p10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6" name="Google Shape;506;p10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07" name="Google Shape;507;p10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509" name="Google Shape;509;p10"/>
          <p:cNvGrpSpPr/>
          <p:nvPr/>
        </p:nvGrpSpPr>
        <p:grpSpPr>
          <a:xfrm>
            <a:off x="1025525" y="3568700"/>
            <a:ext cx="862012" cy="770467"/>
            <a:chOff x="4956" y="2183"/>
            <a:chExt cx="543" cy="485"/>
          </a:xfrm>
        </p:grpSpPr>
        <p:sp>
          <p:nvSpPr>
            <p:cNvPr id="510" name="Google Shape;510;p10"/>
            <p:cNvSpPr/>
            <p:nvPr/>
          </p:nvSpPr>
          <p:spPr>
            <a:xfrm>
              <a:off x="4956" y="2220"/>
              <a:ext cx="170" cy="289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5148" y="2203"/>
              <a:ext cx="322" cy="271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158" y="2354"/>
              <a:ext cx="70" cy="306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 rot="3900000">
              <a:off x="5163" y="2347"/>
              <a:ext cx="298" cy="144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5002" y="2207"/>
              <a:ext cx="109" cy="30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5184" y="2373"/>
              <a:ext cx="68" cy="295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5261" y="2297"/>
              <a:ext cx="92" cy="301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5178" y="2183"/>
              <a:ext cx="321" cy="282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22" name="Google Shape;522;p10" descr="Stationery"/>
          <p:cNvSpPr/>
          <p:nvPr/>
        </p:nvSpPr>
        <p:spPr>
          <a:xfrm rot="660000">
            <a:off x="6415087" y="414867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3" name="Google Shape;523;p10"/>
          <p:cNvGrpSpPr/>
          <p:nvPr/>
        </p:nvGrpSpPr>
        <p:grpSpPr>
          <a:xfrm>
            <a:off x="6797675" y="836083"/>
            <a:ext cx="1219200" cy="1130300"/>
            <a:chOff x="4282" y="526"/>
            <a:chExt cx="768" cy="713"/>
          </a:xfrm>
        </p:grpSpPr>
        <p:sp>
          <p:nvSpPr>
            <p:cNvPr id="524" name="Google Shape;524;p10"/>
            <p:cNvSpPr/>
            <p:nvPr/>
          </p:nvSpPr>
          <p:spPr>
            <a:xfrm>
              <a:off x="4282" y="526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26" name="Google Shape;526;p10"/>
          <p:cNvGrpSpPr/>
          <p:nvPr/>
        </p:nvGrpSpPr>
        <p:grpSpPr>
          <a:xfrm>
            <a:off x="6896101" y="880534"/>
            <a:ext cx="1017587" cy="1035049"/>
            <a:chOff x="4344" y="555"/>
            <a:chExt cx="641" cy="651"/>
          </a:xfrm>
        </p:grpSpPr>
        <p:sp>
          <p:nvSpPr>
            <p:cNvPr id="527" name="Google Shape;527;p10"/>
            <p:cNvSpPr/>
            <p:nvPr/>
          </p:nvSpPr>
          <p:spPr>
            <a:xfrm>
              <a:off x="4344" y="597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4507" y="587"/>
              <a:ext cx="439" cy="428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4562" y="694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0" name="Google Shape;530;p10"/>
            <p:cNvSpPr/>
            <p:nvPr/>
          </p:nvSpPr>
          <p:spPr>
            <a:xfrm rot="3900000">
              <a:off x="4523" y="767"/>
              <a:ext cx="470" cy="196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4488" y="792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4687" y="736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4703" y="839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4612" y="898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35" name="Google Shape;535;p10"/>
            <p:cNvGrpSpPr/>
            <p:nvPr/>
          </p:nvGrpSpPr>
          <p:grpSpPr>
            <a:xfrm>
              <a:off x="4390" y="555"/>
              <a:ext cx="595" cy="651"/>
              <a:chOff x="2474" y="556"/>
              <a:chExt cx="536" cy="586"/>
            </a:xfrm>
          </p:grpSpPr>
          <p:sp>
            <p:nvSpPr>
              <p:cNvPr id="536" name="Google Shape;536;p10"/>
              <p:cNvSpPr/>
              <p:nvPr/>
            </p:nvSpPr>
            <p:spPr>
              <a:xfrm>
                <a:off x="2474" y="576"/>
                <a:ext cx="134" cy="439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39" extrusionOk="0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7" name="Google Shape;537;p10"/>
              <p:cNvSpPr/>
              <p:nvPr/>
            </p:nvSpPr>
            <p:spPr>
              <a:xfrm>
                <a:off x="2661" y="722"/>
                <a:ext cx="83" cy="420"/>
              </a:xfrm>
              <a:custGeom>
                <a:avLst/>
                <a:gdLst/>
                <a:ahLst/>
                <a:cxnLst/>
                <a:rect l="l" t="t" r="r" b="b"/>
                <a:pathLst>
                  <a:path w="83" h="420" extrusionOk="0">
                    <a:moveTo>
                      <a:pt x="34" y="0"/>
                    </a:moveTo>
                    <a:cubicBezTo>
                      <a:pt x="0" y="50"/>
                      <a:pt x="15" y="96"/>
                      <a:pt x="63" y="127"/>
                    </a:cubicBezTo>
                    <a:cubicBezTo>
                      <a:pt x="56" y="217"/>
                      <a:pt x="66" y="249"/>
                      <a:pt x="24" y="313"/>
                    </a:cubicBezTo>
                    <a:cubicBezTo>
                      <a:pt x="27" y="329"/>
                      <a:pt x="23" y="349"/>
                      <a:pt x="34" y="362"/>
                    </a:cubicBezTo>
                    <a:cubicBezTo>
                      <a:pt x="83" y="420"/>
                      <a:pt x="73" y="323"/>
                      <a:pt x="73" y="401"/>
                    </a:cubicBezTo>
                  </a:path>
                </a:pathLst>
              </a:custGeom>
              <a:noFill/>
              <a:ln w="158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8" name="Google Shape;538;p10"/>
              <p:cNvSpPr/>
              <p:nvPr/>
            </p:nvSpPr>
            <p:spPr>
              <a:xfrm>
                <a:off x="2743" y="655"/>
                <a:ext cx="113" cy="42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29" extrusionOk="0">
                    <a:moveTo>
                      <a:pt x="0" y="9"/>
                    </a:moveTo>
                    <a:cubicBezTo>
                      <a:pt x="68" y="32"/>
                      <a:pt x="0" y="0"/>
                      <a:pt x="39" y="48"/>
                    </a:cubicBezTo>
                    <a:cubicBezTo>
                      <a:pt x="46" y="57"/>
                      <a:pt x="59" y="61"/>
                      <a:pt x="69" y="67"/>
                    </a:cubicBezTo>
                    <a:cubicBezTo>
                      <a:pt x="81" y="118"/>
                      <a:pt x="113" y="153"/>
                      <a:pt x="49" y="175"/>
                    </a:cubicBezTo>
                    <a:cubicBezTo>
                      <a:pt x="46" y="185"/>
                      <a:pt x="38" y="194"/>
                      <a:pt x="39" y="204"/>
                    </a:cubicBezTo>
                    <a:cubicBezTo>
                      <a:pt x="44" y="245"/>
                      <a:pt x="85" y="317"/>
                      <a:pt x="108" y="351"/>
                    </a:cubicBezTo>
                    <a:cubicBezTo>
                      <a:pt x="105" y="361"/>
                      <a:pt x="105" y="373"/>
                      <a:pt x="98" y="380"/>
                    </a:cubicBezTo>
                    <a:cubicBezTo>
                      <a:pt x="77" y="401"/>
                      <a:pt x="49" y="376"/>
                      <a:pt x="49" y="429"/>
                    </a:cubicBezTo>
                  </a:path>
                </a:pathLst>
              </a:custGeom>
              <a:noFill/>
              <a:ln w="158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9" name="Google Shape;539;p10"/>
              <p:cNvSpPr/>
              <p:nvPr/>
            </p:nvSpPr>
            <p:spPr>
              <a:xfrm>
                <a:off x="2616" y="556"/>
                <a:ext cx="394" cy="4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1" extrusionOk="0">
                    <a:moveTo>
                      <a:pt x="0" y="10"/>
                    </a:moveTo>
                    <a:cubicBezTo>
                      <a:pt x="52" y="7"/>
                      <a:pt x="105" y="0"/>
                      <a:pt x="157" y="0"/>
                    </a:cubicBezTo>
                    <a:cubicBezTo>
                      <a:pt x="170" y="0"/>
                      <a:pt x="186" y="1"/>
                      <a:pt x="196" y="10"/>
                    </a:cubicBezTo>
                    <a:cubicBezTo>
                      <a:pt x="198" y="12"/>
                      <a:pt x="232" y="90"/>
                      <a:pt x="235" y="98"/>
                    </a:cubicBezTo>
                    <a:cubicBezTo>
                      <a:pt x="213" y="161"/>
                      <a:pt x="243" y="100"/>
                      <a:pt x="196" y="137"/>
                    </a:cubicBezTo>
                    <a:cubicBezTo>
                      <a:pt x="187" y="144"/>
                      <a:pt x="183" y="156"/>
                      <a:pt x="176" y="166"/>
                    </a:cubicBezTo>
                    <a:cubicBezTo>
                      <a:pt x="205" y="209"/>
                      <a:pt x="187" y="203"/>
                      <a:pt x="254" y="186"/>
                    </a:cubicBezTo>
                    <a:cubicBezTo>
                      <a:pt x="274" y="181"/>
                      <a:pt x="313" y="166"/>
                      <a:pt x="313" y="166"/>
                    </a:cubicBezTo>
                    <a:cubicBezTo>
                      <a:pt x="336" y="169"/>
                      <a:pt x="363" y="162"/>
                      <a:pt x="381" y="176"/>
                    </a:cubicBezTo>
                    <a:cubicBezTo>
                      <a:pt x="394" y="186"/>
                      <a:pt x="391" y="208"/>
                      <a:pt x="391" y="225"/>
                    </a:cubicBezTo>
                    <a:cubicBezTo>
                      <a:pt x="391" y="262"/>
                      <a:pt x="380" y="325"/>
                      <a:pt x="362" y="362"/>
                    </a:cubicBezTo>
                    <a:cubicBezTo>
                      <a:pt x="344" y="399"/>
                      <a:pt x="332" y="381"/>
                      <a:pt x="352" y="401"/>
                    </a:cubicBezTo>
                  </a:path>
                </a:pathLst>
              </a:custGeom>
              <a:noFill/>
              <a:ln w="158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540" name="Google Shape;540;p10"/>
          <p:cNvSpPr/>
          <p:nvPr/>
        </p:nvSpPr>
        <p:spPr>
          <a:xfrm>
            <a:off x="7612062" y="58843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Google Shape;541;p10"/>
          <p:cNvSpPr/>
          <p:nvPr/>
        </p:nvSpPr>
        <p:spPr>
          <a:xfrm>
            <a:off x="6997700" y="6053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42" name="Google Shape;542;p10"/>
          <p:cNvGrpSpPr/>
          <p:nvPr/>
        </p:nvGrpSpPr>
        <p:grpSpPr>
          <a:xfrm>
            <a:off x="6683375" y="740834"/>
            <a:ext cx="1574800" cy="1382183"/>
            <a:chOff x="3824" y="2716"/>
            <a:chExt cx="1137" cy="968"/>
          </a:xfrm>
        </p:grpSpPr>
        <p:sp>
          <p:nvSpPr>
            <p:cNvPr id="543" name="Google Shape;543;p10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49" name="Google Shape;549;p10" descr="Stationery"/>
          <p:cNvSpPr/>
          <p:nvPr/>
        </p:nvSpPr>
        <p:spPr>
          <a:xfrm rot="660000">
            <a:off x="342900" y="397934"/>
            <a:ext cx="2182812" cy="2027767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10"/>
          <p:cNvSpPr/>
          <p:nvPr/>
        </p:nvSpPr>
        <p:spPr>
          <a:xfrm>
            <a:off x="730250" y="814917"/>
            <a:ext cx="1244600" cy="1155700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10"/>
          <p:cNvSpPr/>
          <p:nvPr/>
        </p:nvSpPr>
        <p:spPr>
          <a:xfrm>
            <a:off x="844550" y="929216"/>
            <a:ext cx="374650" cy="742949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10"/>
          <p:cNvSpPr/>
          <p:nvPr/>
        </p:nvSpPr>
        <p:spPr>
          <a:xfrm>
            <a:off x="1087438" y="912283"/>
            <a:ext cx="712787" cy="696383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10"/>
          <p:cNvSpPr/>
          <p:nvPr/>
        </p:nvSpPr>
        <p:spPr>
          <a:xfrm>
            <a:off x="1174751" y="1081616"/>
            <a:ext cx="153987" cy="787400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10"/>
          <p:cNvSpPr/>
          <p:nvPr/>
        </p:nvSpPr>
        <p:spPr>
          <a:xfrm rot="3900000">
            <a:off x="1109398" y="1198298"/>
            <a:ext cx="764116" cy="319087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10"/>
          <p:cNvSpPr/>
          <p:nvPr/>
        </p:nvSpPr>
        <p:spPr>
          <a:xfrm>
            <a:off x="1557337" y="573617"/>
            <a:ext cx="220662" cy="2815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10"/>
          <p:cNvSpPr/>
          <p:nvPr/>
        </p:nvSpPr>
        <p:spPr>
          <a:xfrm>
            <a:off x="1057276" y="1238250"/>
            <a:ext cx="85725" cy="86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10"/>
          <p:cNvSpPr/>
          <p:nvPr/>
        </p:nvSpPr>
        <p:spPr>
          <a:xfrm>
            <a:off x="1357313" y="1149350"/>
            <a:ext cx="85725" cy="867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10"/>
          <p:cNvSpPr/>
          <p:nvPr/>
        </p:nvSpPr>
        <p:spPr>
          <a:xfrm>
            <a:off x="1430338" y="1312334"/>
            <a:ext cx="85725" cy="8678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10"/>
          <p:cNvSpPr/>
          <p:nvPr/>
        </p:nvSpPr>
        <p:spPr>
          <a:xfrm>
            <a:off x="1254126" y="1407583"/>
            <a:ext cx="85725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Google Shape;560;p10"/>
          <p:cNvSpPr/>
          <p:nvPr/>
        </p:nvSpPr>
        <p:spPr>
          <a:xfrm>
            <a:off x="996951" y="1595967"/>
            <a:ext cx="173037" cy="17356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61" name="Google Shape;561;p10"/>
          <p:cNvGrpSpPr/>
          <p:nvPr/>
        </p:nvGrpSpPr>
        <p:grpSpPr>
          <a:xfrm>
            <a:off x="6991350" y="1047749"/>
            <a:ext cx="862012" cy="770467"/>
            <a:chOff x="4956" y="2183"/>
            <a:chExt cx="543" cy="485"/>
          </a:xfrm>
        </p:grpSpPr>
        <p:sp>
          <p:nvSpPr>
            <p:cNvPr id="562" name="Google Shape;562;p10"/>
            <p:cNvSpPr/>
            <p:nvPr/>
          </p:nvSpPr>
          <p:spPr>
            <a:xfrm>
              <a:off x="4956" y="2220"/>
              <a:ext cx="170" cy="289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5148" y="2203"/>
              <a:ext cx="322" cy="271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5158" y="2354"/>
              <a:ext cx="70" cy="306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 rot="3900000">
              <a:off x="5163" y="2347"/>
              <a:ext cx="298" cy="144"/>
            </a:xfrm>
            <a:custGeom>
              <a:avLst/>
              <a:gdLst/>
              <a:ahLst/>
              <a:cxnLst/>
              <a:rect l="l" t="t" r="r" b="b"/>
              <a:pathLst>
                <a:path w="451" h="441" extrusionOk="0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5002" y="2207"/>
              <a:ext cx="109" cy="30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5184" y="2373"/>
              <a:ext cx="68" cy="295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5261" y="2297"/>
              <a:ext cx="92" cy="301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5178" y="2183"/>
              <a:ext cx="321" cy="282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74" name="Google Shape;574;p10" descr="Stationery"/>
          <p:cNvSpPr/>
          <p:nvPr/>
        </p:nvSpPr>
        <p:spPr>
          <a:xfrm rot="660000">
            <a:off x="3355975" y="416983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10"/>
          <p:cNvSpPr/>
          <p:nvPr/>
        </p:nvSpPr>
        <p:spPr>
          <a:xfrm>
            <a:off x="3738562" y="836083"/>
            <a:ext cx="1219200" cy="11324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10"/>
          <p:cNvSpPr/>
          <p:nvPr/>
        </p:nvSpPr>
        <p:spPr>
          <a:xfrm>
            <a:off x="3836987" y="950383"/>
            <a:ext cx="366712" cy="726016"/>
          </a:xfrm>
          <a:custGeom>
            <a:avLst/>
            <a:gdLst/>
            <a:ahLst/>
            <a:cxnLst/>
            <a:rect l="l" t="t" r="r" b="b"/>
            <a:pathLst>
              <a:path w="208" h="412" extrusionOk="0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10"/>
          <p:cNvSpPr/>
          <p:nvPr/>
        </p:nvSpPr>
        <p:spPr>
          <a:xfrm>
            <a:off x="4116387" y="912284"/>
            <a:ext cx="696912" cy="679449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10"/>
          <p:cNvSpPr/>
          <p:nvPr/>
        </p:nvSpPr>
        <p:spPr>
          <a:xfrm>
            <a:off x="4183062" y="1102783"/>
            <a:ext cx="150812" cy="768349"/>
          </a:xfrm>
          <a:custGeom>
            <a:avLst/>
            <a:gdLst/>
            <a:ahLst/>
            <a:cxnLst/>
            <a:rect l="l" t="t" r="r" b="b"/>
            <a:pathLst>
              <a:path w="236" h="478" extrusionOk="0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10"/>
          <p:cNvSpPr/>
          <p:nvPr/>
        </p:nvSpPr>
        <p:spPr>
          <a:xfrm rot="3900000">
            <a:off x="4120621" y="1219200"/>
            <a:ext cx="747183" cy="311150"/>
          </a:xfrm>
          <a:custGeom>
            <a:avLst/>
            <a:gdLst/>
            <a:ahLst/>
            <a:cxnLst/>
            <a:rect l="l" t="t" r="r" b="b"/>
            <a:pathLst>
              <a:path w="451" h="441" extrusionOk="0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10"/>
          <p:cNvSpPr/>
          <p:nvPr/>
        </p:nvSpPr>
        <p:spPr>
          <a:xfrm>
            <a:off x="4065588" y="1259416"/>
            <a:ext cx="84137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1" name="Google Shape;581;p10"/>
          <p:cNvSpPr/>
          <p:nvPr/>
        </p:nvSpPr>
        <p:spPr>
          <a:xfrm>
            <a:off x="4422776" y="1170516"/>
            <a:ext cx="84137" cy="846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Google Shape;582;p10"/>
          <p:cNvSpPr/>
          <p:nvPr/>
        </p:nvSpPr>
        <p:spPr>
          <a:xfrm>
            <a:off x="4406901" y="1333500"/>
            <a:ext cx="84137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3" name="Google Shape;583;p10"/>
          <p:cNvSpPr/>
          <p:nvPr/>
        </p:nvSpPr>
        <p:spPr>
          <a:xfrm>
            <a:off x="4262438" y="1426633"/>
            <a:ext cx="84137" cy="846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p10"/>
          <p:cNvSpPr/>
          <p:nvPr/>
        </p:nvSpPr>
        <p:spPr>
          <a:xfrm>
            <a:off x="4005262" y="1615017"/>
            <a:ext cx="171450" cy="17356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85" name="Google Shape;585;p10"/>
          <p:cNvGrpSpPr/>
          <p:nvPr/>
        </p:nvGrpSpPr>
        <p:grpSpPr>
          <a:xfrm>
            <a:off x="3910012" y="882650"/>
            <a:ext cx="944562" cy="1032933"/>
            <a:chOff x="2474" y="556"/>
            <a:chExt cx="536" cy="586"/>
          </a:xfrm>
        </p:grpSpPr>
        <p:sp>
          <p:nvSpPr>
            <p:cNvPr id="586" name="Google Shape;586;p10"/>
            <p:cNvSpPr/>
            <p:nvPr/>
          </p:nvSpPr>
          <p:spPr>
            <a:xfrm>
              <a:off x="2474" y="576"/>
              <a:ext cx="134" cy="43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2661" y="722"/>
              <a:ext cx="83" cy="420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2743" y="655"/>
              <a:ext cx="113" cy="429"/>
            </a:xfrm>
            <a:custGeom>
              <a:avLst/>
              <a:gdLst/>
              <a:ahLst/>
              <a:cxnLst/>
              <a:rect l="l" t="t" r="r" b="b"/>
              <a:pathLst>
                <a:path w="113" h="429" extrusionOk="0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2616" y="556"/>
              <a:ext cx="394" cy="401"/>
            </a:xfrm>
            <a:custGeom>
              <a:avLst/>
              <a:gdLst/>
              <a:ahLst/>
              <a:cxnLst/>
              <a:rect l="l" t="t" r="r" b="b"/>
              <a:pathLst>
                <a:path w="394" h="401" extrusionOk="0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90" name="Google Shape;590;p10"/>
          <p:cNvSpPr/>
          <p:nvPr/>
        </p:nvSpPr>
        <p:spPr>
          <a:xfrm>
            <a:off x="4552950" y="590549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Google Shape;591;p10"/>
          <p:cNvSpPr/>
          <p:nvPr/>
        </p:nvSpPr>
        <p:spPr>
          <a:xfrm>
            <a:off x="4540250" y="60748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10"/>
          <p:cNvSpPr/>
          <p:nvPr/>
        </p:nvSpPr>
        <p:spPr>
          <a:xfrm>
            <a:off x="3948112" y="609600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327;p9"/>
          <p:cNvSpPr txBox="1"/>
          <p:nvPr/>
        </p:nvSpPr>
        <p:spPr>
          <a:xfrm>
            <a:off x="2533122" y="3712849"/>
            <a:ext cx="19240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giữa 1</a:t>
            </a:r>
            <a:endParaRPr sz="2400" dirty="0"/>
          </a:p>
        </p:txBody>
      </p:sp>
      <p:sp>
        <p:nvSpPr>
          <p:cNvPr id="180" name="Google Shape;366;p9"/>
          <p:cNvSpPr txBox="1"/>
          <p:nvPr/>
        </p:nvSpPr>
        <p:spPr>
          <a:xfrm>
            <a:off x="92076" y="2299835"/>
            <a:ext cx="26114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Tế bào mẹ</a:t>
            </a:r>
            <a:endParaRPr sz="2400" dirty="0"/>
          </a:p>
        </p:txBody>
      </p:sp>
      <p:sp>
        <p:nvSpPr>
          <p:cNvPr id="181" name="Google Shape;367;p9"/>
          <p:cNvSpPr txBox="1"/>
          <p:nvPr/>
        </p:nvSpPr>
        <p:spPr>
          <a:xfrm>
            <a:off x="3125788" y="2419052"/>
            <a:ext cx="26114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trung gian</a:t>
            </a:r>
            <a:endParaRPr sz="2400" dirty="0"/>
          </a:p>
        </p:txBody>
      </p:sp>
      <p:sp>
        <p:nvSpPr>
          <p:cNvPr id="182" name="Google Shape;412;p9"/>
          <p:cNvSpPr txBox="1"/>
          <p:nvPr/>
        </p:nvSpPr>
        <p:spPr>
          <a:xfrm>
            <a:off x="6275388" y="2419052"/>
            <a:ext cx="26114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đầu 1</a:t>
            </a:r>
            <a:endParaRPr sz="2400" dirty="0"/>
          </a:p>
        </p:txBody>
      </p:sp>
      <p:sp>
        <p:nvSpPr>
          <p:cNvPr id="183" name="Google Shape;327;p9"/>
          <p:cNvSpPr txBox="1"/>
          <p:nvPr/>
        </p:nvSpPr>
        <p:spPr>
          <a:xfrm>
            <a:off x="7242175" y="3830209"/>
            <a:ext cx="19240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sau 1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394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1"/>
          <p:cNvSpPr/>
          <p:nvPr/>
        </p:nvSpPr>
        <p:spPr>
          <a:xfrm>
            <a:off x="6137276" y="3562350"/>
            <a:ext cx="625475" cy="984249"/>
          </a:xfrm>
          <a:prstGeom prst="downArrow">
            <a:avLst>
              <a:gd name="adj1" fmla="val 12456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Google Shape;599;p11"/>
          <p:cNvSpPr txBox="1"/>
          <p:nvPr/>
        </p:nvSpPr>
        <p:spPr>
          <a:xfrm>
            <a:off x="-1587" y="124883"/>
            <a:ext cx="87630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en-US" sz="25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Những diễn biến của NST trong các kì của giảm phân 1:</a:t>
            </a:r>
            <a:endParaRPr/>
          </a:p>
        </p:txBody>
      </p:sp>
      <p:cxnSp>
        <p:nvCxnSpPr>
          <p:cNvPr id="600" name="Google Shape;600;p11"/>
          <p:cNvCxnSpPr/>
          <p:nvPr/>
        </p:nvCxnSpPr>
        <p:spPr>
          <a:xfrm>
            <a:off x="3817937" y="2512483"/>
            <a:ext cx="773112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cxnSp>
        <p:nvCxnSpPr>
          <p:cNvPr id="601" name="Google Shape;601;p11"/>
          <p:cNvCxnSpPr/>
          <p:nvPr/>
        </p:nvCxnSpPr>
        <p:spPr>
          <a:xfrm>
            <a:off x="6505575" y="3657601"/>
            <a:ext cx="23812" cy="6900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cxnSp>
        <p:nvCxnSpPr>
          <p:cNvPr id="602" name="Google Shape;602;p11"/>
          <p:cNvCxnSpPr/>
          <p:nvPr/>
        </p:nvCxnSpPr>
        <p:spPr>
          <a:xfrm rot="10800000">
            <a:off x="4419600" y="5867400"/>
            <a:ext cx="7620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603" name="Google Shape;603;p11" descr="Stationery"/>
          <p:cNvSpPr/>
          <p:nvPr/>
        </p:nvSpPr>
        <p:spPr>
          <a:xfrm>
            <a:off x="85725" y="1610783"/>
            <a:ext cx="3611562" cy="2040467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11"/>
          <p:cNvSpPr/>
          <p:nvPr/>
        </p:nvSpPr>
        <p:spPr>
          <a:xfrm>
            <a:off x="3198813" y="2474383"/>
            <a:ext cx="346075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Google Shape;605;p11"/>
          <p:cNvSpPr/>
          <p:nvPr/>
        </p:nvSpPr>
        <p:spPr>
          <a:xfrm>
            <a:off x="222251" y="2484967"/>
            <a:ext cx="365125" cy="2688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06" name="Google Shape;606;p11"/>
          <p:cNvGrpSpPr/>
          <p:nvPr/>
        </p:nvGrpSpPr>
        <p:grpSpPr>
          <a:xfrm>
            <a:off x="468314" y="1928283"/>
            <a:ext cx="2860675" cy="1382183"/>
            <a:chOff x="3824" y="2716"/>
            <a:chExt cx="1137" cy="968"/>
          </a:xfrm>
        </p:grpSpPr>
        <p:sp>
          <p:nvSpPr>
            <p:cNvPr id="607" name="Google Shape;607;p11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11" name="Google Shape;611;p11"/>
          <p:cNvGrpSpPr/>
          <p:nvPr/>
        </p:nvGrpSpPr>
        <p:grpSpPr>
          <a:xfrm>
            <a:off x="761861" y="2213815"/>
            <a:ext cx="411299" cy="752119"/>
            <a:chOff x="3792" y="2860"/>
            <a:chExt cx="213" cy="389"/>
          </a:xfrm>
        </p:grpSpPr>
        <p:grpSp>
          <p:nvGrpSpPr>
            <p:cNvPr id="612" name="Google Shape;612;p11"/>
            <p:cNvGrpSpPr/>
            <p:nvPr/>
          </p:nvGrpSpPr>
          <p:grpSpPr>
            <a:xfrm>
              <a:off x="3904" y="3031"/>
              <a:ext cx="67" cy="194"/>
              <a:chOff x="2148" y="3081"/>
              <a:chExt cx="79" cy="337"/>
            </a:xfrm>
          </p:grpSpPr>
          <p:sp>
            <p:nvSpPr>
              <p:cNvPr id="613" name="Google Shape;613;p11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16" name="Google Shape;616;p11"/>
            <p:cNvGrpSpPr/>
            <p:nvPr/>
          </p:nvGrpSpPr>
          <p:grpSpPr>
            <a:xfrm>
              <a:off x="3792" y="2919"/>
              <a:ext cx="69" cy="183"/>
              <a:chOff x="2469" y="3275"/>
              <a:chExt cx="69" cy="183"/>
            </a:xfrm>
          </p:grpSpPr>
          <p:sp>
            <p:nvSpPr>
              <p:cNvPr id="617" name="Google Shape;617;p11"/>
              <p:cNvSpPr/>
              <p:nvPr/>
            </p:nvSpPr>
            <p:spPr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 rot="-780000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 rot="-10020000" flipH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20" name="Google Shape;620;p11"/>
            <p:cNvGrpSpPr/>
            <p:nvPr/>
          </p:nvGrpSpPr>
          <p:grpSpPr>
            <a:xfrm>
              <a:off x="3809" y="3091"/>
              <a:ext cx="70" cy="159"/>
              <a:chOff x="2148" y="3081"/>
              <a:chExt cx="79" cy="337"/>
            </a:xfrm>
          </p:grpSpPr>
          <p:sp>
            <p:nvSpPr>
              <p:cNvPr id="621" name="Google Shape;621;p11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24" name="Google Shape;624;p11"/>
            <p:cNvGrpSpPr/>
            <p:nvPr/>
          </p:nvGrpSpPr>
          <p:grpSpPr>
            <a:xfrm>
              <a:off x="3953" y="2860"/>
              <a:ext cx="52" cy="180"/>
              <a:chOff x="2693" y="2779"/>
              <a:chExt cx="52" cy="180"/>
            </a:xfrm>
          </p:grpSpPr>
          <p:sp>
            <p:nvSpPr>
              <p:cNvPr id="625" name="Google Shape;625;p11"/>
              <p:cNvSpPr/>
              <p:nvPr/>
            </p:nvSpPr>
            <p:spPr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 rot="780000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 rot="10020000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628" name="Google Shape;628;p11"/>
          <p:cNvSpPr/>
          <p:nvPr/>
        </p:nvSpPr>
        <p:spPr>
          <a:xfrm>
            <a:off x="1100138" y="2436283"/>
            <a:ext cx="77787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9" name="Google Shape;629;p11"/>
          <p:cNvSpPr/>
          <p:nvPr/>
        </p:nvSpPr>
        <p:spPr>
          <a:xfrm>
            <a:off x="1006476" y="2669117"/>
            <a:ext cx="77787" cy="7831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30" name="Google Shape;630;p11"/>
          <p:cNvGrpSpPr/>
          <p:nvPr/>
        </p:nvGrpSpPr>
        <p:grpSpPr>
          <a:xfrm>
            <a:off x="2563791" y="2196704"/>
            <a:ext cx="442802" cy="809483"/>
            <a:chOff x="3792" y="2860"/>
            <a:chExt cx="213" cy="389"/>
          </a:xfrm>
        </p:grpSpPr>
        <p:grpSp>
          <p:nvGrpSpPr>
            <p:cNvPr id="631" name="Google Shape;631;p11"/>
            <p:cNvGrpSpPr/>
            <p:nvPr/>
          </p:nvGrpSpPr>
          <p:grpSpPr>
            <a:xfrm>
              <a:off x="3904" y="3031"/>
              <a:ext cx="67" cy="194"/>
              <a:chOff x="2148" y="3081"/>
              <a:chExt cx="79" cy="337"/>
            </a:xfrm>
          </p:grpSpPr>
          <p:sp>
            <p:nvSpPr>
              <p:cNvPr id="632" name="Google Shape;632;p11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35" name="Google Shape;635;p11"/>
            <p:cNvGrpSpPr/>
            <p:nvPr/>
          </p:nvGrpSpPr>
          <p:grpSpPr>
            <a:xfrm>
              <a:off x="3792" y="2919"/>
              <a:ext cx="69" cy="183"/>
              <a:chOff x="2469" y="3275"/>
              <a:chExt cx="69" cy="183"/>
            </a:xfrm>
          </p:grpSpPr>
          <p:sp>
            <p:nvSpPr>
              <p:cNvPr id="636" name="Google Shape;636;p11"/>
              <p:cNvSpPr/>
              <p:nvPr/>
            </p:nvSpPr>
            <p:spPr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 rot="-780000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 rot="-10020000" flipH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39" name="Google Shape;639;p11"/>
            <p:cNvGrpSpPr/>
            <p:nvPr/>
          </p:nvGrpSpPr>
          <p:grpSpPr>
            <a:xfrm>
              <a:off x="3809" y="3091"/>
              <a:ext cx="70" cy="159"/>
              <a:chOff x="2148" y="3081"/>
              <a:chExt cx="79" cy="337"/>
            </a:xfrm>
          </p:grpSpPr>
          <p:sp>
            <p:nvSpPr>
              <p:cNvPr id="640" name="Google Shape;640;p11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643" name="Google Shape;643;p11"/>
            <p:cNvGrpSpPr/>
            <p:nvPr/>
          </p:nvGrpSpPr>
          <p:grpSpPr>
            <a:xfrm>
              <a:off x="3953" y="2860"/>
              <a:ext cx="52" cy="180"/>
              <a:chOff x="2693" y="2779"/>
              <a:chExt cx="52" cy="180"/>
            </a:xfrm>
          </p:grpSpPr>
          <p:sp>
            <p:nvSpPr>
              <p:cNvPr id="644" name="Google Shape;644;p11"/>
              <p:cNvSpPr/>
              <p:nvPr/>
            </p:nvSpPr>
            <p:spPr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 rot="780000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 rot="10020000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648" name="Google Shape;648;p11"/>
          <p:cNvGrpSpPr/>
          <p:nvPr/>
        </p:nvGrpSpPr>
        <p:grpSpPr>
          <a:xfrm>
            <a:off x="438150" y="2055283"/>
            <a:ext cx="1219200" cy="1132416"/>
            <a:chOff x="2329" y="1630"/>
            <a:chExt cx="768" cy="713"/>
          </a:xfrm>
        </p:grpSpPr>
        <p:sp>
          <p:nvSpPr>
            <p:cNvPr id="649" name="Google Shape;649;p11"/>
            <p:cNvSpPr/>
            <p:nvPr/>
          </p:nvSpPr>
          <p:spPr>
            <a:xfrm>
              <a:off x="2329" y="1630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496" y="1728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2781" y="1737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2539" y="1720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788" y="1728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57" name="Google Shape;657;p11"/>
          <p:cNvGrpSpPr/>
          <p:nvPr/>
        </p:nvGrpSpPr>
        <p:grpSpPr>
          <a:xfrm>
            <a:off x="2127250" y="2055283"/>
            <a:ext cx="1219200" cy="1132416"/>
            <a:chOff x="2329" y="1630"/>
            <a:chExt cx="768" cy="713"/>
          </a:xfrm>
        </p:grpSpPr>
        <p:sp>
          <p:nvSpPr>
            <p:cNvPr id="658" name="Google Shape;658;p11"/>
            <p:cNvSpPr/>
            <p:nvPr/>
          </p:nvSpPr>
          <p:spPr>
            <a:xfrm>
              <a:off x="2329" y="1630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2496" y="1728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2781" y="1737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2539" y="1720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2788" y="1728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66" name="Google Shape;666;p11" descr="Stationery"/>
          <p:cNvSpPr/>
          <p:nvPr/>
        </p:nvSpPr>
        <p:spPr>
          <a:xfrm>
            <a:off x="5019675" y="1496483"/>
            <a:ext cx="3611562" cy="1940983"/>
          </a:xfrm>
          <a:custGeom>
            <a:avLst/>
            <a:gdLst/>
            <a:ahLst/>
            <a:cxnLst/>
            <a:rect l="l" t="t" r="r" b="b"/>
            <a:pathLst>
              <a:path w="2275" h="1222" extrusionOk="0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11"/>
          <p:cNvSpPr/>
          <p:nvPr/>
        </p:nvSpPr>
        <p:spPr>
          <a:xfrm>
            <a:off x="8132763" y="2321983"/>
            <a:ext cx="346075" cy="2815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5156201" y="2334683"/>
            <a:ext cx="365125" cy="2688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69" name="Google Shape;669;p11"/>
          <p:cNvGrpSpPr/>
          <p:nvPr/>
        </p:nvGrpSpPr>
        <p:grpSpPr>
          <a:xfrm>
            <a:off x="5372100" y="1905000"/>
            <a:ext cx="1219200" cy="1132416"/>
            <a:chOff x="2329" y="1630"/>
            <a:chExt cx="768" cy="713"/>
          </a:xfrm>
        </p:grpSpPr>
        <p:sp>
          <p:nvSpPr>
            <p:cNvPr id="670" name="Google Shape;670;p11"/>
            <p:cNvSpPr/>
            <p:nvPr/>
          </p:nvSpPr>
          <p:spPr>
            <a:xfrm>
              <a:off x="2329" y="1630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2496" y="1728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2781" y="1737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2539" y="1720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2788" y="1728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78" name="Google Shape;678;p11"/>
          <p:cNvGrpSpPr/>
          <p:nvPr/>
        </p:nvGrpSpPr>
        <p:grpSpPr>
          <a:xfrm>
            <a:off x="7061200" y="1905000"/>
            <a:ext cx="1219200" cy="1132416"/>
            <a:chOff x="2329" y="1630"/>
            <a:chExt cx="768" cy="713"/>
          </a:xfrm>
        </p:grpSpPr>
        <p:sp>
          <p:nvSpPr>
            <p:cNvPr id="679" name="Google Shape;679;p11"/>
            <p:cNvSpPr/>
            <p:nvPr/>
          </p:nvSpPr>
          <p:spPr>
            <a:xfrm>
              <a:off x="2329" y="1630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2496" y="1728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2781" y="1737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2539" y="1720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2788" y="1728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87" name="Google Shape;687;p11" descr="Stationery"/>
          <p:cNvSpPr/>
          <p:nvPr/>
        </p:nvSpPr>
        <p:spPr>
          <a:xfrm>
            <a:off x="5453062" y="4334934"/>
            <a:ext cx="3611562" cy="1924049"/>
          </a:xfrm>
          <a:custGeom>
            <a:avLst/>
            <a:gdLst/>
            <a:ahLst/>
            <a:cxnLst/>
            <a:rect l="l" t="t" r="r" b="b"/>
            <a:pathLst>
              <a:path w="2275" h="1211" extrusionOk="0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Google Shape;688;p11"/>
          <p:cNvSpPr/>
          <p:nvPr/>
        </p:nvSpPr>
        <p:spPr>
          <a:xfrm>
            <a:off x="8610601" y="5143500"/>
            <a:ext cx="301625" cy="2688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11"/>
          <p:cNvSpPr/>
          <p:nvPr/>
        </p:nvSpPr>
        <p:spPr>
          <a:xfrm>
            <a:off x="5589587" y="5154084"/>
            <a:ext cx="354012" cy="258233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90" name="Google Shape;690;p11"/>
          <p:cNvGrpSpPr/>
          <p:nvPr/>
        </p:nvGrpSpPr>
        <p:grpSpPr>
          <a:xfrm>
            <a:off x="5888037" y="4726517"/>
            <a:ext cx="1219200" cy="1130300"/>
            <a:chOff x="2329" y="1630"/>
            <a:chExt cx="768" cy="713"/>
          </a:xfrm>
        </p:grpSpPr>
        <p:sp>
          <p:nvSpPr>
            <p:cNvPr id="691" name="Google Shape;691;p11"/>
            <p:cNvSpPr/>
            <p:nvPr/>
          </p:nvSpPr>
          <p:spPr>
            <a:xfrm>
              <a:off x="2329" y="1630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2496" y="1728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2781" y="1737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2539" y="1720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2788" y="1728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99" name="Google Shape;699;p11"/>
          <p:cNvGrpSpPr/>
          <p:nvPr/>
        </p:nvGrpSpPr>
        <p:grpSpPr>
          <a:xfrm>
            <a:off x="7412037" y="4726517"/>
            <a:ext cx="1219200" cy="1130300"/>
            <a:chOff x="2329" y="1630"/>
            <a:chExt cx="768" cy="713"/>
          </a:xfrm>
        </p:grpSpPr>
        <p:sp>
          <p:nvSpPr>
            <p:cNvPr id="700" name="Google Shape;700;p11"/>
            <p:cNvSpPr/>
            <p:nvPr/>
          </p:nvSpPr>
          <p:spPr>
            <a:xfrm>
              <a:off x="2329" y="1630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2496" y="1728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2781" y="1737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2539" y="1720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2788" y="1728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08" name="Google Shape;708;p11"/>
          <p:cNvSpPr txBox="1"/>
          <p:nvPr/>
        </p:nvSpPr>
        <p:spPr>
          <a:xfrm>
            <a:off x="-42862" y="6093883"/>
            <a:ext cx="261143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</a:t>
            </a:r>
            <a:r>
              <a:rPr lang="vi-VN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 bào </a:t>
            </a: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</a:t>
            </a:r>
            <a:endParaRPr dirty="0"/>
          </a:p>
        </p:txBody>
      </p:sp>
      <p:sp>
        <p:nvSpPr>
          <p:cNvPr id="709" name="Google Shape;709;p11" descr="Stationery"/>
          <p:cNvSpPr/>
          <p:nvPr/>
        </p:nvSpPr>
        <p:spPr>
          <a:xfrm rot="660000">
            <a:off x="298451" y="3795183"/>
            <a:ext cx="2035175" cy="1892300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Google Shape;710;p11"/>
          <p:cNvSpPr/>
          <p:nvPr/>
        </p:nvSpPr>
        <p:spPr>
          <a:xfrm>
            <a:off x="1430337" y="3960283"/>
            <a:ext cx="206375" cy="264583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1" name="Google Shape;711;p11" descr="Stationery"/>
          <p:cNvSpPr/>
          <p:nvPr/>
        </p:nvSpPr>
        <p:spPr>
          <a:xfrm rot="660000">
            <a:off x="2066926" y="4861983"/>
            <a:ext cx="2035175" cy="1892300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2" name="Google Shape;712;p11"/>
          <p:cNvSpPr/>
          <p:nvPr/>
        </p:nvSpPr>
        <p:spPr>
          <a:xfrm>
            <a:off x="3198813" y="5027083"/>
            <a:ext cx="206375" cy="26246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13" name="Google Shape;713;p11"/>
          <p:cNvGrpSpPr/>
          <p:nvPr/>
        </p:nvGrpSpPr>
        <p:grpSpPr>
          <a:xfrm>
            <a:off x="673100" y="4231216"/>
            <a:ext cx="1219200" cy="1132416"/>
            <a:chOff x="2329" y="1630"/>
            <a:chExt cx="768" cy="713"/>
          </a:xfrm>
        </p:grpSpPr>
        <p:sp>
          <p:nvSpPr>
            <p:cNvPr id="714" name="Google Shape;714;p11"/>
            <p:cNvSpPr/>
            <p:nvPr/>
          </p:nvSpPr>
          <p:spPr>
            <a:xfrm>
              <a:off x="2329" y="1630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2496" y="1728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2781" y="1737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2539" y="1720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2788" y="1728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22" name="Google Shape;722;p11"/>
          <p:cNvGrpSpPr/>
          <p:nvPr/>
        </p:nvGrpSpPr>
        <p:grpSpPr>
          <a:xfrm>
            <a:off x="2432050" y="5327649"/>
            <a:ext cx="1219200" cy="1132416"/>
            <a:chOff x="2329" y="1630"/>
            <a:chExt cx="768" cy="713"/>
          </a:xfrm>
        </p:grpSpPr>
        <p:sp>
          <p:nvSpPr>
            <p:cNvPr id="723" name="Google Shape;723;p11"/>
            <p:cNvSpPr/>
            <p:nvPr/>
          </p:nvSpPr>
          <p:spPr>
            <a:xfrm>
              <a:off x="2329" y="1630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2496" y="1728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2781" y="1737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539" y="1720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788" y="1728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5" name="Google Shape;327;p9"/>
          <p:cNvSpPr txBox="1"/>
          <p:nvPr/>
        </p:nvSpPr>
        <p:spPr>
          <a:xfrm>
            <a:off x="776395" y="995284"/>
            <a:ext cx="19240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sau 1</a:t>
            </a:r>
            <a:endParaRPr sz="2400" dirty="0"/>
          </a:p>
        </p:txBody>
      </p:sp>
      <p:sp>
        <p:nvSpPr>
          <p:cNvPr id="136" name="Google Shape;327;p9"/>
          <p:cNvSpPr txBox="1"/>
          <p:nvPr/>
        </p:nvSpPr>
        <p:spPr>
          <a:xfrm>
            <a:off x="6779768" y="3694867"/>
            <a:ext cx="19240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cuối 1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072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"/>
          <p:cNvSpPr txBox="1"/>
          <p:nvPr/>
        </p:nvSpPr>
        <p:spPr>
          <a:xfrm>
            <a:off x="0" y="241301"/>
            <a:ext cx="87630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en-US" sz="25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 Những diễn biến của NST trong các kì của giảm phân 1:</a:t>
            </a:r>
            <a:endParaRPr/>
          </a:p>
        </p:txBody>
      </p:sp>
      <p:graphicFrame>
        <p:nvGraphicFramePr>
          <p:cNvPr id="736" name="Google Shape;736;p12"/>
          <p:cNvGraphicFramePr/>
          <p:nvPr>
            <p:extLst>
              <p:ext uri="{D42A27DB-BD31-4B8C-83A1-F6EECF244321}">
                <p14:modId xmlns:p14="http://schemas.microsoft.com/office/powerpoint/2010/main" val="2745732585"/>
              </p:ext>
            </p:extLst>
          </p:nvPr>
        </p:nvGraphicFramePr>
        <p:xfrm>
          <a:off x="-25400" y="1092200"/>
          <a:ext cx="9144000" cy="3459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8800"/>
                <a:gridCol w="7315200"/>
              </a:tblGrid>
              <a:tr h="741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endParaRPr sz="43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Những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biến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NST</a:t>
                      </a:r>
                      <a:endParaRPr sz="4300"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544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43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cuối</a:t>
                      </a:r>
                      <a:r>
                        <a:rPr lang="en-US" sz="43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GP I</a:t>
                      </a:r>
                      <a:endParaRPr sz="43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NST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đơn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bội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kép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dãn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xoắn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nằm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gọn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trong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nhân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tế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bào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mới</a:t>
                      </a:r>
                      <a:r>
                        <a:rPr lang="en-US" sz="3200" b="0" i="0" u="none" dirty="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3200" b="0" i="0" u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0" i="0" u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04525" y="2339142"/>
            <a:ext cx="5595979" cy="936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Plain">
              <a:avLst>
                <a:gd name="adj" fmla="val 5178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Bài 9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: 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NGUYÊN PHÂN</a:t>
            </a:r>
          </a:p>
        </p:txBody>
      </p:sp>
      <p:pic>
        <p:nvPicPr>
          <p:cNvPr id="4099" name="Picture 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6643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35906" y="3321844"/>
            <a:ext cx="4643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2400"/>
            <a:ext cx="6643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430" y="1357312"/>
            <a:ext cx="837817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CHỦ </a:t>
            </a:r>
            <a:r>
              <a:rPr lang="vi-V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ĐỀ:NHIỄM SẮC THỂ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" name="Google Shape;741;p13"/>
          <p:cNvGraphicFramePr/>
          <p:nvPr>
            <p:extLst>
              <p:ext uri="{D42A27DB-BD31-4B8C-83A1-F6EECF244321}">
                <p14:modId xmlns:p14="http://schemas.microsoft.com/office/powerpoint/2010/main" val="3225150381"/>
              </p:ext>
            </p:extLst>
          </p:nvPr>
        </p:nvGraphicFramePr>
        <p:xfrm>
          <a:off x="0" y="3505201"/>
          <a:ext cx="9144000" cy="24679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/>
                <a:gridCol w="7162800"/>
              </a:tblGrid>
              <a:tr h="6603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endParaRPr sz="37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Những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biến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NST</a:t>
                      </a:r>
                      <a:endParaRPr sz="3700"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488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đầu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GP II</a:t>
                      </a:r>
                      <a:endParaRPr sz="37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56" name="Google Shape;756;p13" descr="Stationery"/>
          <p:cNvSpPr/>
          <p:nvPr/>
        </p:nvSpPr>
        <p:spPr>
          <a:xfrm rot="660000">
            <a:off x="3302000" y="615776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57" name="Google Shape;757;p13"/>
          <p:cNvGrpSpPr/>
          <p:nvPr/>
        </p:nvGrpSpPr>
        <p:grpSpPr>
          <a:xfrm>
            <a:off x="3697287" y="939800"/>
            <a:ext cx="1219200" cy="1132416"/>
            <a:chOff x="4282" y="526"/>
            <a:chExt cx="768" cy="713"/>
          </a:xfrm>
        </p:grpSpPr>
        <p:sp>
          <p:nvSpPr>
            <p:cNvPr id="758" name="Google Shape;758;p13"/>
            <p:cNvSpPr/>
            <p:nvPr/>
          </p:nvSpPr>
          <p:spPr>
            <a:xfrm>
              <a:off x="4282" y="526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60" name="Google Shape;760;p13"/>
          <p:cNvGrpSpPr/>
          <p:nvPr/>
        </p:nvGrpSpPr>
        <p:grpSpPr>
          <a:xfrm>
            <a:off x="3987800" y="1007533"/>
            <a:ext cx="569912" cy="954616"/>
            <a:chOff x="1824" y="768"/>
            <a:chExt cx="359" cy="602"/>
          </a:xfrm>
        </p:grpSpPr>
        <p:sp>
          <p:nvSpPr>
            <p:cNvPr id="761" name="Google Shape;761;p13"/>
            <p:cNvSpPr/>
            <p:nvPr/>
          </p:nvSpPr>
          <p:spPr>
            <a:xfrm>
              <a:off x="1824" y="783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2064" y="860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963" y="1005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2121" y="1075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860" y="768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2091" y="903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67" name="Google Shape;767;p13"/>
          <p:cNvSpPr/>
          <p:nvPr/>
        </p:nvSpPr>
        <p:spPr>
          <a:xfrm>
            <a:off x="4622006" y="748219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8" name="Google Shape;768;p13"/>
          <p:cNvSpPr/>
          <p:nvPr/>
        </p:nvSpPr>
        <p:spPr>
          <a:xfrm>
            <a:off x="3897312" y="58208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69" name="Google Shape;769;p13"/>
          <p:cNvGrpSpPr/>
          <p:nvPr/>
        </p:nvGrpSpPr>
        <p:grpSpPr>
          <a:xfrm>
            <a:off x="3530600" y="819150"/>
            <a:ext cx="1574800" cy="1382183"/>
            <a:chOff x="3824" y="2716"/>
            <a:chExt cx="1137" cy="968"/>
          </a:xfrm>
        </p:grpSpPr>
        <p:sp>
          <p:nvSpPr>
            <p:cNvPr id="770" name="Google Shape;770;p13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74" name="Google Shape;774;p13"/>
          <p:cNvGrpSpPr/>
          <p:nvPr/>
        </p:nvGrpSpPr>
        <p:grpSpPr>
          <a:xfrm>
            <a:off x="4064000" y="1123950"/>
            <a:ext cx="469900" cy="732367"/>
            <a:chOff x="2064" y="2520"/>
            <a:chExt cx="296" cy="461"/>
          </a:xfrm>
        </p:grpSpPr>
        <p:sp>
          <p:nvSpPr>
            <p:cNvPr id="775" name="Google Shape;775;p13"/>
            <p:cNvSpPr/>
            <p:nvPr/>
          </p:nvSpPr>
          <p:spPr>
            <a:xfrm>
              <a:off x="2064" y="2533"/>
              <a:ext cx="170" cy="289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266" y="2667"/>
              <a:ext cx="70" cy="306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182" y="2676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2313" y="2786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2110" y="2520"/>
              <a:ext cx="109" cy="30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2292" y="2686"/>
              <a:ext cx="68" cy="295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81" name="Google Shape;781;p13"/>
          <p:cNvSpPr txBox="1"/>
          <p:nvPr/>
        </p:nvSpPr>
        <p:spPr>
          <a:xfrm>
            <a:off x="2209801" y="4038601"/>
            <a:ext cx="661828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 co lại cho thấy rõ số lượng NST (đơn bội kép).</a:t>
            </a:r>
            <a:endParaRPr/>
          </a:p>
        </p:txBody>
      </p:sp>
      <p:sp>
        <p:nvSpPr>
          <p:cNvPr id="44" name="Google Shape;327;p9"/>
          <p:cNvSpPr txBox="1"/>
          <p:nvPr/>
        </p:nvSpPr>
        <p:spPr>
          <a:xfrm>
            <a:off x="3622388" y="2691556"/>
            <a:ext cx="19240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400" dirty="0" smtClean="0"/>
              <a:t>Kì đầu 2</a:t>
            </a:r>
            <a:endParaRPr sz="2400" dirty="0"/>
          </a:p>
        </p:txBody>
      </p:sp>
      <p:sp>
        <p:nvSpPr>
          <p:cNvPr id="45" name="Google Shape;1155;p16"/>
          <p:cNvSpPr txBox="1"/>
          <p:nvPr/>
        </p:nvSpPr>
        <p:spPr>
          <a:xfrm>
            <a:off x="55562" y="3555"/>
            <a:ext cx="87630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NST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6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6" name="Google Shape;786;p14"/>
          <p:cNvGraphicFramePr/>
          <p:nvPr>
            <p:extLst>
              <p:ext uri="{D42A27DB-BD31-4B8C-83A1-F6EECF244321}">
                <p14:modId xmlns:p14="http://schemas.microsoft.com/office/powerpoint/2010/main" val="143453959"/>
              </p:ext>
            </p:extLst>
          </p:nvPr>
        </p:nvGraphicFramePr>
        <p:xfrm>
          <a:off x="114300" y="3608917"/>
          <a:ext cx="9144000" cy="257812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/>
                <a:gridCol w="7162800"/>
              </a:tblGrid>
              <a:tr h="6604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endParaRPr sz="3700" dirty="0"/>
                    </a:p>
                  </a:txBody>
                  <a:tcPr marL="91450" marR="91450" marT="45733" marB="45733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Những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biến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NST</a:t>
                      </a:r>
                      <a:endParaRPr sz="3700" dirty="0"/>
                    </a:p>
                  </a:txBody>
                  <a:tcPr marL="91450" marR="91450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giữa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smtClean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</a:t>
                      </a:r>
                      <a:endParaRPr sz="3700" dirty="0"/>
                    </a:p>
                  </a:txBody>
                  <a:tcPr marL="91450" marR="91450" marT="45733" marB="45733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87" name="Google Shape;787;p14"/>
          <p:cNvSpPr txBox="1"/>
          <p:nvPr/>
        </p:nvSpPr>
        <p:spPr>
          <a:xfrm>
            <a:off x="2121801" y="4746981"/>
            <a:ext cx="7086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kép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phẳng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xích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bào</a:t>
            </a:r>
            <a:endParaRPr dirty="0"/>
          </a:p>
        </p:txBody>
      </p:sp>
      <p:sp>
        <p:nvSpPr>
          <p:cNvPr id="801" name="Google Shape;801;p14"/>
          <p:cNvSpPr txBox="1"/>
          <p:nvPr/>
        </p:nvSpPr>
        <p:spPr>
          <a:xfrm>
            <a:off x="3124201" y="2584450"/>
            <a:ext cx="261143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Kì đầu </a:t>
            </a: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dirty="0"/>
          </a:p>
        </p:txBody>
      </p:sp>
      <p:sp>
        <p:nvSpPr>
          <p:cNvPr id="802" name="Google Shape;802;p14" descr="Stationery"/>
          <p:cNvSpPr/>
          <p:nvPr/>
        </p:nvSpPr>
        <p:spPr>
          <a:xfrm rot="660000">
            <a:off x="3302000" y="438150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03" name="Google Shape;803;p14"/>
          <p:cNvGrpSpPr/>
          <p:nvPr/>
        </p:nvGrpSpPr>
        <p:grpSpPr>
          <a:xfrm>
            <a:off x="3697287" y="939800"/>
            <a:ext cx="1219200" cy="1132416"/>
            <a:chOff x="4282" y="526"/>
            <a:chExt cx="768" cy="713"/>
          </a:xfrm>
        </p:grpSpPr>
        <p:sp>
          <p:nvSpPr>
            <p:cNvPr id="804" name="Google Shape;804;p14"/>
            <p:cNvSpPr/>
            <p:nvPr/>
          </p:nvSpPr>
          <p:spPr>
            <a:xfrm>
              <a:off x="4282" y="526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06" name="Google Shape;806;p14"/>
          <p:cNvGrpSpPr/>
          <p:nvPr/>
        </p:nvGrpSpPr>
        <p:grpSpPr>
          <a:xfrm>
            <a:off x="3987800" y="1007533"/>
            <a:ext cx="569912" cy="954616"/>
            <a:chOff x="1824" y="768"/>
            <a:chExt cx="359" cy="602"/>
          </a:xfrm>
        </p:grpSpPr>
        <p:sp>
          <p:nvSpPr>
            <p:cNvPr id="807" name="Google Shape;807;p14"/>
            <p:cNvSpPr/>
            <p:nvPr/>
          </p:nvSpPr>
          <p:spPr>
            <a:xfrm>
              <a:off x="1824" y="783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2064" y="860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1963" y="1005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2121" y="1075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1860" y="768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2091" y="903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13" name="Google Shape;813;p14"/>
          <p:cNvSpPr/>
          <p:nvPr/>
        </p:nvSpPr>
        <p:spPr>
          <a:xfrm>
            <a:off x="4511675" y="5672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4" name="Google Shape;814;p14"/>
          <p:cNvSpPr/>
          <p:nvPr/>
        </p:nvSpPr>
        <p:spPr>
          <a:xfrm>
            <a:off x="3897312" y="58208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5" name="Google Shape;815;p14"/>
          <p:cNvGrpSpPr/>
          <p:nvPr/>
        </p:nvGrpSpPr>
        <p:grpSpPr>
          <a:xfrm>
            <a:off x="3530600" y="819150"/>
            <a:ext cx="1574800" cy="1382183"/>
            <a:chOff x="3824" y="2716"/>
            <a:chExt cx="1137" cy="968"/>
          </a:xfrm>
        </p:grpSpPr>
        <p:sp>
          <p:nvSpPr>
            <p:cNvPr id="816" name="Google Shape;816;p14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20" name="Google Shape;820;p14"/>
          <p:cNvGrpSpPr/>
          <p:nvPr/>
        </p:nvGrpSpPr>
        <p:grpSpPr>
          <a:xfrm>
            <a:off x="4064000" y="1123950"/>
            <a:ext cx="469900" cy="732367"/>
            <a:chOff x="2064" y="2520"/>
            <a:chExt cx="296" cy="461"/>
          </a:xfrm>
        </p:grpSpPr>
        <p:sp>
          <p:nvSpPr>
            <p:cNvPr id="821" name="Google Shape;821;p14"/>
            <p:cNvSpPr/>
            <p:nvPr/>
          </p:nvSpPr>
          <p:spPr>
            <a:xfrm>
              <a:off x="2064" y="2533"/>
              <a:ext cx="170" cy="289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2266" y="2667"/>
              <a:ext cx="70" cy="306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2182" y="2676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2313" y="2786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2110" y="2520"/>
              <a:ext cx="109" cy="30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2292" y="2686"/>
              <a:ext cx="68" cy="295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27" name="Google Shape;827;p14" descr="Stationery"/>
          <p:cNvSpPr/>
          <p:nvPr/>
        </p:nvSpPr>
        <p:spPr>
          <a:xfrm rot="660000">
            <a:off x="6346825" y="495300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8" name="Google Shape;828;p14"/>
          <p:cNvSpPr/>
          <p:nvPr/>
        </p:nvSpPr>
        <p:spPr>
          <a:xfrm>
            <a:off x="8123237" y="13673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9" name="Google Shape;829;p14"/>
          <p:cNvSpPr/>
          <p:nvPr/>
        </p:nvSpPr>
        <p:spPr>
          <a:xfrm>
            <a:off x="6462712" y="1377949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30" name="Google Shape;830;p14"/>
          <p:cNvGrpSpPr/>
          <p:nvPr/>
        </p:nvGrpSpPr>
        <p:grpSpPr>
          <a:xfrm>
            <a:off x="6615112" y="823383"/>
            <a:ext cx="1574800" cy="1380067"/>
            <a:chOff x="3824" y="2716"/>
            <a:chExt cx="1137" cy="968"/>
          </a:xfrm>
        </p:grpSpPr>
        <p:sp>
          <p:nvSpPr>
            <p:cNvPr id="831" name="Google Shape;831;p14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35" name="Google Shape;835;p14"/>
          <p:cNvGrpSpPr/>
          <p:nvPr/>
        </p:nvGrpSpPr>
        <p:grpSpPr>
          <a:xfrm>
            <a:off x="7307464" y="1062080"/>
            <a:ext cx="166287" cy="307891"/>
            <a:chOff x="2148" y="3128"/>
            <a:chExt cx="123" cy="291"/>
          </a:xfrm>
        </p:grpSpPr>
        <p:grpSp>
          <p:nvGrpSpPr>
            <p:cNvPr id="836" name="Google Shape;836;p14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837" name="Google Shape;837;p14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840" name="Google Shape;840;p14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841" name="Google Shape;841;p14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2" name="Google Shape;842;p14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3" name="Google Shape;843;p14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844" name="Google Shape;844;p14"/>
          <p:cNvGrpSpPr/>
          <p:nvPr/>
        </p:nvGrpSpPr>
        <p:grpSpPr>
          <a:xfrm>
            <a:off x="7301665" y="1694999"/>
            <a:ext cx="173121" cy="284535"/>
            <a:chOff x="2148" y="3128"/>
            <a:chExt cx="123" cy="291"/>
          </a:xfrm>
        </p:grpSpPr>
        <p:grpSp>
          <p:nvGrpSpPr>
            <p:cNvPr id="845" name="Google Shape;845;p14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846" name="Google Shape;846;p14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7" name="Google Shape;847;p14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8" name="Google Shape;848;p14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849" name="Google Shape;849;p14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850" name="Google Shape;850;p14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1" name="Google Shape;851;p14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52" name="Google Shape;852;p14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853" name="Google Shape;853;p14"/>
          <p:cNvSpPr txBox="1"/>
          <p:nvPr/>
        </p:nvSpPr>
        <p:spPr>
          <a:xfrm>
            <a:off x="6116638" y="2711450"/>
            <a:ext cx="261143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 giữa </a:t>
            </a: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4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8" name="Google Shape;858;p15"/>
          <p:cNvGraphicFramePr/>
          <p:nvPr>
            <p:extLst>
              <p:ext uri="{D42A27DB-BD31-4B8C-83A1-F6EECF244321}">
                <p14:modId xmlns:p14="http://schemas.microsoft.com/office/powerpoint/2010/main" val="3884353692"/>
              </p:ext>
            </p:extLst>
          </p:nvPr>
        </p:nvGraphicFramePr>
        <p:xfrm>
          <a:off x="0" y="63336"/>
          <a:ext cx="3267456" cy="56709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/>
                <a:gridCol w="2353056"/>
              </a:tblGrid>
              <a:tr h="17983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28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endParaRPr sz="2800" dirty="0"/>
                    </a:p>
                  </a:txBody>
                  <a:tcPr marL="91450" marR="91450" marT="45733" marB="45733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Những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biến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7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37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NST</a:t>
                      </a:r>
                      <a:endParaRPr sz="3700" dirty="0"/>
                    </a:p>
                  </a:txBody>
                  <a:tcPr marL="91450" marR="91450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239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8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r>
                        <a:rPr lang="en-US" sz="28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</a:t>
                      </a:r>
                      <a:r>
                        <a:rPr lang="en-US" sz="28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GP II</a:t>
                      </a:r>
                      <a:endParaRPr sz="2800" dirty="0"/>
                    </a:p>
                  </a:txBody>
                  <a:tcPr marL="91450" marR="91450" marT="45733" marB="45733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33" marB="45733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59" name="Google Shape;859;p15" descr="Stationery"/>
          <p:cNvSpPr/>
          <p:nvPr/>
        </p:nvSpPr>
        <p:spPr>
          <a:xfrm rot="660000">
            <a:off x="5657850" y="3185584"/>
            <a:ext cx="2495550" cy="2000249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60" name="Google Shape;860;p15"/>
          <p:cNvGrpSpPr/>
          <p:nvPr/>
        </p:nvGrpSpPr>
        <p:grpSpPr>
          <a:xfrm>
            <a:off x="5778501" y="3479801"/>
            <a:ext cx="2187575" cy="1382183"/>
            <a:chOff x="1913" y="2681"/>
            <a:chExt cx="1293" cy="870"/>
          </a:xfrm>
        </p:grpSpPr>
        <p:sp>
          <p:nvSpPr>
            <p:cNvPr id="861" name="Google Shape;861;p15"/>
            <p:cNvSpPr/>
            <p:nvPr/>
          </p:nvSpPr>
          <p:spPr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63" name="Google Shape;863;p15"/>
            <p:cNvGrpSpPr/>
            <p:nvPr/>
          </p:nvGrpSpPr>
          <p:grpSpPr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864" name="Google Shape;864;p15"/>
              <p:cNvSpPr/>
              <p:nvPr/>
            </p:nvSpPr>
            <p:spPr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65" name="Google Shape;865;p15"/>
              <p:cNvSpPr/>
              <p:nvPr/>
            </p:nvSpPr>
            <p:spPr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66" name="Google Shape;866;p15"/>
              <p:cNvSpPr/>
              <p:nvPr/>
            </p:nvSpPr>
            <p:spPr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868" name="Google Shape;868;p15"/>
          <p:cNvGrpSpPr/>
          <p:nvPr/>
        </p:nvGrpSpPr>
        <p:grpSpPr>
          <a:xfrm>
            <a:off x="7567778" y="3849729"/>
            <a:ext cx="106196" cy="307891"/>
            <a:chOff x="2148" y="3081"/>
            <a:chExt cx="79" cy="337"/>
          </a:xfrm>
        </p:grpSpPr>
        <p:sp>
          <p:nvSpPr>
            <p:cNvPr id="869" name="Google Shape;869;p15"/>
            <p:cNvSpPr/>
            <p:nvPr/>
          </p:nvSpPr>
          <p:spPr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 rot="-780000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 rot="-10020000" flipH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72" name="Google Shape;872;p15"/>
          <p:cNvGrpSpPr/>
          <p:nvPr/>
        </p:nvGrpSpPr>
        <p:grpSpPr>
          <a:xfrm>
            <a:off x="6100762" y="4186972"/>
            <a:ext cx="82318" cy="285339"/>
            <a:chOff x="2693" y="2779"/>
            <a:chExt cx="52" cy="180"/>
          </a:xfrm>
        </p:grpSpPr>
        <p:sp>
          <p:nvSpPr>
            <p:cNvPr id="873" name="Google Shape;873;p15"/>
            <p:cNvSpPr/>
            <p:nvPr/>
          </p:nvSpPr>
          <p:spPr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 rot="780000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 rot="10020000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76" name="Google Shape;876;p15"/>
          <p:cNvGrpSpPr/>
          <p:nvPr/>
        </p:nvGrpSpPr>
        <p:grpSpPr>
          <a:xfrm flipH="1">
            <a:off x="7591657" y="4212356"/>
            <a:ext cx="82318" cy="287485"/>
            <a:chOff x="2693" y="2779"/>
            <a:chExt cx="52" cy="180"/>
          </a:xfrm>
        </p:grpSpPr>
        <p:sp>
          <p:nvSpPr>
            <p:cNvPr id="877" name="Google Shape;877;p15"/>
            <p:cNvSpPr/>
            <p:nvPr/>
          </p:nvSpPr>
          <p:spPr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 rot="780000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 rot="10020000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80" name="Google Shape;880;p15"/>
          <p:cNvGrpSpPr/>
          <p:nvPr/>
        </p:nvGrpSpPr>
        <p:grpSpPr>
          <a:xfrm>
            <a:off x="6091237" y="3867665"/>
            <a:ext cx="101050" cy="310117"/>
            <a:chOff x="2730" y="3033"/>
            <a:chExt cx="64" cy="195"/>
          </a:xfrm>
        </p:grpSpPr>
        <p:sp>
          <p:nvSpPr>
            <p:cNvPr id="881" name="Google Shape;881;p15"/>
            <p:cNvSpPr/>
            <p:nvPr/>
          </p:nvSpPr>
          <p:spPr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 rot="780000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 rot="10020000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84" name="Google Shape;884;p15"/>
          <p:cNvSpPr txBox="1"/>
          <p:nvPr/>
        </p:nvSpPr>
        <p:spPr>
          <a:xfrm>
            <a:off x="4006850" y="4385734"/>
            <a:ext cx="17526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vi-VN" sz="2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 sau </a:t>
            </a: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dirty="0"/>
          </a:p>
        </p:txBody>
      </p:sp>
      <p:sp>
        <p:nvSpPr>
          <p:cNvPr id="885" name="Google Shape;885;p15"/>
          <p:cNvSpPr txBox="1"/>
          <p:nvPr/>
        </p:nvSpPr>
        <p:spPr>
          <a:xfrm>
            <a:off x="781651" y="2957054"/>
            <a:ext cx="241361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kép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tách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NST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cực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bào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dirty="0"/>
          </a:p>
        </p:txBody>
      </p:sp>
      <p:sp>
        <p:nvSpPr>
          <p:cNvPr id="899" name="Google Shape;899;p15"/>
          <p:cNvSpPr txBox="1"/>
          <p:nvPr/>
        </p:nvSpPr>
        <p:spPr>
          <a:xfrm>
            <a:off x="3124201" y="2584450"/>
            <a:ext cx="261143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vi-VN" sz="2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 đầu </a:t>
            </a: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dirty="0"/>
          </a:p>
        </p:txBody>
      </p:sp>
      <p:sp>
        <p:nvSpPr>
          <p:cNvPr id="900" name="Google Shape;900;p15" descr="Stationery"/>
          <p:cNvSpPr/>
          <p:nvPr/>
        </p:nvSpPr>
        <p:spPr>
          <a:xfrm rot="660000">
            <a:off x="3302000" y="438150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1" name="Google Shape;901;p15"/>
          <p:cNvGrpSpPr/>
          <p:nvPr/>
        </p:nvGrpSpPr>
        <p:grpSpPr>
          <a:xfrm>
            <a:off x="3697287" y="939800"/>
            <a:ext cx="1219200" cy="1132416"/>
            <a:chOff x="4282" y="526"/>
            <a:chExt cx="768" cy="713"/>
          </a:xfrm>
        </p:grpSpPr>
        <p:sp>
          <p:nvSpPr>
            <p:cNvPr id="902" name="Google Shape;902;p15"/>
            <p:cNvSpPr/>
            <p:nvPr/>
          </p:nvSpPr>
          <p:spPr>
            <a:xfrm>
              <a:off x="4282" y="526"/>
              <a:ext cx="768" cy="71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04" name="Google Shape;904;p15"/>
          <p:cNvGrpSpPr/>
          <p:nvPr/>
        </p:nvGrpSpPr>
        <p:grpSpPr>
          <a:xfrm>
            <a:off x="3987800" y="1007533"/>
            <a:ext cx="569912" cy="954616"/>
            <a:chOff x="1824" y="768"/>
            <a:chExt cx="359" cy="602"/>
          </a:xfrm>
        </p:grpSpPr>
        <p:sp>
          <p:nvSpPr>
            <p:cNvPr id="905" name="Google Shape;905;p15"/>
            <p:cNvSpPr/>
            <p:nvPr/>
          </p:nvSpPr>
          <p:spPr>
            <a:xfrm>
              <a:off x="1824" y="783"/>
              <a:ext cx="231" cy="458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2064" y="860"/>
              <a:ext cx="95" cy="484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1963" y="1005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2121" y="1075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1860" y="768"/>
              <a:ext cx="149" cy="488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2091" y="903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11" name="Google Shape;911;p15"/>
          <p:cNvSpPr/>
          <p:nvPr/>
        </p:nvSpPr>
        <p:spPr>
          <a:xfrm>
            <a:off x="4511675" y="5672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2" name="Google Shape;912;p15"/>
          <p:cNvSpPr/>
          <p:nvPr/>
        </p:nvSpPr>
        <p:spPr>
          <a:xfrm>
            <a:off x="3897312" y="58208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13" name="Google Shape;913;p15"/>
          <p:cNvGrpSpPr/>
          <p:nvPr/>
        </p:nvGrpSpPr>
        <p:grpSpPr>
          <a:xfrm>
            <a:off x="3530600" y="819150"/>
            <a:ext cx="1574800" cy="1382183"/>
            <a:chOff x="3824" y="2716"/>
            <a:chExt cx="1137" cy="968"/>
          </a:xfrm>
        </p:grpSpPr>
        <p:sp>
          <p:nvSpPr>
            <p:cNvPr id="914" name="Google Shape;914;p15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18" name="Google Shape;918;p15"/>
          <p:cNvGrpSpPr/>
          <p:nvPr/>
        </p:nvGrpSpPr>
        <p:grpSpPr>
          <a:xfrm>
            <a:off x="4064000" y="1123950"/>
            <a:ext cx="469900" cy="732367"/>
            <a:chOff x="2064" y="2520"/>
            <a:chExt cx="296" cy="461"/>
          </a:xfrm>
        </p:grpSpPr>
        <p:sp>
          <p:nvSpPr>
            <p:cNvPr id="919" name="Google Shape;919;p15"/>
            <p:cNvSpPr/>
            <p:nvPr/>
          </p:nvSpPr>
          <p:spPr>
            <a:xfrm>
              <a:off x="2064" y="2533"/>
              <a:ext cx="170" cy="289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2266" y="2667"/>
              <a:ext cx="70" cy="306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2182" y="2676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2313" y="2786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2110" y="2520"/>
              <a:ext cx="109" cy="309"/>
            </a:xfrm>
            <a:custGeom>
              <a:avLst/>
              <a:gdLst/>
              <a:ahLst/>
              <a:cxnLst/>
              <a:rect l="l" t="t" r="r" b="b"/>
              <a:pathLst>
                <a:path w="134" h="439" extrusionOk="0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2292" y="2686"/>
              <a:ext cx="68" cy="295"/>
            </a:xfrm>
            <a:custGeom>
              <a:avLst/>
              <a:gdLst/>
              <a:ahLst/>
              <a:cxnLst/>
              <a:rect l="l" t="t" r="r" b="b"/>
              <a:pathLst>
                <a:path w="83" h="420" extrusionOk="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25" name="Google Shape;925;p15" descr="Stationery"/>
          <p:cNvSpPr/>
          <p:nvPr/>
        </p:nvSpPr>
        <p:spPr>
          <a:xfrm rot="660000">
            <a:off x="6346825" y="495300"/>
            <a:ext cx="2151062" cy="19981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15"/>
          <p:cNvSpPr/>
          <p:nvPr/>
        </p:nvSpPr>
        <p:spPr>
          <a:xfrm>
            <a:off x="8123237" y="1367367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15"/>
          <p:cNvSpPr/>
          <p:nvPr/>
        </p:nvSpPr>
        <p:spPr>
          <a:xfrm>
            <a:off x="6462712" y="1377949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8" name="Google Shape;928;p15"/>
          <p:cNvGrpSpPr/>
          <p:nvPr/>
        </p:nvGrpSpPr>
        <p:grpSpPr>
          <a:xfrm>
            <a:off x="6615112" y="823383"/>
            <a:ext cx="1574800" cy="1380067"/>
            <a:chOff x="3824" y="2716"/>
            <a:chExt cx="1137" cy="968"/>
          </a:xfrm>
        </p:grpSpPr>
        <p:sp>
          <p:nvSpPr>
            <p:cNvPr id="929" name="Google Shape;929;p15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33" name="Google Shape;933;p15"/>
          <p:cNvGrpSpPr/>
          <p:nvPr/>
        </p:nvGrpSpPr>
        <p:grpSpPr>
          <a:xfrm>
            <a:off x="7307464" y="1062080"/>
            <a:ext cx="166287" cy="307891"/>
            <a:chOff x="2148" y="3128"/>
            <a:chExt cx="123" cy="291"/>
          </a:xfrm>
        </p:grpSpPr>
        <p:grpSp>
          <p:nvGrpSpPr>
            <p:cNvPr id="934" name="Google Shape;934;p15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935" name="Google Shape;935;p15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36" name="Google Shape;936;p15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37" name="Google Shape;937;p15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38" name="Google Shape;938;p15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939" name="Google Shape;939;p15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40" name="Google Shape;940;p15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41" name="Google Shape;941;p15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942" name="Google Shape;942;p15"/>
          <p:cNvGrpSpPr/>
          <p:nvPr/>
        </p:nvGrpSpPr>
        <p:grpSpPr>
          <a:xfrm>
            <a:off x="7301665" y="1694999"/>
            <a:ext cx="173121" cy="284535"/>
            <a:chOff x="2148" y="3128"/>
            <a:chExt cx="123" cy="291"/>
          </a:xfrm>
        </p:grpSpPr>
        <p:grpSp>
          <p:nvGrpSpPr>
            <p:cNvPr id="943" name="Google Shape;943;p15"/>
            <p:cNvGrpSpPr/>
            <p:nvPr/>
          </p:nvGrpSpPr>
          <p:grpSpPr>
            <a:xfrm>
              <a:off x="2148" y="3128"/>
              <a:ext cx="79" cy="291"/>
              <a:chOff x="2148" y="3081"/>
              <a:chExt cx="79" cy="337"/>
            </a:xfrm>
          </p:grpSpPr>
          <p:sp>
            <p:nvSpPr>
              <p:cNvPr id="944" name="Google Shape;944;p15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46" name="Google Shape;946;p15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47" name="Google Shape;947;p15"/>
            <p:cNvGrpSpPr/>
            <p:nvPr/>
          </p:nvGrpSpPr>
          <p:grpSpPr>
            <a:xfrm flipH="1">
              <a:off x="2193" y="3128"/>
              <a:ext cx="79" cy="291"/>
              <a:chOff x="2148" y="3081"/>
              <a:chExt cx="79" cy="337"/>
            </a:xfrm>
          </p:grpSpPr>
          <p:sp>
            <p:nvSpPr>
              <p:cNvPr id="948" name="Google Shape;948;p15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49" name="Google Shape;949;p15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50" name="Google Shape;950;p15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951" name="Google Shape;951;p15"/>
          <p:cNvSpPr txBox="1"/>
          <p:nvPr/>
        </p:nvSpPr>
        <p:spPr>
          <a:xfrm>
            <a:off x="6187998" y="2584449"/>
            <a:ext cx="261143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vi-VN" sz="2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ì giữa </a:t>
            </a: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7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6"/>
          <p:cNvSpPr/>
          <p:nvPr/>
        </p:nvSpPr>
        <p:spPr>
          <a:xfrm>
            <a:off x="6137276" y="3562350"/>
            <a:ext cx="625475" cy="984249"/>
          </a:xfrm>
          <a:prstGeom prst="downArrow">
            <a:avLst>
              <a:gd name="adj1" fmla="val 12456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57" name="Google Shape;957;p16"/>
          <p:cNvCxnSpPr/>
          <p:nvPr/>
        </p:nvCxnSpPr>
        <p:spPr>
          <a:xfrm>
            <a:off x="3817937" y="2512483"/>
            <a:ext cx="773112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cxnSp>
        <p:nvCxnSpPr>
          <p:cNvPr id="958" name="Google Shape;958;p16"/>
          <p:cNvCxnSpPr/>
          <p:nvPr/>
        </p:nvCxnSpPr>
        <p:spPr>
          <a:xfrm>
            <a:off x="6505575" y="3657601"/>
            <a:ext cx="23812" cy="690033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cxnSp>
        <p:nvCxnSpPr>
          <p:cNvPr id="959" name="Google Shape;959;p16"/>
          <p:cNvCxnSpPr/>
          <p:nvPr/>
        </p:nvCxnSpPr>
        <p:spPr>
          <a:xfrm rot="10800000">
            <a:off x="4419600" y="5867400"/>
            <a:ext cx="76200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960" name="Google Shape;960;p16"/>
          <p:cNvSpPr txBox="1"/>
          <p:nvPr/>
        </p:nvSpPr>
        <p:spPr>
          <a:xfrm>
            <a:off x="3611563" y="4229101"/>
            <a:ext cx="808037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lang="vi-VN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 cuối</a:t>
            </a:r>
            <a:r>
              <a:rPr lang="en-US" sz="25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dirty="0"/>
          </a:p>
        </p:txBody>
      </p:sp>
      <p:sp>
        <p:nvSpPr>
          <p:cNvPr id="961" name="Google Shape;961;p16" descr="Stationery"/>
          <p:cNvSpPr/>
          <p:nvPr/>
        </p:nvSpPr>
        <p:spPr>
          <a:xfrm>
            <a:off x="0" y="1295401"/>
            <a:ext cx="3611562" cy="204258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2" name="Google Shape;962;p16"/>
          <p:cNvSpPr/>
          <p:nvPr/>
        </p:nvSpPr>
        <p:spPr>
          <a:xfrm>
            <a:off x="3113088" y="2159001"/>
            <a:ext cx="346075" cy="2815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3" name="Google Shape;963;p16"/>
          <p:cNvSpPr/>
          <p:nvPr/>
        </p:nvSpPr>
        <p:spPr>
          <a:xfrm>
            <a:off x="136525" y="2169583"/>
            <a:ext cx="365125" cy="270933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64" name="Google Shape;964;p16"/>
          <p:cNvGrpSpPr/>
          <p:nvPr/>
        </p:nvGrpSpPr>
        <p:grpSpPr>
          <a:xfrm>
            <a:off x="382589" y="1615016"/>
            <a:ext cx="2860675" cy="1380067"/>
            <a:chOff x="3824" y="2716"/>
            <a:chExt cx="1137" cy="968"/>
          </a:xfrm>
        </p:grpSpPr>
        <p:sp>
          <p:nvSpPr>
            <p:cNvPr id="965" name="Google Shape;965;p16"/>
            <p:cNvSpPr/>
            <p:nvPr/>
          </p:nvSpPr>
          <p:spPr>
            <a:xfrm>
              <a:off x="3824" y="2862"/>
              <a:ext cx="1137" cy="677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824" y="3128"/>
              <a:ext cx="1137" cy="14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3824" y="2983"/>
              <a:ext cx="1137" cy="434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3824" y="2716"/>
              <a:ext cx="1137" cy="968"/>
            </a:xfrm>
            <a:prstGeom prst="ellips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69" name="Google Shape;969;p16"/>
          <p:cNvGrpSpPr/>
          <p:nvPr/>
        </p:nvGrpSpPr>
        <p:grpSpPr>
          <a:xfrm>
            <a:off x="676136" y="1900549"/>
            <a:ext cx="411299" cy="752119"/>
            <a:chOff x="3792" y="2860"/>
            <a:chExt cx="213" cy="389"/>
          </a:xfrm>
        </p:grpSpPr>
        <p:grpSp>
          <p:nvGrpSpPr>
            <p:cNvPr id="970" name="Google Shape;970;p16"/>
            <p:cNvGrpSpPr/>
            <p:nvPr/>
          </p:nvGrpSpPr>
          <p:grpSpPr>
            <a:xfrm>
              <a:off x="3904" y="3031"/>
              <a:ext cx="67" cy="194"/>
              <a:chOff x="2148" y="3081"/>
              <a:chExt cx="79" cy="337"/>
            </a:xfrm>
          </p:grpSpPr>
          <p:sp>
            <p:nvSpPr>
              <p:cNvPr id="971" name="Google Shape;971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72" name="Google Shape;972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73" name="Google Shape;973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74" name="Google Shape;974;p16"/>
            <p:cNvGrpSpPr/>
            <p:nvPr/>
          </p:nvGrpSpPr>
          <p:grpSpPr>
            <a:xfrm>
              <a:off x="3792" y="2919"/>
              <a:ext cx="69" cy="183"/>
              <a:chOff x="2469" y="3275"/>
              <a:chExt cx="69" cy="183"/>
            </a:xfrm>
          </p:grpSpPr>
          <p:sp>
            <p:nvSpPr>
              <p:cNvPr id="975" name="Google Shape;975;p16"/>
              <p:cNvSpPr/>
              <p:nvPr/>
            </p:nvSpPr>
            <p:spPr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76" name="Google Shape;976;p16"/>
              <p:cNvSpPr/>
              <p:nvPr/>
            </p:nvSpPr>
            <p:spPr>
              <a:xfrm rot="-780000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77" name="Google Shape;977;p16"/>
              <p:cNvSpPr/>
              <p:nvPr/>
            </p:nvSpPr>
            <p:spPr>
              <a:xfrm rot="-10020000" flipH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78" name="Google Shape;978;p16"/>
            <p:cNvGrpSpPr/>
            <p:nvPr/>
          </p:nvGrpSpPr>
          <p:grpSpPr>
            <a:xfrm>
              <a:off x="3809" y="3091"/>
              <a:ext cx="70" cy="159"/>
              <a:chOff x="2148" y="3081"/>
              <a:chExt cx="79" cy="337"/>
            </a:xfrm>
          </p:grpSpPr>
          <p:sp>
            <p:nvSpPr>
              <p:cNvPr id="979" name="Google Shape;979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80" name="Google Shape;980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81" name="Google Shape;981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82" name="Google Shape;982;p16"/>
            <p:cNvGrpSpPr/>
            <p:nvPr/>
          </p:nvGrpSpPr>
          <p:grpSpPr>
            <a:xfrm>
              <a:off x="3953" y="2860"/>
              <a:ext cx="52" cy="180"/>
              <a:chOff x="2693" y="2779"/>
              <a:chExt cx="52" cy="180"/>
            </a:xfrm>
          </p:grpSpPr>
          <p:sp>
            <p:nvSpPr>
              <p:cNvPr id="983" name="Google Shape;983;p16"/>
              <p:cNvSpPr/>
              <p:nvPr/>
            </p:nvSpPr>
            <p:spPr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84" name="Google Shape;984;p16"/>
              <p:cNvSpPr/>
              <p:nvPr/>
            </p:nvSpPr>
            <p:spPr>
              <a:xfrm rot="780000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85" name="Google Shape;985;p16"/>
              <p:cNvSpPr/>
              <p:nvPr/>
            </p:nvSpPr>
            <p:spPr>
              <a:xfrm rot="10020000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986" name="Google Shape;986;p16"/>
          <p:cNvGrpSpPr/>
          <p:nvPr/>
        </p:nvGrpSpPr>
        <p:grpSpPr>
          <a:xfrm>
            <a:off x="414337" y="1756834"/>
            <a:ext cx="1133475" cy="1051983"/>
            <a:chOff x="3714" y="3465"/>
            <a:chExt cx="714" cy="663"/>
          </a:xfrm>
        </p:grpSpPr>
        <p:sp>
          <p:nvSpPr>
            <p:cNvPr id="987" name="Google Shape;987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93" name="Google Shape;993;p16"/>
          <p:cNvGrpSpPr/>
          <p:nvPr/>
        </p:nvGrpSpPr>
        <p:grpSpPr>
          <a:xfrm>
            <a:off x="2478066" y="1881321"/>
            <a:ext cx="442802" cy="809483"/>
            <a:chOff x="3792" y="2860"/>
            <a:chExt cx="213" cy="389"/>
          </a:xfrm>
        </p:grpSpPr>
        <p:grpSp>
          <p:nvGrpSpPr>
            <p:cNvPr id="994" name="Google Shape;994;p16"/>
            <p:cNvGrpSpPr/>
            <p:nvPr/>
          </p:nvGrpSpPr>
          <p:grpSpPr>
            <a:xfrm>
              <a:off x="3904" y="3031"/>
              <a:ext cx="67" cy="194"/>
              <a:chOff x="2148" y="3081"/>
              <a:chExt cx="79" cy="337"/>
            </a:xfrm>
          </p:grpSpPr>
          <p:sp>
            <p:nvSpPr>
              <p:cNvPr id="995" name="Google Shape;995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96" name="Google Shape;996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97" name="Google Shape;997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998" name="Google Shape;998;p16"/>
            <p:cNvGrpSpPr/>
            <p:nvPr/>
          </p:nvGrpSpPr>
          <p:grpSpPr>
            <a:xfrm>
              <a:off x="3792" y="2919"/>
              <a:ext cx="69" cy="183"/>
              <a:chOff x="2469" y="3275"/>
              <a:chExt cx="69" cy="183"/>
            </a:xfrm>
          </p:grpSpPr>
          <p:sp>
            <p:nvSpPr>
              <p:cNvPr id="999" name="Google Shape;999;p16"/>
              <p:cNvSpPr/>
              <p:nvPr/>
            </p:nvSpPr>
            <p:spPr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00" name="Google Shape;1000;p16"/>
              <p:cNvSpPr/>
              <p:nvPr/>
            </p:nvSpPr>
            <p:spPr>
              <a:xfrm rot="-780000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01" name="Google Shape;1001;p16"/>
              <p:cNvSpPr/>
              <p:nvPr/>
            </p:nvSpPr>
            <p:spPr>
              <a:xfrm rot="-10020000" flipH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02" name="Google Shape;1002;p16"/>
            <p:cNvGrpSpPr/>
            <p:nvPr/>
          </p:nvGrpSpPr>
          <p:grpSpPr>
            <a:xfrm>
              <a:off x="3809" y="3091"/>
              <a:ext cx="70" cy="159"/>
              <a:chOff x="2148" y="3081"/>
              <a:chExt cx="79" cy="337"/>
            </a:xfrm>
          </p:grpSpPr>
          <p:sp>
            <p:nvSpPr>
              <p:cNvPr id="1003" name="Google Shape;1003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04" name="Google Shape;1004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05" name="Google Shape;1005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06" name="Google Shape;1006;p16"/>
            <p:cNvGrpSpPr/>
            <p:nvPr/>
          </p:nvGrpSpPr>
          <p:grpSpPr>
            <a:xfrm>
              <a:off x="3953" y="2860"/>
              <a:ext cx="52" cy="180"/>
              <a:chOff x="2693" y="2779"/>
              <a:chExt cx="52" cy="180"/>
            </a:xfrm>
          </p:grpSpPr>
          <p:sp>
            <p:nvSpPr>
              <p:cNvPr id="1007" name="Google Shape;1007;p16"/>
              <p:cNvSpPr/>
              <p:nvPr/>
            </p:nvSpPr>
            <p:spPr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08" name="Google Shape;1008;p16"/>
              <p:cNvSpPr/>
              <p:nvPr/>
            </p:nvSpPr>
            <p:spPr>
              <a:xfrm rot="780000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09" name="Google Shape;1009;p16"/>
              <p:cNvSpPr/>
              <p:nvPr/>
            </p:nvSpPr>
            <p:spPr>
              <a:xfrm rot="10020000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010" name="Google Shape;1010;p16"/>
          <p:cNvGrpSpPr/>
          <p:nvPr/>
        </p:nvGrpSpPr>
        <p:grpSpPr>
          <a:xfrm>
            <a:off x="2057401" y="1780117"/>
            <a:ext cx="1133475" cy="1051983"/>
            <a:chOff x="4719" y="3369"/>
            <a:chExt cx="714" cy="663"/>
          </a:xfrm>
        </p:grpSpPr>
        <p:sp>
          <p:nvSpPr>
            <p:cNvPr id="1011" name="Google Shape;1011;p16"/>
            <p:cNvSpPr/>
            <p:nvPr/>
          </p:nvSpPr>
          <p:spPr>
            <a:xfrm>
              <a:off x="4719" y="3369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4921" y="3506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5144" y="3504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5043" y="3683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5183" y="3708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4872" y="3816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17" name="Google Shape;1017;p16" descr="Stationery"/>
          <p:cNvSpPr/>
          <p:nvPr/>
        </p:nvSpPr>
        <p:spPr>
          <a:xfrm>
            <a:off x="5043487" y="1648883"/>
            <a:ext cx="3611562" cy="1940983"/>
          </a:xfrm>
          <a:custGeom>
            <a:avLst/>
            <a:gdLst/>
            <a:ahLst/>
            <a:cxnLst/>
            <a:rect l="l" t="t" r="r" b="b"/>
            <a:pathLst>
              <a:path w="2275" h="1222" extrusionOk="0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8" name="Google Shape;1018;p16"/>
          <p:cNvSpPr/>
          <p:nvPr/>
        </p:nvSpPr>
        <p:spPr>
          <a:xfrm>
            <a:off x="8156576" y="2474383"/>
            <a:ext cx="346075" cy="2815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9" name="Google Shape;1019;p16"/>
          <p:cNvSpPr/>
          <p:nvPr/>
        </p:nvSpPr>
        <p:spPr>
          <a:xfrm>
            <a:off x="5180013" y="2487083"/>
            <a:ext cx="365125" cy="2688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20" name="Google Shape;1020;p16"/>
          <p:cNvGrpSpPr/>
          <p:nvPr/>
        </p:nvGrpSpPr>
        <p:grpSpPr>
          <a:xfrm>
            <a:off x="5719623" y="2215933"/>
            <a:ext cx="411299" cy="752119"/>
            <a:chOff x="3792" y="2860"/>
            <a:chExt cx="213" cy="389"/>
          </a:xfrm>
        </p:grpSpPr>
        <p:grpSp>
          <p:nvGrpSpPr>
            <p:cNvPr id="1021" name="Google Shape;1021;p16"/>
            <p:cNvGrpSpPr/>
            <p:nvPr/>
          </p:nvGrpSpPr>
          <p:grpSpPr>
            <a:xfrm>
              <a:off x="3904" y="3031"/>
              <a:ext cx="67" cy="194"/>
              <a:chOff x="2148" y="3081"/>
              <a:chExt cx="79" cy="337"/>
            </a:xfrm>
          </p:grpSpPr>
          <p:sp>
            <p:nvSpPr>
              <p:cNvPr id="1022" name="Google Shape;1022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23" name="Google Shape;1023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24" name="Google Shape;1024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25" name="Google Shape;1025;p16"/>
            <p:cNvGrpSpPr/>
            <p:nvPr/>
          </p:nvGrpSpPr>
          <p:grpSpPr>
            <a:xfrm>
              <a:off x="3792" y="2919"/>
              <a:ext cx="69" cy="183"/>
              <a:chOff x="2469" y="3275"/>
              <a:chExt cx="69" cy="183"/>
            </a:xfrm>
          </p:grpSpPr>
          <p:sp>
            <p:nvSpPr>
              <p:cNvPr id="1026" name="Google Shape;1026;p16"/>
              <p:cNvSpPr/>
              <p:nvPr/>
            </p:nvSpPr>
            <p:spPr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27" name="Google Shape;1027;p16"/>
              <p:cNvSpPr/>
              <p:nvPr/>
            </p:nvSpPr>
            <p:spPr>
              <a:xfrm rot="-780000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28" name="Google Shape;1028;p16"/>
              <p:cNvSpPr/>
              <p:nvPr/>
            </p:nvSpPr>
            <p:spPr>
              <a:xfrm rot="-10020000" flipH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29" name="Google Shape;1029;p16"/>
            <p:cNvGrpSpPr/>
            <p:nvPr/>
          </p:nvGrpSpPr>
          <p:grpSpPr>
            <a:xfrm>
              <a:off x="3809" y="3091"/>
              <a:ext cx="70" cy="159"/>
              <a:chOff x="2148" y="3081"/>
              <a:chExt cx="79" cy="337"/>
            </a:xfrm>
          </p:grpSpPr>
          <p:sp>
            <p:nvSpPr>
              <p:cNvPr id="1030" name="Google Shape;1030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31" name="Google Shape;1031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32" name="Google Shape;1032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33" name="Google Shape;1033;p16"/>
            <p:cNvGrpSpPr/>
            <p:nvPr/>
          </p:nvGrpSpPr>
          <p:grpSpPr>
            <a:xfrm>
              <a:off x="3953" y="2860"/>
              <a:ext cx="52" cy="180"/>
              <a:chOff x="2693" y="2779"/>
              <a:chExt cx="52" cy="180"/>
            </a:xfrm>
          </p:grpSpPr>
          <p:sp>
            <p:nvSpPr>
              <p:cNvPr id="1034" name="Google Shape;1034;p16"/>
              <p:cNvSpPr/>
              <p:nvPr/>
            </p:nvSpPr>
            <p:spPr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35" name="Google Shape;1035;p16"/>
              <p:cNvSpPr/>
              <p:nvPr/>
            </p:nvSpPr>
            <p:spPr>
              <a:xfrm rot="780000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36" name="Google Shape;1036;p16"/>
              <p:cNvSpPr/>
              <p:nvPr/>
            </p:nvSpPr>
            <p:spPr>
              <a:xfrm rot="10020000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037" name="Google Shape;1037;p16"/>
          <p:cNvGrpSpPr/>
          <p:nvPr/>
        </p:nvGrpSpPr>
        <p:grpSpPr>
          <a:xfrm>
            <a:off x="7521552" y="2196697"/>
            <a:ext cx="442802" cy="811608"/>
            <a:chOff x="3792" y="2860"/>
            <a:chExt cx="213" cy="389"/>
          </a:xfrm>
        </p:grpSpPr>
        <p:grpSp>
          <p:nvGrpSpPr>
            <p:cNvPr id="1038" name="Google Shape;1038;p16"/>
            <p:cNvGrpSpPr/>
            <p:nvPr/>
          </p:nvGrpSpPr>
          <p:grpSpPr>
            <a:xfrm>
              <a:off x="3904" y="3031"/>
              <a:ext cx="67" cy="194"/>
              <a:chOff x="2148" y="3081"/>
              <a:chExt cx="79" cy="337"/>
            </a:xfrm>
          </p:grpSpPr>
          <p:sp>
            <p:nvSpPr>
              <p:cNvPr id="1039" name="Google Shape;1039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0" name="Google Shape;1040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1" name="Google Shape;1041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42" name="Google Shape;1042;p16"/>
            <p:cNvGrpSpPr/>
            <p:nvPr/>
          </p:nvGrpSpPr>
          <p:grpSpPr>
            <a:xfrm>
              <a:off x="3792" y="2919"/>
              <a:ext cx="69" cy="183"/>
              <a:chOff x="2469" y="3275"/>
              <a:chExt cx="69" cy="183"/>
            </a:xfrm>
          </p:grpSpPr>
          <p:sp>
            <p:nvSpPr>
              <p:cNvPr id="1043" name="Google Shape;1043;p16"/>
              <p:cNvSpPr/>
              <p:nvPr/>
            </p:nvSpPr>
            <p:spPr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4" name="Google Shape;1044;p16"/>
              <p:cNvSpPr/>
              <p:nvPr/>
            </p:nvSpPr>
            <p:spPr>
              <a:xfrm rot="-780000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5" name="Google Shape;1045;p16"/>
              <p:cNvSpPr/>
              <p:nvPr/>
            </p:nvSpPr>
            <p:spPr>
              <a:xfrm rot="-10020000" flipH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46" name="Google Shape;1046;p16"/>
            <p:cNvGrpSpPr/>
            <p:nvPr/>
          </p:nvGrpSpPr>
          <p:grpSpPr>
            <a:xfrm>
              <a:off x="3809" y="3091"/>
              <a:ext cx="70" cy="159"/>
              <a:chOff x="2148" y="3081"/>
              <a:chExt cx="79" cy="337"/>
            </a:xfrm>
          </p:grpSpPr>
          <p:sp>
            <p:nvSpPr>
              <p:cNvPr id="1047" name="Google Shape;1047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8" name="Google Shape;1048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9" name="Google Shape;1049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50" name="Google Shape;1050;p16"/>
            <p:cNvGrpSpPr/>
            <p:nvPr/>
          </p:nvGrpSpPr>
          <p:grpSpPr>
            <a:xfrm>
              <a:off x="3953" y="2860"/>
              <a:ext cx="52" cy="180"/>
              <a:chOff x="2693" y="2779"/>
              <a:chExt cx="52" cy="180"/>
            </a:xfrm>
          </p:grpSpPr>
          <p:sp>
            <p:nvSpPr>
              <p:cNvPr id="1051" name="Google Shape;1051;p16"/>
              <p:cNvSpPr/>
              <p:nvPr/>
            </p:nvSpPr>
            <p:spPr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2" name="Google Shape;1052;p16"/>
              <p:cNvSpPr/>
              <p:nvPr/>
            </p:nvSpPr>
            <p:spPr>
              <a:xfrm rot="780000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3" name="Google Shape;1053;p16"/>
              <p:cNvSpPr/>
              <p:nvPr/>
            </p:nvSpPr>
            <p:spPr>
              <a:xfrm rot="10020000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054" name="Google Shape;1054;p16"/>
          <p:cNvGrpSpPr/>
          <p:nvPr/>
        </p:nvGrpSpPr>
        <p:grpSpPr>
          <a:xfrm>
            <a:off x="5495926" y="2110317"/>
            <a:ext cx="1133475" cy="1051983"/>
            <a:chOff x="3714" y="3465"/>
            <a:chExt cx="714" cy="663"/>
          </a:xfrm>
        </p:grpSpPr>
        <p:sp>
          <p:nvSpPr>
            <p:cNvPr id="1055" name="Google Shape;1055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61" name="Google Shape;1061;p16"/>
          <p:cNvGrpSpPr/>
          <p:nvPr/>
        </p:nvGrpSpPr>
        <p:grpSpPr>
          <a:xfrm>
            <a:off x="7058026" y="2129367"/>
            <a:ext cx="1133475" cy="1051983"/>
            <a:chOff x="3714" y="3465"/>
            <a:chExt cx="714" cy="663"/>
          </a:xfrm>
        </p:grpSpPr>
        <p:sp>
          <p:nvSpPr>
            <p:cNvPr id="1062" name="Google Shape;1062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68" name="Google Shape;1068;p16" descr="Stationery"/>
          <p:cNvSpPr/>
          <p:nvPr/>
        </p:nvSpPr>
        <p:spPr>
          <a:xfrm>
            <a:off x="5453062" y="4478867"/>
            <a:ext cx="3611562" cy="1921933"/>
          </a:xfrm>
          <a:custGeom>
            <a:avLst/>
            <a:gdLst/>
            <a:ahLst/>
            <a:cxnLst/>
            <a:rect l="l" t="t" r="r" b="b"/>
            <a:pathLst>
              <a:path w="2275" h="1211" extrusionOk="0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9" name="Google Shape;1069;p16"/>
          <p:cNvSpPr/>
          <p:nvPr/>
        </p:nvSpPr>
        <p:spPr>
          <a:xfrm>
            <a:off x="8566151" y="5285317"/>
            <a:ext cx="346075" cy="2815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0" name="Google Shape;1070;p16"/>
          <p:cNvSpPr/>
          <p:nvPr/>
        </p:nvSpPr>
        <p:spPr>
          <a:xfrm>
            <a:off x="5589588" y="5298016"/>
            <a:ext cx="365125" cy="268816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71" name="Google Shape;1071;p16"/>
          <p:cNvGrpSpPr/>
          <p:nvPr/>
        </p:nvGrpSpPr>
        <p:grpSpPr>
          <a:xfrm>
            <a:off x="6129198" y="5026866"/>
            <a:ext cx="411299" cy="752119"/>
            <a:chOff x="3792" y="2860"/>
            <a:chExt cx="213" cy="389"/>
          </a:xfrm>
        </p:grpSpPr>
        <p:grpSp>
          <p:nvGrpSpPr>
            <p:cNvPr id="1072" name="Google Shape;1072;p16"/>
            <p:cNvGrpSpPr/>
            <p:nvPr/>
          </p:nvGrpSpPr>
          <p:grpSpPr>
            <a:xfrm>
              <a:off x="3904" y="3031"/>
              <a:ext cx="67" cy="194"/>
              <a:chOff x="2148" y="3081"/>
              <a:chExt cx="79" cy="337"/>
            </a:xfrm>
          </p:grpSpPr>
          <p:sp>
            <p:nvSpPr>
              <p:cNvPr id="1073" name="Google Shape;1073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74" name="Google Shape;1074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75" name="Google Shape;1075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76" name="Google Shape;1076;p16"/>
            <p:cNvGrpSpPr/>
            <p:nvPr/>
          </p:nvGrpSpPr>
          <p:grpSpPr>
            <a:xfrm>
              <a:off x="3792" y="2919"/>
              <a:ext cx="69" cy="183"/>
              <a:chOff x="2469" y="3275"/>
              <a:chExt cx="69" cy="183"/>
            </a:xfrm>
          </p:grpSpPr>
          <p:sp>
            <p:nvSpPr>
              <p:cNvPr id="1077" name="Google Shape;1077;p16"/>
              <p:cNvSpPr/>
              <p:nvPr/>
            </p:nvSpPr>
            <p:spPr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78" name="Google Shape;1078;p16"/>
              <p:cNvSpPr/>
              <p:nvPr/>
            </p:nvSpPr>
            <p:spPr>
              <a:xfrm rot="-780000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79" name="Google Shape;1079;p16"/>
              <p:cNvSpPr/>
              <p:nvPr/>
            </p:nvSpPr>
            <p:spPr>
              <a:xfrm rot="-10020000" flipH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80" name="Google Shape;1080;p16"/>
            <p:cNvGrpSpPr/>
            <p:nvPr/>
          </p:nvGrpSpPr>
          <p:grpSpPr>
            <a:xfrm>
              <a:off x="3809" y="3091"/>
              <a:ext cx="70" cy="159"/>
              <a:chOff x="2148" y="3081"/>
              <a:chExt cx="79" cy="337"/>
            </a:xfrm>
          </p:grpSpPr>
          <p:sp>
            <p:nvSpPr>
              <p:cNvPr id="1081" name="Google Shape;1081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82" name="Google Shape;1082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83" name="Google Shape;1083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84" name="Google Shape;1084;p16"/>
            <p:cNvGrpSpPr/>
            <p:nvPr/>
          </p:nvGrpSpPr>
          <p:grpSpPr>
            <a:xfrm>
              <a:off x="3953" y="2860"/>
              <a:ext cx="52" cy="180"/>
              <a:chOff x="2693" y="2779"/>
              <a:chExt cx="52" cy="180"/>
            </a:xfrm>
          </p:grpSpPr>
          <p:sp>
            <p:nvSpPr>
              <p:cNvPr id="1085" name="Google Shape;1085;p16"/>
              <p:cNvSpPr/>
              <p:nvPr/>
            </p:nvSpPr>
            <p:spPr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86" name="Google Shape;1086;p16"/>
              <p:cNvSpPr/>
              <p:nvPr/>
            </p:nvSpPr>
            <p:spPr>
              <a:xfrm rot="780000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87" name="Google Shape;1087;p16"/>
              <p:cNvSpPr/>
              <p:nvPr/>
            </p:nvSpPr>
            <p:spPr>
              <a:xfrm rot="10020000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088" name="Google Shape;1088;p16"/>
          <p:cNvGrpSpPr/>
          <p:nvPr/>
        </p:nvGrpSpPr>
        <p:grpSpPr>
          <a:xfrm>
            <a:off x="7931127" y="5009755"/>
            <a:ext cx="442802" cy="809483"/>
            <a:chOff x="3792" y="2860"/>
            <a:chExt cx="213" cy="389"/>
          </a:xfrm>
        </p:grpSpPr>
        <p:grpSp>
          <p:nvGrpSpPr>
            <p:cNvPr id="1089" name="Google Shape;1089;p16"/>
            <p:cNvGrpSpPr/>
            <p:nvPr/>
          </p:nvGrpSpPr>
          <p:grpSpPr>
            <a:xfrm>
              <a:off x="3904" y="3031"/>
              <a:ext cx="67" cy="194"/>
              <a:chOff x="2148" y="3081"/>
              <a:chExt cx="79" cy="337"/>
            </a:xfrm>
          </p:grpSpPr>
          <p:sp>
            <p:nvSpPr>
              <p:cNvPr id="1090" name="Google Shape;1090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1" name="Google Shape;1091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2" name="Google Shape;1092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93" name="Google Shape;1093;p16"/>
            <p:cNvGrpSpPr/>
            <p:nvPr/>
          </p:nvGrpSpPr>
          <p:grpSpPr>
            <a:xfrm>
              <a:off x="3792" y="2919"/>
              <a:ext cx="69" cy="183"/>
              <a:chOff x="2469" y="3275"/>
              <a:chExt cx="69" cy="183"/>
            </a:xfrm>
          </p:grpSpPr>
          <p:sp>
            <p:nvSpPr>
              <p:cNvPr id="1094" name="Google Shape;1094;p16"/>
              <p:cNvSpPr/>
              <p:nvPr/>
            </p:nvSpPr>
            <p:spPr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5" name="Google Shape;1095;p16"/>
              <p:cNvSpPr/>
              <p:nvPr/>
            </p:nvSpPr>
            <p:spPr>
              <a:xfrm rot="-780000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6" name="Google Shape;1096;p16"/>
              <p:cNvSpPr/>
              <p:nvPr/>
            </p:nvSpPr>
            <p:spPr>
              <a:xfrm rot="-10020000" flipH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97" name="Google Shape;1097;p16"/>
            <p:cNvGrpSpPr/>
            <p:nvPr/>
          </p:nvGrpSpPr>
          <p:grpSpPr>
            <a:xfrm>
              <a:off x="3809" y="3091"/>
              <a:ext cx="70" cy="159"/>
              <a:chOff x="2148" y="3081"/>
              <a:chExt cx="79" cy="337"/>
            </a:xfrm>
          </p:grpSpPr>
          <p:sp>
            <p:nvSpPr>
              <p:cNvPr id="1098" name="Google Shape;1098;p16"/>
              <p:cNvSpPr/>
              <p:nvPr/>
            </p:nvSpPr>
            <p:spPr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9" name="Google Shape;1099;p16"/>
              <p:cNvSpPr/>
              <p:nvPr/>
            </p:nvSpPr>
            <p:spPr>
              <a:xfrm rot="-780000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0" name="Google Shape;1100;p16"/>
              <p:cNvSpPr/>
              <p:nvPr/>
            </p:nvSpPr>
            <p:spPr>
              <a:xfrm rot="-10020000" flipH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101" name="Google Shape;1101;p16"/>
            <p:cNvGrpSpPr/>
            <p:nvPr/>
          </p:nvGrpSpPr>
          <p:grpSpPr>
            <a:xfrm>
              <a:off x="3953" y="2860"/>
              <a:ext cx="52" cy="180"/>
              <a:chOff x="2693" y="2779"/>
              <a:chExt cx="52" cy="180"/>
            </a:xfrm>
          </p:grpSpPr>
          <p:sp>
            <p:nvSpPr>
              <p:cNvPr id="1102" name="Google Shape;1102;p16"/>
              <p:cNvSpPr/>
              <p:nvPr/>
            </p:nvSpPr>
            <p:spPr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3" name="Google Shape;1103;p16"/>
              <p:cNvSpPr/>
              <p:nvPr/>
            </p:nvSpPr>
            <p:spPr>
              <a:xfrm rot="780000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4" name="Google Shape;1104;p16"/>
              <p:cNvSpPr/>
              <p:nvPr/>
            </p:nvSpPr>
            <p:spPr>
              <a:xfrm rot="10020000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>
                  <a:solidFill>
                    <a:srgbClr val="333399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105" name="Google Shape;1105;p16"/>
          <p:cNvGrpSpPr/>
          <p:nvPr/>
        </p:nvGrpSpPr>
        <p:grpSpPr>
          <a:xfrm>
            <a:off x="5867401" y="4883150"/>
            <a:ext cx="1133475" cy="1051983"/>
            <a:chOff x="3714" y="3465"/>
            <a:chExt cx="714" cy="663"/>
          </a:xfrm>
        </p:grpSpPr>
        <p:sp>
          <p:nvSpPr>
            <p:cNvPr id="1106" name="Google Shape;1106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12" name="Google Shape;1112;p16"/>
          <p:cNvGrpSpPr/>
          <p:nvPr/>
        </p:nvGrpSpPr>
        <p:grpSpPr>
          <a:xfrm>
            <a:off x="7477126" y="4940301"/>
            <a:ext cx="1133475" cy="1051983"/>
            <a:chOff x="3714" y="3465"/>
            <a:chExt cx="714" cy="663"/>
          </a:xfrm>
        </p:grpSpPr>
        <p:sp>
          <p:nvSpPr>
            <p:cNvPr id="1113" name="Google Shape;1113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19" name="Google Shape;1119;p16" descr="Stationery"/>
          <p:cNvSpPr/>
          <p:nvPr/>
        </p:nvSpPr>
        <p:spPr>
          <a:xfrm rot="660000">
            <a:off x="230188" y="3429000"/>
            <a:ext cx="1709737" cy="15896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0" name="Google Shape;1120;p16"/>
          <p:cNvSpPr/>
          <p:nvPr/>
        </p:nvSpPr>
        <p:spPr>
          <a:xfrm>
            <a:off x="1360488" y="3585634"/>
            <a:ext cx="174625" cy="220133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1" name="Google Shape;1121;p16" descr="Stationery"/>
          <p:cNvSpPr/>
          <p:nvPr/>
        </p:nvSpPr>
        <p:spPr>
          <a:xfrm rot="660000">
            <a:off x="1995488" y="3657600"/>
            <a:ext cx="1709737" cy="15896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2" name="Google Shape;1122;p16"/>
          <p:cNvSpPr/>
          <p:nvPr/>
        </p:nvSpPr>
        <p:spPr>
          <a:xfrm>
            <a:off x="3001963" y="3750734"/>
            <a:ext cx="174625" cy="222249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23" name="Google Shape;1123;p16"/>
          <p:cNvGrpSpPr/>
          <p:nvPr/>
        </p:nvGrpSpPr>
        <p:grpSpPr>
          <a:xfrm>
            <a:off x="631825" y="3784601"/>
            <a:ext cx="950912" cy="884767"/>
            <a:chOff x="3714" y="3465"/>
            <a:chExt cx="714" cy="663"/>
          </a:xfrm>
        </p:grpSpPr>
        <p:sp>
          <p:nvSpPr>
            <p:cNvPr id="1124" name="Google Shape;1124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30" name="Google Shape;1130;p16"/>
          <p:cNvGrpSpPr/>
          <p:nvPr/>
        </p:nvGrpSpPr>
        <p:grpSpPr>
          <a:xfrm>
            <a:off x="2451100" y="4006850"/>
            <a:ext cx="950912" cy="884767"/>
            <a:chOff x="3714" y="3465"/>
            <a:chExt cx="714" cy="663"/>
          </a:xfrm>
        </p:grpSpPr>
        <p:sp>
          <p:nvSpPr>
            <p:cNvPr id="1131" name="Google Shape;1131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37" name="Google Shape;1137;p16" descr="Stationery"/>
          <p:cNvSpPr/>
          <p:nvPr/>
        </p:nvSpPr>
        <p:spPr>
          <a:xfrm rot="660000">
            <a:off x="73026" y="5069416"/>
            <a:ext cx="1711325" cy="15896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8" name="Google Shape;1138;p16"/>
          <p:cNvSpPr/>
          <p:nvPr/>
        </p:nvSpPr>
        <p:spPr>
          <a:xfrm>
            <a:off x="1081088" y="5162550"/>
            <a:ext cx="173037" cy="220133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39" name="Google Shape;1139;p16"/>
          <p:cNvGrpSpPr/>
          <p:nvPr/>
        </p:nvGrpSpPr>
        <p:grpSpPr>
          <a:xfrm>
            <a:off x="528637" y="5418667"/>
            <a:ext cx="952500" cy="884767"/>
            <a:chOff x="3714" y="3465"/>
            <a:chExt cx="714" cy="663"/>
          </a:xfrm>
        </p:grpSpPr>
        <p:sp>
          <p:nvSpPr>
            <p:cNvPr id="1140" name="Google Shape;1140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46" name="Google Shape;1146;p16" descr="Stationery"/>
          <p:cNvSpPr/>
          <p:nvPr/>
        </p:nvSpPr>
        <p:spPr>
          <a:xfrm rot="660000">
            <a:off x="1981201" y="5168900"/>
            <a:ext cx="1709737" cy="1591733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7" name="Google Shape;1147;p16"/>
          <p:cNvSpPr/>
          <p:nvPr/>
        </p:nvSpPr>
        <p:spPr>
          <a:xfrm>
            <a:off x="2989262" y="5262034"/>
            <a:ext cx="173037" cy="222249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48" name="Google Shape;1148;p16"/>
          <p:cNvGrpSpPr/>
          <p:nvPr/>
        </p:nvGrpSpPr>
        <p:grpSpPr>
          <a:xfrm>
            <a:off x="2436812" y="5520267"/>
            <a:ext cx="952500" cy="884767"/>
            <a:chOff x="3714" y="3465"/>
            <a:chExt cx="714" cy="663"/>
          </a:xfrm>
        </p:grpSpPr>
        <p:sp>
          <p:nvSpPr>
            <p:cNvPr id="1149" name="Google Shape;1149;p16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55" name="Google Shape;1155;p16"/>
          <p:cNvSpPr txBox="1"/>
          <p:nvPr/>
        </p:nvSpPr>
        <p:spPr>
          <a:xfrm>
            <a:off x="55562" y="162983"/>
            <a:ext cx="87630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NST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0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0" name="Google Shape;1160;p17"/>
          <p:cNvGraphicFramePr/>
          <p:nvPr>
            <p:extLst>
              <p:ext uri="{D42A27DB-BD31-4B8C-83A1-F6EECF244321}">
                <p14:modId xmlns:p14="http://schemas.microsoft.com/office/powerpoint/2010/main" val="890462783"/>
              </p:ext>
            </p:extLst>
          </p:nvPr>
        </p:nvGraphicFramePr>
        <p:xfrm>
          <a:off x="152400" y="4396316"/>
          <a:ext cx="9144000" cy="1914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81200"/>
                <a:gridCol w="7162800"/>
              </a:tblGrid>
              <a:tr h="5790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2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Các</a:t>
                      </a:r>
                      <a:r>
                        <a:rPr lang="en-US" sz="32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endParaRPr sz="3200"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32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Những</a:t>
                      </a:r>
                      <a:r>
                        <a:rPr lang="en-US" sz="32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32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biến</a:t>
                      </a:r>
                      <a:r>
                        <a:rPr lang="en-US" sz="32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cơ</a:t>
                      </a:r>
                      <a:r>
                        <a:rPr lang="en-US" sz="32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bản</a:t>
                      </a:r>
                      <a:r>
                        <a:rPr lang="en-US" sz="32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32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của</a:t>
                      </a:r>
                      <a:r>
                        <a:rPr lang="en-US" sz="32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NST</a:t>
                      </a:r>
                      <a:endParaRPr sz="3200" dirty="0"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3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Kì</a:t>
                      </a:r>
                      <a:r>
                        <a:rPr lang="en-US" sz="24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dirty="0" err="1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cuối</a:t>
                      </a:r>
                      <a:r>
                        <a:rPr lang="en-US" sz="2400" b="0" i="0" u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GP II</a:t>
                      </a:r>
                      <a:endParaRPr sz="2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61" name="Google Shape;1161;p17"/>
          <p:cNvSpPr txBox="1"/>
          <p:nvPr/>
        </p:nvSpPr>
        <p:spPr>
          <a:xfrm>
            <a:off x="5160963" y="3642783"/>
            <a:ext cx="26114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tế bào con</a:t>
            </a:r>
            <a:endParaRPr/>
          </a:p>
        </p:txBody>
      </p:sp>
      <p:sp>
        <p:nvSpPr>
          <p:cNvPr id="1162" name="Google Shape;1162;p17"/>
          <p:cNvSpPr txBox="1"/>
          <p:nvPr/>
        </p:nvSpPr>
        <p:spPr>
          <a:xfrm>
            <a:off x="55562" y="162983"/>
            <a:ext cx="87630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en-US" sz="25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Những diễn biến của NST trong các kì của giảm phân 2:</a:t>
            </a:r>
            <a:endParaRPr/>
          </a:p>
        </p:txBody>
      </p:sp>
      <p:sp>
        <p:nvSpPr>
          <p:cNvPr id="1163" name="Google Shape;1163;p17"/>
          <p:cNvSpPr txBox="1"/>
          <p:nvPr/>
        </p:nvSpPr>
        <p:spPr>
          <a:xfrm>
            <a:off x="2362200" y="5029201"/>
            <a:ext cx="6781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 đơn nằm gọn trong 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nhân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mỗi nhân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có n NST đơn. </a:t>
            </a:r>
            <a:endParaRPr/>
          </a:p>
        </p:txBody>
      </p:sp>
      <p:sp>
        <p:nvSpPr>
          <p:cNvPr id="1164" name="Google Shape;1164;p17" descr="Stationery"/>
          <p:cNvSpPr/>
          <p:nvPr/>
        </p:nvSpPr>
        <p:spPr>
          <a:xfrm rot="660000">
            <a:off x="1614488" y="1030816"/>
            <a:ext cx="1709737" cy="15896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5" name="Google Shape;1165;p17"/>
          <p:cNvSpPr/>
          <p:nvPr/>
        </p:nvSpPr>
        <p:spPr>
          <a:xfrm>
            <a:off x="2746376" y="1187450"/>
            <a:ext cx="173037" cy="222249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6" name="Google Shape;1166;p17" descr="Stationery"/>
          <p:cNvSpPr/>
          <p:nvPr/>
        </p:nvSpPr>
        <p:spPr>
          <a:xfrm rot="660000">
            <a:off x="3379788" y="1259416"/>
            <a:ext cx="1709737" cy="15896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7" name="Google Shape;1167;p17"/>
          <p:cNvSpPr/>
          <p:nvPr/>
        </p:nvSpPr>
        <p:spPr>
          <a:xfrm>
            <a:off x="4387851" y="1354667"/>
            <a:ext cx="173037" cy="220133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68" name="Google Shape;1168;p17"/>
          <p:cNvGrpSpPr/>
          <p:nvPr/>
        </p:nvGrpSpPr>
        <p:grpSpPr>
          <a:xfrm>
            <a:off x="2016125" y="1386417"/>
            <a:ext cx="952500" cy="884767"/>
            <a:chOff x="3714" y="3465"/>
            <a:chExt cx="714" cy="663"/>
          </a:xfrm>
        </p:grpSpPr>
        <p:sp>
          <p:nvSpPr>
            <p:cNvPr id="1169" name="Google Shape;1169;p17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1" name="Google Shape;1171;p17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3" name="Google Shape;1173;p17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75" name="Google Shape;1175;p17"/>
          <p:cNvGrpSpPr/>
          <p:nvPr/>
        </p:nvGrpSpPr>
        <p:grpSpPr>
          <a:xfrm>
            <a:off x="3835400" y="1610784"/>
            <a:ext cx="952500" cy="882649"/>
            <a:chOff x="3714" y="3465"/>
            <a:chExt cx="714" cy="663"/>
          </a:xfrm>
        </p:grpSpPr>
        <p:sp>
          <p:nvSpPr>
            <p:cNvPr id="1176" name="Google Shape;1176;p17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8" name="Google Shape;1178;p17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9" name="Google Shape;1179;p17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82" name="Google Shape;1182;p17" descr="Stationery"/>
          <p:cNvSpPr/>
          <p:nvPr/>
        </p:nvSpPr>
        <p:spPr>
          <a:xfrm rot="660000">
            <a:off x="1458913" y="2671233"/>
            <a:ext cx="1709737" cy="15896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3" name="Google Shape;1183;p17"/>
          <p:cNvSpPr/>
          <p:nvPr/>
        </p:nvSpPr>
        <p:spPr>
          <a:xfrm>
            <a:off x="2465388" y="2766483"/>
            <a:ext cx="174625" cy="220133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84" name="Google Shape;1184;p17"/>
          <p:cNvGrpSpPr/>
          <p:nvPr/>
        </p:nvGrpSpPr>
        <p:grpSpPr>
          <a:xfrm>
            <a:off x="1914525" y="3020483"/>
            <a:ext cx="952500" cy="884767"/>
            <a:chOff x="3714" y="3465"/>
            <a:chExt cx="714" cy="663"/>
          </a:xfrm>
        </p:grpSpPr>
        <p:sp>
          <p:nvSpPr>
            <p:cNvPr id="1185" name="Google Shape;1185;p17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91" name="Google Shape;1191;p17" descr="Stationery"/>
          <p:cNvSpPr/>
          <p:nvPr/>
        </p:nvSpPr>
        <p:spPr>
          <a:xfrm rot="660000">
            <a:off x="3367088" y="2772833"/>
            <a:ext cx="1709737" cy="1589616"/>
          </a:xfrm>
          <a:custGeom>
            <a:avLst/>
            <a:gdLst/>
            <a:ahLst/>
            <a:cxnLst/>
            <a:rect l="l" t="t" r="r" b="b"/>
            <a:pathLst>
              <a:path w="1205" h="1107" extrusionOk="0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2" name="Google Shape;1192;p17"/>
          <p:cNvSpPr/>
          <p:nvPr/>
        </p:nvSpPr>
        <p:spPr>
          <a:xfrm>
            <a:off x="4373563" y="2865968"/>
            <a:ext cx="173037" cy="222249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33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93" name="Google Shape;1193;p17"/>
          <p:cNvGrpSpPr/>
          <p:nvPr/>
        </p:nvGrpSpPr>
        <p:grpSpPr>
          <a:xfrm>
            <a:off x="3821112" y="3122083"/>
            <a:ext cx="952500" cy="884767"/>
            <a:chOff x="3714" y="3465"/>
            <a:chExt cx="714" cy="663"/>
          </a:xfrm>
        </p:grpSpPr>
        <p:sp>
          <p:nvSpPr>
            <p:cNvPr id="1194" name="Google Shape;1194;p17"/>
            <p:cNvSpPr/>
            <p:nvPr/>
          </p:nvSpPr>
          <p:spPr>
            <a:xfrm>
              <a:off x="3714" y="3465"/>
              <a:ext cx="714" cy="663"/>
            </a:xfrm>
            <a:custGeom>
              <a:avLst/>
              <a:gdLst/>
              <a:ahLst/>
              <a:cxnLst/>
              <a:rect l="l" t="t" r="r" b="b"/>
              <a:pathLst>
                <a:path w="1205" h="1107" extrusionOk="0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3916" y="3530"/>
              <a:ext cx="215" cy="426"/>
            </a:xfrm>
            <a:custGeom>
              <a:avLst/>
              <a:gdLst/>
              <a:ahLst/>
              <a:cxnLst/>
              <a:rect l="l" t="t" r="r" b="b"/>
              <a:pathLst>
                <a:path w="208" h="412" extrusionOk="0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4105" y="3618"/>
              <a:ext cx="88" cy="452"/>
            </a:xfrm>
            <a:custGeom>
              <a:avLst/>
              <a:gdLst/>
              <a:ahLst/>
              <a:cxnLst/>
              <a:rect l="l" t="t" r="r" b="b"/>
              <a:pathLst>
                <a:path w="236" h="478" extrusionOk="0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i="0" u="none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0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00383"/>
              </p:ext>
            </p:extLst>
          </p:nvPr>
        </p:nvGraphicFramePr>
        <p:xfrm>
          <a:off x="0" y="758826"/>
          <a:ext cx="8972550" cy="7808211"/>
        </p:xfrm>
        <a:graphic>
          <a:graphicData uri="http://schemas.openxmlformats.org/drawingml/2006/table">
            <a:tbl>
              <a:tblPr/>
              <a:tblGrid>
                <a:gridCol w="1267996"/>
                <a:gridCol w="3517364"/>
                <a:gridCol w="4187190"/>
              </a:tblGrid>
              <a:tr h="76230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kì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vi-VN" sz="2400" b="1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Những diễn biến cơ bản của NST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b</a:t>
                      </a: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I</a:t>
                      </a: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b</a:t>
                      </a:r>
                      <a:r>
                        <a:rPr kumimoji="0" 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II</a:t>
                      </a: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311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NST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NST kép trong cặp tương đồng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 hợp và có thể bắt chéo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sau đó tách rời nhau</a:t>
                      </a: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653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ữ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NST k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t­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ẳ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b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4342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NST k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t­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c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t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653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NST k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n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ằ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g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ọ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m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t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NST k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033" marB="34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4886325" y="2070100"/>
            <a:ext cx="4057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itchFamily="18" charset="0"/>
              </a:rPr>
              <a:t>NST co </a:t>
            </a:r>
            <a:r>
              <a:rPr lang="en-US" altLang="en-US" sz="2100" dirty="0" err="1">
                <a:latin typeface="Times New Roman" pitchFamily="18" charset="0"/>
              </a:rPr>
              <a:t>lại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cho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thấy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rõ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số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lượng</a:t>
            </a:r>
            <a:r>
              <a:rPr lang="en-US" altLang="en-US" sz="2100" dirty="0">
                <a:latin typeface="Times New Roman" pitchFamily="18" charset="0"/>
              </a:rPr>
              <a:t> NST </a:t>
            </a:r>
            <a:r>
              <a:rPr lang="en-US" altLang="en-US" sz="2100" dirty="0" err="1">
                <a:latin typeface="Times New Roman" pitchFamily="18" charset="0"/>
              </a:rPr>
              <a:t>kép</a:t>
            </a:r>
            <a:r>
              <a:rPr lang="en-US" altLang="en-US" sz="2100" dirty="0">
                <a:latin typeface="Times New Roman" pitchFamily="18" charset="0"/>
              </a:rPr>
              <a:t> (</a:t>
            </a:r>
            <a:r>
              <a:rPr lang="en-US" altLang="en-US" sz="2100" dirty="0" err="1">
                <a:latin typeface="Times New Roman" pitchFamily="18" charset="0"/>
              </a:rPr>
              <a:t>đơn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bội</a:t>
            </a:r>
            <a:r>
              <a:rPr lang="en-US" altLang="en-US" sz="2100" dirty="0">
                <a:latin typeface="Times New Roman" pitchFamily="18" charset="0"/>
              </a:rPr>
              <a:t>).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4829177" y="3609975"/>
            <a:ext cx="4086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itchFamily="18" charset="0"/>
              </a:rPr>
              <a:t>NST kép xếp thành </a:t>
            </a:r>
            <a:r>
              <a:rPr lang="en-US" altLang="en-US" sz="2100">
                <a:solidFill>
                  <a:srgbClr val="FF0000"/>
                </a:solidFill>
                <a:latin typeface="Times New Roman" pitchFamily="18" charset="0"/>
              </a:rPr>
              <a:t>1 hàng</a:t>
            </a:r>
            <a:r>
              <a:rPr lang="en-US" altLang="en-US" sz="2100">
                <a:latin typeface="Times New Roman" pitchFamily="18" charset="0"/>
              </a:rPr>
              <a:t> ở mặt phẳng xích đạo của thoi phân bào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4843463" y="4771771"/>
            <a:ext cx="405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Từng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</a:rPr>
              <a:t>NST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</a:rPr>
              <a:t>kép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</a:rPr>
              <a:t>tách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</a:rPr>
              <a:t> 2 NST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itchFamily="18" charset="0"/>
              </a:rPr>
              <a:t>đơn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phân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ly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về</a:t>
            </a:r>
            <a:r>
              <a:rPr lang="en-US" altLang="en-US" sz="2000" dirty="0">
                <a:latin typeface="Times New Roman" pitchFamily="18" charset="0"/>
              </a:rPr>
              <a:t> 2 </a:t>
            </a:r>
            <a:r>
              <a:rPr lang="en-US" altLang="en-US" sz="2000" dirty="0" err="1">
                <a:latin typeface="Times New Roman" pitchFamily="18" charset="0"/>
              </a:rPr>
              <a:t>cực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của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tế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</a:rPr>
              <a:t>bào</a:t>
            </a:r>
            <a:r>
              <a:rPr lang="en-US" alt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4857750" y="5873115"/>
            <a:ext cx="40719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latin typeface="Times New Roman" pitchFamily="18" charset="0"/>
              </a:rPr>
              <a:t> NST </a:t>
            </a:r>
            <a:r>
              <a:rPr lang="en-US" altLang="en-US" sz="2100" dirty="0" err="1">
                <a:latin typeface="Times New Roman" pitchFamily="18" charset="0"/>
              </a:rPr>
              <a:t>đơn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nằm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gọn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trong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en-US" altLang="en-US" sz="2100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altLang="en-US" sz="2100" dirty="0">
                <a:latin typeface="Times New Roman" pitchFamily="18" charset="0"/>
              </a:rPr>
              <a:t>, </a:t>
            </a:r>
            <a:r>
              <a:rPr lang="en-US" altLang="en-US" sz="2100" dirty="0" err="1">
                <a:latin typeface="Times New Roman" pitchFamily="18" charset="0"/>
              </a:rPr>
              <a:t>mỗi</a:t>
            </a:r>
            <a:r>
              <a:rPr lang="en-US" altLang="en-US" sz="2100" dirty="0">
                <a:latin typeface="Times New Roman" pitchFamily="18" charset="0"/>
              </a:rPr>
              <a:t> </a:t>
            </a:r>
            <a:r>
              <a:rPr lang="en-US" altLang="en-US" sz="2100" dirty="0" err="1">
                <a:latin typeface="Times New Roman" pitchFamily="18" charset="0"/>
              </a:rPr>
              <a:t>nhân</a:t>
            </a:r>
            <a:r>
              <a:rPr lang="en-US" altLang="en-US" sz="21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2100" dirty="0">
                <a:solidFill>
                  <a:srgbClr val="FF0000"/>
                </a:solidFill>
                <a:latin typeface="Times New Roman" pitchFamily="18" charset="0"/>
              </a:rPr>
              <a:t> n NST </a:t>
            </a:r>
            <a:r>
              <a:rPr lang="en-US" altLang="en-US" sz="2100" dirty="0" err="1">
                <a:solidFill>
                  <a:srgbClr val="FF0000"/>
                </a:solidFill>
                <a:latin typeface="Times New Roman" pitchFamily="18" charset="0"/>
              </a:rPr>
              <a:t>đơn</a:t>
            </a:r>
            <a:r>
              <a:rPr lang="en-US" altLang="en-US" sz="21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7" name="Picture 6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47292" y="119193"/>
            <a:ext cx="492741" cy="44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04;p18"/>
          <p:cNvSpPr txBox="1"/>
          <p:nvPr/>
        </p:nvSpPr>
        <p:spPr>
          <a:xfrm>
            <a:off x="3096768" y="52918"/>
            <a:ext cx="3099816" cy="584735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rgbClr val="FFFFFF"/>
              </a:gs>
              <a:gs pos="100000">
                <a:srgbClr val="FFFFFF"/>
              </a:gs>
            </a:gsLst>
            <a:lin ang="16200000" scaled="0"/>
          </a:gradFill>
          <a:ln w="9525" cap="flat" cmpd="sng">
            <a:solidFill>
              <a:srgbClr val="F9F9F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 </a:t>
            </a: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8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8"/>
          <p:cNvSpPr txBox="1"/>
          <p:nvPr/>
        </p:nvSpPr>
        <p:spPr>
          <a:xfrm>
            <a:off x="38100" y="2753952"/>
            <a:ext cx="87630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NST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dirty="0"/>
          </a:p>
        </p:txBody>
      </p:sp>
      <p:sp>
        <p:nvSpPr>
          <p:cNvPr id="1206" name="Google Shape;1206;p18"/>
          <p:cNvSpPr txBox="1"/>
          <p:nvPr/>
        </p:nvSpPr>
        <p:spPr>
          <a:xfrm>
            <a:off x="602234" y="3189224"/>
            <a:ext cx="7837932" cy="217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lang="vi-VN" sz="2800" b="0" i="0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vi-VN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 </a:t>
            </a:r>
            <a:r>
              <a:rPr lang="en-US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 TB con n NST </a:t>
            </a:r>
            <a:r>
              <a:rPr lang="vi-VN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kép </a:t>
            </a:r>
            <a:r>
              <a:rPr lang="en-US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TB con n </a:t>
            </a:r>
            <a:r>
              <a:rPr lang="en-US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</a:t>
            </a:r>
            <a:r>
              <a:rPr lang="vi-VN" sz="28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đơn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🡪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TB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dục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2n NST 🡪  4 TB con n NST </a:t>
            </a:r>
            <a:endParaRPr dirty="0"/>
          </a:p>
        </p:txBody>
      </p:sp>
      <p:sp>
        <p:nvSpPr>
          <p:cNvPr id="1207" name="Google Shape;1207;p18"/>
          <p:cNvSpPr txBox="1"/>
          <p:nvPr/>
        </p:nvSpPr>
        <p:spPr>
          <a:xfrm>
            <a:off x="38100" y="983095"/>
            <a:ext cx="8763000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AutoNum type="romanUcPeriod"/>
            </a:pPr>
            <a:r>
              <a:rPr lang="en-US" sz="2500" b="1" i="0" u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5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NST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5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lang="vi-VN" sz="25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0000"/>
              </a:buClr>
              <a:buSzPts val="2500"/>
            </a:pPr>
            <a:endParaRPr lang="vi-VN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0000"/>
              </a:buClr>
              <a:buSzPts val="2500"/>
            </a:pPr>
            <a:r>
              <a:rPr lang="vi-VN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I:  1 TB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2n NST 🡪  2 TB con n NST </a:t>
            </a:r>
            <a:r>
              <a:rPr lang="vi-VN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kép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</a:pPr>
            <a:endParaRPr dirty="0"/>
          </a:p>
        </p:txBody>
      </p:sp>
      <p:pic>
        <p:nvPicPr>
          <p:cNvPr id="6" name="Picture 5" descr="ag002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47292" y="119193"/>
            <a:ext cx="492741" cy="44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204;p18"/>
          <p:cNvSpPr txBox="1"/>
          <p:nvPr/>
        </p:nvSpPr>
        <p:spPr>
          <a:xfrm>
            <a:off x="3096768" y="52918"/>
            <a:ext cx="3099816" cy="584735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rgbClr val="FFFFFF"/>
              </a:gs>
              <a:gs pos="100000">
                <a:srgbClr val="FFFFFF"/>
              </a:gs>
            </a:gsLst>
            <a:lin ang="16200000" scaled="0"/>
          </a:gradFill>
          <a:ln w="9525" cap="flat" cmpd="sng">
            <a:solidFill>
              <a:srgbClr val="F9F9F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GIẢM </a:t>
            </a:r>
            <a:r>
              <a:rPr lang="en-US" sz="32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86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89435"/>
              </p:ext>
            </p:extLst>
          </p:nvPr>
        </p:nvGraphicFramePr>
        <p:xfrm>
          <a:off x="152400" y="76200"/>
          <a:ext cx="8686800" cy="6583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2719"/>
                <a:gridCol w="3409281"/>
                <a:gridCol w="4114800"/>
              </a:tblGrid>
              <a:tr h="372207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NGUYÊN PHÂN</a:t>
                      </a:r>
                    </a:p>
                  </a:txBody>
                  <a:tcPr marT="45723" marB="4572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/>
                        <a:t>GIẢM PHÂN</a:t>
                      </a:r>
                    </a:p>
                  </a:txBody>
                  <a:tcPr marT="45723" marB="45723" anchor="ctr">
                    <a:solidFill>
                      <a:srgbClr val="92D050"/>
                    </a:solidFill>
                  </a:tcPr>
                </a:tc>
              </a:tr>
              <a:tr h="982707">
                <a:tc>
                  <a:txBody>
                    <a:bodyPr/>
                    <a:lstStyle/>
                    <a:p>
                      <a:r>
                        <a:rPr lang="en-US" sz="1900"/>
                        <a:t>Loại tế bào</a:t>
                      </a:r>
                    </a:p>
                  </a:txBody>
                  <a:tcPr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Xảy ra ở TB sinh dưỡng và tế bào sinh dục sơ khai.</a:t>
                      </a:r>
                      <a:endParaRPr lang="en-US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Xảy ra ở TB sinh dục giai đoạn chín.</a:t>
                      </a:r>
                      <a:endParaRPr lang="en-US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</a:tr>
              <a:tr h="937952">
                <a:tc>
                  <a:txBody>
                    <a:bodyPr/>
                    <a:lstStyle/>
                    <a:p>
                      <a:r>
                        <a:rPr lang="en-US" sz="1900"/>
                        <a:t>Số lần phân bào</a:t>
                      </a:r>
                    </a:p>
                  </a:txBody>
                  <a:tcPr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Xảy ra </a:t>
                      </a:r>
                      <a:r>
                        <a:rPr lang="nl-NL" sz="20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lần phân bào.</a:t>
                      </a:r>
                      <a:endParaRPr lang="en-US" sz="20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nl-NL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Xảy ra</a:t>
                      </a:r>
                      <a:r>
                        <a:rPr lang="nl-NL" sz="2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nl-NL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lần phân bào. </a:t>
                      </a:r>
                      <a:endParaRPr lang="en-US" sz="2000" dirty="0"/>
                    </a:p>
                  </a:txBody>
                  <a:tcPr marT="45723" marB="45723"/>
                </a:tc>
              </a:tr>
              <a:tr h="1578290">
                <a:tc rowSpan="2">
                  <a:txBody>
                    <a:bodyPr/>
                    <a:lstStyle/>
                    <a:p>
                      <a:pPr algn="l"/>
                      <a:r>
                        <a:rPr lang="en-US" sz="1900"/>
                        <a:t>Diễn biến NST</a:t>
                      </a:r>
                    </a:p>
                  </a:txBody>
                  <a:tcPr marT="45723" marB="4572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NST có</a:t>
                      </a:r>
                      <a:r>
                        <a:rPr lang="nl-NL" sz="20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lần xếp trên mặt phẳng xích đạo của thoi phân bào và phân li đồng đều về 2 cực của tế bào.</a:t>
                      </a:r>
                      <a:endParaRPr lang="en-US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NST có </a:t>
                      </a:r>
                      <a:r>
                        <a:rPr lang="nl-NL" sz="20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lần xếp trên mặt phẳng xích đạo của thoi phân bào và phân li độc lập về 2 cực của tế bào (kì sau GP I)</a:t>
                      </a:r>
                      <a:endParaRPr lang="en-US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</a:tr>
              <a:tr h="997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 xảy ra tiếp hợp NST.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nl-NL" sz="20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Xảy ra tiếp hợp và có thể bắt chéo </a:t>
                      </a: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 NST kép trong cặp NST tương đồng.</a:t>
                      </a:r>
                      <a:endParaRPr lang="en-US" sz="2000"/>
                    </a:p>
                  </a:txBody>
                  <a:tcPr marT="45723" marB="45723"/>
                </a:tc>
              </a:tr>
              <a:tr h="1578138">
                <a:tc>
                  <a:txBody>
                    <a:bodyPr/>
                    <a:lstStyle/>
                    <a:p>
                      <a:r>
                        <a:rPr lang="en-US" sz="1900"/>
                        <a:t>Kết quả </a:t>
                      </a:r>
                    </a:p>
                  </a:txBody>
                  <a:tcPr marT="45723" marB="4572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 </a:t>
                      </a:r>
                      <a:r>
                        <a:rPr lang="nl-NL" sz="20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tế bào mẹ tạo ra 2 tế bào con</a:t>
                      </a: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 NST trong tế bào con </a:t>
                      </a:r>
                      <a:r>
                        <a:rPr lang="nl-NL" sz="2000" b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(2n) </a:t>
                      </a:r>
                      <a:r>
                        <a:rPr lang="nl-NL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giống như bộ NST của tế bào mẹ.</a:t>
                      </a:r>
                      <a:endParaRPr lang="en-US" sz="20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 </a:t>
                      </a:r>
                      <a:r>
                        <a:rPr lang="nl-NL" sz="2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tế bào mẹ tạo ra 4 tế bào con</a:t>
                      </a:r>
                      <a:r>
                        <a:rPr lang="nl-NL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Số NST trong TB con là </a:t>
                      </a:r>
                      <a:r>
                        <a:rPr lang="nl-NL" sz="2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 NST</a:t>
                      </a:r>
                      <a:r>
                        <a:rPr lang="nl-NL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giảm còn 1 nửa so với TB mẹ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7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age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952500" y="2701131"/>
            <a:ext cx="7239000" cy="1470025"/>
          </a:xfrm>
        </p:spPr>
        <p:txBody>
          <a:bodyPr/>
          <a:lstStyle/>
          <a:p>
            <a:pPr marL="457200" lvl="0" indent="-457200" algn="l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    1/ Nhận biết hình thái của NST qua các kì của nguyên phân , giảm phân</a:t>
            </a:r>
            <a:br>
              <a:rPr lang="vi-VN" sz="2800" b="1" i="1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vi-VN" sz="2800" b="1" i="1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2/ phân biệt Nguyên phân với giảm phân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14"/>
          <p:cNvSpPr>
            <a:spLocks noChangeArrowheads="1"/>
          </p:cNvSpPr>
          <p:nvPr/>
        </p:nvSpPr>
        <p:spPr bwMode="auto">
          <a:xfrm>
            <a:off x="3044031" y="858795"/>
            <a:ext cx="3055938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 smtClean="0">
                <a:solidFill>
                  <a:srgbClr val="0000FF"/>
                </a:solidFill>
              </a:rPr>
              <a:t>DẶN DÒ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1295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7635" name="Picture 3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257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14"/>
          <p:cNvSpPr>
            <a:spLocks noChangeArrowheads="1"/>
          </p:cNvSpPr>
          <p:nvPr/>
        </p:nvSpPr>
        <p:spPr bwMode="auto">
          <a:xfrm>
            <a:off x="2057401" y="0"/>
            <a:ext cx="5257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50000">
                <a:srgbClr val="FFFFFF"/>
              </a:gs>
              <a:gs pos="100000">
                <a:srgbClr val="FF9999"/>
              </a:gs>
            </a:gsLst>
            <a:lin ang="5400000" scaled="1"/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 smtClean="0">
                <a:solidFill>
                  <a:srgbClr val="0000FF"/>
                </a:solidFill>
              </a:rPr>
              <a:t>HÌNH THÀNH KIẾN THỨC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066800" y="2514600"/>
            <a:ext cx="2646363" cy="72707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KỲ TRUNG GIAN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410200" y="2514600"/>
            <a:ext cx="2717800" cy="72707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NGUYÊN PHÂN</a:t>
            </a:r>
          </a:p>
        </p:txBody>
      </p:sp>
      <p:cxnSp>
        <p:nvCxnSpPr>
          <p:cNvPr id="16" name="Curved Connector 15"/>
          <p:cNvCxnSpPr>
            <a:cxnSpLocks noChangeShapeType="1"/>
          </p:cNvCxnSpPr>
          <p:nvPr/>
        </p:nvCxnSpPr>
        <p:spPr bwMode="auto">
          <a:xfrm rot="5400000" flipH="1">
            <a:off x="4593431" y="1045369"/>
            <a:ext cx="17463" cy="4327525"/>
          </a:xfrm>
          <a:prstGeom prst="curvedConnector3">
            <a:avLst>
              <a:gd name="adj1" fmla="val -9220949"/>
            </a:avLst>
          </a:prstGeom>
          <a:noFill/>
          <a:ln w="635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urved Connector 7"/>
          <p:cNvCxnSpPr>
            <a:cxnSpLocks noChangeShapeType="1"/>
          </p:cNvCxnSpPr>
          <p:nvPr/>
        </p:nvCxnSpPr>
        <p:spPr bwMode="auto">
          <a:xfrm rot="16200000" flipH="1">
            <a:off x="4593431" y="359569"/>
            <a:ext cx="17463" cy="4327525"/>
          </a:xfrm>
          <a:prstGeom prst="curvedConnector3">
            <a:avLst>
              <a:gd name="adj1" fmla="val -9638315"/>
            </a:avLst>
          </a:prstGeom>
          <a:noFill/>
          <a:ln w="66675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32" name="Group 64"/>
          <p:cNvGrpSpPr>
            <a:grpSpLocks/>
          </p:cNvGrpSpPr>
          <p:nvPr/>
        </p:nvGrpSpPr>
        <p:grpSpPr bwMode="auto">
          <a:xfrm>
            <a:off x="76200" y="4724400"/>
            <a:ext cx="8915400" cy="2133600"/>
            <a:chOff x="144" y="2976"/>
            <a:chExt cx="5472" cy="1344"/>
          </a:xfrm>
        </p:grpSpPr>
        <p:sp>
          <p:nvSpPr>
            <p:cNvPr id="7230" name="AutoShape 62"/>
            <p:cNvSpPr>
              <a:spLocks noChangeArrowheads="1"/>
            </p:cNvSpPr>
            <p:nvPr/>
          </p:nvSpPr>
          <p:spPr bwMode="auto">
            <a:xfrm>
              <a:off x="144" y="2976"/>
              <a:ext cx="5472" cy="134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200" name="Text Box 63"/>
            <p:cNvSpPr txBox="1">
              <a:spLocks noChangeArrowheads="1"/>
            </p:cNvSpPr>
            <p:nvPr/>
          </p:nvSpPr>
          <p:spPr bwMode="auto">
            <a:xfrm>
              <a:off x="432" y="3168"/>
              <a:ext cx="5088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</a:rPr>
                <a:t>Vòng đời của mỗi tế bào có khả năng phân chia</a:t>
              </a:r>
              <a:r>
                <a:rPr lang="en-US" altLang="en-US" sz="2800" b="1"/>
                <a:t> </a:t>
              </a:r>
              <a:r>
                <a:rPr lang="en-US" altLang="en-US" sz="2800" b="1">
                  <a:solidFill>
                    <a:srgbClr val="0000FF"/>
                  </a:solidFill>
                </a:rPr>
                <a:t> gồm kỳ trung gian và quá trình</a:t>
              </a:r>
              <a:r>
                <a:rPr lang="en-US" altLang="en-US" sz="2800" b="1"/>
                <a:t> </a:t>
              </a:r>
              <a:r>
                <a:rPr lang="en-US" altLang="en-US" sz="2800" b="1">
                  <a:solidFill>
                    <a:srgbClr val="0000FF"/>
                  </a:solidFill>
                </a:rPr>
                <a:t>nguyên phân. Sự lặp lại vòng đời này gọi là </a:t>
              </a:r>
              <a:r>
                <a:rPr lang="en-US" altLang="en-US" sz="2800" b="1">
                  <a:solidFill>
                    <a:srgbClr val="FF0000"/>
                  </a:solidFill>
                </a:rPr>
                <a:t>chu kỳ tế bào</a:t>
              </a:r>
              <a:r>
                <a:rPr lang="en-US" altLang="en-US" sz="2800" b="1">
                  <a:solidFill>
                    <a:srgbClr val="0000FF"/>
                  </a:solidFill>
                </a:rPr>
                <a:t>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98425" y="11350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3" name="Picture 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5562600"/>
            <a:ext cx="6645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5989" y="168576"/>
            <a:ext cx="6000792" cy="745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Plain">
              <a:avLst>
                <a:gd name="adj" fmla="val 5178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NGUYÊN 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PHÂN</a:t>
            </a:r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274337" y="1362955"/>
            <a:ext cx="8991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I.Những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diễn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biến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bản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NST </a:t>
            </a:r>
            <a:r>
              <a:rPr lang="en-US" altLang="en-US" b="1" dirty="0" err="1">
                <a:solidFill>
                  <a:srgbClr val="FF0000"/>
                </a:solidFill>
              </a:rPr>
              <a:t>trong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quá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nguyên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phân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chuthich 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6934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784350" y="3001963"/>
            <a:ext cx="116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Time" pitchFamily="34" charset="0"/>
              </a:rPr>
              <a:t>Trung thÓ</a:t>
            </a: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2473325" y="3322639"/>
            <a:ext cx="479425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2325688" y="620871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Time" pitchFamily="34" charset="0"/>
              </a:rPr>
              <a:t>NhiÔm s¾c thÓ</a:t>
            </a:r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H="1">
            <a:off x="3136899" y="4659313"/>
            <a:ext cx="1254125" cy="1785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698625" y="5340350"/>
            <a:ext cx="118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Time" pitchFamily="34" charset="0"/>
              </a:rPr>
              <a:t>T©m ®éng</a:t>
            </a: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2693988" y="4659313"/>
            <a:ext cx="1187450" cy="903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 flipV="1">
            <a:off x="5334000" y="2922587"/>
            <a:ext cx="1343025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6456363" y="5875338"/>
            <a:ext cx="1346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Time" pitchFamily="34" charset="0"/>
              </a:rPr>
              <a:t>Thoi v« s¾c </a:t>
            </a:r>
          </a:p>
        </p:txBody>
      </p:sp>
      <p:sp>
        <p:nvSpPr>
          <p:cNvPr id="224269" name="Line 13"/>
          <p:cNvSpPr>
            <a:spLocks noChangeShapeType="1"/>
          </p:cNvSpPr>
          <p:nvPr/>
        </p:nvSpPr>
        <p:spPr bwMode="auto">
          <a:xfrm>
            <a:off x="5334000" y="5228431"/>
            <a:ext cx="1270000" cy="7008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6296025" y="2667000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Time" pitchFamily="34" charset="0"/>
              </a:rPr>
              <a:t>Mµng nh©n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5989" y="168576"/>
            <a:ext cx="6000792" cy="745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Plain">
              <a:avLst>
                <a:gd name="adj" fmla="val 5178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NGUYÊN PHÂN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991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I.Những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diễn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biến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bản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NST </a:t>
            </a:r>
            <a:r>
              <a:rPr lang="en-US" altLang="en-US" b="1" dirty="0" err="1">
                <a:solidFill>
                  <a:srgbClr val="FF0000"/>
                </a:solidFill>
              </a:rPr>
              <a:t>trong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quá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nguyên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phân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63" grpId="0"/>
      <p:bldP spid="224265" grpId="0"/>
      <p:bldP spid="224268" grpId="0"/>
      <p:bldP spid="22427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 descr="Stationery"/>
          <p:cNvSpPr>
            <a:spLocks/>
          </p:cNvSpPr>
          <p:nvPr/>
        </p:nvSpPr>
        <p:spPr bwMode="auto">
          <a:xfrm rot="678700">
            <a:off x="4876800" y="1981200"/>
            <a:ext cx="2151063" cy="1998663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5259388" y="2401888"/>
            <a:ext cx="1219200" cy="1131887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5357813" y="2514600"/>
            <a:ext cx="366712" cy="727075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5616575" y="2498725"/>
            <a:ext cx="696913" cy="6794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5703888" y="2668588"/>
            <a:ext cx="150812" cy="76835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 rot="3920436">
            <a:off x="5641975" y="2784476"/>
            <a:ext cx="746125" cy="311150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5586413" y="2824163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5902325" y="2735263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5927725" y="2898775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783263" y="2992438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5526088" y="3181350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30838" y="2447925"/>
            <a:ext cx="944562" cy="1033463"/>
            <a:chOff x="2474" y="556"/>
            <a:chExt cx="536" cy="586"/>
          </a:xfrm>
        </p:grpSpPr>
        <p:sp>
          <p:nvSpPr>
            <p:cNvPr id="32798" name="Freeform 14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15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16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17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2" name="AutoShape 18"/>
          <p:cNvSpPr>
            <a:spLocks noChangeArrowheads="1"/>
          </p:cNvSpPr>
          <p:nvPr/>
        </p:nvSpPr>
        <p:spPr bwMode="auto">
          <a:xfrm>
            <a:off x="6073775" y="21558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9" name="AutoShape 19"/>
          <p:cNvSpPr>
            <a:spLocks noChangeArrowheads="1"/>
          </p:cNvSpPr>
          <p:nvPr/>
        </p:nvSpPr>
        <p:spPr bwMode="auto">
          <a:xfrm>
            <a:off x="6061075" y="21717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Text Box 20"/>
          <p:cNvSpPr txBox="1">
            <a:spLocks noChangeArrowheads="1"/>
          </p:cNvSpPr>
          <p:nvPr/>
        </p:nvSpPr>
        <p:spPr bwMode="auto">
          <a:xfrm>
            <a:off x="1524000" y="411480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32785" name="Text Box 21"/>
          <p:cNvSpPr txBox="1">
            <a:spLocks noChangeArrowheads="1"/>
          </p:cNvSpPr>
          <p:nvPr/>
        </p:nvSpPr>
        <p:spPr bwMode="auto">
          <a:xfrm>
            <a:off x="4672013" y="4149725"/>
            <a:ext cx="28686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5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gian</a:t>
            </a:r>
            <a:endParaRPr lang="en-US" altLang="en-US" sz="25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6" name="Freeform 22" descr="Stationery"/>
          <p:cNvSpPr>
            <a:spLocks/>
          </p:cNvSpPr>
          <p:nvPr/>
        </p:nvSpPr>
        <p:spPr bwMode="auto">
          <a:xfrm rot="678700">
            <a:off x="1825625" y="1870075"/>
            <a:ext cx="2182813" cy="2028825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83" lon="21299983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2787" name="Freeform 23"/>
          <p:cNvSpPr>
            <a:spLocks/>
          </p:cNvSpPr>
          <p:nvPr/>
        </p:nvSpPr>
        <p:spPr bwMode="auto">
          <a:xfrm>
            <a:off x="2282825" y="2403475"/>
            <a:ext cx="1244600" cy="1155700"/>
          </a:xfrm>
          <a:custGeom>
            <a:avLst/>
            <a:gdLst>
              <a:gd name="T0" fmla="*/ 2147483647 w 1205"/>
              <a:gd name="T1" fmla="*/ 2147483647 h 1107"/>
              <a:gd name="T2" fmla="*/ 2147483647 w 1205"/>
              <a:gd name="T3" fmla="*/ 2147483647 h 1107"/>
              <a:gd name="T4" fmla="*/ 2147483647 w 1205"/>
              <a:gd name="T5" fmla="*/ 2147483647 h 1107"/>
              <a:gd name="T6" fmla="*/ 2147483647 w 1205"/>
              <a:gd name="T7" fmla="*/ 2147483647 h 1107"/>
              <a:gd name="T8" fmla="*/ 2147483647 w 1205"/>
              <a:gd name="T9" fmla="*/ 2147483647 h 1107"/>
              <a:gd name="T10" fmla="*/ 2147483647 w 1205"/>
              <a:gd name="T11" fmla="*/ 2147483647 h 1107"/>
              <a:gd name="T12" fmla="*/ 2147483647 w 1205"/>
              <a:gd name="T13" fmla="*/ 2147483647 h 1107"/>
              <a:gd name="T14" fmla="*/ 2147483647 w 1205"/>
              <a:gd name="T15" fmla="*/ 2147483647 h 1107"/>
              <a:gd name="T16" fmla="*/ 2147483647 w 1205"/>
              <a:gd name="T17" fmla="*/ 2147483647 h 1107"/>
              <a:gd name="T18" fmla="*/ 2147483647 w 1205"/>
              <a:gd name="T19" fmla="*/ 2147483647 h 1107"/>
              <a:gd name="T20" fmla="*/ 2147483647 w 1205"/>
              <a:gd name="T21" fmla="*/ 2147483647 h 1107"/>
              <a:gd name="T22" fmla="*/ 2147483647 w 1205"/>
              <a:gd name="T23" fmla="*/ 2147483647 h 1107"/>
              <a:gd name="T24" fmla="*/ 2147483647 w 1205"/>
              <a:gd name="T25" fmla="*/ 214748364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Freeform 24"/>
          <p:cNvSpPr>
            <a:spLocks/>
          </p:cNvSpPr>
          <p:nvPr/>
        </p:nvSpPr>
        <p:spPr bwMode="auto">
          <a:xfrm>
            <a:off x="2365375" y="2493963"/>
            <a:ext cx="374650" cy="742950"/>
          </a:xfrm>
          <a:custGeom>
            <a:avLst/>
            <a:gdLst>
              <a:gd name="T0" fmla="*/ 2147483647 w 208"/>
              <a:gd name="T1" fmla="*/ 0 h 412"/>
              <a:gd name="T2" fmla="*/ 2147483647 w 208"/>
              <a:gd name="T3" fmla="*/ 2147483647 h 412"/>
              <a:gd name="T4" fmla="*/ 2147483647 w 208"/>
              <a:gd name="T5" fmla="*/ 2147483647 h 412"/>
              <a:gd name="T6" fmla="*/ 2147483647 w 208"/>
              <a:gd name="T7" fmla="*/ 2147483647 h 412"/>
              <a:gd name="T8" fmla="*/ 2147483647 w 208"/>
              <a:gd name="T9" fmla="*/ 2147483647 h 412"/>
              <a:gd name="T10" fmla="*/ 2147483647 w 208"/>
              <a:gd name="T11" fmla="*/ 2147483647 h 412"/>
              <a:gd name="T12" fmla="*/ 2147483647 w 208"/>
              <a:gd name="T13" fmla="*/ 2147483647 h 412"/>
              <a:gd name="T14" fmla="*/ 2147483647 w 208"/>
              <a:gd name="T15" fmla="*/ 2147483647 h 412"/>
              <a:gd name="T16" fmla="*/ 2147483647 w 208"/>
              <a:gd name="T17" fmla="*/ 2147483647 h 412"/>
              <a:gd name="T18" fmla="*/ 2147483647 w 208"/>
              <a:gd name="T19" fmla="*/ 2147483647 h 412"/>
              <a:gd name="T20" fmla="*/ 2147483647 w 208"/>
              <a:gd name="T21" fmla="*/ 2147483647 h 412"/>
              <a:gd name="T22" fmla="*/ 2147483647 w 208"/>
              <a:gd name="T23" fmla="*/ 2147483647 h 412"/>
              <a:gd name="T24" fmla="*/ 2147483647 w 208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Freeform 25"/>
          <p:cNvSpPr>
            <a:spLocks/>
          </p:cNvSpPr>
          <p:nvPr/>
        </p:nvSpPr>
        <p:spPr bwMode="auto">
          <a:xfrm>
            <a:off x="2608263" y="2478088"/>
            <a:ext cx="712787" cy="695325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Freeform 26"/>
          <p:cNvSpPr>
            <a:spLocks/>
          </p:cNvSpPr>
          <p:nvPr/>
        </p:nvSpPr>
        <p:spPr bwMode="auto">
          <a:xfrm>
            <a:off x="2695575" y="2647950"/>
            <a:ext cx="153988" cy="787400"/>
          </a:xfrm>
          <a:custGeom>
            <a:avLst/>
            <a:gdLst>
              <a:gd name="T0" fmla="*/ 2147483647 w 236"/>
              <a:gd name="T1" fmla="*/ 0 h 478"/>
              <a:gd name="T2" fmla="*/ 2147483647 w 236"/>
              <a:gd name="T3" fmla="*/ 2147483647 h 478"/>
              <a:gd name="T4" fmla="*/ 2147483647 w 236"/>
              <a:gd name="T5" fmla="*/ 2147483647 h 478"/>
              <a:gd name="T6" fmla="*/ 2147483647 w 236"/>
              <a:gd name="T7" fmla="*/ 2147483647 h 478"/>
              <a:gd name="T8" fmla="*/ 2147483647 w 236"/>
              <a:gd name="T9" fmla="*/ 2147483647 h 478"/>
              <a:gd name="T10" fmla="*/ 2147483647 w 236"/>
              <a:gd name="T11" fmla="*/ 2147483647 h 478"/>
              <a:gd name="T12" fmla="*/ 2147483647 w 236"/>
              <a:gd name="T13" fmla="*/ 2147483647 h 478"/>
              <a:gd name="T14" fmla="*/ 2147483647 w 236"/>
              <a:gd name="T15" fmla="*/ 2147483647 h 478"/>
              <a:gd name="T16" fmla="*/ 2147483647 w 236"/>
              <a:gd name="T17" fmla="*/ 2147483647 h 478"/>
              <a:gd name="T18" fmla="*/ 2147483647 w 236"/>
              <a:gd name="T19" fmla="*/ 2147483647 h 478"/>
              <a:gd name="T20" fmla="*/ 2147483647 w 236"/>
              <a:gd name="T21" fmla="*/ 2147483647 h 478"/>
              <a:gd name="T22" fmla="*/ 2147483647 w 236"/>
              <a:gd name="T23" fmla="*/ 2147483647 h 478"/>
              <a:gd name="T24" fmla="*/ 2147483647 w 236"/>
              <a:gd name="T25" fmla="*/ 214748364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Freeform 27"/>
          <p:cNvSpPr>
            <a:spLocks/>
          </p:cNvSpPr>
          <p:nvPr/>
        </p:nvSpPr>
        <p:spPr bwMode="auto">
          <a:xfrm rot="3920436">
            <a:off x="2630488" y="2763838"/>
            <a:ext cx="763587" cy="319087"/>
          </a:xfrm>
          <a:custGeom>
            <a:avLst/>
            <a:gdLst>
              <a:gd name="T0" fmla="*/ 2147483647 w 451"/>
              <a:gd name="T1" fmla="*/ 2147483647 h 441"/>
              <a:gd name="T2" fmla="*/ 2147483647 w 451"/>
              <a:gd name="T3" fmla="*/ 2147483647 h 441"/>
              <a:gd name="T4" fmla="*/ 2147483647 w 451"/>
              <a:gd name="T5" fmla="*/ 2147483647 h 441"/>
              <a:gd name="T6" fmla="*/ 2147483647 w 451"/>
              <a:gd name="T7" fmla="*/ 2147483647 h 441"/>
              <a:gd name="T8" fmla="*/ 2147483647 w 451"/>
              <a:gd name="T9" fmla="*/ 2147483647 h 441"/>
              <a:gd name="T10" fmla="*/ 2147483647 w 451"/>
              <a:gd name="T11" fmla="*/ 2147483647 h 441"/>
              <a:gd name="T12" fmla="*/ 2147483647 w 451"/>
              <a:gd name="T13" fmla="*/ 2147483647 h 441"/>
              <a:gd name="T14" fmla="*/ 2147483647 w 451"/>
              <a:gd name="T15" fmla="*/ 2147483647 h 441"/>
              <a:gd name="T16" fmla="*/ 2147483647 w 451"/>
              <a:gd name="T17" fmla="*/ 2147483647 h 441"/>
              <a:gd name="T18" fmla="*/ 2147483647 w 451"/>
              <a:gd name="T19" fmla="*/ 2147483647 h 441"/>
              <a:gd name="T20" fmla="*/ 2147483647 w 451"/>
              <a:gd name="T21" fmla="*/ 2147483647 h 441"/>
              <a:gd name="T22" fmla="*/ 2147483647 w 451"/>
              <a:gd name="T23" fmla="*/ 2147483647 h 441"/>
              <a:gd name="T24" fmla="*/ 0 w 451"/>
              <a:gd name="T25" fmla="*/ 2147483647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2792" name="AutoShape 28"/>
          <p:cNvSpPr>
            <a:spLocks noChangeArrowheads="1"/>
          </p:cNvSpPr>
          <p:nvPr/>
        </p:nvSpPr>
        <p:spPr bwMode="auto">
          <a:xfrm>
            <a:off x="3078163" y="2139950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3" name="Oval 29"/>
          <p:cNvSpPr>
            <a:spLocks noChangeArrowheads="1"/>
          </p:cNvSpPr>
          <p:nvPr/>
        </p:nvSpPr>
        <p:spPr bwMode="auto">
          <a:xfrm>
            <a:off x="2578100" y="2803525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4" name="Oval 30"/>
          <p:cNvSpPr>
            <a:spLocks noChangeArrowheads="1"/>
          </p:cNvSpPr>
          <p:nvPr/>
        </p:nvSpPr>
        <p:spPr bwMode="auto">
          <a:xfrm>
            <a:off x="2878138" y="2714625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5" name="Oval 31"/>
          <p:cNvSpPr>
            <a:spLocks noChangeArrowheads="1"/>
          </p:cNvSpPr>
          <p:nvPr/>
        </p:nvSpPr>
        <p:spPr bwMode="auto">
          <a:xfrm>
            <a:off x="2951163" y="2878138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6" name="Oval 32"/>
          <p:cNvSpPr>
            <a:spLocks noChangeArrowheads="1"/>
          </p:cNvSpPr>
          <p:nvPr/>
        </p:nvSpPr>
        <p:spPr bwMode="auto">
          <a:xfrm>
            <a:off x="2774950" y="2971800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7" name="Oval 33"/>
          <p:cNvSpPr>
            <a:spLocks noChangeArrowheads="1"/>
          </p:cNvSpPr>
          <p:nvPr/>
        </p:nvSpPr>
        <p:spPr bwMode="auto">
          <a:xfrm>
            <a:off x="2517775" y="3160713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0.00255 L -0.06025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9" grpId="0" animBg="1"/>
      <p:bldP spid="327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859463"/>
            <a:ext cx="66436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ễn biến NP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744538"/>
            <a:ext cx="7543800" cy="4894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3283</TotalTime>
  <Words>1515</Words>
  <Application>Microsoft Office PowerPoint</Application>
  <PresentationFormat>On-screen Show (4:3)</PresentationFormat>
  <Paragraphs>224</Paragraphs>
  <Slides>38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1_Default Design</vt:lpstr>
      <vt:lpstr>Image</vt:lpstr>
      <vt:lpstr>Bitmap Image</vt:lpstr>
      <vt:lpstr>SINH HỌC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1/ Nhận biết hình thái của NST qua các kì của nguyên phân , giảm phân 2/ phân biệt Nguyên phân với giảm phân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Thao le</cp:lastModifiedBy>
  <cp:revision>1186</cp:revision>
  <dcterms:created xsi:type="dcterms:W3CDTF">2008-10-10T15:49:52Z</dcterms:created>
  <dcterms:modified xsi:type="dcterms:W3CDTF">2021-10-07T02:30:52Z</dcterms:modified>
</cp:coreProperties>
</file>