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1" r:id="rId5"/>
    <p:sldId id="262" r:id="rId6"/>
    <p:sldId id="264"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BA2DE-D77F-4261-B60E-2EEBE417960F}" type="datetimeFigureOut">
              <a:rPr lang="en-US" smtClean="0"/>
              <a:t>10/8/2021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339AF3-8BEF-4B32-861F-A0F1F0C02D48}" type="slidenum">
              <a:rPr lang="en-US" smtClean="0"/>
              <a:t>‹#›</a:t>
            </a:fld>
            <a:endParaRPr lang="en-US"/>
          </a:p>
        </p:txBody>
      </p:sp>
    </p:spTree>
    <p:extLst>
      <p:ext uri="{BB962C8B-B14F-4D97-AF65-F5344CB8AC3E}">
        <p14:creationId xmlns:p14="http://schemas.microsoft.com/office/powerpoint/2010/main" val="357973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5" name="Google Shape;123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6600E9-D2A1-4931-9C84-58F5725A3E9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256236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600E9-D2A1-4931-9C84-58F5725A3E9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11539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600E9-D2A1-4931-9C84-58F5725A3E9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325239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6600E9-D2A1-4931-9C84-58F5725A3E9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290017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6600E9-D2A1-4931-9C84-58F5725A3E92}" type="datetimeFigureOut">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92065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6600E9-D2A1-4931-9C84-58F5725A3E9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275999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600E9-D2A1-4931-9C84-58F5725A3E92}" type="datetimeFigureOut">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205517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600E9-D2A1-4931-9C84-58F5725A3E92}" type="datetimeFigureOut">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76371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600E9-D2A1-4931-9C84-58F5725A3E92}" type="datetimeFigureOut">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109105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600E9-D2A1-4931-9C84-58F5725A3E9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388254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600E9-D2A1-4931-9C84-58F5725A3E92}" type="datetimeFigureOut">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CEB50-AFDC-4FA8-BC37-C465C2CE0425}" type="slidenum">
              <a:rPr lang="en-US" smtClean="0"/>
              <a:t>‹#›</a:t>
            </a:fld>
            <a:endParaRPr lang="en-US"/>
          </a:p>
        </p:txBody>
      </p:sp>
    </p:spTree>
    <p:extLst>
      <p:ext uri="{BB962C8B-B14F-4D97-AF65-F5344CB8AC3E}">
        <p14:creationId xmlns:p14="http://schemas.microsoft.com/office/powerpoint/2010/main" val="17022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600E9-D2A1-4931-9C84-58F5725A3E92}" type="datetimeFigureOut">
              <a:rPr lang="en-US" smtClean="0"/>
              <a:t>10/8/2021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CEB50-AFDC-4FA8-BC37-C465C2CE0425}" type="slidenum">
              <a:rPr lang="en-US" smtClean="0"/>
              <a:t>‹#›</a:t>
            </a:fld>
            <a:endParaRPr lang="en-US"/>
          </a:p>
        </p:txBody>
      </p:sp>
    </p:spTree>
    <p:extLst>
      <p:ext uri="{BB962C8B-B14F-4D97-AF65-F5344CB8AC3E}">
        <p14:creationId xmlns:p14="http://schemas.microsoft.com/office/powerpoint/2010/main" val="180074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 y="2819400"/>
            <a:ext cx="12843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rPr>
              <a:t>C</a:t>
            </a:r>
            <a:r>
              <a:rPr lang="vi-VN" altLang="en-US" sz="2800" b="1" dirty="0">
                <a:solidFill>
                  <a:srgbClr val="0000FF"/>
                </a:solidFill>
              </a:rPr>
              <a:t>â</a:t>
            </a:r>
            <a:r>
              <a:rPr lang="en-US" altLang="en-US" sz="2800" b="1" dirty="0">
                <a:solidFill>
                  <a:srgbClr val="0000FF"/>
                </a:solidFill>
              </a:rPr>
              <a:t>u </a:t>
            </a:r>
            <a:r>
              <a:rPr lang="vi-VN" altLang="en-US" sz="2800" b="1" dirty="0" smtClean="0">
                <a:solidFill>
                  <a:srgbClr val="0000FF"/>
                </a:solidFill>
              </a:rPr>
              <a:t>1</a:t>
            </a:r>
            <a:r>
              <a:rPr lang="en-US" altLang="en-US" sz="2800" b="1" dirty="0" smtClean="0">
                <a:solidFill>
                  <a:srgbClr val="0000FF"/>
                </a:solidFill>
              </a:rPr>
              <a:t>:</a:t>
            </a:r>
            <a:endParaRPr lang="vi-VN" altLang="en-US" sz="2800" b="1" dirty="0">
              <a:solidFill>
                <a:srgbClr val="0000FF"/>
              </a:solidFill>
            </a:endParaRPr>
          </a:p>
        </p:txBody>
      </p:sp>
      <p:sp>
        <p:nvSpPr>
          <p:cNvPr id="22532" name="Text Box 10"/>
          <p:cNvSpPr txBox="1">
            <a:spLocks noChangeArrowheads="1"/>
          </p:cNvSpPr>
          <p:nvPr/>
        </p:nvSpPr>
        <p:spPr bwMode="auto">
          <a:xfrm>
            <a:off x="76200" y="1490568"/>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bg1"/>
                </a:solidFill>
              </a:rPr>
              <a:t> </a:t>
            </a:r>
            <a:r>
              <a:rPr lang="en-US" altLang="en-US" b="1" dirty="0" err="1">
                <a:solidFill>
                  <a:srgbClr val="800000"/>
                </a:solidFill>
              </a:rPr>
              <a:t>Hãy</a:t>
            </a:r>
            <a:r>
              <a:rPr lang="en-US" altLang="en-US" b="1" dirty="0">
                <a:solidFill>
                  <a:srgbClr val="800000"/>
                </a:solidFill>
              </a:rPr>
              <a:t> </a:t>
            </a:r>
            <a:r>
              <a:rPr lang="en-US" altLang="en-US" b="1" dirty="0" err="1">
                <a:solidFill>
                  <a:srgbClr val="800000"/>
                </a:solidFill>
              </a:rPr>
              <a:t>quan</a:t>
            </a:r>
            <a:r>
              <a:rPr lang="en-US" altLang="en-US" b="1" dirty="0">
                <a:solidFill>
                  <a:srgbClr val="800000"/>
                </a:solidFill>
              </a:rPr>
              <a:t> </a:t>
            </a:r>
            <a:r>
              <a:rPr lang="en-US" altLang="en-US" b="1" dirty="0" err="1">
                <a:solidFill>
                  <a:srgbClr val="800000"/>
                </a:solidFill>
              </a:rPr>
              <a:t>sát</a:t>
            </a:r>
            <a:r>
              <a:rPr lang="en-US" altLang="en-US" b="1" dirty="0">
                <a:solidFill>
                  <a:srgbClr val="800000"/>
                </a:solidFill>
              </a:rPr>
              <a:t> </a:t>
            </a:r>
            <a:r>
              <a:rPr lang="en-US" altLang="en-US" b="1" dirty="0" err="1">
                <a:solidFill>
                  <a:srgbClr val="800000"/>
                </a:solidFill>
              </a:rPr>
              <a:t>hình</a:t>
            </a:r>
            <a:r>
              <a:rPr lang="en-US" altLang="en-US" b="1" dirty="0">
                <a:solidFill>
                  <a:srgbClr val="800000"/>
                </a:solidFill>
              </a:rPr>
              <a:t> </a:t>
            </a:r>
            <a:r>
              <a:rPr lang="en-US" altLang="en-US" b="1" dirty="0" err="1">
                <a:solidFill>
                  <a:srgbClr val="800000"/>
                </a:solidFill>
              </a:rPr>
              <a:t>ảnh</a:t>
            </a:r>
            <a:r>
              <a:rPr lang="en-US" altLang="en-US" b="1" dirty="0">
                <a:solidFill>
                  <a:srgbClr val="800000"/>
                </a:solidFill>
              </a:rPr>
              <a:t>, </a:t>
            </a:r>
            <a:r>
              <a:rPr lang="en-US" altLang="en-US" b="1" dirty="0" err="1">
                <a:solidFill>
                  <a:srgbClr val="800000"/>
                </a:solidFill>
              </a:rPr>
              <a:t>xác</a:t>
            </a:r>
            <a:r>
              <a:rPr lang="en-US" altLang="en-US" b="1" dirty="0">
                <a:solidFill>
                  <a:srgbClr val="800000"/>
                </a:solidFill>
              </a:rPr>
              <a:t> </a:t>
            </a:r>
            <a:r>
              <a:rPr lang="en-US" altLang="en-US" b="1" dirty="0" err="1">
                <a:solidFill>
                  <a:srgbClr val="800000"/>
                </a:solidFill>
              </a:rPr>
              <a:t>định</a:t>
            </a:r>
            <a:r>
              <a:rPr lang="en-US" altLang="en-US" b="1" dirty="0">
                <a:solidFill>
                  <a:srgbClr val="800000"/>
                </a:solidFill>
              </a:rPr>
              <a:t> </a:t>
            </a:r>
            <a:r>
              <a:rPr lang="en-US" altLang="en-US" b="1" dirty="0" err="1">
                <a:solidFill>
                  <a:srgbClr val="800000"/>
                </a:solidFill>
              </a:rPr>
              <a:t>giai</a:t>
            </a:r>
            <a:r>
              <a:rPr lang="en-US" altLang="en-US" b="1" dirty="0">
                <a:solidFill>
                  <a:srgbClr val="800000"/>
                </a:solidFill>
              </a:rPr>
              <a:t> </a:t>
            </a:r>
            <a:r>
              <a:rPr lang="en-US" altLang="en-US" b="1" dirty="0" err="1">
                <a:solidFill>
                  <a:srgbClr val="800000"/>
                </a:solidFill>
              </a:rPr>
              <a:t>đoạn</a:t>
            </a:r>
            <a:r>
              <a:rPr lang="en-US" altLang="en-US" b="1" dirty="0">
                <a:solidFill>
                  <a:srgbClr val="800000"/>
                </a:solidFill>
              </a:rPr>
              <a:t> </a:t>
            </a:r>
            <a:r>
              <a:rPr lang="en-US" altLang="en-US" b="1" dirty="0" err="1">
                <a:solidFill>
                  <a:srgbClr val="800000"/>
                </a:solidFill>
              </a:rPr>
              <a:t>của</a:t>
            </a:r>
            <a:r>
              <a:rPr lang="en-US" altLang="en-US" b="1" dirty="0">
                <a:solidFill>
                  <a:srgbClr val="800000"/>
                </a:solidFill>
              </a:rPr>
              <a:t> </a:t>
            </a:r>
            <a:r>
              <a:rPr lang="en-US" altLang="en-US" b="1" dirty="0" err="1">
                <a:solidFill>
                  <a:srgbClr val="800000"/>
                </a:solidFill>
              </a:rPr>
              <a:t>quá</a:t>
            </a:r>
            <a:r>
              <a:rPr lang="en-US" altLang="en-US" b="1" dirty="0">
                <a:solidFill>
                  <a:srgbClr val="800000"/>
                </a:solidFill>
              </a:rPr>
              <a:t> </a:t>
            </a:r>
            <a:r>
              <a:rPr lang="en-US" altLang="en-US" b="1" dirty="0" err="1">
                <a:solidFill>
                  <a:srgbClr val="800000"/>
                </a:solidFill>
              </a:rPr>
              <a:t>trình</a:t>
            </a:r>
            <a:r>
              <a:rPr lang="en-US" altLang="en-US" b="1" dirty="0">
                <a:solidFill>
                  <a:srgbClr val="800000"/>
                </a:solidFill>
              </a:rPr>
              <a:t> </a:t>
            </a:r>
            <a:r>
              <a:rPr lang="en-US" altLang="en-US" b="1" dirty="0" err="1">
                <a:solidFill>
                  <a:srgbClr val="800000"/>
                </a:solidFill>
              </a:rPr>
              <a:t>nguyên</a:t>
            </a:r>
            <a:r>
              <a:rPr lang="en-US" altLang="en-US" b="1" dirty="0">
                <a:solidFill>
                  <a:srgbClr val="800000"/>
                </a:solidFill>
              </a:rPr>
              <a:t> </a:t>
            </a:r>
            <a:r>
              <a:rPr lang="en-US" altLang="en-US" b="1" dirty="0" err="1">
                <a:solidFill>
                  <a:srgbClr val="800000"/>
                </a:solidFill>
              </a:rPr>
              <a:t>phân</a:t>
            </a:r>
            <a:r>
              <a:rPr lang="en-US" altLang="en-US" b="1" dirty="0">
                <a:solidFill>
                  <a:srgbClr val="800000"/>
                </a:solidFill>
              </a:rPr>
              <a:t>?</a:t>
            </a:r>
          </a:p>
          <a:p>
            <a:pPr eaLnBrk="1" hangingPunct="1">
              <a:spcBef>
                <a:spcPct val="0"/>
              </a:spcBef>
              <a:buFontTx/>
              <a:buNone/>
            </a:pPr>
            <a:endParaRPr lang="en-US" altLang="en-US" b="1" dirty="0">
              <a:solidFill>
                <a:srgbClr val="800000"/>
              </a:solidFill>
              <a:sym typeface="Wingdings" panose="05000000000000000000" pitchFamily="2" charset="2"/>
            </a:endParaRPr>
          </a:p>
        </p:txBody>
      </p:sp>
      <p:sp>
        <p:nvSpPr>
          <p:cNvPr id="22533" name="AutoShape 11">
            <a:hlinkClick r:id="" action="ppaction://noaction" highlightClick="1"/>
          </p:cNvPr>
          <p:cNvSpPr>
            <a:spLocks noChangeArrowheads="1"/>
          </p:cNvSpPr>
          <p:nvPr/>
        </p:nvSpPr>
        <p:spPr bwMode="auto">
          <a:xfrm>
            <a:off x="152400" y="3810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A</a:t>
            </a:r>
          </a:p>
        </p:txBody>
      </p:sp>
      <p:sp>
        <p:nvSpPr>
          <p:cNvPr id="22534" name="Text Box 12"/>
          <p:cNvSpPr txBox="1">
            <a:spLocks noChangeArrowheads="1"/>
          </p:cNvSpPr>
          <p:nvPr/>
        </p:nvSpPr>
        <p:spPr bwMode="auto">
          <a:xfrm>
            <a:off x="838200" y="5029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sau</a:t>
            </a:r>
            <a:endParaRPr lang="en-US" altLang="en-US" sz="2800" b="1" dirty="0">
              <a:solidFill>
                <a:srgbClr val="0000FF"/>
              </a:solidFill>
            </a:endParaRPr>
          </a:p>
        </p:txBody>
      </p:sp>
      <p:sp>
        <p:nvSpPr>
          <p:cNvPr id="22535" name="Text Box 13"/>
          <p:cNvSpPr txBox="1">
            <a:spLocks noChangeArrowheads="1"/>
          </p:cNvSpPr>
          <p:nvPr/>
        </p:nvSpPr>
        <p:spPr bwMode="auto">
          <a:xfrm>
            <a:off x="914400" y="3733800"/>
            <a:ext cx="152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đầu</a:t>
            </a:r>
            <a:endParaRPr lang="en-US" altLang="en-US" sz="2800" b="1" dirty="0">
              <a:solidFill>
                <a:srgbClr val="0000FF"/>
              </a:solidFill>
            </a:endParaRPr>
          </a:p>
          <a:p>
            <a:pPr eaLnBrk="1" hangingPunct="1">
              <a:spcBef>
                <a:spcPct val="50000"/>
              </a:spcBef>
              <a:buFontTx/>
              <a:buNone/>
            </a:pPr>
            <a:endParaRPr lang="en-US" altLang="en-US" sz="2800" dirty="0"/>
          </a:p>
        </p:txBody>
      </p:sp>
      <p:sp>
        <p:nvSpPr>
          <p:cNvPr id="22536" name="AutoShape 14">
            <a:hlinkClick r:id="" action="ppaction://noaction" highlightClick="1"/>
          </p:cNvPr>
          <p:cNvSpPr>
            <a:spLocks noChangeArrowheads="1"/>
          </p:cNvSpPr>
          <p:nvPr/>
        </p:nvSpPr>
        <p:spPr bwMode="auto">
          <a:xfrm>
            <a:off x="152400" y="44196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B</a:t>
            </a:r>
          </a:p>
        </p:txBody>
      </p:sp>
      <p:sp>
        <p:nvSpPr>
          <p:cNvPr id="22537" name="Text Box 15"/>
          <p:cNvSpPr txBox="1">
            <a:spLocks noChangeArrowheads="1"/>
          </p:cNvSpPr>
          <p:nvPr/>
        </p:nvSpPr>
        <p:spPr bwMode="auto">
          <a:xfrm>
            <a:off x="838200" y="4343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giữa</a:t>
            </a:r>
            <a:endParaRPr lang="en-US" altLang="en-US" sz="2800" b="1" dirty="0">
              <a:solidFill>
                <a:srgbClr val="0000FF"/>
              </a:solidFill>
            </a:endParaRPr>
          </a:p>
        </p:txBody>
      </p:sp>
      <p:sp>
        <p:nvSpPr>
          <p:cNvPr id="22538" name="AutoShape 16">
            <a:hlinkClick r:id="" action="ppaction://noaction" highlightClick="1"/>
          </p:cNvPr>
          <p:cNvSpPr>
            <a:spLocks noChangeArrowheads="1"/>
          </p:cNvSpPr>
          <p:nvPr/>
        </p:nvSpPr>
        <p:spPr bwMode="auto">
          <a:xfrm>
            <a:off x="152400" y="51054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FF"/>
                </a:solidFill>
              </a:rPr>
              <a:t>C</a:t>
            </a:r>
          </a:p>
        </p:txBody>
      </p:sp>
      <p:sp>
        <p:nvSpPr>
          <p:cNvPr id="22539" name="AutoShape 17">
            <a:hlinkClick r:id="" action="ppaction://noaction" highlightClick="1"/>
          </p:cNvPr>
          <p:cNvSpPr>
            <a:spLocks noChangeArrowheads="1"/>
          </p:cNvSpPr>
          <p:nvPr/>
        </p:nvSpPr>
        <p:spPr bwMode="auto">
          <a:xfrm>
            <a:off x="152400" y="5715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D</a:t>
            </a:r>
          </a:p>
        </p:txBody>
      </p:sp>
      <p:sp>
        <p:nvSpPr>
          <p:cNvPr id="22540" name="Text Box 18"/>
          <p:cNvSpPr txBox="1">
            <a:spLocks noChangeArrowheads="1"/>
          </p:cNvSpPr>
          <p:nvPr/>
        </p:nvSpPr>
        <p:spPr bwMode="auto">
          <a:xfrm>
            <a:off x="838200" y="5715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cuối</a:t>
            </a:r>
            <a:endParaRPr lang="en-US" altLang="en-US" sz="2800" b="1" dirty="0">
              <a:solidFill>
                <a:srgbClr val="0000FF"/>
              </a:solidFill>
            </a:endParaRPr>
          </a:p>
        </p:txBody>
      </p:sp>
      <p:sp>
        <p:nvSpPr>
          <p:cNvPr id="16" name="AutoShape 16">
            <a:hlinkClick r:id="" action="ppaction://noaction" highlightClick="1"/>
          </p:cNvPr>
          <p:cNvSpPr>
            <a:spLocks noChangeArrowheads="1"/>
          </p:cNvSpPr>
          <p:nvPr/>
        </p:nvSpPr>
        <p:spPr bwMode="auto">
          <a:xfrm>
            <a:off x="152400" y="51054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smtClean="0">
                <a:solidFill>
                  <a:srgbClr val="000099"/>
                </a:solidFill>
              </a:rPr>
              <a:t>C</a:t>
            </a:r>
            <a:endParaRPr lang="en-US" altLang="en-US" sz="2800" b="1" dirty="0">
              <a:solidFill>
                <a:srgbClr val="000099"/>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6248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oogle Shape;1856;p89" descr="s_(83)"/>
          <p:cNvPicPr preferRelativeResize="0"/>
          <p:nvPr/>
        </p:nvPicPr>
        <p:blipFill rotWithShape="1">
          <a:blip r:embed="rId3">
            <a:alphaModFix/>
          </a:blip>
          <a:srcRect/>
          <a:stretch/>
        </p:blipFill>
        <p:spPr>
          <a:xfrm>
            <a:off x="0" y="0"/>
            <a:ext cx="9144000" cy="1438364"/>
          </a:xfrm>
          <a:prstGeom prst="rect">
            <a:avLst/>
          </a:prstGeom>
          <a:noFill/>
          <a:ln w="9525" cap="flat" cmpd="sng">
            <a:solidFill>
              <a:srgbClr val="3333FF"/>
            </a:solidFill>
            <a:prstDash val="solid"/>
            <a:miter lim="800000"/>
            <a:headEnd type="none" w="sm" len="sm"/>
            <a:tailEnd type="none" w="sm" len="sm"/>
          </a:ln>
        </p:spPr>
      </p:pic>
      <p:sp>
        <p:nvSpPr>
          <p:cNvPr id="17" name="TextBox 16"/>
          <p:cNvSpPr txBox="1"/>
          <p:nvPr/>
        </p:nvSpPr>
        <p:spPr>
          <a:xfrm>
            <a:off x="-30266" y="238035"/>
            <a:ext cx="6048672" cy="1200329"/>
          </a:xfrm>
          <a:prstGeom prst="rect">
            <a:avLst/>
          </a:prstGeom>
          <a:noFill/>
        </p:spPr>
        <p:txBody>
          <a:bodyPr wrap="square" rtlCol="0">
            <a:spAutoFit/>
          </a:bodyPr>
          <a:lstStyle/>
          <a:p>
            <a:pPr algn="ctr"/>
            <a:r>
              <a:rPr lang="vi-VN" sz="3600" b="1" dirty="0" smtClean="0">
                <a:solidFill>
                  <a:srgbClr val="FF0000"/>
                </a:solidFill>
              </a:rPr>
              <a:t>CHỦ ĐỀ: </a:t>
            </a:r>
          </a:p>
          <a:p>
            <a:pPr algn="ctr"/>
            <a:r>
              <a:rPr lang="vi-VN" sz="3600" b="1" dirty="0" smtClean="0">
                <a:solidFill>
                  <a:srgbClr val="FF0000"/>
                </a:solidFill>
              </a:rPr>
              <a:t>NHIỄM SẮC THỂ</a:t>
            </a:r>
            <a:endParaRPr lang="en-US" sz="3600" b="1" dirty="0">
              <a:solidFill>
                <a:srgbClr val="FF0000"/>
              </a:solidFill>
            </a:endParaRPr>
          </a:p>
        </p:txBody>
      </p:sp>
    </p:spTree>
    <p:extLst>
      <p:ext uri="{BB962C8B-B14F-4D97-AF65-F5344CB8AC3E}">
        <p14:creationId xmlns:p14="http://schemas.microsoft.com/office/powerpoint/2010/main" val="2069188124"/>
      </p:ext>
    </p:extLst>
  </p:cSld>
  <p:clrMapOvr>
    <a:masterClrMapping/>
  </p:clrMapOvr>
  <p:transition spd="med">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76200" y="2819400"/>
            <a:ext cx="12843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rPr>
              <a:t>C</a:t>
            </a:r>
            <a:r>
              <a:rPr lang="vi-VN" altLang="en-US" sz="2800" b="1" dirty="0">
                <a:solidFill>
                  <a:srgbClr val="0000FF"/>
                </a:solidFill>
              </a:rPr>
              <a:t>â</a:t>
            </a:r>
            <a:r>
              <a:rPr lang="en-US" altLang="en-US" sz="2800" b="1" dirty="0">
                <a:solidFill>
                  <a:srgbClr val="0000FF"/>
                </a:solidFill>
              </a:rPr>
              <a:t>u </a:t>
            </a:r>
            <a:r>
              <a:rPr lang="vi-VN" altLang="en-US" sz="2800" b="1" dirty="0" smtClean="0">
                <a:solidFill>
                  <a:srgbClr val="0000FF"/>
                </a:solidFill>
              </a:rPr>
              <a:t>2</a:t>
            </a:r>
            <a:r>
              <a:rPr lang="en-US" altLang="en-US" sz="2800" b="1" dirty="0" smtClean="0">
                <a:solidFill>
                  <a:srgbClr val="0000FF"/>
                </a:solidFill>
              </a:rPr>
              <a:t>:</a:t>
            </a:r>
            <a:endParaRPr lang="vi-VN" altLang="en-US" sz="2800" b="1" dirty="0">
              <a:solidFill>
                <a:srgbClr val="0000FF"/>
              </a:solidFill>
            </a:endParaRPr>
          </a:p>
        </p:txBody>
      </p:sp>
      <p:sp>
        <p:nvSpPr>
          <p:cNvPr id="88074" name="Text Box 10"/>
          <p:cNvSpPr txBox="1">
            <a:spLocks noChangeArrowheads="1"/>
          </p:cNvSpPr>
          <p:nvPr/>
        </p:nvSpPr>
        <p:spPr bwMode="auto">
          <a:xfrm>
            <a:off x="23308" y="260648"/>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bg1"/>
                </a:solidFill>
              </a:rPr>
              <a:t> </a:t>
            </a:r>
            <a:r>
              <a:rPr lang="en-US" altLang="en-US" sz="2800" b="1" dirty="0" err="1">
                <a:solidFill>
                  <a:srgbClr val="800000"/>
                </a:solidFill>
              </a:rPr>
              <a:t>Hãy</a:t>
            </a:r>
            <a:r>
              <a:rPr lang="en-US" altLang="en-US" sz="2800" b="1" dirty="0">
                <a:solidFill>
                  <a:srgbClr val="800000"/>
                </a:solidFill>
              </a:rPr>
              <a:t> </a:t>
            </a:r>
            <a:r>
              <a:rPr lang="en-US" altLang="en-US" sz="2800" b="1" dirty="0" err="1">
                <a:solidFill>
                  <a:srgbClr val="800000"/>
                </a:solidFill>
              </a:rPr>
              <a:t>quan</a:t>
            </a:r>
            <a:r>
              <a:rPr lang="en-US" altLang="en-US" sz="2800" b="1" dirty="0">
                <a:solidFill>
                  <a:srgbClr val="800000"/>
                </a:solidFill>
              </a:rPr>
              <a:t> </a:t>
            </a:r>
            <a:r>
              <a:rPr lang="en-US" altLang="en-US" sz="2800" b="1" dirty="0" err="1">
                <a:solidFill>
                  <a:srgbClr val="800000"/>
                </a:solidFill>
              </a:rPr>
              <a:t>sát</a:t>
            </a:r>
            <a:r>
              <a:rPr lang="en-US" altLang="en-US" sz="2800" b="1" dirty="0">
                <a:solidFill>
                  <a:srgbClr val="800000"/>
                </a:solidFill>
              </a:rPr>
              <a:t> </a:t>
            </a:r>
            <a:r>
              <a:rPr lang="en-US" altLang="en-US" sz="2800" b="1" dirty="0" err="1">
                <a:solidFill>
                  <a:srgbClr val="800000"/>
                </a:solidFill>
              </a:rPr>
              <a:t>hình</a:t>
            </a:r>
            <a:r>
              <a:rPr lang="en-US" altLang="en-US" sz="2800" b="1" dirty="0">
                <a:solidFill>
                  <a:srgbClr val="800000"/>
                </a:solidFill>
              </a:rPr>
              <a:t> </a:t>
            </a:r>
            <a:r>
              <a:rPr lang="en-US" altLang="en-US" sz="2800" b="1" dirty="0" err="1">
                <a:solidFill>
                  <a:srgbClr val="800000"/>
                </a:solidFill>
              </a:rPr>
              <a:t>ảnh</a:t>
            </a:r>
            <a:r>
              <a:rPr lang="en-US" altLang="en-US" sz="2800" b="1" dirty="0">
                <a:solidFill>
                  <a:srgbClr val="800000"/>
                </a:solidFill>
              </a:rPr>
              <a:t>, </a:t>
            </a:r>
            <a:r>
              <a:rPr lang="en-US" altLang="en-US" sz="2800" b="1" dirty="0" err="1">
                <a:solidFill>
                  <a:srgbClr val="800000"/>
                </a:solidFill>
              </a:rPr>
              <a:t>xác</a:t>
            </a:r>
            <a:r>
              <a:rPr lang="en-US" altLang="en-US" sz="2800" b="1" dirty="0">
                <a:solidFill>
                  <a:srgbClr val="800000"/>
                </a:solidFill>
              </a:rPr>
              <a:t> </a:t>
            </a:r>
            <a:r>
              <a:rPr lang="en-US" altLang="en-US" sz="2800" b="1" dirty="0" err="1">
                <a:solidFill>
                  <a:srgbClr val="800000"/>
                </a:solidFill>
              </a:rPr>
              <a:t>định</a:t>
            </a:r>
            <a:r>
              <a:rPr lang="en-US" altLang="en-US" sz="2800" b="1" dirty="0">
                <a:solidFill>
                  <a:srgbClr val="800000"/>
                </a:solidFill>
              </a:rPr>
              <a:t> </a:t>
            </a:r>
            <a:r>
              <a:rPr lang="en-US" altLang="en-US" sz="2800" b="1" dirty="0" err="1">
                <a:solidFill>
                  <a:srgbClr val="800000"/>
                </a:solidFill>
              </a:rPr>
              <a:t>giai</a:t>
            </a:r>
            <a:r>
              <a:rPr lang="en-US" altLang="en-US" sz="2800" b="1" dirty="0">
                <a:solidFill>
                  <a:srgbClr val="800000"/>
                </a:solidFill>
              </a:rPr>
              <a:t> </a:t>
            </a:r>
            <a:r>
              <a:rPr lang="en-US" altLang="en-US" sz="2800" b="1" dirty="0" err="1">
                <a:solidFill>
                  <a:srgbClr val="800000"/>
                </a:solidFill>
              </a:rPr>
              <a:t>đoạn</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quá</a:t>
            </a:r>
            <a:r>
              <a:rPr lang="en-US" altLang="en-US" sz="2800" b="1" dirty="0">
                <a:solidFill>
                  <a:srgbClr val="800000"/>
                </a:solidFill>
              </a:rPr>
              <a:t> </a:t>
            </a:r>
            <a:r>
              <a:rPr lang="en-US" altLang="en-US" sz="2800" b="1" dirty="0" err="1">
                <a:solidFill>
                  <a:srgbClr val="800000"/>
                </a:solidFill>
              </a:rPr>
              <a:t>trình</a:t>
            </a:r>
            <a:r>
              <a:rPr lang="en-US" altLang="en-US" sz="2800" b="1" dirty="0">
                <a:solidFill>
                  <a:srgbClr val="800000"/>
                </a:solidFill>
              </a:rPr>
              <a:t> </a:t>
            </a:r>
            <a:r>
              <a:rPr lang="en-US" altLang="en-US" sz="2800" b="1" dirty="0" err="1">
                <a:solidFill>
                  <a:srgbClr val="800000"/>
                </a:solidFill>
              </a:rPr>
              <a:t>nguyên</a:t>
            </a:r>
            <a:r>
              <a:rPr lang="en-US" altLang="en-US" sz="2800" b="1" dirty="0">
                <a:solidFill>
                  <a:srgbClr val="800000"/>
                </a:solidFill>
              </a:rPr>
              <a:t> </a:t>
            </a:r>
            <a:r>
              <a:rPr lang="en-US" altLang="en-US" sz="2800" b="1" dirty="0" err="1">
                <a:solidFill>
                  <a:srgbClr val="800000"/>
                </a:solidFill>
              </a:rPr>
              <a:t>phân</a:t>
            </a:r>
            <a:r>
              <a:rPr lang="en-US" altLang="en-US" sz="2800" b="1" dirty="0">
                <a:solidFill>
                  <a:srgbClr val="800000"/>
                </a:solidFill>
              </a:rPr>
              <a:t>?</a:t>
            </a:r>
          </a:p>
          <a:p>
            <a:pPr eaLnBrk="1" hangingPunct="1">
              <a:spcBef>
                <a:spcPct val="0"/>
              </a:spcBef>
              <a:buFontTx/>
              <a:buNone/>
            </a:pPr>
            <a:endParaRPr lang="en-US" altLang="en-US" sz="2800" b="1" dirty="0">
              <a:solidFill>
                <a:srgbClr val="800000"/>
              </a:solidFill>
              <a:sym typeface="Wingdings" panose="05000000000000000000" pitchFamily="2" charset="2"/>
            </a:endParaRPr>
          </a:p>
        </p:txBody>
      </p:sp>
      <p:sp>
        <p:nvSpPr>
          <p:cNvPr id="88075" name="AutoShape 11">
            <a:hlinkClick r:id="" action="ppaction://noaction" highlightClick="1"/>
          </p:cNvPr>
          <p:cNvSpPr>
            <a:spLocks noChangeArrowheads="1"/>
          </p:cNvSpPr>
          <p:nvPr/>
        </p:nvSpPr>
        <p:spPr bwMode="auto">
          <a:xfrm>
            <a:off x="152400" y="3810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A</a:t>
            </a:r>
          </a:p>
        </p:txBody>
      </p:sp>
      <p:sp>
        <p:nvSpPr>
          <p:cNvPr id="88076" name="Text Box 12"/>
          <p:cNvSpPr txBox="1">
            <a:spLocks noChangeArrowheads="1"/>
          </p:cNvSpPr>
          <p:nvPr/>
        </p:nvSpPr>
        <p:spPr bwMode="auto">
          <a:xfrm>
            <a:off x="838200" y="5029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sau</a:t>
            </a:r>
            <a:endParaRPr lang="en-US" altLang="en-US" sz="2800" b="1" dirty="0">
              <a:solidFill>
                <a:srgbClr val="0000FF"/>
              </a:solidFill>
            </a:endParaRPr>
          </a:p>
        </p:txBody>
      </p:sp>
      <p:sp>
        <p:nvSpPr>
          <p:cNvPr id="88077" name="Text Box 13"/>
          <p:cNvSpPr txBox="1">
            <a:spLocks noChangeArrowheads="1"/>
          </p:cNvSpPr>
          <p:nvPr/>
        </p:nvSpPr>
        <p:spPr bwMode="auto">
          <a:xfrm>
            <a:off x="914400" y="3733800"/>
            <a:ext cx="1524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đầu</a:t>
            </a:r>
            <a:endParaRPr lang="en-US" altLang="en-US" sz="2800" b="1" dirty="0">
              <a:solidFill>
                <a:srgbClr val="0000FF"/>
              </a:solidFill>
            </a:endParaRPr>
          </a:p>
          <a:p>
            <a:pPr eaLnBrk="1" hangingPunct="1">
              <a:spcBef>
                <a:spcPct val="50000"/>
              </a:spcBef>
              <a:buFontTx/>
              <a:buNone/>
            </a:pPr>
            <a:endParaRPr lang="en-US" altLang="en-US" sz="2800" dirty="0"/>
          </a:p>
        </p:txBody>
      </p:sp>
      <p:sp>
        <p:nvSpPr>
          <p:cNvPr id="88078" name="AutoShape 14">
            <a:hlinkClick r:id="" action="ppaction://noaction" highlightClick="1"/>
          </p:cNvPr>
          <p:cNvSpPr>
            <a:spLocks noChangeArrowheads="1"/>
          </p:cNvSpPr>
          <p:nvPr/>
        </p:nvSpPr>
        <p:spPr bwMode="auto">
          <a:xfrm>
            <a:off x="152400" y="44196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FF"/>
                </a:solidFill>
              </a:rPr>
              <a:t>B</a:t>
            </a:r>
          </a:p>
        </p:txBody>
      </p:sp>
      <p:sp>
        <p:nvSpPr>
          <p:cNvPr id="88079" name="Text Box 15"/>
          <p:cNvSpPr txBox="1">
            <a:spLocks noChangeArrowheads="1"/>
          </p:cNvSpPr>
          <p:nvPr/>
        </p:nvSpPr>
        <p:spPr bwMode="auto">
          <a:xfrm>
            <a:off x="838200" y="4343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giữa</a:t>
            </a:r>
            <a:endParaRPr lang="en-US" altLang="en-US" sz="2800" b="1" dirty="0">
              <a:solidFill>
                <a:srgbClr val="0000FF"/>
              </a:solidFill>
            </a:endParaRPr>
          </a:p>
        </p:txBody>
      </p:sp>
      <p:sp>
        <p:nvSpPr>
          <p:cNvPr id="88080" name="AutoShape 16">
            <a:hlinkClick r:id="" action="ppaction://noaction" highlightClick="1"/>
          </p:cNvPr>
          <p:cNvSpPr>
            <a:spLocks noChangeArrowheads="1"/>
          </p:cNvSpPr>
          <p:nvPr/>
        </p:nvSpPr>
        <p:spPr bwMode="auto">
          <a:xfrm>
            <a:off x="152400" y="51054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C</a:t>
            </a:r>
          </a:p>
        </p:txBody>
      </p:sp>
      <p:sp>
        <p:nvSpPr>
          <p:cNvPr id="88081" name="AutoShape 17">
            <a:hlinkClick r:id="" action="ppaction://noaction" highlightClick="1"/>
          </p:cNvPr>
          <p:cNvSpPr>
            <a:spLocks noChangeArrowheads="1"/>
          </p:cNvSpPr>
          <p:nvPr/>
        </p:nvSpPr>
        <p:spPr bwMode="auto">
          <a:xfrm>
            <a:off x="152400" y="5715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D</a:t>
            </a:r>
          </a:p>
        </p:txBody>
      </p:sp>
      <p:sp>
        <p:nvSpPr>
          <p:cNvPr id="88082" name="Text Box 18"/>
          <p:cNvSpPr txBox="1">
            <a:spLocks noChangeArrowheads="1"/>
          </p:cNvSpPr>
          <p:nvPr/>
        </p:nvSpPr>
        <p:spPr bwMode="auto">
          <a:xfrm>
            <a:off x="838200" y="5715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cuối</a:t>
            </a:r>
            <a:endParaRPr lang="en-US" altLang="en-US" sz="2800" b="1" dirty="0">
              <a:solidFill>
                <a:srgbClr val="0000FF"/>
              </a:solidFill>
            </a:endParaRPr>
          </a:p>
        </p:txBody>
      </p:sp>
      <p:sp>
        <p:nvSpPr>
          <p:cNvPr id="16" name="AutoShape 14">
            <a:hlinkClick r:id="" action="ppaction://noaction" highlightClick="1"/>
          </p:cNvPr>
          <p:cNvSpPr>
            <a:spLocks noChangeArrowheads="1"/>
          </p:cNvSpPr>
          <p:nvPr/>
        </p:nvSpPr>
        <p:spPr bwMode="auto">
          <a:xfrm>
            <a:off x="152400" y="4405313"/>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99"/>
                </a:solidFill>
              </a:rPr>
              <a:t>B</a:t>
            </a:r>
          </a:p>
        </p:txBody>
      </p:sp>
      <p:graphicFrame>
        <p:nvGraphicFramePr>
          <p:cNvPr id="17" name="Object 39"/>
          <p:cNvGraphicFramePr>
            <a:graphicFrameLocks noChangeAspect="1"/>
          </p:cNvGraphicFramePr>
          <p:nvPr>
            <p:extLst>
              <p:ext uri="{D42A27DB-BD31-4B8C-83A1-F6EECF244321}">
                <p14:modId xmlns:p14="http://schemas.microsoft.com/office/powerpoint/2010/main" val="3776199755"/>
              </p:ext>
            </p:extLst>
          </p:nvPr>
        </p:nvGraphicFramePr>
        <p:xfrm>
          <a:off x="2667000" y="1803720"/>
          <a:ext cx="6073839" cy="4012560"/>
        </p:xfrm>
        <a:graphic>
          <a:graphicData uri="http://schemas.openxmlformats.org/presentationml/2006/ole">
            <mc:AlternateContent xmlns:mc="http://schemas.openxmlformats.org/markup-compatibility/2006">
              <mc:Choice xmlns:v="urn:schemas-microsoft-com:vml" Requires="v">
                <p:oleObj spid="_x0000_s1032" name="Image" r:id="rId3" imgW="4507937" imgH="3060317" progId="Photoshop.Image.7">
                  <p:embed/>
                </p:oleObj>
              </mc:Choice>
              <mc:Fallback>
                <p:oleObj name="Image" r:id="rId3" imgW="4507937" imgH="3060317"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03720"/>
                        <a:ext cx="6073839" cy="401256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34055649"/>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checkerboard(across)">
                                      <p:cBhvr>
                                        <p:cTn id="7" dur="500"/>
                                        <p:tgtEl>
                                          <p:spTgt spid="880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8066"/>
                                        </p:tgtEl>
                                        <p:attrNameLst>
                                          <p:attrName>style.visibility</p:attrName>
                                        </p:attrNameLst>
                                      </p:cBhvr>
                                      <p:to>
                                        <p:strVal val="visible"/>
                                      </p:to>
                                    </p:set>
                                    <p:animEffect transition="in" filter="checkerboard(across)">
                                      <p:cBhvr>
                                        <p:cTn id="10" dur="500"/>
                                        <p:tgtEl>
                                          <p:spTgt spid="8806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8075"/>
                                        </p:tgtEl>
                                        <p:attrNameLst>
                                          <p:attrName>style.visibility</p:attrName>
                                        </p:attrNameLst>
                                      </p:cBhvr>
                                      <p:to>
                                        <p:strVal val="visible"/>
                                      </p:to>
                                    </p:set>
                                    <p:animEffect transition="in" filter="checkerboard(across)">
                                      <p:cBhvr>
                                        <p:cTn id="13" dur="500"/>
                                        <p:tgtEl>
                                          <p:spTgt spid="8807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8077"/>
                                        </p:tgtEl>
                                        <p:attrNameLst>
                                          <p:attrName>style.visibility</p:attrName>
                                        </p:attrNameLst>
                                      </p:cBhvr>
                                      <p:to>
                                        <p:strVal val="visible"/>
                                      </p:to>
                                    </p:set>
                                    <p:animEffect transition="in" filter="checkerboard(across)">
                                      <p:cBhvr>
                                        <p:cTn id="16" dur="500"/>
                                        <p:tgtEl>
                                          <p:spTgt spid="8807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8079"/>
                                        </p:tgtEl>
                                        <p:attrNameLst>
                                          <p:attrName>style.visibility</p:attrName>
                                        </p:attrNameLst>
                                      </p:cBhvr>
                                      <p:to>
                                        <p:strVal val="visible"/>
                                      </p:to>
                                    </p:set>
                                    <p:animEffect transition="in" filter="checkerboard(across)">
                                      <p:cBhvr>
                                        <p:cTn id="19" dur="500"/>
                                        <p:tgtEl>
                                          <p:spTgt spid="8807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88078"/>
                                        </p:tgtEl>
                                        <p:attrNameLst>
                                          <p:attrName>style.visibility</p:attrName>
                                        </p:attrNameLst>
                                      </p:cBhvr>
                                      <p:to>
                                        <p:strVal val="visible"/>
                                      </p:to>
                                    </p:set>
                                    <p:animEffect transition="in" filter="checkerboard(across)">
                                      <p:cBhvr>
                                        <p:cTn id="22" dur="500"/>
                                        <p:tgtEl>
                                          <p:spTgt spid="8807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8080"/>
                                        </p:tgtEl>
                                        <p:attrNameLst>
                                          <p:attrName>style.visibility</p:attrName>
                                        </p:attrNameLst>
                                      </p:cBhvr>
                                      <p:to>
                                        <p:strVal val="visible"/>
                                      </p:to>
                                    </p:set>
                                    <p:animEffect transition="in" filter="checkerboard(across)">
                                      <p:cBhvr>
                                        <p:cTn id="25" dur="500"/>
                                        <p:tgtEl>
                                          <p:spTgt spid="8808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8076"/>
                                        </p:tgtEl>
                                        <p:attrNameLst>
                                          <p:attrName>style.visibility</p:attrName>
                                        </p:attrNameLst>
                                      </p:cBhvr>
                                      <p:to>
                                        <p:strVal val="visible"/>
                                      </p:to>
                                    </p:set>
                                    <p:animEffect transition="in" filter="checkerboard(across)">
                                      <p:cBhvr>
                                        <p:cTn id="28" dur="500"/>
                                        <p:tgtEl>
                                          <p:spTgt spid="8807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8081"/>
                                        </p:tgtEl>
                                        <p:attrNameLst>
                                          <p:attrName>style.visibility</p:attrName>
                                        </p:attrNameLst>
                                      </p:cBhvr>
                                      <p:to>
                                        <p:strVal val="visible"/>
                                      </p:to>
                                    </p:set>
                                    <p:animEffect transition="in" filter="checkerboard(across)">
                                      <p:cBhvr>
                                        <p:cTn id="31" dur="500"/>
                                        <p:tgtEl>
                                          <p:spTgt spid="8808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88082"/>
                                        </p:tgtEl>
                                        <p:attrNameLst>
                                          <p:attrName>style.visibility</p:attrName>
                                        </p:attrNameLst>
                                      </p:cBhvr>
                                      <p:to>
                                        <p:strVal val="visible"/>
                                      </p:to>
                                    </p:set>
                                    <p:animEffect transition="in" filter="checkerboard(across)">
                                      <p:cBhvr>
                                        <p:cTn id="34" dur="500"/>
                                        <p:tgtEl>
                                          <p:spTgt spid="8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74" grpId="0"/>
      <p:bldP spid="88075" grpId="0" animBg="1"/>
      <p:bldP spid="88076" grpId="0"/>
      <p:bldP spid="88077" grpId="0"/>
      <p:bldP spid="88078" grpId="0" animBg="1"/>
      <p:bldP spid="88079" grpId="0"/>
      <p:bldP spid="88080" grpId="0" animBg="1"/>
      <p:bldP spid="88081" grpId="0" animBg="1"/>
      <p:bldP spid="88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76200" y="2819400"/>
            <a:ext cx="1273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FF"/>
                </a:solidFill>
              </a:rPr>
              <a:t>C</a:t>
            </a:r>
            <a:r>
              <a:rPr lang="vi-VN" altLang="en-US" sz="2800" b="1">
                <a:solidFill>
                  <a:srgbClr val="0000FF"/>
                </a:solidFill>
              </a:rPr>
              <a:t>â</a:t>
            </a:r>
            <a:r>
              <a:rPr lang="en-US" altLang="en-US" sz="2800" b="1">
                <a:solidFill>
                  <a:srgbClr val="0000FF"/>
                </a:solidFill>
              </a:rPr>
              <a:t>u 3:</a:t>
            </a:r>
            <a:endParaRPr lang="vi-VN" altLang="en-US" sz="2800" b="1">
              <a:solidFill>
                <a:srgbClr val="0000FF"/>
              </a:solidFill>
            </a:endParaRPr>
          </a:p>
        </p:txBody>
      </p:sp>
      <p:sp>
        <p:nvSpPr>
          <p:cNvPr id="23557" name="Text Box 14"/>
          <p:cNvSpPr txBox="1">
            <a:spLocks noChangeArrowheads="1"/>
          </p:cNvSpPr>
          <p:nvPr/>
        </p:nvSpPr>
        <p:spPr bwMode="auto">
          <a:xfrm>
            <a:off x="-53546" y="673104"/>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bg1"/>
                </a:solidFill>
              </a:rPr>
              <a:t> </a:t>
            </a:r>
            <a:r>
              <a:rPr lang="en-US" altLang="en-US" b="1" dirty="0" err="1">
                <a:solidFill>
                  <a:srgbClr val="800000"/>
                </a:solidFill>
              </a:rPr>
              <a:t>Hãy</a:t>
            </a:r>
            <a:r>
              <a:rPr lang="en-US" altLang="en-US" b="1" dirty="0">
                <a:solidFill>
                  <a:srgbClr val="800000"/>
                </a:solidFill>
              </a:rPr>
              <a:t> </a:t>
            </a:r>
            <a:r>
              <a:rPr lang="en-US" altLang="en-US" b="1" dirty="0" err="1">
                <a:solidFill>
                  <a:srgbClr val="800000"/>
                </a:solidFill>
              </a:rPr>
              <a:t>quan</a:t>
            </a:r>
            <a:r>
              <a:rPr lang="en-US" altLang="en-US" b="1" dirty="0">
                <a:solidFill>
                  <a:srgbClr val="800000"/>
                </a:solidFill>
              </a:rPr>
              <a:t> </a:t>
            </a:r>
            <a:r>
              <a:rPr lang="en-US" altLang="en-US" b="1" dirty="0" err="1">
                <a:solidFill>
                  <a:srgbClr val="800000"/>
                </a:solidFill>
              </a:rPr>
              <a:t>sát</a:t>
            </a:r>
            <a:r>
              <a:rPr lang="en-US" altLang="en-US" b="1" dirty="0">
                <a:solidFill>
                  <a:srgbClr val="800000"/>
                </a:solidFill>
              </a:rPr>
              <a:t> </a:t>
            </a:r>
            <a:r>
              <a:rPr lang="en-US" altLang="en-US" b="1" dirty="0" err="1">
                <a:solidFill>
                  <a:srgbClr val="800000"/>
                </a:solidFill>
              </a:rPr>
              <a:t>hình</a:t>
            </a:r>
            <a:r>
              <a:rPr lang="en-US" altLang="en-US" b="1" dirty="0">
                <a:solidFill>
                  <a:srgbClr val="800000"/>
                </a:solidFill>
              </a:rPr>
              <a:t> </a:t>
            </a:r>
            <a:r>
              <a:rPr lang="en-US" altLang="en-US" b="1" dirty="0" err="1">
                <a:solidFill>
                  <a:srgbClr val="800000"/>
                </a:solidFill>
              </a:rPr>
              <a:t>ảnh</a:t>
            </a:r>
            <a:r>
              <a:rPr lang="en-US" altLang="en-US" b="1" dirty="0">
                <a:solidFill>
                  <a:srgbClr val="800000"/>
                </a:solidFill>
              </a:rPr>
              <a:t>, </a:t>
            </a:r>
            <a:r>
              <a:rPr lang="en-US" altLang="en-US" b="1" dirty="0" err="1">
                <a:solidFill>
                  <a:srgbClr val="800000"/>
                </a:solidFill>
              </a:rPr>
              <a:t>xác</a:t>
            </a:r>
            <a:r>
              <a:rPr lang="en-US" altLang="en-US" b="1" dirty="0">
                <a:solidFill>
                  <a:srgbClr val="800000"/>
                </a:solidFill>
              </a:rPr>
              <a:t> </a:t>
            </a:r>
            <a:r>
              <a:rPr lang="en-US" altLang="en-US" b="1" dirty="0" err="1">
                <a:solidFill>
                  <a:srgbClr val="800000"/>
                </a:solidFill>
              </a:rPr>
              <a:t>định</a:t>
            </a:r>
            <a:r>
              <a:rPr lang="en-US" altLang="en-US" b="1" dirty="0">
                <a:solidFill>
                  <a:srgbClr val="800000"/>
                </a:solidFill>
              </a:rPr>
              <a:t> </a:t>
            </a:r>
            <a:r>
              <a:rPr lang="en-US" altLang="en-US" b="1" dirty="0" err="1">
                <a:solidFill>
                  <a:srgbClr val="800000"/>
                </a:solidFill>
              </a:rPr>
              <a:t>giai</a:t>
            </a:r>
            <a:r>
              <a:rPr lang="en-US" altLang="en-US" b="1" dirty="0">
                <a:solidFill>
                  <a:srgbClr val="800000"/>
                </a:solidFill>
              </a:rPr>
              <a:t> </a:t>
            </a:r>
            <a:r>
              <a:rPr lang="en-US" altLang="en-US" b="1" dirty="0" err="1">
                <a:solidFill>
                  <a:srgbClr val="800000"/>
                </a:solidFill>
              </a:rPr>
              <a:t>đoạn</a:t>
            </a:r>
            <a:r>
              <a:rPr lang="en-US" altLang="en-US" b="1" dirty="0">
                <a:solidFill>
                  <a:srgbClr val="800000"/>
                </a:solidFill>
              </a:rPr>
              <a:t> </a:t>
            </a:r>
            <a:r>
              <a:rPr lang="en-US" altLang="en-US" b="1" dirty="0" err="1">
                <a:solidFill>
                  <a:srgbClr val="800000"/>
                </a:solidFill>
              </a:rPr>
              <a:t>của</a:t>
            </a:r>
            <a:r>
              <a:rPr lang="en-US" altLang="en-US" b="1" dirty="0">
                <a:solidFill>
                  <a:srgbClr val="800000"/>
                </a:solidFill>
              </a:rPr>
              <a:t> </a:t>
            </a:r>
            <a:r>
              <a:rPr lang="en-US" altLang="en-US" b="1" dirty="0" err="1">
                <a:solidFill>
                  <a:srgbClr val="800000"/>
                </a:solidFill>
              </a:rPr>
              <a:t>quá</a:t>
            </a:r>
            <a:r>
              <a:rPr lang="en-US" altLang="en-US" b="1" dirty="0">
                <a:solidFill>
                  <a:srgbClr val="800000"/>
                </a:solidFill>
              </a:rPr>
              <a:t> </a:t>
            </a:r>
            <a:r>
              <a:rPr lang="en-US" altLang="en-US" b="1" dirty="0" err="1">
                <a:solidFill>
                  <a:srgbClr val="800000"/>
                </a:solidFill>
              </a:rPr>
              <a:t>trình</a:t>
            </a:r>
            <a:r>
              <a:rPr lang="en-US" altLang="en-US" b="1" dirty="0">
                <a:solidFill>
                  <a:srgbClr val="800000"/>
                </a:solidFill>
              </a:rPr>
              <a:t> </a:t>
            </a:r>
            <a:r>
              <a:rPr lang="en-US" altLang="en-US" b="1" dirty="0" err="1">
                <a:solidFill>
                  <a:srgbClr val="800000"/>
                </a:solidFill>
              </a:rPr>
              <a:t>nguyên</a:t>
            </a:r>
            <a:r>
              <a:rPr lang="en-US" altLang="en-US" b="1" dirty="0">
                <a:solidFill>
                  <a:srgbClr val="800000"/>
                </a:solidFill>
              </a:rPr>
              <a:t> </a:t>
            </a:r>
            <a:r>
              <a:rPr lang="en-US" altLang="en-US" b="1" dirty="0" err="1">
                <a:solidFill>
                  <a:srgbClr val="800000"/>
                </a:solidFill>
              </a:rPr>
              <a:t>phân</a:t>
            </a:r>
            <a:r>
              <a:rPr lang="en-US" altLang="en-US" b="1" dirty="0">
                <a:solidFill>
                  <a:srgbClr val="800000"/>
                </a:solidFill>
              </a:rPr>
              <a:t>?</a:t>
            </a:r>
          </a:p>
          <a:p>
            <a:pPr eaLnBrk="1" hangingPunct="1">
              <a:spcBef>
                <a:spcPct val="0"/>
              </a:spcBef>
              <a:buFontTx/>
              <a:buNone/>
            </a:pPr>
            <a:endParaRPr lang="en-US" altLang="en-US" b="1" dirty="0">
              <a:solidFill>
                <a:srgbClr val="800000"/>
              </a:solidFill>
              <a:sym typeface="Wingdings" panose="05000000000000000000" pitchFamily="2" charset="2"/>
            </a:endParaRPr>
          </a:p>
        </p:txBody>
      </p:sp>
      <p:sp>
        <p:nvSpPr>
          <p:cNvPr id="23558" name="AutoShape 15">
            <a:hlinkClick r:id="" action="ppaction://noaction" highlightClick="1"/>
          </p:cNvPr>
          <p:cNvSpPr>
            <a:spLocks noChangeArrowheads="1"/>
          </p:cNvSpPr>
          <p:nvPr/>
        </p:nvSpPr>
        <p:spPr bwMode="auto">
          <a:xfrm>
            <a:off x="152400" y="3810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A</a:t>
            </a:r>
          </a:p>
        </p:txBody>
      </p:sp>
      <p:sp>
        <p:nvSpPr>
          <p:cNvPr id="23559" name="Text Box 18"/>
          <p:cNvSpPr txBox="1">
            <a:spLocks noChangeArrowheads="1"/>
          </p:cNvSpPr>
          <p:nvPr/>
        </p:nvSpPr>
        <p:spPr bwMode="auto">
          <a:xfrm>
            <a:off x="838200" y="5029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sau</a:t>
            </a:r>
            <a:endParaRPr lang="en-US" altLang="en-US" sz="2800" b="1" dirty="0">
              <a:solidFill>
                <a:srgbClr val="0000FF"/>
              </a:solidFill>
            </a:endParaRPr>
          </a:p>
        </p:txBody>
      </p:sp>
      <p:sp>
        <p:nvSpPr>
          <p:cNvPr id="23560" name="Text Box 21"/>
          <p:cNvSpPr txBox="1">
            <a:spLocks noChangeArrowheads="1"/>
          </p:cNvSpPr>
          <p:nvPr/>
        </p:nvSpPr>
        <p:spPr bwMode="auto">
          <a:xfrm>
            <a:off x="914400" y="3733800"/>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smtClean="0">
                <a:solidFill>
                  <a:srgbClr val="0000FF"/>
                </a:solidFill>
              </a:rPr>
              <a:t>đầu</a:t>
            </a:r>
            <a:endParaRPr lang="en-US" altLang="en-US" sz="2800" b="1" dirty="0">
              <a:solidFill>
                <a:srgbClr val="0000FF"/>
              </a:solidFill>
            </a:endParaRPr>
          </a:p>
        </p:txBody>
      </p:sp>
      <p:sp>
        <p:nvSpPr>
          <p:cNvPr id="23561" name="AutoShape 22">
            <a:hlinkClick r:id="" action="ppaction://noaction" highlightClick="1"/>
          </p:cNvPr>
          <p:cNvSpPr>
            <a:spLocks noChangeArrowheads="1"/>
          </p:cNvSpPr>
          <p:nvPr/>
        </p:nvSpPr>
        <p:spPr bwMode="auto">
          <a:xfrm>
            <a:off x="152400" y="44196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B</a:t>
            </a:r>
          </a:p>
        </p:txBody>
      </p:sp>
      <p:sp>
        <p:nvSpPr>
          <p:cNvPr id="23562" name="Text Box 23"/>
          <p:cNvSpPr txBox="1">
            <a:spLocks noChangeArrowheads="1"/>
          </p:cNvSpPr>
          <p:nvPr/>
        </p:nvSpPr>
        <p:spPr bwMode="auto">
          <a:xfrm>
            <a:off x="838200" y="4343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giữa</a:t>
            </a:r>
            <a:endParaRPr lang="en-US" altLang="en-US" sz="2800" b="1" dirty="0">
              <a:solidFill>
                <a:srgbClr val="0000FF"/>
              </a:solidFill>
            </a:endParaRPr>
          </a:p>
        </p:txBody>
      </p:sp>
      <p:sp>
        <p:nvSpPr>
          <p:cNvPr id="23563" name="AutoShape 24">
            <a:hlinkClick r:id="" action="ppaction://noaction" highlightClick="1"/>
          </p:cNvPr>
          <p:cNvSpPr>
            <a:spLocks noChangeArrowheads="1"/>
          </p:cNvSpPr>
          <p:nvPr/>
        </p:nvSpPr>
        <p:spPr bwMode="auto">
          <a:xfrm>
            <a:off x="152400" y="51054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0000FF"/>
                </a:solidFill>
              </a:rPr>
              <a:t>C</a:t>
            </a:r>
          </a:p>
        </p:txBody>
      </p:sp>
      <p:sp>
        <p:nvSpPr>
          <p:cNvPr id="23564" name="AutoShape 25">
            <a:hlinkClick r:id="" action="ppaction://noaction" highlightClick="1"/>
          </p:cNvPr>
          <p:cNvSpPr>
            <a:spLocks noChangeArrowheads="1"/>
          </p:cNvSpPr>
          <p:nvPr/>
        </p:nvSpPr>
        <p:spPr bwMode="auto">
          <a:xfrm>
            <a:off x="152400" y="5715000"/>
            <a:ext cx="533400" cy="457200"/>
          </a:xfrm>
          <a:prstGeom prst="actionButtonBlank">
            <a:avLst/>
          </a:prstGeom>
          <a:solidFill>
            <a:srgbClr val="33CCFF"/>
          </a:solidFill>
          <a:ln>
            <a:noFill/>
          </a:ln>
          <a:effectLst>
            <a:prstShdw prst="shdw17" dist="17961" dir="2700000">
              <a:srgbClr val="1F7A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0000FF"/>
                </a:solidFill>
              </a:rPr>
              <a:t>D</a:t>
            </a:r>
          </a:p>
        </p:txBody>
      </p:sp>
      <p:sp>
        <p:nvSpPr>
          <p:cNvPr id="23565" name="Text Box 26"/>
          <p:cNvSpPr txBox="1">
            <a:spLocks noChangeArrowheads="1"/>
          </p:cNvSpPr>
          <p:nvPr/>
        </p:nvSpPr>
        <p:spPr bwMode="auto">
          <a:xfrm>
            <a:off x="838200" y="5715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smtClean="0">
                <a:solidFill>
                  <a:srgbClr val="0000FF"/>
                </a:solidFill>
              </a:rPr>
              <a:t>K</a:t>
            </a:r>
            <a:r>
              <a:rPr lang="vi-VN" altLang="en-US" sz="2800" b="1" dirty="0">
                <a:solidFill>
                  <a:srgbClr val="0000FF"/>
                </a:solidFill>
              </a:rPr>
              <a:t>ì</a:t>
            </a:r>
            <a:r>
              <a:rPr lang="en-US" altLang="en-US" sz="2800" b="1" dirty="0" smtClean="0">
                <a:solidFill>
                  <a:srgbClr val="0000FF"/>
                </a:solidFill>
              </a:rPr>
              <a:t> </a:t>
            </a:r>
            <a:r>
              <a:rPr lang="en-US" altLang="en-US" sz="2800" b="1" dirty="0" err="1">
                <a:solidFill>
                  <a:srgbClr val="0000FF"/>
                </a:solidFill>
              </a:rPr>
              <a:t>cuối</a:t>
            </a:r>
            <a:endParaRPr lang="en-US" altLang="en-US" sz="2800" b="1" dirty="0">
              <a:solidFill>
                <a:srgbClr val="0000FF"/>
              </a:solidFill>
            </a:endParaRPr>
          </a:p>
        </p:txBody>
      </p:sp>
      <p:graphicFrame>
        <p:nvGraphicFramePr>
          <p:cNvPr id="17" name="Object 29"/>
          <p:cNvGraphicFramePr>
            <a:graphicFrameLocks noChangeAspect="1"/>
          </p:cNvGraphicFramePr>
          <p:nvPr>
            <p:extLst>
              <p:ext uri="{D42A27DB-BD31-4B8C-83A1-F6EECF244321}">
                <p14:modId xmlns:p14="http://schemas.microsoft.com/office/powerpoint/2010/main" val="632354322"/>
              </p:ext>
            </p:extLst>
          </p:nvPr>
        </p:nvGraphicFramePr>
        <p:xfrm>
          <a:off x="2590800" y="2126353"/>
          <a:ext cx="6011545" cy="3619603"/>
        </p:xfrm>
        <a:graphic>
          <a:graphicData uri="http://schemas.openxmlformats.org/presentationml/2006/ole">
            <mc:AlternateContent xmlns:mc="http://schemas.openxmlformats.org/markup-compatibility/2006">
              <mc:Choice xmlns:v="urn:schemas-microsoft-com:vml" Requires="v">
                <p:oleObj spid="_x0000_s2056" name="Image" r:id="rId3" imgW="5320635" imgH="2679365" progId="Photoshop.Image.7">
                  <p:embed/>
                </p:oleObj>
              </mc:Choice>
              <mc:Fallback>
                <p:oleObj name="Image" r:id="rId3" imgW="5320635" imgH="2679365"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26353"/>
                        <a:ext cx="6011545" cy="361960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4693574"/>
      </p:ext>
    </p:extLst>
  </p:cSld>
  <p:clrMapOvr>
    <a:masterClrMapping/>
  </p:clrMapOvr>
  <p:transition spd="med">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229600" cy="1143000"/>
          </a:xfrm>
        </p:spPr>
        <p:txBody>
          <a:bodyPr>
            <a:noAutofit/>
          </a:bodyPr>
          <a:lstStyle/>
          <a:p>
            <a:pPr algn="l"/>
            <a:r>
              <a:rPr lang="vi-VN" sz="3200" dirty="0" smtClean="0">
                <a:solidFill>
                  <a:srgbClr val="000099"/>
                </a:solidFill>
              </a:rPr>
              <a:t>Câu 4: Cơ </a:t>
            </a:r>
            <a:r>
              <a:rPr lang="vi-VN" sz="3200" dirty="0">
                <a:solidFill>
                  <a:srgbClr val="000099"/>
                </a:solidFill>
              </a:rPr>
              <a:t>thể lớn lên nhờ quá trình</a:t>
            </a:r>
            <a:br>
              <a:rPr lang="vi-VN" sz="3200" dirty="0">
                <a:solidFill>
                  <a:srgbClr val="000099"/>
                </a:solidFill>
              </a:rPr>
            </a:br>
            <a:r>
              <a:rPr lang="vi-VN" sz="3200" dirty="0"/>
              <a:t>A. phân bào.</a:t>
            </a:r>
            <a:br>
              <a:rPr lang="vi-VN" sz="3200" dirty="0"/>
            </a:br>
            <a:r>
              <a:rPr lang="vi-VN" sz="3200" dirty="0"/>
              <a:t>B. hấp thụ chất dinh dưỡng.</a:t>
            </a:r>
            <a:br>
              <a:rPr lang="vi-VN" sz="3200" dirty="0"/>
            </a:br>
            <a:r>
              <a:rPr lang="vi-VN" sz="3200" dirty="0"/>
              <a:t>C. trao đối chất và năng lượng.</a:t>
            </a:r>
            <a:br>
              <a:rPr lang="vi-VN" sz="3200" dirty="0"/>
            </a:br>
            <a:r>
              <a:rPr lang="vi-VN" sz="3200" dirty="0"/>
              <a:t>D. vận động.</a:t>
            </a:r>
            <a:br>
              <a:rPr lang="vi-VN" sz="3200" dirty="0"/>
            </a:br>
            <a:r>
              <a:rPr lang="vi-VN" sz="3200" dirty="0" smtClean="0">
                <a:solidFill>
                  <a:srgbClr val="000099"/>
                </a:solidFill>
              </a:rPr>
              <a:t>Câu 5: </a:t>
            </a:r>
            <a:r>
              <a:rPr lang="vi-VN" sz="3200" dirty="0">
                <a:solidFill>
                  <a:srgbClr val="000099"/>
                </a:solidFill>
              </a:rPr>
              <a:t>Cơ chế nào đã đảm bảo tính ổn định của bộ NST trong quá trình nguyên phân?</a:t>
            </a:r>
            <a:br>
              <a:rPr lang="vi-VN" sz="3200" dirty="0">
                <a:solidFill>
                  <a:srgbClr val="000099"/>
                </a:solidFill>
              </a:rPr>
            </a:br>
            <a:r>
              <a:rPr lang="vi-VN" sz="3200" dirty="0"/>
              <a:t>A. Sự tự nhân đôi của NST xảy ra trong nhân ở kỳ trung gian.</a:t>
            </a:r>
            <a:br>
              <a:rPr lang="vi-VN" sz="3200" dirty="0"/>
            </a:br>
            <a:r>
              <a:rPr lang="vi-VN" sz="3200" dirty="0"/>
              <a:t>B. Sự phân li đồng đều của các NST đơn trong từng NST kép về hai tế bào con.</a:t>
            </a:r>
            <a:br>
              <a:rPr lang="vi-VN" sz="3200" dirty="0"/>
            </a:br>
            <a:r>
              <a:rPr lang="vi-VN" sz="3200" dirty="0"/>
              <a:t>C. Sự phân li đồng đều của các NST kép về hai tế bào con.</a:t>
            </a:r>
            <a:br>
              <a:rPr lang="vi-VN" sz="3200" dirty="0"/>
            </a:br>
            <a:r>
              <a:rPr lang="vi-VN" sz="3200" dirty="0"/>
              <a:t>D. Cả A và B.</a:t>
            </a:r>
            <a:br>
              <a:rPr lang="vi-VN" sz="3200" dirty="0"/>
            </a:br>
            <a:endParaRPr lang="en-US" sz="3200" dirty="0"/>
          </a:p>
        </p:txBody>
      </p:sp>
    </p:spTree>
    <p:extLst>
      <p:ext uri="{BB962C8B-B14F-4D97-AF65-F5344CB8AC3E}">
        <p14:creationId xmlns:p14="http://schemas.microsoft.com/office/powerpoint/2010/main" val="155828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numCol="1">
            <a:noAutofit/>
          </a:bodyPr>
          <a:lstStyle/>
          <a:p>
            <a:pPr algn="l"/>
            <a:r>
              <a:rPr lang="vi-VN" sz="2800" dirty="0" smtClean="0">
                <a:solidFill>
                  <a:srgbClr val="000099"/>
                </a:solidFill>
              </a:rPr>
              <a:t>Câu 6: </a:t>
            </a:r>
            <a:r>
              <a:rPr lang="en-US" sz="2800" dirty="0" err="1" smtClean="0">
                <a:solidFill>
                  <a:srgbClr val="000099"/>
                </a:solidFill>
              </a:rPr>
              <a:t>Một</a:t>
            </a:r>
            <a:r>
              <a:rPr lang="en-US" sz="2800" dirty="0" smtClean="0">
                <a:solidFill>
                  <a:srgbClr val="000099"/>
                </a:solidFill>
              </a:rPr>
              <a:t> </a:t>
            </a:r>
            <a:r>
              <a:rPr lang="en-US" sz="2800" dirty="0" err="1">
                <a:solidFill>
                  <a:srgbClr val="000099"/>
                </a:solidFill>
              </a:rPr>
              <a:t>tế</a:t>
            </a:r>
            <a:r>
              <a:rPr lang="en-US" sz="2800" dirty="0">
                <a:solidFill>
                  <a:srgbClr val="000099"/>
                </a:solidFill>
              </a:rPr>
              <a:t> </a:t>
            </a:r>
            <a:r>
              <a:rPr lang="en-US" sz="2800" dirty="0" err="1">
                <a:solidFill>
                  <a:srgbClr val="000099"/>
                </a:solidFill>
              </a:rPr>
              <a:t>bào</a:t>
            </a:r>
            <a:r>
              <a:rPr lang="en-US" sz="2800" dirty="0">
                <a:solidFill>
                  <a:srgbClr val="000099"/>
                </a:solidFill>
              </a:rPr>
              <a:t> </a:t>
            </a:r>
            <a:r>
              <a:rPr lang="en-US" sz="2800" dirty="0" err="1">
                <a:solidFill>
                  <a:srgbClr val="000099"/>
                </a:solidFill>
              </a:rPr>
              <a:t>có</a:t>
            </a:r>
            <a:r>
              <a:rPr lang="en-US" sz="2800" dirty="0">
                <a:solidFill>
                  <a:srgbClr val="000099"/>
                </a:solidFill>
              </a:rPr>
              <a:t> 2n = 14. </a:t>
            </a:r>
            <a:r>
              <a:rPr lang="en-US" sz="2800" dirty="0" err="1">
                <a:solidFill>
                  <a:srgbClr val="000099"/>
                </a:solidFill>
              </a:rPr>
              <a:t>Số</a:t>
            </a:r>
            <a:r>
              <a:rPr lang="en-US" sz="2800" dirty="0">
                <a:solidFill>
                  <a:srgbClr val="000099"/>
                </a:solidFill>
              </a:rPr>
              <a:t> NST </a:t>
            </a:r>
            <a:r>
              <a:rPr lang="en-US" sz="2800" dirty="0" err="1">
                <a:solidFill>
                  <a:srgbClr val="000099"/>
                </a:solidFill>
              </a:rPr>
              <a:t>của</a:t>
            </a:r>
            <a:r>
              <a:rPr lang="en-US" sz="2800" dirty="0">
                <a:solidFill>
                  <a:srgbClr val="000099"/>
                </a:solidFill>
              </a:rPr>
              <a:t> </a:t>
            </a:r>
            <a:r>
              <a:rPr lang="en-US" sz="2800" dirty="0" err="1">
                <a:solidFill>
                  <a:srgbClr val="000099"/>
                </a:solidFill>
              </a:rPr>
              <a:t>tế</a:t>
            </a:r>
            <a:r>
              <a:rPr lang="en-US" sz="2800" dirty="0">
                <a:solidFill>
                  <a:srgbClr val="000099"/>
                </a:solidFill>
              </a:rPr>
              <a:t> </a:t>
            </a:r>
            <a:r>
              <a:rPr lang="en-US" sz="2800" dirty="0" err="1">
                <a:solidFill>
                  <a:srgbClr val="000099"/>
                </a:solidFill>
              </a:rPr>
              <a:t>bào</a:t>
            </a:r>
            <a:r>
              <a:rPr lang="en-US" sz="2800" dirty="0">
                <a:solidFill>
                  <a:srgbClr val="000099"/>
                </a:solidFill>
              </a:rPr>
              <a:t> ở </a:t>
            </a:r>
            <a:r>
              <a:rPr lang="en-US" sz="2800" dirty="0" smtClean="0">
                <a:solidFill>
                  <a:srgbClr val="000099"/>
                </a:solidFill>
              </a:rPr>
              <a:t>k</a:t>
            </a:r>
            <a:r>
              <a:rPr lang="vi-VN" sz="2800" dirty="0" smtClean="0">
                <a:solidFill>
                  <a:srgbClr val="000099"/>
                </a:solidFill>
              </a:rPr>
              <a:t>ì </a:t>
            </a:r>
            <a:r>
              <a:rPr lang="en-US" sz="2800" dirty="0" smtClean="0">
                <a:solidFill>
                  <a:srgbClr val="000099"/>
                </a:solidFill>
              </a:rPr>
              <a:t> </a:t>
            </a:r>
            <a:r>
              <a:rPr lang="en-US" sz="2800" dirty="0" err="1">
                <a:solidFill>
                  <a:srgbClr val="000099"/>
                </a:solidFill>
              </a:rPr>
              <a:t>sau</a:t>
            </a:r>
            <a:r>
              <a:rPr lang="en-US" sz="2800" dirty="0">
                <a:solidFill>
                  <a:srgbClr val="000099"/>
                </a:solidFill>
              </a:rPr>
              <a:t> </a:t>
            </a:r>
            <a:r>
              <a:rPr lang="vi-VN" sz="2800" dirty="0" smtClean="0">
                <a:solidFill>
                  <a:srgbClr val="000099"/>
                </a:solidFill>
              </a:rPr>
              <a:t>của Nguyên phân </a:t>
            </a:r>
            <a:r>
              <a:rPr lang="en-US" sz="2800" dirty="0" err="1" smtClean="0">
                <a:solidFill>
                  <a:srgbClr val="000099"/>
                </a:solidFill>
              </a:rPr>
              <a:t>là</a:t>
            </a:r>
            <a:r>
              <a:rPr lang="vi-VN" sz="2800" dirty="0" smtClean="0">
                <a:solidFill>
                  <a:srgbClr val="000099"/>
                </a:solidFill>
              </a:rPr>
              <a:t>:</a:t>
            </a:r>
            <a:r>
              <a:rPr lang="en-US" sz="2800" dirty="0">
                <a:solidFill>
                  <a:srgbClr val="000099"/>
                </a:solidFill>
              </a:rPr>
              <a:t/>
            </a:r>
            <a:br>
              <a:rPr lang="en-US" sz="2800" dirty="0">
                <a:solidFill>
                  <a:srgbClr val="000099"/>
                </a:solidFill>
              </a:rPr>
            </a:br>
            <a:r>
              <a:rPr lang="en-US" sz="2800" dirty="0"/>
              <a:t>A. 14.</a:t>
            </a:r>
            <a:br>
              <a:rPr lang="en-US" sz="2800" dirty="0"/>
            </a:br>
            <a:r>
              <a:rPr lang="en-US" sz="2800" dirty="0"/>
              <a:t>B. 28.</a:t>
            </a:r>
            <a:br>
              <a:rPr lang="en-US" sz="2800" dirty="0"/>
            </a:br>
            <a:r>
              <a:rPr lang="en-US" sz="2800" dirty="0"/>
              <a:t>C. 7.</a:t>
            </a:r>
            <a:br>
              <a:rPr lang="en-US" sz="2800" dirty="0"/>
            </a:br>
            <a:r>
              <a:rPr lang="en-US" sz="2800" dirty="0"/>
              <a:t>D. 42.</a:t>
            </a:r>
            <a:br>
              <a:rPr lang="en-US" sz="2800" dirty="0"/>
            </a:br>
            <a:r>
              <a:rPr lang="vi-VN" sz="2800" dirty="0" smtClean="0">
                <a:solidFill>
                  <a:srgbClr val="000099"/>
                </a:solidFill>
              </a:rPr>
              <a:t>Câu 7: Nguyên phân xảy ra ở loại tế bào nào?</a:t>
            </a:r>
            <a:br>
              <a:rPr lang="vi-VN" sz="2800" dirty="0" smtClean="0">
                <a:solidFill>
                  <a:srgbClr val="000099"/>
                </a:solidFill>
              </a:rPr>
            </a:br>
            <a:r>
              <a:rPr lang="vi-VN" sz="2800" dirty="0" smtClean="0"/>
              <a:t>A. Tế bào sinh dục</a:t>
            </a:r>
            <a:br>
              <a:rPr lang="vi-VN" sz="2800" dirty="0" smtClean="0"/>
            </a:br>
            <a:r>
              <a:rPr lang="vi-VN" sz="2800" dirty="0" smtClean="0"/>
              <a:t>B. Tế bào sinh dưỡng</a:t>
            </a:r>
            <a:br>
              <a:rPr lang="vi-VN" sz="2800" dirty="0" smtClean="0"/>
            </a:br>
            <a:r>
              <a:rPr lang="vi-VN" sz="2800" dirty="0" smtClean="0"/>
              <a:t>C. Tế bào sinh dục sơ khai</a:t>
            </a:r>
            <a:br>
              <a:rPr lang="vi-VN" sz="2800" dirty="0" smtClean="0"/>
            </a:br>
            <a:r>
              <a:rPr lang="vi-VN" sz="2800" dirty="0" smtClean="0"/>
              <a:t>D. Cả B và C.</a:t>
            </a:r>
            <a:br>
              <a:rPr lang="vi-VN" sz="2800" dirty="0" smtClean="0"/>
            </a:br>
            <a:r>
              <a:rPr lang="vi-VN" sz="2800" dirty="0">
                <a:solidFill>
                  <a:srgbClr val="000099"/>
                </a:solidFill>
              </a:rPr>
              <a:t>Câu 7: </a:t>
            </a:r>
            <a:r>
              <a:rPr lang="vi-VN" sz="2800" dirty="0" smtClean="0">
                <a:solidFill>
                  <a:srgbClr val="000099"/>
                </a:solidFill>
              </a:rPr>
              <a:t> Giảm phân </a:t>
            </a:r>
            <a:r>
              <a:rPr lang="vi-VN" sz="2800" dirty="0">
                <a:solidFill>
                  <a:srgbClr val="000099"/>
                </a:solidFill>
              </a:rPr>
              <a:t>xảy ra ở loại tế bào nào?</a:t>
            </a:r>
            <a:br>
              <a:rPr lang="vi-VN" sz="2800" dirty="0">
                <a:solidFill>
                  <a:srgbClr val="000099"/>
                </a:solidFill>
              </a:rPr>
            </a:br>
            <a:r>
              <a:rPr lang="vi-VN" sz="2800" dirty="0"/>
              <a:t>A. Tế bào sinh </a:t>
            </a:r>
            <a:r>
              <a:rPr lang="vi-VN" sz="2800" dirty="0" smtClean="0"/>
              <a:t>dục chín</a:t>
            </a:r>
            <a:r>
              <a:rPr lang="vi-VN" sz="2800" dirty="0"/>
              <a:t/>
            </a:r>
            <a:br>
              <a:rPr lang="vi-VN" sz="2800" dirty="0"/>
            </a:br>
            <a:r>
              <a:rPr lang="vi-VN" sz="2800" dirty="0"/>
              <a:t>B. Tế bào sinh dưỡng</a:t>
            </a:r>
            <a:br>
              <a:rPr lang="vi-VN" sz="2800" dirty="0"/>
            </a:br>
            <a:r>
              <a:rPr lang="vi-VN" sz="2800" dirty="0"/>
              <a:t>C. Tế bào sinh dục sơ khai</a:t>
            </a:r>
            <a:br>
              <a:rPr lang="vi-VN" sz="2800" dirty="0"/>
            </a:br>
            <a:r>
              <a:rPr lang="vi-VN" sz="2800" dirty="0"/>
              <a:t>D. Cả </a:t>
            </a:r>
            <a:r>
              <a:rPr lang="vi-VN" sz="2800" dirty="0" smtClean="0"/>
              <a:t>A, B </a:t>
            </a:r>
            <a:r>
              <a:rPr lang="vi-VN" sz="2800" dirty="0"/>
              <a:t>và C.</a:t>
            </a:r>
            <a:endParaRPr lang="en-US" sz="2800" dirty="0"/>
          </a:p>
        </p:txBody>
      </p:sp>
    </p:spTree>
    <p:extLst>
      <p:ext uri="{BB962C8B-B14F-4D97-AF65-F5344CB8AC3E}">
        <p14:creationId xmlns:p14="http://schemas.microsoft.com/office/powerpoint/2010/main" val="288252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1143000"/>
          </a:xfrm>
        </p:spPr>
        <p:txBody>
          <a:bodyPr numCol="1">
            <a:noAutofit/>
          </a:bodyPr>
          <a:lstStyle/>
          <a:p>
            <a:pPr algn="l"/>
            <a:r>
              <a:rPr lang="vi-VN" sz="2800" dirty="0" smtClean="0">
                <a:solidFill>
                  <a:srgbClr val="000099"/>
                </a:solidFill>
              </a:rPr>
              <a:t>Câu 8: Số tế bào con được tạo ra sau khi 1 tế bào mẹ thực hiện nguyên phân 2 lần </a:t>
            </a:r>
            <a:r>
              <a:rPr lang="en-US" sz="2800" dirty="0" err="1" smtClean="0">
                <a:solidFill>
                  <a:srgbClr val="000099"/>
                </a:solidFill>
              </a:rPr>
              <a:t>là</a:t>
            </a:r>
            <a:r>
              <a:rPr lang="vi-VN" sz="2800" dirty="0" smtClean="0">
                <a:solidFill>
                  <a:srgbClr val="000099"/>
                </a:solidFill>
              </a:rPr>
              <a:t>:</a:t>
            </a:r>
            <a:r>
              <a:rPr lang="en-US" sz="2800" dirty="0">
                <a:solidFill>
                  <a:srgbClr val="000099"/>
                </a:solidFill>
              </a:rPr>
              <a:t/>
            </a:r>
            <a:br>
              <a:rPr lang="en-US" sz="2800" dirty="0">
                <a:solidFill>
                  <a:srgbClr val="000099"/>
                </a:solidFill>
              </a:rPr>
            </a:br>
            <a:r>
              <a:rPr lang="en-US" sz="2800" dirty="0"/>
              <a:t>A. </a:t>
            </a:r>
            <a:r>
              <a:rPr lang="vi-VN" sz="2800" dirty="0" smtClean="0"/>
              <a:t>4      	</a:t>
            </a:r>
            <a:r>
              <a:rPr lang="en-US" sz="2800" dirty="0" smtClean="0"/>
              <a:t>B</a:t>
            </a:r>
            <a:r>
              <a:rPr lang="en-US" sz="2800" dirty="0"/>
              <a:t>. </a:t>
            </a:r>
            <a:r>
              <a:rPr lang="vi-VN" sz="2800" dirty="0"/>
              <a:t>8</a:t>
            </a:r>
            <a:r>
              <a:rPr lang="vi-VN" sz="2800" dirty="0" smtClean="0"/>
              <a:t>    		</a:t>
            </a:r>
            <a:r>
              <a:rPr lang="en-US" sz="2800" dirty="0" smtClean="0"/>
              <a:t>C</a:t>
            </a:r>
            <a:r>
              <a:rPr lang="en-US" sz="2800" dirty="0"/>
              <a:t>. </a:t>
            </a:r>
            <a:r>
              <a:rPr lang="en-US" sz="2800" dirty="0" smtClean="0"/>
              <a:t>7</a:t>
            </a:r>
            <a:r>
              <a:rPr lang="vi-VN" sz="2800" dirty="0" smtClean="0"/>
              <a:t>      	 </a:t>
            </a:r>
            <a:r>
              <a:rPr lang="en-US" sz="2800" dirty="0" smtClean="0"/>
              <a:t>D</a:t>
            </a:r>
            <a:r>
              <a:rPr lang="en-US" sz="2800" dirty="0"/>
              <a:t>. </a:t>
            </a:r>
            <a:r>
              <a:rPr lang="en-US" sz="2800" dirty="0" smtClean="0"/>
              <a:t>2</a:t>
            </a:r>
            <a:r>
              <a:rPr lang="en-US" sz="2800" dirty="0"/>
              <a:t>.</a:t>
            </a:r>
            <a:br>
              <a:rPr lang="en-US" sz="2800" dirty="0"/>
            </a:br>
            <a:r>
              <a:rPr lang="vi-VN" sz="2800" dirty="0" smtClean="0">
                <a:solidFill>
                  <a:srgbClr val="000099"/>
                </a:solidFill>
              </a:rPr>
              <a:t>Câu 9: </a:t>
            </a:r>
            <a:r>
              <a:rPr lang="vi-VN" sz="2800" dirty="0">
                <a:solidFill>
                  <a:srgbClr val="000099"/>
                </a:solidFill>
              </a:rPr>
              <a:t>Số tế bào con được tạo ra sau khi </a:t>
            </a:r>
            <a:r>
              <a:rPr lang="vi-VN" sz="2800" dirty="0" smtClean="0">
                <a:solidFill>
                  <a:srgbClr val="000099"/>
                </a:solidFill>
              </a:rPr>
              <a:t>2 </a:t>
            </a:r>
            <a:r>
              <a:rPr lang="vi-VN" sz="2800" dirty="0">
                <a:solidFill>
                  <a:srgbClr val="000099"/>
                </a:solidFill>
              </a:rPr>
              <a:t>tế bào mẹ thực hiện </a:t>
            </a:r>
            <a:r>
              <a:rPr lang="vi-VN" sz="2800" dirty="0" smtClean="0">
                <a:solidFill>
                  <a:srgbClr val="000099"/>
                </a:solidFill>
              </a:rPr>
              <a:t>giảm </a:t>
            </a:r>
            <a:r>
              <a:rPr lang="vi-VN" sz="2800" dirty="0">
                <a:solidFill>
                  <a:srgbClr val="000099"/>
                </a:solidFill>
              </a:rPr>
              <a:t>phân </a:t>
            </a:r>
            <a:r>
              <a:rPr lang="en-US" sz="2800" dirty="0" err="1" smtClean="0">
                <a:solidFill>
                  <a:srgbClr val="000099"/>
                </a:solidFill>
              </a:rPr>
              <a:t>là</a:t>
            </a:r>
            <a:r>
              <a:rPr lang="vi-VN" sz="2800" dirty="0">
                <a:solidFill>
                  <a:srgbClr val="000099"/>
                </a:solidFill>
              </a:rPr>
              <a:t>:</a:t>
            </a:r>
            <a:r>
              <a:rPr lang="en-US" sz="2800" dirty="0">
                <a:solidFill>
                  <a:srgbClr val="000099"/>
                </a:solidFill>
              </a:rPr>
              <a:t/>
            </a:r>
            <a:br>
              <a:rPr lang="en-US" sz="2800" dirty="0">
                <a:solidFill>
                  <a:srgbClr val="000099"/>
                </a:solidFill>
              </a:rPr>
            </a:br>
            <a:r>
              <a:rPr lang="vi-VN" sz="2800" dirty="0" smtClean="0"/>
              <a:t>A. 4		</a:t>
            </a:r>
            <a:r>
              <a:rPr lang="en-US" sz="2800" dirty="0" smtClean="0"/>
              <a:t>B</a:t>
            </a:r>
            <a:r>
              <a:rPr lang="en-US" sz="2800" dirty="0"/>
              <a:t>. </a:t>
            </a:r>
            <a:r>
              <a:rPr lang="vi-VN" sz="2800" dirty="0"/>
              <a:t>8    </a:t>
            </a:r>
            <a:r>
              <a:rPr lang="vi-VN" sz="2800" dirty="0" smtClean="0"/>
              <a:t>		</a:t>
            </a:r>
            <a:r>
              <a:rPr lang="en-US" sz="2800" dirty="0" smtClean="0"/>
              <a:t>C</a:t>
            </a:r>
            <a:r>
              <a:rPr lang="en-US" sz="2800" dirty="0"/>
              <a:t>. 7</a:t>
            </a:r>
            <a:r>
              <a:rPr lang="vi-VN" sz="2800" dirty="0"/>
              <a:t>       </a:t>
            </a:r>
            <a:r>
              <a:rPr lang="vi-VN" sz="2800" dirty="0" smtClean="0"/>
              <a:t>	</a:t>
            </a:r>
            <a:r>
              <a:rPr lang="en-US" sz="2800" dirty="0" smtClean="0"/>
              <a:t>D</a:t>
            </a:r>
            <a:r>
              <a:rPr lang="en-US" sz="2800" dirty="0"/>
              <a:t>. 2.</a:t>
            </a:r>
            <a:br>
              <a:rPr lang="en-US" sz="2800" dirty="0"/>
            </a:br>
            <a:r>
              <a:rPr lang="vi-VN" sz="2800" dirty="0" smtClean="0"/>
              <a:t/>
            </a:r>
            <a:br>
              <a:rPr lang="vi-VN" sz="2800" dirty="0" smtClean="0"/>
            </a:br>
            <a:r>
              <a:rPr lang="vi-VN" sz="2800" dirty="0" smtClean="0">
                <a:solidFill>
                  <a:srgbClr val="000099"/>
                </a:solidFill>
              </a:rPr>
              <a:t>Câu 10: </a:t>
            </a:r>
            <a:r>
              <a:rPr lang="vi-VN" sz="2800" dirty="0">
                <a:solidFill>
                  <a:srgbClr val="000099"/>
                </a:solidFill>
              </a:rPr>
              <a:t>Sự giống nhau giữa nguyên phân và giảm phân là gì?</a:t>
            </a:r>
            <a:r>
              <a:rPr lang="vi-VN" sz="2800" dirty="0"/>
              <a:t/>
            </a:r>
            <a:br>
              <a:rPr lang="vi-VN" sz="2800" dirty="0"/>
            </a:br>
            <a:r>
              <a:rPr lang="vi-VN" sz="2800" dirty="0"/>
              <a:t>A. Đều là hình thức phân bào có thoi phân bào.</a:t>
            </a:r>
            <a:br>
              <a:rPr lang="vi-VN" sz="2800" dirty="0"/>
            </a:br>
            <a:r>
              <a:rPr lang="vi-VN" sz="2800" dirty="0"/>
              <a:t>B. Kết quả đều tạo ra 2 tế bào có bộ NST 2n.</a:t>
            </a:r>
            <a:br>
              <a:rPr lang="vi-VN" sz="2800" dirty="0"/>
            </a:br>
            <a:r>
              <a:rPr lang="vi-VN" sz="2800" dirty="0"/>
              <a:t>C. Đều là hình thức phân bào của tế bào sinh dưỡng.</a:t>
            </a:r>
            <a:br>
              <a:rPr lang="vi-VN" sz="2800" dirty="0"/>
            </a:br>
            <a:r>
              <a:rPr lang="vi-VN" sz="2800" dirty="0"/>
              <a:t>D. Kết quả đều tạo ra 4 tế bào có bộ NST 2n.</a:t>
            </a:r>
            <a:br>
              <a:rPr lang="vi-VN" sz="2800" dirty="0"/>
            </a:br>
            <a:endParaRPr lang="en-US" sz="2800" dirty="0"/>
          </a:p>
        </p:txBody>
      </p:sp>
    </p:spTree>
    <p:extLst>
      <p:ext uri="{BB962C8B-B14F-4D97-AF65-F5344CB8AC3E}">
        <p14:creationId xmlns:p14="http://schemas.microsoft.com/office/powerpoint/2010/main" val="376319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21"/>
          <p:cNvSpPr txBox="1"/>
          <p:nvPr/>
        </p:nvSpPr>
        <p:spPr>
          <a:xfrm>
            <a:off x="38100" y="260350"/>
            <a:ext cx="914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KĐ1 </a:t>
            </a:r>
            <a:endParaRPr/>
          </a:p>
        </p:txBody>
      </p:sp>
      <p:sp>
        <p:nvSpPr>
          <p:cNvPr id="1238" name="Google Shape;1238;p21"/>
          <p:cNvSpPr txBox="1"/>
          <p:nvPr/>
        </p:nvSpPr>
        <p:spPr>
          <a:xfrm>
            <a:off x="38100" y="1716617"/>
            <a:ext cx="8382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KS1 </a:t>
            </a:r>
            <a:endParaRPr/>
          </a:p>
        </p:txBody>
      </p:sp>
      <p:sp>
        <p:nvSpPr>
          <p:cNvPr id="1239" name="Google Shape;1239;p21"/>
          <p:cNvSpPr txBox="1"/>
          <p:nvPr/>
        </p:nvSpPr>
        <p:spPr>
          <a:xfrm>
            <a:off x="0" y="2624667"/>
            <a:ext cx="9144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KC1 </a:t>
            </a:r>
            <a:endParaRPr/>
          </a:p>
        </p:txBody>
      </p:sp>
      <p:sp>
        <p:nvSpPr>
          <p:cNvPr id="1240" name="Google Shape;1240;p21"/>
          <p:cNvSpPr txBox="1"/>
          <p:nvPr/>
        </p:nvSpPr>
        <p:spPr>
          <a:xfrm>
            <a:off x="2362200" y="260350"/>
            <a:ext cx="990600" cy="523180"/>
          </a:xfrm>
          <a:prstGeom prst="rect">
            <a:avLst/>
          </a:prstGeom>
          <a:solidFill>
            <a:srgbClr val="FFFF6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2n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41" name="Google Shape;1241;p21"/>
          <p:cNvSpPr txBox="1"/>
          <p:nvPr/>
        </p:nvSpPr>
        <p:spPr>
          <a:xfrm>
            <a:off x="2362200" y="958850"/>
            <a:ext cx="990600" cy="523180"/>
          </a:xfrm>
          <a:prstGeom prst="rect">
            <a:avLst/>
          </a:prstGeom>
          <a:solidFill>
            <a:srgbClr val="FFFF6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2n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42" name="Google Shape;1242;p21"/>
          <p:cNvSpPr txBox="1"/>
          <p:nvPr/>
        </p:nvSpPr>
        <p:spPr>
          <a:xfrm>
            <a:off x="1371600" y="2667001"/>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43" name="Google Shape;1243;p21"/>
          <p:cNvSpPr txBox="1"/>
          <p:nvPr/>
        </p:nvSpPr>
        <p:spPr>
          <a:xfrm>
            <a:off x="3403600" y="2624667"/>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44" name="Google Shape;1244;p21"/>
          <p:cNvSpPr txBox="1"/>
          <p:nvPr/>
        </p:nvSpPr>
        <p:spPr>
          <a:xfrm>
            <a:off x="2057400" y="1716617"/>
            <a:ext cx="1600200" cy="523180"/>
          </a:xfrm>
          <a:prstGeom prst="rect">
            <a:avLst/>
          </a:prstGeom>
          <a:solidFill>
            <a:srgbClr val="FFFF66"/>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n</a:t>
            </a:r>
            <a:r>
              <a:rPr lang="en-US" sz="2800" b="1" i="0" u="none" baseline="-25000">
                <a:solidFill>
                  <a:srgbClr val="0000FF"/>
                </a:solidFill>
                <a:latin typeface="Times New Roman"/>
                <a:ea typeface="Times New Roman"/>
                <a:cs typeface="Times New Roman"/>
                <a:sym typeface="Times New Roman"/>
              </a:rPr>
              <a:t>kép</a:t>
            </a:r>
            <a:endParaRPr/>
          </a:p>
        </p:txBody>
      </p:sp>
      <p:cxnSp>
        <p:nvCxnSpPr>
          <p:cNvPr id="1245" name="Google Shape;1245;p21"/>
          <p:cNvCxnSpPr/>
          <p:nvPr/>
        </p:nvCxnSpPr>
        <p:spPr>
          <a:xfrm flipH="1">
            <a:off x="1981200" y="2438400"/>
            <a:ext cx="914400" cy="2286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46" name="Google Shape;1246;p21"/>
          <p:cNvCxnSpPr/>
          <p:nvPr/>
        </p:nvCxnSpPr>
        <p:spPr>
          <a:xfrm>
            <a:off x="2895600" y="2438400"/>
            <a:ext cx="838200" cy="228600"/>
          </a:xfrm>
          <a:prstGeom prst="straightConnector1">
            <a:avLst/>
          </a:prstGeom>
          <a:noFill/>
          <a:ln w="38100" cap="flat" cmpd="sng">
            <a:solidFill>
              <a:srgbClr val="FF3300"/>
            </a:solidFill>
            <a:prstDash val="solid"/>
            <a:miter lim="800000"/>
            <a:headEnd type="none" w="med" len="med"/>
            <a:tailEnd type="triangle" w="med" len="med"/>
          </a:ln>
        </p:spPr>
      </p:cxnSp>
      <p:sp>
        <p:nvSpPr>
          <p:cNvPr id="1247" name="Google Shape;1247;p21"/>
          <p:cNvSpPr txBox="1"/>
          <p:nvPr/>
        </p:nvSpPr>
        <p:spPr>
          <a:xfrm>
            <a:off x="0" y="6339417"/>
            <a:ext cx="9906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KC2 </a:t>
            </a:r>
            <a:endParaRPr/>
          </a:p>
        </p:txBody>
      </p:sp>
      <p:sp>
        <p:nvSpPr>
          <p:cNvPr id="1248" name="Google Shape;1248;p21"/>
          <p:cNvSpPr txBox="1"/>
          <p:nvPr/>
        </p:nvSpPr>
        <p:spPr>
          <a:xfrm>
            <a:off x="0" y="5410201"/>
            <a:ext cx="8382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KS2 </a:t>
            </a:r>
            <a:endParaRPr/>
          </a:p>
        </p:txBody>
      </p:sp>
      <p:sp>
        <p:nvSpPr>
          <p:cNvPr id="1249" name="Google Shape;1249;p21"/>
          <p:cNvSpPr txBox="1"/>
          <p:nvPr/>
        </p:nvSpPr>
        <p:spPr>
          <a:xfrm>
            <a:off x="0" y="4466167"/>
            <a:ext cx="9906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KG2 </a:t>
            </a:r>
            <a:endParaRPr/>
          </a:p>
        </p:txBody>
      </p:sp>
      <p:sp>
        <p:nvSpPr>
          <p:cNvPr id="1250" name="Google Shape;1250;p21"/>
          <p:cNvSpPr txBox="1"/>
          <p:nvPr/>
        </p:nvSpPr>
        <p:spPr>
          <a:xfrm>
            <a:off x="0" y="3666067"/>
            <a:ext cx="9906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KĐ2 </a:t>
            </a:r>
            <a:endParaRPr/>
          </a:p>
        </p:txBody>
      </p:sp>
      <p:sp>
        <p:nvSpPr>
          <p:cNvPr id="1251" name="Google Shape;1251;p21"/>
          <p:cNvSpPr txBox="1"/>
          <p:nvPr/>
        </p:nvSpPr>
        <p:spPr>
          <a:xfrm>
            <a:off x="0" y="958850"/>
            <a:ext cx="9906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2800"/>
              <a:buFont typeface="Times New Roman"/>
              <a:buNone/>
            </a:pPr>
            <a:r>
              <a:rPr lang="en-US" sz="2800" b="1" i="0" u="none">
                <a:solidFill>
                  <a:schemeClr val="dk2"/>
                </a:solidFill>
                <a:latin typeface="Times New Roman"/>
                <a:ea typeface="Times New Roman"/>
                <a:cs typeface="Times New Roman"/>
                <a:sym typeface="Times New Roman"/>
              </a:rPr>
              <a:t>KG1 </a:t>
            </a:r>
            <a:endParaRPr/>
          </a:p>
        </p:txBody>
      </p:sp>
      <p:sp>
        <p:nvSpPr>
          <p:cNvPr id="1252" name="Google Shape;1252;p21"/>
          <p:cNvSpPr txBox="1"/>
          <p:nvPr/>
        </p:nvSpPr>
        <p:spPr>
          <a:xfrm>
            <a:off x="1371600" y="4495801"/>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53" name="Google Shape;1253;p21"/>
          <p:cNvSpPr txBox="1"/>
          <p:nvPr/>
        </p:nvSpPr>
        <p:spPr>
          <a:xfrm>
            <a:off x="1981200" y="6108700"/>
            <a:ext cx="914400" cy="584735"/>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3200"/>
              <a:buFont typeface="Times New Roman"/>
              <a:buNone/>
            </a:pPr>
            <a:r>
              <a:rPr lang="en-US" sz="3200" b="1" i="0" u="none">
                <a:solidFill>
                  <a:srgbClr val="0000FF"/>
                </a:solidFill>
                <a:latin typeface="Times New Roman"/>
                <a:ea typeface="Times New Roman"/>
                <a:cs typeface="Times New Roman"/>
                <a:sym typeface="Times New Roman"/>
              </a:rPr>
              <a:t>n</a:t>
            </a:r>
            <a:r>
              <a:rPr lang="en-US" sz="3200" b="1" i="0" u="none" baseline="-25000">
                <a:solidFill>
                  <a:srgbClr val="0000FF"/>
                </a:solidFill>
                <a:latin typeface="Times New Roman"/>
                <a:ea typeface="Times New Roman"/>
                <a:cs typeface="Times New Roman"/>
                <a:sym typeface="Times New Roman"/>
              </a:rPr>
              <a:t>đơn</a:t>
            </a:r>
            <a:r>
              <a:rPr lang="en-US" sz="3200" b="1" i="0" u="none">
                <a:solidFill>
                  <a:srgbClr val="0000FF"/>
                </a:solidFill>
                <a:latin typeface="Times New Roman"/>
                <a:ea typeface="Times New Roman"/>
                <a:cs typeface="Times New Roman"/>
                <a:sym typeface="Times New Roman"/>
              </a:rPr>
              <a:t> </a:t>
            </a:r>
            <a:endParaRPr/>
          </a:p>
        </p:txBody>
      </p:sp>
      <p:sp>
        <p:nvSpPr>
          <p:cNvPr id="1254" name="Google Shape;1254;p21"/>
          <p:cNvSpPr txBox="1"/>
          <p:nvPr/>
        </p:nvSpPr>
        <p:spPr>
          <a:xfrm>
            <a:off x="990600" y="6091767"/>
            <a:ext cx="914400" cy="584735"/>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3200"/>
              <a:buFont typeface="Times New Roman"/>
              <a:buNone/>
            </a:pPr>
            <a:r>
              <a:rPr lang="en-US" sz="3200" b="1" i="0" u="none">
                <a:solidFill>
                  <a:srgbClr val="0000FF"/>
                </a:solidFill>
                <a:latin typeface="Times New Roman"/>
                <a:ea typeface="Times New Roman"/>
                <a:cs typeface="Times New Roman"/>
                <a:sym typeface="Times New Roman"/>
              </a:rPr>
              <a:t>n</a:t>
            </a:r>
            <a:r>
              <a:rPr lang="en-US" sz="3200" b="1" i="0" u="none" baseline="-25000">
                <a:solidFill>
                  <a:srgbClr val="0000FF"/>
                </a:solidFill>
                <a:latin typeface="Times New Roman"/>
                <a:ea typeface="Times New Roman"/>
                <a:cs typeface="Times New Roman"/>
                <a:sym typeface="Times New Roman"/>
              </a:rPr>
              <a:t>đơn</a:t>
            </a:r>
            <a:r>
              <a:rPr lang="en-US" sz="3200" b="1" i="0" u="none">
                <a:solidFill>
                  <a:srgbClr val="0000FF"/>
                </a:solidFill>
                <a:latin typeface="Times New Roman"/>
                <a:ea typeface="Times New Roman"/>
                <a:cs typeface="Times New Roman"/>
                <a:sym typeface="Times New Roman"/>
              </a:rPr>
              <a:t> </a:t>
            </a:r>
            <a:endParaRPr/>
          </a:p>
        </p:txBody>
      </p:sp>
      <p:sp>
        <p:nvSpPr>
          <p:cNvPr id="1255" name="Google Shape;1255;p21"/>
          <p:cNvSpPr txBox="1"/>
          <p:nvPr/>
        </p:nvSpPr>
        <p:spPr>
          <a:xfrm>
            <a:off x="2959100" y="6091767"/>
            <a:ext cx="914400" cy="584735"/>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3200"/>
              <a:buFont typeface="Times New Roman"/>
              <a:buNone/>
            </a:pPr>
            <a:r>
              <a:rPr lang="en-US" sz="3200" b="1" i="0" u="none">
                <a:solidFill>
                  <a:srgbClr val="0000FF"/>
                </a:solidFill>
                <a:latin typeface="Times New Roman"/>
                <a:ea typeface="Times New Roman"/>
                <a:cs typeface="Times New Roman"/>
                <a:sym typeface="Times New Roman"/>
              </a:rPr>
              <a:t>n</a:t>
            </a:r>
            <a:r>
              <a:rPr lang="en-US" sz="3200" b="1" i="0" u="none" baseline="-25000">
                <a:solidFill>
                  <a:srgbClr val="0000FF"/>
                </a:solidFill>
                <a:latin typeface="Times New Roman"/>
                <a:ea typeface="Times New Roman"/>
                <a:cs typeface="Times New Roman"/>
                <a:sym typeface="Times New Roman"/>
              </a:rPr>
              <a:t>đơn</a:t>
            </a:r>
            <a:r>
              <a:rPr lang="en-US" sz="3200" b="1" i="0" u="none">
                <a:solidFill>
                  <a:srgbClr val="0000FF"/>
                </a:solidFill>
                <a:latin typeface="Times New Roman"/>
                <a:ea typeface="Times New Roman"/>
                <a:cs typeface="Times New Roman"/>
                <a:sym typeface="Times New Roman"/>
              </a:rPr>
              <a:t> </a:t>
            </a:r>
            <a:endParaRPr/>
          </a:p>
        </p:txBody>
      </p:sp>
      <p:sp>
        <p:nvSpPr>
          <p:cNvPr id="1256" name="Google Shape;1256;p21"/>
          <p:cNvSpPr txBox="1"/>
          <p:nvPr/>
        </p:nvSpPr>
        <p:spPr>
          <a:xfrm>
            <a:off x="3962400" y="6108700"/>
            <a:ext cx="914400" cy="584735"/>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3200"/>
              <a:buFont typeface="Times New Roman"/>
              <a:buNone/>
            </a:pPr>
            <a:r>
              <a:rPr lang="en-US" sz="3200" b="1" i="0" u="none">
                <a:solidFill>
                  <a:srgbClr val="0000FF"/>
                </a:solidFill>
                <a:latin typeface="Times New Roman"/>
                <a:ea typeface="Times New Roman"/>
                <a:cs typeface="Times New Roman"/>
                <a:sym typeface="Times New Roman"/>
              </a:rPr>
              <a:t>n</a:t>
            </a:r>
            <a:r>
              <a:rPr lang="en-US" sz="3200" b="1" i="0" u="none" baseline="-25000">
                <a:solidFill>
                  <a:srgbClr val="0000FF"/>
                </a:solidFill>
                <a:latin typeface="Times New Roman"/>
                <a:ea typeface="Times New Roman"/>
                <a:cs typeface="Times New Roman"/>
                <a:sym typeface="Times New Roman"/>
              </a:rPr>
              <a:t>đơn</a:t>
            </a:r>
            <a:r>
              <a:rPr lang="en-US" sz="3200" b="1" i="0" u="none">
                <a:solidFill>
                  <a:srgbClr val="0000FF"/>
                </a:solidFill>
                <a:latin typeface="Times New Roman"/>
                <a:ea typeface="Times New Roman"/>
                <a:cs typeface="Times New Roman"/>
                <a:sym typeface="Times New Roman"/>
              </a:rPr>
              <a:t> </a:t>
            </a:r>
            <a:endParaRPr/>
          </a:p>
        </p:txBody>
      </p:sp>
      <p:sp>
        <p:nvSpPr>
          <p:cNvPr id="1257" name="Google Shape;1257;p21"/>
          <p:cNvSpPr txBox="1"/>
          <p:nvPr/>
        </p:nvSpPr>
        <p:spPr>
          <a:xfrm>
            <a:off x="1143000" y="5346701"/>
            <a:ext cx="1600200" cy="52318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đơn </a:t>
            </a: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đơn</a:t>
            </a:r>
            <a:endParaRPr/>
          </a:p>
        </p:txBody>
      </p:sp>
      <p:sp>
        <p:nvSpPr>
          <p:cNvPr id="1258" name="Google Shape;1258;p21"/>
          <p:cNvSpPr txBox="1"/>
          <p:nvPr/>
        </p:nvSpPr>
        <p:spPr>
          <a:xfrm>
            <a:off x="3124200" y="5410201"/>
            <a:ext cx="1524000" cy="523180"/>
          </a:xfrm>
          <a:prstGeom prst="rect">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đơn  </a:t>
            </a: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đơn</a:t>
            </a:r>
            <a:endParaRPr/>
          </a:p>
        </p:txBody>
      </p:sp>
      <p:sp>
        <p:nvSpPr>
          <p:cNvPr id="1259" name="Google Shape;1259;p21"/>
          <p:cNvSpPr txBox="1"/>
          <p:nvPr/>
        </p:nvSpPr>
        <p:spPr>
          <a:xfrm>
            <a:off x="3429000" y="4495801"/>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sp>
        <p:nvSpPr>
          <p:cNvPr id="1260" name="Google Shape;1260;p21"/>
          <p:cNvSpPr txBox="1"/>
          <p:nvPr/>
        </p:nvSpPr>
        <p:spPr>
          <a:xfrm>
            <a:off x="1371600" y="3627967"/>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cxnSp>
        <p:nvCxnSpPr>
          <p:cNvPr id="1261" name="Google Shape;1261;p21"/>
          <p:cNvCxnSpPr/>
          <p:nvPr/>
        </p:nvCxnSpPr>
        <p:spPr>
          <a:xfrm flipH="1">
            <a:off x="1219200" y="5943600"/>
            <a:ext cx="685800" cy="3048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2" name="Google Shape;1262;p21"/>
          <p:cNvCxnSpPr/>
          <p:nvPr/>
        </p:nvCxnSpPr>
        <p:spPr>
          <a:xfrm>
            <a:off x="1905000" y="5943600"/>
            <a:ext cx="609600" cy="3048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3" name="Google Shape;1263;p21"/>
          <p:cNvCxnSpPr/>
          <p:nvPr/>
        </p:nvCxnSpPr>
        <p:spPr>
          <a:xfrm>
            <a:off x="3886200" y="5943600"/>
            <a:ext cx="685800" cy="3048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4" name="Google Shape;1264;p21"/>
          <p:cNvCxnSpPr/>
          <p:nvPr/>
        </p:nvCxnSpPr>
        <p:spPr>
          <a:xfrm flipH="1">
            <a:off x="3200400" y="5943600"/>
            <a:ext cx="685800" cy="3048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5" name="Google Shape;1265;p21"/>
          <p:cNvCxnSpPr/>
          <p:nvPr/>
        </p:nvCxnSpPr>
        <p:spPr>
          <a:xfrm>
            <a:off x="3886200" y="5029200"/>
            <a:ext cx="0" cy="3810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6" name="Google Shape;1266;p21"/>
          <p:cNvCxnSpPr/>
          <p:nvPr/>
        </p:nvCxnSpPr>
        <p:spPr>
          <a:xfrm>
            <a:off x="1905000" y="5029200"/>
            <a:ext cx="0" cy="381000"/>
          </a:xfrm>
          <a:prstGeom prst="straightConnector1">
            <a:avLst/>
          </a:prstGeom>
          <a:noFill/>
          <a:ln w="38100" cap="flat" cmpd="sng">
            <a:solidFill>
              <a:srgbClr val="FF3300"/>
            </a:solidFill>
            <a:prstDash val="solid"/>
            <a:miter lim="800000"/>
            <a:headEnd type="none" w="med" len="med"/>
            <a:tailEnd type="triangle" w="med" len="med"/>
          </a:ln>
        </p:spPr>
      </p:cxnSp>
      <p:sp>
        <p:nvSpPr>
          <p:cNvPr id="1267" name="Google Shape;1267;p21"/>
          <p:cNvSpPr txBox="1"/>
          <p:nvPr/>
        </p:nvSpPr>
        <p:spPr>
          <a:xfrm>
            <a:off x="3429000" y="3649134"/>
            <a:ext cx="990600" cy="523180"/>
          </a:xfrm>
          <a:prstGeom prst="rect">
            <a:avLst/>
          </a:prstGeom>
          <a:solidFill>
            <a:srgbClr val="00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800"/>
              <a:buFont typeface="Times New Roman"/>
              <a:buNone/>
            </a:pPr>
            <a:r>
              <a:rPr lang="en-US" sz="2800" b="1" i="0" u="none">
                <a:solidFill>
                  <a:srgbClr val="0000FF"/>
                </a:solidFill>
                <a:latin typeface="Times New Roman"/>
                <a:ea typeface="Times New Roman"/>
                <a:cs typeface="Times New Roman"/>
                <a:sym typeface="Times New Roman"/>
              </a:rPr>
              <a:t>n</a:t>
            </a:r>
            <a:r>
              <a:rPr lang="en-US" sz="2800" b="1" i="0" u="none" baseline="-25000">
                <a:solidFill>
                  <a:srgbClr val="0000FF"/>
                </a:solidFill>
                <a:latin typeface="Times New Roman"/>
                <a:ea typeface="Times New Roman"/>
                <a:cs typeface="Times New Roman"/>
                <a:sym typeface="Times New Roman"/>
              </a:rPr>
              <a:t>kép</a:t>
            </a:r>
            <a:r>
              <a:rPr lang="en-US" sz="2800" b="1" i="0" u="none">
                <a:solidFill>
                  <a:srgbClr val="0000FF"/>
                </a:solidFill>
                <a:latin typeface="Times New Roman"/>
                <a:ea typeface="Times New Roman"/>
                <a:cs typeface="Times New Roman"/>
                <a:sym typeface="Times New Roman"/>
              </a:rPr>
              <a:t> </a:t>
            </a:r>
            <a:endParaRPr/>
          </a:p>
        </p:txBody>
      </p:sp>
      <p:cxnSp>
        <p:nvCxnSpPr>
          <p:cNvPr id="1268" name="Google Shape;1268;p21"/>
          <p:cNvCxnSpPr/>
          <p:nvPr/>
        </p:nvCxnSpPr>
        <p:spPr>
          <a:xfrm>
            <a:off x="1905000" y="4267200"/>
            <a:ext cx="0" cy="2286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69" name="Google Shape;1269;p21"/>
          <p:cNvCxnSpPr/>
          <p:nvPr/>
        </p:nvCxnSpPr>
        <p:spPr>
          <a:xfrm>
            <a:off x="3886200" y="4267200"/>
            <a:ext cx="0" cy="2286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70" name="Google Shape;1270;p21"/>
          <p:cNvCxnSpPr/>
          <p:nvPr/>
        </p:nvCxnSpPr>
        <p:spPr>
          <a:xfrm>
            <a:off x="1905000" y="3276600"/>
            <a:ext cx="0" cy="381000"/>
          </a:xfrm>
          <a:prstGeom prst="straightConnector1">
            <a:avLst/>
          </a:prstGeom>
          <a:noFill/>
          <a:ln w="38100" cap="flat" cmpd="sng">
            <a:solidFill>
              <a:srgbClr val="FF3300"/>
            </a:solidFill>
            <a:prstDash val="solid"/>
            <a:miter lim="800000"/>
            <a:headEnd type="none" w="med" len="med"/>
            <a:tailEnd type="triangle" w="med" len="med"/>
          </a:ln>
        </p:spPr>
      </p:cxnSp>
      <p:cxnSp>
        <p:nvCxnSpPr>
          <p:cNvPr id="1271" name="Google Shape;1271;p21"/>
          <p:cNvCxnSpPr/>
          <p:nvPr/>
        </p:nvCxnSpPr>
        <p:spPr>
          <a:xfrm>
            <a:off x="3886200" y="3323167"/>
            <a:ext cx="0" cy="381000"/>
          </a:xfrm>
          <a:prstGeom prst="straightConnector1">
            <a:avLst/>
          </a:prstGeom>
          <a:noFill/>
          <a:ln w="38100" cap="flat" cmpd="sng">
            <a:solidFill>
              <a:srgbClr val="FF3300"/>
            </a:solidFill>
            <a:prstDash val="solid"/>
            <a:miter lim="800000"/>
            <a:headEnd type="none" w="med" len="med"/>
            <a:tailEnd type="triangle" w="med" len="med"/>
          </a:ln>
        </p:spPr>
      </p:cxnSp>
      <p:sp>
        <p:nvSpPr>
          <p:cNvPr id="1272" name="Google Shape;1272;p21"/>
          <p:cNvSpPr txBox="1">
            <a:spLocks noGrp="1"/>
          </p:cNvSpPr>
          <p:nvPr>
            <p:ph type="title"/>
          </p:nvPr>
        </p:nvSpPr>
        <p:spPr>
          <a:xfrm>
            <a:off x="4648200" y="395816"/>
            <a:ext cx="4495800" cy="3581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2"/>
              </a:buClr>
              <a:buSzPts val="2400"/>
              <a:buFont typeface="Arial"/>
              <a:buNone/>
            </a:pPr>
            <a:r>
              <a:rPr lang="en-US" sz="2400" b="0" i="0" u="none" dirty="0">
                <a:solidFill>
                  <a:schemeClr val="dk2"/>
                </a:solidFill>
                <a:latin typeface="Arial"/>
                <a:ea typeface="Arial"/>
                <a:cs typeface="Arial"/>
                <a:sym typeface="Arial"/>
              </a:rPr>
              <a:t>     </a:t>
            </a:r>
            <a:r>
              <a:rPr lang="en-US" sz="2400" b="1" i="0" u="none" dirty="0">
                <a:solidFill>
                  <a:schemeClr val="dk2"/>
                </a:solidFill>
                <a:latin typeface="Arial"/>
                <a:ea typeface="Arial"/>
                <a:cs typeface="Arial"/>
                <a:sym typeface="Arial"/>
              </a:rPr>
              <a:t>Ở </a:t>
            </a:r>
            <a:r>
              <a:rPr lang="en-US" sz="2400" b="1" i="0" u="none" dirty="0" err="1">
                <a:solidFill>
                  <a:schemeClr val="dk2"/>
                </a:solidFill>
                <a:latin typeface="Arial"/>
                <a:ea typeface="Arial"/>
                <a:cs typeface="Arial"/>
                <a:sym typeface="Arial"/>
              </a:rPr>
              <a:t>ruồi</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giấm</a:t>
            </a:r>
            <a:r>
              <a:rPr lang="en-US" sz="2400" b="1" i="0" u="none" dirty="0">
                <a:solidFill>
                  <a:schemeClr val="dk2"/>
                </a:solidFill>
                <a:latin typeface="Arial"/>
                <a:ea typeface="Arial"/>
                <a:cs typeface="Arial"/>
                <a:sym typeface="Arial"/>
              </a:rPr>
              <a:t> 2n = 8. </a:t>
            </a:r>
            <a:r>
              <a:rPr lang="en-US" sz="2400" b="1" i="0" u="none" dirty="0" err="1">
                <a:solidFill>
                  <a:schemeClr val="dk2"/>
                </a:solidFill>
                <a:latin typeface="Arial"/>
                <a:ea typeface="Arial"/>
                <a:cs typeface="Arial"/>
                <a:sym typeface="Arial"/>
              </a:rPr>
              <a:t>Một</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tế</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bào</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ruồi</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giấm</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đang</a:t>
            </a:r>
            <a:r>
              <a:rPr lang="en-US" sz="2400" b="1" i="0" u="none" dirty="0">
                <a:solidFill>
                  <a:schemeClr val="dk2"/>
                </a:solidFill>
                <a:latin typeface="Arial"/>
                <a:ea typeface="Arial"/>
                <a:cs typeface="Arial"/>
                <a:sym typeface="Arial"/>
              </a:rPr>
              <a:t> ở </a:t>
            </a:r>
            <a:r>
              <a:rPr lang="en-US" sz="2400" b="1" i="0" u="none" dirty="0" err="1">
                <a:solidFill>
                  <a:schemeClr val="dk2"/>
                </a:solidFill>
                <a:latin typeface="Arial"/>
                <a:ea typeface="Arial"/>
                <a:cs typeface="Arial"/>
                <a:sym typeface="Arial"/>
              </a:rPr>
              <a:t>kì</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sau</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của</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giảm</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phân</a:t>
            </a:r>
            <a:r>
              <a:rPr lang="en-US" sz="2400" b="1" i="0" u="none" dirty="0">
                <a:solidFill>
                  <a:schemeClr val="dk2"/>
                </a:solidFill>
                <a:latin typeface="Arial"/>
                <a:ea typeface="Arial"/>
                <a:cs typeface="Arial"/>
                <a:sym typeface="Arial"/>
              </a:rPr>
              <a:t> II. </a:t>
            </a:r>
            <a:r>
              <a:rPr lang="en-US" sz="2400" b="1" i="0" u="none" dirty="0" err="1">
                <a:solidFill>
                  <a:schemeClr val="dk2"/>
                </a:solidFill>
                <a:latin typeface="Arial"/>
                <a:ea typeface="Arial"/>
                <a:cs typeface="Arial"/>
                <a:sym typeface="Arial"/>
              </a:rPr>
              <a:t>Số</a:t>
            </a:r>
            <a:r>
              <a:rPr lang="en-US" sz="2400" b="1" i="0" u="none" dirty="0">
                <a:solidFill>
                  <a:schemeClr val="dk2"/>
                </a:solidFill>
                <a:latin typeface="Arial"/>
                <a:ea typeface="Arial"/>
                <a:cs typeface="Arial"/>
                <a:sym typeface="Arial"/>
              </a:rPr>
              <a:t> NST </a:t>
            </a:r>
            <a:r>
              <a:rPr lang="en-US" sz="2400" b="1" i="0" u="none" dirty="0" err="1">
                <a:solidFill>
                  <a:schemeClr val="dk2"/>
                </a:solidFill>
                <a:latin typeface="Arial"/>
                <a:ea typeface="Arial"/>
                <a:cs typeface="Arial"/>
                <a:sym typeface="Arial"/>
              </a:rPr>
              <a:t>trong</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tế</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bào</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đó</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bằng</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bao</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nhiêu</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trong</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các</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trường</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hợp</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sau</a:t>
            </a:r>
            <a:r>
              <a:rPr lang="en-US" sz="2400" b="1" i="0" u="none" dirty="0">
                <a:solidFill>
                  <a:schemeClr val="dk2"/>
                </a:solidFill>
                <a:latin typeface="Arial"/>
                <a:ea typeface="Arial"/>
                <a:cs typeface="Arial"/>
                <a:sym typeface="Arial"/>
              </a:rPr>
              <a:t>?</a:t>
            </a:r>
            <a:endParaRPr dirty="0"/>
          </a:p>
        </p:txBody>
      </p:sp>
      <p:sp>
        <p:nvSpPr>
          <p:cNvPr id="1273" name="Google Shape;1273;p21"/>
          <p:cNvSpPr txBox="1">
            <a:spLocks noGrp="1"/>
          </p:cNvSpPr>
          <p:nvPr>
            <p:ph type="body" idx="1"/>
          </p:nvPr>
        </p:nvSpPr>
        <p:spPr>
          <a:xfrm>
            <a:off x="6019800" y="3397249"/>
            <a:ext cx="1524000" cy="23622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rgbClr val="990099"/>
              </a:buClr>
              <a:buSzPts val="3200"/>
              <a:buFont typeface="Arial"/>
              <a:buNone/>
            </a:pPr>
            <a:r>
              <a:rPr lang="en-US" sz="3200" b="1" i="0" u="none">
                <a:solidFill>
                  <a:srgbClr val="990099"/>
                </a:solidFill>
                <a:latin typeface="Arial"/>
                <a:ea typeface="Arial"/>
                <a:cs typeface="Arial"/>
                <a:sym typeface="Arial"/>
              </a:rPr>
              <a:t>A.    2</a:t>
            </a:r>
            <a:endParaRPr/>
          </a:p>
          <a:p>
            <a:pPr marL="609600" lvl="0" indent="-609600" algn="l" rtl="0">
              <a:lnSpc>
                <a:spcPct val="100000"/>
              </a:lnSpc>
              <a:spcBef>
                <a:spcPts val="640"/>
              </a:spcBef>
              <a:spcAft>
                <a:spcPts val="0"/>
              </a:spcAft>
              <a:buClr>
                <a:srgbClr val="990099"/>
              </a:buClr>
              <a:buSzPts val="3200"/>
              <a:buFont typeface="Arial"/>
              <a:buNone/>
            </a:pPr>
            <a:r>
              <a:rPr lang="en-US" sz="3200" b="1" i="0" u="none">
                <a:solidFill>
                  <a:srgbClr val="990099"/>
                </a:solidFill>
                <a:latin typeface="Arial"/>
                <a:ea typeface="Arial"/>
                <a:cs typeface="Arial"/>
                <a:sym typeface="Arial"/>
              </a:rPr>
              <a:t>B.    4</a:t>
            </a:r>
            <a:endParaRPr/>
          </a:p>
          <a:p>
            <a:pPr marL="609600" lvl="0" indent="-609600" algn="l" rtl="0">
              <a:lnSpc>
                <a:spcPct val="100000"/>
              </a:lnSpc>
              <a:spcBef>
                <a:spcPts val="640"/>
              </a:spcBef>
              <a:spcAft>
                <a:spcPts val="0"/>
              </a:spcAft>
              <a:buClr>
                <a:srgbClr val="990099"/>
              </a:buClr>
              <a:buSzPts val="3200"/>
              <a:buFont typeface="Arial"/>
              <a:buNone/>
            </a:pPr>
            <a:r>
              <a:rPr lang="en-US" sz="3200" b="1" i="0" u="none">
                <a:solidFill>
                  <a:srgbClr val="990099"/>
                </a:solidFill>
                <a:latin typeface="Arial"/>
                <a:ea typeface="Arial"/>
                <a:cs typeface="Arial"/>
                <a:sym typeface="Arial"/>
              </a:rPr>
              <a:t>C.    8</a:t>
            </a:r>
            <a:endParaRPr/>
          </a:p>
          <a:p>
            <a:pPr marL="609600" lvl="0" indent="-609600" algn="l" rtl="0">
              <a:lnSpc>
                <a:spcPct val="100000"/>
              </a:lnSpc>
              <a:spcBef>
                <a:spcPts val="640"/>
              </a:spcBef>
              <a:spcAft>
                <a:spcPts val="0"/>
              </a:spcAft>
              <a:buClr>
                <a:srgbClr val="990099"/>
              </a:buClr>
              <a:buSzPts val="3200"/>
              <a:buFont typeface="Arial"/>
              <a:buNone/>
            </a:pPr>
            <a:r>
              <a:rPr lang="en-US" sz="3200" b="1" i="0" u="none">
                <a:solidFill>
                  <a:srgbClr val="990099"/>
                </a:solidFill>
                <a:latin typeface="Arial"/>
                <a:ea typeface="Arial"/>
                <a:cs typeface="Arial"/>
                <a:sym typeface="Arial"/>
              </a:rPr>
              <a:t>D.  16</a:t>
            </a:r>
            <a:endParaRPr/>
          </a:p>
        </p:txBody>
      </p:sp>
    </p:spTree>
    <p:extLst>
      <p:ext uri="{BB962C8B-B14F-4D97-AF65-F5344CB8AC3E}">
        <p14:creationId xmlns:p14="http://schemas.microsoft.com/office/powerpoint/2010/main" val="10003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51"/>
                                        </p:tgtEl>
                                        <p:attrNameLst>
                                          <p:attrName>style.visibility</p:attrName>
                                        </p:attrNameLst>
                                      </p:cBhvr>
                                      <p:to>
                                        <p:strVal val="visible"/>
                                      </p:to>
                                    </p:set>
                                    <p:anim calcmode="lin" valueType="num">
                                      <p:cBhvr additive="base">
                                        <p:cTn id="7" dur="500"/>
                                        <p:tgtEl>
                                          <p:spTgt spid="1251"/>
                                        </p:tgtEl>
                                        <p:attrNameLst>
                                          <p:attrName>ppt_w</p:attrName>
                                        </p:attrNameLst>
                                      </p:cBhvr>
                                      <p:tavLst>
                                        <p:tav tm="0">
                                          <p:val>
                                            <p:strVal val="0"/>
                                          </p:val>
                                        </p:tav>
                                        <p:tav tm="100000">
                                          <p:val>
                                            <p:strVal val="#ppt_w"/>
                                          </p:val>
                                        </p:tav>
                                      </p:tavLst>
                                    </p:anim>
                                    <p:anim calcmode="lin" valueType="num">
                                      <p:cBhvr additive="base">
                                        <p:cTn id="8" dur="500"/>
                                        <p:tgtEl>
                                          <p:spTgt spid="125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ppt_w</p:attrName>
                                        </p:attrNameLst>
                                      </p:cBhvr>
                                      <p:tavLst>
                                        <p:tav tm="0">
                                          <p:val>
                                            <p:strVal val="0"/>
                                          </p:val>
                                        </p:tav>
                                        <p:tav tm="100000">
                                          <p:val>
                                            <p:strVal val="#ppt_w"/>
                                          </p:val>
                                        </p:tav>
                                      </p:tavLst>
                                    </p:anim>
                                    <p:anim calcmode="lin" valueType="num">
                                      <p:cBhvr additive="base">
                                        <p:cTn id="13" dur="500"/>
                                        <p:tgtEl>
                                          <p:spTgt spid="124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37"/>
                                        </p:tgtEl>
                                        <p:attrNameLst>
                                          <p:attrName>style.visibility</p:attrName>
                                        </p:attrNameLst>
                                      </p:cBhvr>
                                      <p:to>
                                        <p:strVal val="visible"/>
                                      </p:to>
                                    </p:set>
                                    <p:animEffect transition="in" filter="fade">
                                      <p:cBhvr>
                                        <p:cTn id="17" dur="1"/>
                                        <p:tgtEl>
                                          <p:spTgt spid="1237"/>
                                        </p:tgtEl>
                                      </p:cBhvr>
                                    </p:animEffect>
                                  </p:childTnLst>
                                </p:cTn>
                              </p:par>
                            </p:childTnLst>
                          </p:cTn>
                        </p:par>
                        <p:par>
                          <p:cTn id="18" fill="hold">
                            <p:stCondLst>
                              <p:cond delay="1001"/>
                            </p:stCondLst>
                            <p:childTnLst>
                              <p:par>
                                <p:cTn id="19" presetID="10" presetClass="entr" presetSubtype="0" fill="hold" nodeType="afterEffect">
                                  <p:stCondLst>
                                    <p:cond delay="0"/>
                                  </p:stCondLst>
                                  <p:childTnLst>
                                    <p:set>
                                      <p:cBhvr>
                                        <p:cTn id="20" dur="1" fill="hold">
                                          <p:stCondLst>
                                            <p:cond delay="0"/>
                                          </p:stCondLst>
                                        </p:cTn>
                                        <p:tgtEl>
                                          <p:spTgt spid="1241"/>
                                        </p:tgtEl>
                                        <p:attrNameLst>
                                          <p:attrName>style.visibility</p:attrName>
                                        </p:attrNameLst>
                                      </p:cBhvr>
                                      <p:to>
                                        <p:strVal val="visible"/>
                                      </p:to>
                                    </p:set>
                                    <p:animEffect transition="in" filter="fade">
                                      <p:cBhvr>
                                        <p:cTn id="21" dur="1"/>
                                        <p:tgtEl>
                                          <p:spTgt spid="1241"/>
                                        </p:tgtEl>
                                      </p:cBhvr>
                                    </p:animEffect>
                                  </p:childTnLst>
                                </p:cTn>
                              </p:par>
                            </p:childTnLst>
                          </p:cTn>
                        </p:par>
                        <p:par>
                          <p:cTn id="22" fill="hold">
                            <p:stCondLst>
                              <p:cond delay="1002"/>
                            </p:stCondLst>
                            <p:childTnLst>
                              <p:par>
                                <p:cTn id="23" presetID="10" presetClass="entr" presetSubtype="0" fill="hold" nodeType="afterEffect">
                                  <p:stCondLst>
                                    <p:cond delay="0"/>
                                  </p:stCondLst>
                                  <p:childTnLst>
                                    <p:set>
                                      <p:cBhvr>
                                        <p:cTn id="24" dur="1" fill="hold">
                                          <p:stCondLst>
                                            <p:cond delay="0"/>
                                          </p:stCondLst>
                                        </p:cTn>
                                        <p:tgtEl>
                                          <p:spTgt spid="1238"/>
                                        </p:tgtEl>
                                        <p:attrNameLst>
                                          <p:attrName>style.visibility</p:attrName>
                                        </p:attrNameLst>
                                      </p:cBhvr>
                                      <p:to>
                                        <p:strVal val="visible"/>
                                      </p:to>
                                    </p:set>
                                    <p:animEffect transition="in" filter="fade">
                                      <p:cBhvr>
                                        <p:cTn id="25" dur="500"/>
                                        <p:tgtEl>
                                          <p:spTgt spid="1238"/>
                                        </p:tgtEl>
                                      </p:cBhvr>
                                    </p:animEffect>
                                  </p:childTnLst>
                                </p:cTn>
                              </p:par>
                              <p:par>
                                <p:cTn id="26" presetID="10" presetClass="entr" presetSubtype="0" fill="hold" nodeType="withEffect">
                                  <p:stCondLst>
                                    <p:cond delay="0"/>
                                  </p:stCondLst>
                                  <p:childTnLst>
                                    <p:set>
                                      <p:cBhvr>
                                        <p:cTn id="27" dur="1" fill="hold">
                                          <p:stCondLst>
                                            <p:cond delay="0"/>
                                          </p:stCondLst>
                                        </p:cTn>
                                        <p:tgtEl>
                                          <p:spTgt spid="1244"/>
                                        </p:tgtEl>
                                        <p:attrNameLst>
                                          <p:attrName>style.visibility</p:attrName>
                                        </p:attrNameLst>
                                      </p:cBhvr>
                                      <p:to>
                                        <p:strVal val="visible"/>
                                      </p:to>
                                    </p:set>
                                    <p:animEffect transition="in" filter="fade">
                                      <p:cBhvr>
                                        <p:cTn id="28" dur="500"/>
                                        <p:tgtEl>
                                          <p:spTgt spid="1244"/>
                                        </p:tgtEl>
                                      </p:cBhvr>
                                    </p:animEffect>
                                  </p:childTnLst>
                                </p:cTn>
                              </p:par>
                            </p:childTnLst>
                          </p:cTn>
                        </p:par>
                        <p:par>
                          <p:cTn id="29" fill="hold">
                            <p:stCondLst>
                              <p:cond delay="1502"/>
                            </p:stCondLst>
                            <p:childTnLst>
                              <p:par>
                                <p:cTn id="30" presetID="10" presetClass="entr" presetSubtype="0" fill="hold" nodeType="afterEffect">
                                  <p:stCondLst>
                                    <p:cond delay="0"/>
                                  </p:stCondLst>
                                  <p:childTnLst>
                                    <p:set>
                                      <p:cBhvr>
                                        <p:cTn id="31" dur="1" fill="hold">
                                          <p:stCondLst>
                                            <p:cond delay="0"/>
                                          </p:stCondLst>
                                        </p:cTn>
                                        <p:tgtEl>
                                          <p:spTgt spid="1239"/>
                                        </p:tgtEl>
                                        <p:attrNameLst>
                                          <p:attrName>style.visibility</p:attrName>
                                        </p:attrNameLst>
                                      </p:cBhvr>
                                      <p:to>
                                        <p:strVal val="visible"/>
                                      </p:to>
                                    </p:set>
                                    <p:animEffect transition="in" filter="fade">
                                      <p:cBhvr>
                                        <p:cTn id="32" dur="1"/>
                                        <p:tgtEl>
                                          <p:spTgt spid="1239"/>
                                        </p:tgtEl>
                                      </p:cBhvr>
                                    </p:animEffect>
                                  </p:childTnLst>
                                </p:cTn>
                              </p:par>
                              <p:par>
                                <p:cTn id="33" presetID="10" presetClass="entr" presetSubtype="0" fill="hold" nodeType="withEffect">
                                  <p:stCondLst>
                                    <p:cond delay="0"/>
                                  </p:stCondLst>
                                  <p:childTnLst>
                                    <p:set>
                                      <p:cBhvr>
                                        <p:cTn id="34" dur="1" fill="hold">
                                          <p:stCondLst>
                                            <p:cond delay="0"/>
                                          </p:stCondLst>
                                        </p:cTn>
                                        <p:tgtEl>
                                          <p:spTgt spid="1245"/>
                                        </p:tgtEl>
                                        <p:attrNameLst>
                                          <p:attrName>style.visibility</p:attrName>
                                        </p:attrNameLst>
                                      </p:cBhvr>
                                      <p:to>
                                        <p:strVal val="visible"/>
                                      </p:to>
                                    </p:set>
                                    <p:animEffect transition="in" filter="fade">
                                      <p:cBhvr>
                                        <p:cTn id="35" dur="1000"/>
                                        <p:tgtEl>
                                          <p:spTgt spid="1245"/>
                                        </p:tgtEl>
                                      </p:cBhvr>
                                    </p:animEffect>
                                  </p:childTnLst>
                                </p:cTn>
                              </p:par>
                              <p:par>
                                <p:cTn id="36" presetID="10" presetClass="entr" presetSubtype="0" fill="hold" nodeType="withEffect">
                                  <p:stCondLst>
                                    <p:cond delay="0"/>
                                  </p:stCondLst>
                                  <p:childTnLst>
                                    <p:set>
                                      <p:cBhvr>
                                        <p:cTn id="37" dur="1" fill="hold">
                                          <p:stCondLst>
                                            <p:cond delay="0"/>
                                          </p:stCondLst>
                                        </p:cTn>
                                        <p:tgtEl>
                                          <p:spTgt spid="1246"/>
                                        </p:tgtEl>
                                        <p:attrNameLst>
                                          <p:attrName>style.visibility</p:attrName>
                                        </p:attrNameLst>
                                      </p:cBhvr>
                                      <p:to>
                                        <p:strVal val="visible"/>
                                      </p:to>
                                    </p:set>
                                    <p:animEffect transition="in" filter="fade">
                                      <p:cBhvr>
                                        <p:cTn id="38" dur="1000"/>
                                        <p:tgtEl>
                                          <p:spTgt spid="1246"/>
                                        </p:tgtEl>
                                      </p:cBhvr>
                                    </p:animEffect>
                                  </p:childTnLst>
                                </p:cTn>
                              </p:par>
                              <p:par>
                                <p:cTn id="39" presetID="10" presetClass="entr" presetSubtype="0" fill="hold" nodeType="withEffect">
                                  <p:stCondLst>
                                    <p:cond delay="0"/>
                                  </p:stCondLst>
                                  <p:childTnLst>
                                    <p:set>
                                      <p:cBhvr>
                                        <p:cTn id="40" dur="1" fill="hold">
                                          <p:stCondLst>
                                            <p:cond delay="0"/>
                                          </p:stCondLst>
                                        </p:cTn>
                                        <p:tgtEl>
                                          <p:spTgt spid="1242"/>
                                        </p:tgtEl>
                                        <p:attrNameLst>
                                          <p:attrName>style.visibility</p:attrName>
                                        </p:attrNameLst>
                                      </p:cBhvr>
                                      <p:to>
                                        <p:strVal val="visible"/>
                                      </p:to>
                                    </p:set>
                                    <p:animEffect transition="in" filter="fade">
                                      <p:cBhvr>
                                        <p:cTn id="41" dur="500"/>
                                        <p:tgtEl>
                                          <p:spTgt spid="1242"/>
                                        </p:tgtEl>
                                      </p:cBhvr>
                                    </p:animEffect>
                                  </p:childTnLst>
                                </p:cTn>
                              </p:par>
                              <p:par>
                                <p:cTn id="42" presetID="23" presetClass="entr" presetSubtype="16" fill="hold" nodeType="withEffect">
                                  <p:stCondLst>
                                    <p:cond delay="0"/>
                                  </p:stCondLst>
                                  <p:childTnLst>
                                    <p:set>
                                      <p:cBhvr>
                                        <p:cTn id="43" dur="1" fill="hold">
                                          <p:stCondLst>
                                            <p:cond delay="0"/>
                                          </p:stCondLst>
                                        </p:cTn>
                                        <p:tgtEl>
                                          <p:spTgt spid="1243"/>
                                        </p:tgtEl>
                                        <p:attrNameLst>
                                          <p:attrName>style.visibility</p:attrName>
                                        </p:attrNameLst>
                                      </p:cBhvr>
                                      <p:to>
                                        <p:strVal val="visible"/>
                                      </p:to>
                                    </p:set>
                                    <p:anim calcmode="lin" valueType="num">
                                      <p:cBhvr additive="base">
                                        <p:cTn id="44" dur="500"/>
                                        <p:tgtEl>
                                          <p:spTgt spid="1243"/>
                                        </p:tgtEl>
                                        <p:attrNameLst>
                                          <p:attrName>ppt_w</p:attrName>
                                        </p:attrNameLst>
                                      </p:cBhvr>
                                      <p:tavLst>
                                        <p:tav tm="0">
                                          <p:val>
                                            <p:strVal val="0"/>
                                          </p:val>
                                        </p:tav>
                                        <p:tav tm="100000">
                                          <p:val>
                                            <p:strVal val="#ppt_w"/>
                                          </p:val>
                                        </p:tav>
                                      </p:tavLst>
                                    </p:anim>
                                    <p:anim calcmode="lin" valueType="num">
                                      <p:cBhvr additive="base">
                                        <p:cTn id="45" dur="500"/>
                                        <p:tgtEl>
                                          <p:spTgt spid="1243"/>
                                        </p:tgtEl>
                                        <p:attrNameLst>
                                          <p:attrName>ppt_h</p:attrName>
                                        </p:attrNameLst>
                                      </p:cBhvr>
                                      <p:tavLst>
                                        <p:tav tm="0">
                                          <p:val>
                                            <p:strVal val="0"/>
                                          </p:val>
                                        </p:tav>
                                        <p:tav tm="100000">
                                          <p:val>
                                            <p:strVal val="#ppt_h"/>
                                          </p:val>
                                        </p:tav>
                                      </p:tavLst>
                                    </p:anim>
                                  </p:childTnLst>
                                </p:cTn>
                              </p:par>
                            </p:childTnLst>
                          </p:cTn>
                        </p:par>
                        <p:par>
                          <p:cTn id="46" fill="hold">
                            <p:stCondLst>
                              <p:cond delay="2502"/>
                            </p:stCondLst>
                            <p:childTnLst>
                              <p:par>
                                <p:cTn id="47" presetID="23" presetClass="entr" presetSubtype="16" fill="hold" nodeType="afterEffect">
                                  <p:stCondLst>
                                    <p:cond delay="0"/>
                                  </p:stCondLst>
                                  <p:childTnLst>
                                    <p:set>
                                      <p:cBhvr>
                                        <p:cTn id="48" dur="1" fill="hold">
                                          <p:stCondLst>
                                            <p:cond delay="0"/>
                                          </p:stCondLst>
                                        </p:cTn>
                                        <p:tgtEl>
                                          <p:spTgt spid="1270"/>
                                        </p:tgtEl>
                                        <p:attrNameLst>
                                          <p:attrName>style.visibility</p:attrName>
                                        </p:attrNameLst>
                                      </p:cBhvr>
                                      <p:to>
                                        <p:strVal val="visible"/>
                                      </p:to>
                                    </p:set>
                                    <p:anim calcmode="lin" valueType="num">
                                      <p:cBhvr additive="base">
                                        <p:cTn id="49" dur="500"/>
                                        <p:tgtEl>
                                          <p:spTgt spid="1270"/>
                                        </p:tgtEl>
                                        <p:attrNameLst>
                                          <p:attrName>ppt_w</p:attrName>
                                        </p:attrNameLst>
                                      </p:cBhvr>
                                      <p:tavLst>
                                        <p:tav tm="0">
                                          <p:val>
                                            <p:strVal val="0"/>
                                          </p:val>
                                        </p:tav>
                                        <p:tav tm="100000">
                                          <p:val>
                                            <p:strVal val="#ppt_w"/>
                                          </p:val>
                                        </p:tav>
                                      </p:tavLst>
                                    </p:anim>
                                    <p:anim calcmode="lin" valueType="num">
                                      <p:cBhvr additive="base">
                                        <p:cTn id="50" dur="500"/>
                                        <p:tgtEl>
                                          <p:spTgt spid="1270"/>
                                        </p:tgtEl>
                                        <p:attrNameLst>
                                          <p:attrName>ppt_h</p:attrName>
                                        </p:attrNameLst>
                                      </p:cBhvr>
                                      <p:tavLst>
                                        <p:tav tm="0">
                                          <p:val>
                                            <p:str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271"/>
                                        </p:tgtEl>
                                        <p:attrNameLst>
                                          <p:attrName>style.visibility</p:attrName>
                                        </p:attrNameLst>
                                      </p:cBhvr>
                                      <p:to>
                                        <p:strVal val="visible"/>
                                      </p:to>
                                    </p:set>
                                    <p:anim calcmode="lin" valueType="num">
                                      <p:cBhvr additive="base">
                                        <p:cTn id="53" dur="500"/>
                                        <p:tgtEl>
                                          <p:spTgt spid="1271"/>
                                        </p:tgtEl>
                                        <p:attrNameLst>
                                          <p:attrName>ppt_w</p:attrName>
                                        </p:attrNameLst>
                                      </p:cBhvr>
                                      <p:tavLst>
                                        <p:tav tm="0">
                                          <p:val>
                                            <p:strVal val="0"/>
                                          </p:val>
                                        </p:tav>
                                        <p:tav tm="100000">
                                          <p:val>
                                            <p:strVal val="#ppt_w"/>
                                          </p:val>
                                        </p:tav>
                                      </p:tavLst>
                                    </p:anim>
                                    <p:anim calcmode="lin" valueType="num">
                                      <p:cBhvr additive="base">
                                        <p:cTn id="54" dur="500"/>
                                        <p:tgtEl>
                                          <p:spTgt spid="1271"/>
                                        </p:tgtEl>
                                        <p:attrNameLst>
                                          <p:attrName>ppt_h</p:attrName>
                                        </p:attrNameLst>
                                      </p:cBhvr>
                                      <p:tavLst>
                                        <p:tav tm="0">
                                          <p:val>
                                            <p:strVal val="0"/>
                                          </p:val>
                                        </p:tav>
                                        <p:tav tm="100000">
                                          <p:val>
                                            <p:strVal val="#ppt_h"/>
                                          </p:val>
                                        </p:tav>
                                      </p:tavLst>
                                    </p:anim>
                                  </p:childTnLst>
                                </p:cTn>
                              </p:par>
                            </p:childTnLst>
                          </p:cTn>
                        </p:par>
                        <p:par>
                          <p:cTn id="55" fill="hold">
                            <p:stCondLst>
                              <p:cond delay="3002"/>
                            </p:stCondLst>
                            <p:childTnLst>
                              <p:par>
                                <p:cTn id="56" presetID="10" presetClass="entr" presetSubtype="0" fill="hold" nodeType="afterEffect">
                                  <p:stCondLst>
                                    <p:cond delay="0"/>
                                  </p:stCondLst>
                                  <p:childTnLst>
                                    <p:set>
                                      <p:cBhvr>
                                        <p:cTn id="57" dur="1" fill="hold">
                                          <p:stCondLst>
                                            <p:cond delay="0"/>
                                          </p:stCondLst>
                                        </p:cTn>
                                        <p:tgtEl>
                                          <p:spTgt spid="1250"/>
                                        </p:tgtEl>
                                        <p:attrNameLst>
                                          <p:attrName>style.visibility</p:attrName>
                                        </p:attrNameLst>
                                      </p:cBhvr>
                                      <p:to>
                                        <p:strVal val="visible"/>
                                      </p:to>
                                    </p:set>
                                    <p:animEffect transition="in" filter="fade">
                                      <p:cBhvr>
                                        <p:cTn id="58" dur="1000"/>
                                        <p:tgtEl>
                                          <p:spTgt spid="1250"/>
                                        </p:tgtEl>
                                      </p:cBhvr>
                                    </p:animEffect>
                                  </p:childTnLst>
                                </p:cTn>
                              </p:par>
                              <p:par>
                                <p:cTn id="59" presetID="10" presetClass="entr" presetSubtype="0" fill="hold" nodeType="withEffect">
                                  <p:stCondLst>
                                    <p:cond delay="0"/>
                                  </p:stCondLst>
                                  <p:childTnLst>
                                    <p:set>
                                      <p:cBhvr>
                                        <p:cTn id="60" dur="1" fill="hold">
                                          <p:stCondLst>
                                            <p:cond delay="0"/>
                                          </p:stCondLst>
                                        </p:cTn>
                                        <p:tgtEl>
                                          <p:spTgt spid="1260"/>
                                        </p:tgtEl>
                                        <p:attrNameLst>
                                          <p:attrName>style.visibility</p:attrName>
                                        </p:attrNameLst>
                                      </p:cBhvr>
                                      <p:to>
                                        <p:strVal val="visible"/>
                                      </p:to>
                                    </p:set>
                                    <p:animEffect transition="in" filter="fade">
                                      <p:cBhvr>
                                        <p:cTn id="61" dur="500"/>
                                        <p:tgtEl>
                                          <p:spTgt spid="1260"/>
                                        </p:tgtEl>
                                      </p:cBhvr>
                                    </p:animEffect>
                                  </p:childTnLst>
                                </p:cTn>
                              </p:par>
                              <p:par>
                                <p:cTn id="62" presetID="10" presetClass="entr" presetSubtype="0" fill="hold" nodeType="withEffect">
                                  <p:stCondLst>
                                    <p:cond delay="0"/>
                                  </p:stCondLst>
                                  <p:childTnLst>
                                    <p:set>
                                      <p:cBhvr>
                                        <p:cTn id="63" dur="1" fill="hold">
                                          <p:stCondLst>
                                            <p:cond delay="0"/>
                                          </p:stCondLst>
                                        </p:cTn>
                                        <p:tgtEl>
                                          <p:spTgt spid="1267"/>
                                        </p:tgtEl>
                                        <p:attrNameLst>
                                          <p:attrName>style.visibility</p:attrName>
                                        </p:attrNameLst>
                                      </p:cBhvr>
                                      <p:to>
                                        <p:strVal val="visible"/>
                                      </p:to>
                                    </p:set>
                                    <p:animEffect transition="in" filter="fade">
                                      <p:cBhvr>
                                        <p:cTn id="64" dur="500"/>
                                        <p:tgtEl>
                                          <p:spTgt spid="1267"/>
                                        </p:tgtEl>
                                      </p:cBhvr>
                                    </p:animEffect>
                                  </p:childTnLst>
                                </p:cTn>
                              </p:par>
                              <p:par>
                                <p:cTn id="65" presetID="10" presetClass="entr" presetSubtype="0" fill="hold" nodeType="withEffect">
                                  <p:stCondLst>
                                    <p:cond delay="0"/>
                                  </p:stCondLst>
                                  <p:childTnLst>
                                    <p:set>
                                      <p:cBhvr>
                                        <p:cTn id="66" dur="1" fill="hold">
                                          <p:stCondLst>
                                            <p:cond delay="0"/>
                                          </p:stCondLst>
                                        </p:cTn>
                                        <p:tgtEl>
                                          <p:spTgt spid="1268"/>
                                        </p:tgtEl>
                                        <p:attrNameLst>
                                          <p:attrName>style.visibility</p:attrName>
                                        </p:attrNameLst>
                                      </p:cBhvr>
                                      <p:to>
                                        <p:strVal val="visible"/>
                                      </p:to>
                                    </p:set>
                                    <p:animEffect transition="in" filter="fade">
                                      <p:cBhvr>
                                        <p:cTn id="67" dur="1000"/>
                                        <p:tgtEl>
                                          <p:spTgt spid="1268"/>
                                        </p:tgtEl>
                                      </p:cBhvr>
                                    </p:animEffect>
                                  </p:childTnLst>
                                </p:cTn>
                              </p:par>
                              <p:par>
                                <p:cTn id="68" presetID="10" presetClass="entr" presetSubtype="0" fill="hold" nodeType="withEffect">
                                  <p:stCondLst>
                                    <p:cond delay="0"/>
                                  </p:stCondLst>
                                  <p:childTnLst>
                                    <p:set>
                                      <p:cBhvr>
                                        <p:cTn id="69" dur="1" fill="hold">
                                          <p:stCondLst>
                                            <p:cond delay="0"/>
                                          </p:stCondLst>
                                        </p:cTn>
                                        <p:tgtEl>
                                          <p:spTgt spid="1269"/>
                                        </p:tgtEl>
                                        <p:attrNameLst>
                                          <p:attrName>style.visibility</p:attrName>
                                        </p:attrNameLst>
                                      </p:cBhvr>
                                      <p:to>
                                        <p:strVal val="visible"/>
                                      </p:to>
                                    </p:set>
                                    <p:animEffect transition="in" filter="fade">
                                      <p:cBhvr>
                                        <p:cTn id="70" dur="500"/>
                                        <p:tgtEl>
                                          <p:spTgt spid="1269"/>
                                        </p:tgtEl>
                                      </p:cBhvr>
                                    </p:animEffect>
                                  </p:childTnLst>
                                </p:cTn>
                              </p:par>
                              <p:par>
                                <p:cTn id="71" presetID="10" presetClass="entr" presetSubtype="0" fill="hold" nodeType="withEffect">
                                  <p:stCondLst>
                                    <p:cond delay="0"/>
                                  </p:stCondLst>
                                  <p:childTnLst>
                                    <p:set>
                                      <p:cBhvr>
                                        <p:cTn id="72" dur="1" fill="hold">
                                          <p:stCondLst>
                                            <p:cond delay="0"/>
                                          </p:stCondLst>
                                        </p:cTn>
                                        <p:tgtEl>
                                          <p:spTgt spid="1249"/>
                                        </p:tgtEl>
                                        <p:attrNameLst>
                                          <p:attrName>style.visibility</p:attrName>
                                        </p:attrNameLst>
                                      </p:cBhvr>
                                      <p:to>
                                        <p:strVal val="visible"/>
                                      </p:to>
                                    </p:set>
                                    <p:animEffect transition="in" filter="fade">
                                      <p:cBhvr>
                                        <p:cTn id="73" dur="500"/>
                                        <p:tgtEl>
                                          <p:spTgt spid="1249"/>
                                        </p:tgtEl>
                                      </p:cBhvr>
                                    </p:animEffect>
                                  </p:childTnLst>
                                </p:cTn>
                              </p:par>
                              <p:par>
                                <p:cTn id="74" presetID="10" presetClass="entr" presetSubtype="0" fill="hold" nodeType="withEffect">
                                  <p:stCondLst>
                                    <p:cond delay="0"/>
                                  </p:stCondLst>
                                  <p:childTnLst>
                                    <p:set>
                                      <p:cBhvr>
                                        <p:cTn id="75" dur="1" fill="hold">
                                          <p:stCondLst>
                                            <p:cond delay="0"/>
                                          </p:stCondLst>
                                        </p:cTn>
                                        <p:tgtEl>
                                          <p:spTgt spid="1252"/>
                                        </p:tgtEl>
                                        <p:attrNameLst>
                                          <p:attrName>style.visibility</p:attrName>
                                        </p:attrNameLst>
                                      </p:cBhvr>
                                      <p:to>
                                        <p:strVal val="visible"/>
                                      </p:to>
                                    </p:set>
                                    <p:animEffect transition="in" filter="fade">
                                      <p:cBhvr>
                                        <p:cTn id="76" dur="500"/>
                                        <p:tgtEl>
                                          <p:spTgt spid="1252"/>
                                        </p:tgtEl>
                                      </p:cBhvr>
                                    </p:animEffect>
                                  </p:childTnLst>
                                </p:cTn>
                              </p:par>
                              <p:par>
                                <p:cTn id="77" presetID="10" presetClass="entr" presetSubtype="0" fill="hold" nodeType="withEffect">
                                  <p:stCondLst>
                                    <p:cond delay="0"/>
                                  </p:stCondLst>
                                  <p:childTnLst>
                                    <p:set>
                                      <p:cBhvr>
                                        <p:cTn id="78" dur="1" fill="hold">
                                          <p:stCondLst>
                                            <p:cond delay="0"/>
                                          </p:stCondLst>
                                        </p:cTn>
                                        <p:tgtEl>
                                          <p:spTgt spid="1259"/>
                                        </p:tgtEl>
                                        <p:attrNameLst>
                                          <p:attrName>style.visibility</p:attrName>
                                        </p:attrNameLst>
                                      </p:cBhvr>
                                      <p:to>
                                        <p:strVal val="visible"/>
                                      </p:to>
                                    </p:set>
                                    <p:animEffect transition="in" filter="fade">
                                      <p:cBhvr>
                                        <p:cTn id="79" dur="500"/>
                                        <p:tgtEl>
                                          <p:spTgt spid="1259"/>
                                        </p:tgtEl>
                                      </p:cBhvr>
                                    </p:animEffect>
                                  </p:childTnLst>
                                </p:cTn>
                              </p:par>
                              <p:par>
                                <p:cTn id="80" presetID="2" presetClass="entr" presetSubtype="4" fill="hold" nodeType="withEffect">
                                  <p:stCondLst>
                                    <p:cond delay="0"/>
                                  </p:stCondLst>
                                  <p:childTnLst>
                                    <p:set>
                                      <p:cBhvr>
                                        <p:cTn id="81" dur="1" fill="hold">
                                          <p:stCondLst>
                                            <p:cond delay="0"/>
                                          </p:stCondLst>
                                        </p:cTn>
                                        <p:tgtEl>
                                          <p:spTgt spid="1266"/>
                                        </p:tgtEl>
                                        <p:attrNameLst>
                                          <p:attrName>style.visibility</p:attrName>
                                        </p:attrNameLst>
                                      </p:cBhvr>
                                      <p:to>
                                        <p:strVal val="visible"/>
                                      </p:to>
                                    </p:set>
                                    <p:anim calcmode="lin" valueType="num">
                                      <p:cBhvr additive="base">
                                        <p:cTn id="82" dur="500"/>
                                        <p:tgtEl>
                                          <p:spTgt spid="1266"/>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265"/>
                                        </p:tgtEl>
                                        <p:attrNameLst>
                                          <p:attrName>style.visibility</p:attrName>
                                        </p:attrNameLst>
                                      </p:cBhvr>
                                      <p:to>
                                        <p:strVal val="visible"/>
                                      </p:to>
                                    </p:set>
                                    <p:anim calcmode="lin" valueType="num">
                                      <p:cBhvr additive="base">
                                        <p:cTn id="85" dur="500"/>
                                        <p:tgtEl>
                                          <p:spTgt spid="1265"/>
                                        </p:tgtEl>
                                        <p:attrNameLst>
                                          <p:attrName>ppt_y</p:attrName>
                                        </p:attrNameLst>
                                      </p:cBhvr>
                                      <p:tavLst>
                                        <p:tav tm="0">
                                          <p:val>
                                            <p:strVal val="#ppt_y+1"/>
                                          </p:val>
                                        </p:tav>
                                        <p:tav tm="100000">
                                          <p:val>
                                            <p:strVal val="#ppt_y"/>
                                          </p:val>
                                        </p:tav>
                                      </p:tavLst>
                                    </p:anim>
                                  </p:childTnLst>
                                </p:cTn>
                              </p:par>
                            </p:childTnLst>
                          </p:cTn>
                        </p:par>
                        <p:par>
                          <p:cTn id="86" fill="hold">
                            <p:stCondLst>
                              <p:cond delay="4002"/>
                            </p:stCondLst>
                            <p:childTnLst>
                              <p:par>
                                <p:cTn id="87" presetID="10" presetClass="entr" presetSubtype="0" fill="hold" nodeType="afterEffect">
                                  <p:stCondLst>
                                    <p:cond delay="0"/>
                                  </p:stCondLst>
                                  <p:childTnLst>
                                    <p:set>
                                      <p:cBhvr>
                                        <p:cTn id="88" dur="1" fill="hold">
                                          <p:stCondLst>
                                            <p:cond delay="0"/>
                                          </p:stCondLst>
                                        </p:cTn>
                                        <p:tgtEl>
                                          <p:spTgt spid="1248"/>
                                        </p:tgtEl>
                                        <p:attrNameLst>
                                          <p:attrName>style.visibility</p:attrName>
                                        </p:attrNameLst>
                                      </p:cBhvr>
                                      <p:to>
                                        <p:strVal val="visible"/>
                                      </p:to>
                                    </p:set>
                                    <p:animEffect transition="in" filter="fade">
                                      <p:cBhvr>
                                        <p:cTn id="89" dur="2000"/>
                                        <p:tgtEl>
                                          <p:spTgt spid="1248"/>
                                        </p:tgtEl>
                                      </p:cBhvr>
                                    </p:animEffect>
                                  </p:childTnLst>
                                </p:cTn>
                              </p:par>
                              <p:par>
                                <p:cTn id="90" presetID="10" presetClass="entr" presetSubtype="0" fill="hold" nodeType="withEffect">
                                  <p:stCondLst>
                                    <p:cond delay="0"/>
                                  </p:stCondLst>
                                  <p:childTnLst>
                                    <p:set>
                                      <p:cBhvr>
                                        <p:cTn id="91" dur="1" fill="hold">
                                          <p:stCondLst>
                                            <p:cond delay="0"/>
                                          </p:stCondLst>
                                        </p:cTn>
                                        <p:tgtEl>
                                          <p:spTgt spid="1257"/>
                                        </p:tgtEl>
                                        <p:attrNameLst>
                                          <p:attrName>style.visibility</p:attrName>
                                        </p:attrNameLst>
                                      </p:cBhvr>
                                      <p:to>
                                        <p:strVal val="visible"/>
                                      </p:to>
                                    </p:set>
                                    <p:animEffect transition="in" filter="fade">
                                      <p:cBhvr>
                                        <p:cTn id="92" dur="1"/>
                                        <p:tgtEl>
                                          <p:spTgt spid="1257"/>
                                        </p:tgtEl>
                                      </p:cBhvr>
                                    </p:animEffect>
                                  </p:childTnLst>
                                </p:cTn>
                              </p:par>
                              <p:par>
                                <p:cTn id="93" presetID="10" presetClass="entr" presetSubtype="0" fill="hold" nodeType="withEffect">
                                  <p:stCondLst>
                                    <p:cond delay="0"/>
                                  </p:stCondLst>
                                  <p:childTnLst>
                                    <p:set>
                                      <p:cBhvr>
                                        <p:cTn id="94" dur="1" fill="hold">
                                          <p:stCondLst>
                                            <p:cond delay="0"/>
                                          </p:stCondLst>
                                        </p:cTn>
                                        <p:tgtEl>
                                          <p:spTgt spid="1258"/>
                                        </p:tgtEl>
                                        <p:attrNameLst>
                                          <p:attrName>style.visibility</p:attrName>
                                        </p:attrNameLst>
                                      </p:cBhvr>
                                      <p:to>
                                        <p:strVal val="visible"/>
                                      </p:to>
                                    </p:set>
                                    <p:animEffect transition="in" filter="fade">
                                      <p:cBhvr>
                                        <p:cTn id="95" dur="1"/>
                                        <p:tgtEl>
                                          <p:spTgt spid="1258"/>
                                        </p:tgtEl>
                                      </p:cBhvr>
                                    </p:animEffect>
                                  </p:childTnLst>
                                </p:cTn>
                              </p:par>
                            </p:childTnLst>
                          </p:cTn>
                        </p:par>
                        <p:par>
                          <p:cTn id="96" fill="hold">
                            <p:stCondLst>
                              <p:cond delay="6002"/>
                            </p:stCondLst>
                            <p:childTnLst>
                              <p:par>
                                <p:cTn id="97" presetID="10" presetClass="entr" presetSubtype="0" fill="hold" nodeType="afterEffect">
                                  <p:stCondLst>
                                    <p:cond delay="0"/>
                                  </p:stCondLst>
                                  <p:childTnLst>
                                    <p:set>
                                      <p:cBhvr>
                                        <p:cTn id="98" dur="1" fill="hold">
                                          <p:stCondLst>
                                            <p:cond delay="0"/>
                                          </p:stCondLst>
                                        </p:cTn>
                                        <p:tgtEl>
                                          <p:spTgt spid="1261"/>
                                        </p:tgtEl>
                                        <p:attrNameLst>
                                          <p:attrName>style.visibility</p:attrName>
                                        </p:attrNameLst>
                                      </p:cBhvr>
                                      <p:to>
                                        <p:strVal val="visible"/>
                                      </p:to>
                                    </p:set>
                                    <p:animEffect transition="in" filter="fade">
                                      <p:cBhvr>
                                        <p:cTn id="99" dur="500"/>
                                        <p:tgtEl>
                                          <p:spTgt spid="1261"/>
                                        </p:tgtEl>
                                      </p:cBhvr>
                                    </p:animEffect>
                                  </p:childTnLst>
                                </p:cTn>
                              </p:par>
                              <p:par>
                                <p:cTn id="100" presetID="10" presetClass="entr" presetSubtype="0" fill="hold" nodeType="withEffect">
                                  <p:stCondLst>
                                    <p:cond delay="0"/>
                                  </p:stCondLst>
                                  <p:childTnLst>
                                    <p:set>
                                      <p:cBhvr>
                                        <p:cTn id="101" dur="1" fill="hold">
                                          <p:stCondLst>
                                            <p:cond delay="0"/>
                                          </p:stCondLst>
                                        </p:cTn>
                                        <p:tgtEl>
                                          <p:spTgt spid="1262"/>
                                        </p:tgtEl>
                                        <p:attrNameLst>
                                          <p:attrName>style.visibility</p:attrName>
                                        </p:attrNameLst>
                                      </p:cBhvr>
                                      <p:to>
                                        <p:strVal val="visible"/>
                                      </p:to>
                                    </p:set>
                                    <p:animEffect transition="in" filter="fade">
                                      <p:cBhvr>
                                        <p:cTn id="102" dur="500"/>
                                        <p:tgtEl>
                                          <p:spTgt spid="1262"/>
                                        </p:tgtEl>
                                      </p:cBhvr>
                                    </p:animEffect>
                                  </p:childTnLst>
                                </p:cTn>
                              </p:par>
                              <p:par>
                                <p:cTn id="103" presetID="2" presetClass="entr" presetSubtype="4" fill="hold" nodeType="withEffect">
                                  <p:stCondLst>
                                    <p:cond delay="0"/>
                                  </p:stCondLst>
                                  <p:childTnLst>
                                    <p:set>
                                      <p:cBhvr>
                                        <p:cTn id="104" dur="1" fill="hold">
                                          <p:stCondLst>
                                            <p:cond delay="0"/>
                                          </p:stCondLst>
                                        </p:cTn>
                                        <p:tgtEl>
                                          <p:spTgt spid="1247"/>
                                        </p:tgtEl>
                                        <p:attrNameLst>
                                          <p:attrName>style.visibility</p:attrName>
                                        </p:attrNameLst>
                                      </p:cBhvr>
                                      <p:to>
                                        <p:strVal val="visible"/>
                                      </p:to>
                                    </p:set>
                                    <p:anim calcmode="lin" valueType="num">
                                      <p:cBhvr additive="base">
                                        <p:cTn id="105" dur="500"/>
                                        <p:tgtEl>
                                          <p:spTgt spid="1247"/>
                                        </p:tgtEl>
                                        <p:attrNameLst>
                                          <p:attrName>ppt_y</p:attrName>
                                        </p:attrNameLst>
                                      </p:cBhvr>
                                      <p:tavLst>
                                        <p:tav tm="0">
                                          <p:val>
                                            <p:strVal val="#ppt_y+1"/>
                                          </p:val>
                                        </p:tav>
                                        <p:tav tm="100000">
                                          <p:val>
                                            <p:strVal val="#ppt_y"/>
                                          </p:val>
                                        </p:tav>
                                      </p:tavLst>
                                    </p:anim>
                                  </p:childTnLst>
                                </p:cTn>
                              </p:par>
                              <p:par>
                                <p:cTn id="106" presetID="10" presetClass="entr" presetSubtype="0" fill="hold" nodeType="withEffect">
                                  <p:stCondLst>
                                    <p:cond delay="0"/>
                                  </p:stCondLst>
                                  <p:childTnLst>
                                    <p:set>
                                      <p:cBhvr>
                                        <p:cTn id="107" dur="1" fill="hold">
                                          <p:stCondLst>
                                            <p:cond delay="0"/>
                                          </p:stCondLst>
                                        </p:cTn>
                                        <p:tgtEl>
                                          <p:spTgt spid="1254"/>
                                        </p:tgtEl>
                                        <p:attrNameLst>
                                          <p:attrName>style.visibility</p:attrName>
                                        </p:attrNameLst>
                                      </p:cBhvr>
                                      <p:to>
                                        <p:strVal val="visible"/>
                                      </p:to>
                                    </p:set>
                                    <p:animEffect transition="in" filter="fade">
                                      <p:cBhvr>
                                        <p:cTn id="108" dur="500"/>
                                        <p:tgtEl>
                                          <p:spTgt spid="1254"/>
                                        </p:tgtEl>
                                      </p:cBhvr>
                                    </p:animEffect>
                                  </p:childTnLst>
                                </p:cTn>
                              </p:par>
                              <p:par>
                                <p:cTn id="109" presetID="10" presetClass="entr" presetSubtype="0" fill="hold" nodeType="withEffect">
                                  <p:stCondLst>
                                    <p:cond delay="0"/>
                                  </p:stCondLst>
                                  <p:childTnLst>
                                    <p:set>
                                      <p:cBhvr>
                                        <p:cTn id="110" dur="1" fill="hold">
                                          <p:stCondLst>
                                            <p:cond delay="0"/>
                                          </p:stCondLst>
                                        </p:cTn>
                                        <p:tgtEl>
                                          <p:spTgt spid="1253"/>
                                        </p:tgtEl>
                                        <p:attrNameLst>
                                          <p:attrName>style.visibility</p:attrName>
                                        </p:attrNameLst>
                                      </p:cBhvr>
                                      <p:to>
                                        <p:strVal val="visible"/>
                                      </p:to>
                                    </p:set>
                                    <p:animEffect transition="in" filter="fade">
                                      <p:cBhvr>
                                        <p:cTn id="111" dur="500"/>
                                        <p:tgtEl>
                                          <p:spTgt spid="1253"/>
                                        </p:tgtEl>
                                      </p:cBhvr>
                                    </p:animEffect>
                                  </p:childTnLst>
                                </p:cTn>
                              </p:par>
                            </p:childTnLst>
                          </p:cTn>
                        </p:par>
                        <p:par>
                          <p:cTn id="112" fill="hold">
                            <p:stCondLst>
                              <p:cond delay="6502"/>
                            </p:stCondLst>
                            <p:childTnLst>
                              <p:par>
                                <p:cTn id="113" presetID="10" presetClass="entr" presetSubtype="0" fill="hold" nodeType="afterEffect">
                                  <p:stCondLst>
                                    <p:cond delay="0"/>
                                  </p:stCondLst>
                                  <p:childTnLst>
                                    <p:set>
                                      <p:cBhvr>
                                        <p:cTn id="114" dur="1" fill="hold">
                                          <p:stCondLst>
                                            <p:cond delay="0"/>
                                          </p:stCondLst>
                                        </p:cTn>
                                        <p:tgtEl>
                                          <p:spTgt spid="1264"/>
                                        </p:tgtEl>
                                        <p:attrNameLst>
                                          <p:attrName>style.visibility</p:attrName>
                                        </p:attrNameLst>
                                      </p:cBhvr>
                                      <p:to>
                                        <p:strVal val="visible"/>
                                      </p:to>
                                    </p:set>
                                    <p:animEffect transition="in" filter="fade">
                                      <p:cBhvr>
                                        <p:cTn id="115" dur="500"/>
                                        <p:tgtEl>
                                          <p:spTgt spid="1264"/>
                                        </p:tgtEl>
                                      </p:cBhvr>
                                    </p:animEffect>
                                  </p:childTnLst>
                                </p:cTn>
                              </p:par>
                              <p:par>
                                <p:cTn id="116" presetID="10" presetClass="entr" presetSubtype="0" fill="hold" nodeType="withEffect">
                                  <p:stCondLst>
                                    <p:cond delay="0"/>
                                  </p:stCondLst>
                                  <p:childTnLst>
                                    <p:set>
                                      <p:cBhvr>
                                        <p:cTn id="117" dur="1" fill="hold">
                                          <p:stCondLst>
                                            <p:cond delay="0"/>
                                          </p:stCondLst>
                                        </p:cTn>
                                        <p:tgtEl>
                                          <p:spTgt spid="1263"/>
                                        </p:tgtEl>
                                        <p:attrNameLst>
                                          <p:attrName>style.visibility</p:attrName>
                                        </p:attrNameLst>
                                      </p:cBhvr>
                                      <p:to>
                                        <p:strVal val="visible"/>
                                      </p:to>
                                    </p:set>
                                    <p:animEffect transition="in" filter="fade">
                                      <p:cBhvr>
                                        <p:cTn id="118" dur="500"/>
                                        <p:tgtEl>
                                          <p:spTgt spid="1263"/>
                                        </p:tgtEl>
                                      </p:cBhvr>
                                    </p:animEffect>
                                  </p:childTnLst>
                                </p:cTn>
                              </p:par>
                              <p:par>
                                <p:cTn id="119" presetID="10" presetClass="entr" presetSubtype="0" fill="hold" nodeType="withEffect">
                                  <p:stCondLst>
                                    <p:cond delay="0"/>
                                  </p:stCondLst>
                                  <p:childTnLst>
                                    <p:set>
                                      <p:cBhvr>
                                        <p:cTn id="120" dur="1" fill="hold">
                                          <p:stCondLst>
                                            <p:cond delay="0"/>
                                          </p:stCondLst>
                                        </p:cTn>
                                        <p:tgtEl>
                                          <p:spTgt spid="1255"/>
                                        </p:tgtEl>
                                        <p:attrNameLst>
                                          <p:attrName>style.visibility</p:attrName>
                                        </p:attrNameLst>
                                      </p:cBhvr>
                                      <p:to>
                                        <p:strVal val="visible"/>
                                      </p:to>
                                    </p:set>
                                    <p:animEffect transition="in" filter="fade">
                                      <p:cBhvr>
                                        <p:cTn id="121" dur="500"/>
                                        <p:tgtEl>
                                          <p:spTgt spid="1255"/>
                                        </p:tgtEl>
                                      </p:cBhvr>
                                    </p:animEffect>
                                  </p:childTnLst>
                                </p:cTn>
                              </p:par>
                              <p:par>
                                <p:cTn id="122" presetID="10" presetClass="entr" presetSubtype="0" fill="hold" nodeType="withEffect">
                                  <p:stCondLst>
                                    <p:cond delay="0"/>
                                  </p:stCondLst>
                                  <p:childTnLst>
                                    <p:set>
                                      <p:cBhvr>
                                        <p:cTn id="123" dur="1" fill="hold">
                                          <p:stCondLst>
                                            <p:cond delay="0"/>
                                          </p:stCondLst>
                                        </p:cTn>
                                        <p:tgtEl>
                                          <p:spTgt spid="1256"/>
                                        </p:tgtEl>
                                        <p:attrNameLst>
                                          <p:attrName>style.visibility</p:attrName>
                                        </p:attrNameLst>
                                      </p:cBhvr>
                                      <p:to>
                                        <p:strVal val="visible"/>
                                      </p:to>
                                    </p:set>
                                    <p:animEffect transition="in" filter="fade">
                                      <p:cBhvr>
                                        <p:cTn id="124" dur="500"/>
                                        <p:tgtEl>
                                          <p:spTgt spid="125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272"/>
                                        </p:tgtEl>
                                        <p:attrNameLst>
                                          <p:attrName>style.visibility</p:attrName>
                                        </p:attrNameLst>
                                      </p:cBhvr>
                                      <p:to>
                                        <p:strVal val="visible"/>
                                      </p:to>
                                    </p:set>
                                    <p:animEffect transition="in" filter="fade">
                                      <p:cBhvr>
                                        <p:cTn id="129" dur="1000"/>
                                        <p:tgtEl>
                                          <p:spTgt spid="1272"/>
                                        </p:tgtEl>
                                      </p:cBhvr>
                                    </p:animEffect>
                                  </p:childTnLst>
                                </p:cTn>
                              </p:par>
                              <p:par>
                                <p:cTn id="130" presetID="10" presetClass="entr" presetSubtype="0" fill="hold" nodeType="withEffect">
                                  <p:stCondLst>
                                    <p:cond delay="0"/>
                                  </p:stCondLst>
                                  <p:childTnLst>
                                    <p:set>
                                      <p:cBhvr>
                                        <p:cTn id="131" dur="1" fill="hold">
                                          <p:stCondLst>
                                            <p:cond delay="0"/>
                                          </p:stCondLst>
                                        </p:cTn>
                                        <p:tgtEl>
                                          <p:spTgt spid="1273">
                                            <p:txEl>
                                              <p:pRg st="0" end="0"/>
                                            </p:txEl>
                                          </p:spTgt>
                                        </p:tgtEl>
                                        <p:attrNameLst>
                                          <p:attrName>style.visibility</p:attrName>
                                        </p:attrNameLst>
                                      </p:cBhvr>
                                      <p:to>
                                        <p:strVal val="visible"/>
                                      </p:to>
                                    </p:set>
                                    <p:animEffect transition="in" filter="fade">
                                      <p:cBhvr>
                                        <p:cTn id="132" dur="2000"/>
                                        <p:tgtEl>
                                          <p:spTgt spid="1273">
                                            <p:txEl>
                                              <p:pRg st="0" end="0"/>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1273">
                                            <p:txEl>
                                              <p:pRg st="1" end="1"/>
                                            </p:txEl>
                                          </p:spTgt>
                                        </p:tgtEl>
                                        <p:attrNameLst>
                                          <p:attrName>style.visibility</p:attrName>
                                        </p:attrNameLst>
                                      </p:cBhvr>
                                      <p:to>
                                        <p:strVal val="visible"/>
                                      </p:to>
                                    </p:set>
                                    <p:animEffect transition="in" filter="fade">
                                      <p:cBhvr>
                                        <p:cTn id="135" dur="2000"/>
                                        <p:tgtEl>
                                          <p:spTgt spid="1273">
                                            <p:txEl>
                                              <p:pRg st="1" end="1"/>
                                            </p:txEl>
                                          </p:spTgt>
                                        </p:tgtEl>
                                      </p:cBhvr>
                                    </p:animEffect>
                                  </p:childTnLst>
                                </p:cTn>
                              </p:par>
                              <p:par>
                                <p:cTn id="136" presetID="10" presetClass="entr" presetSubtype="0" fill="hold" nodeType="withEffect">
                                  <p:stCondLst>
                                    <p:cond delay="0"/>
                                  </p:stCondLst>
                                  <p:childTnLst>
                                    <p:set>
                                      <p:cBhvr>
                                        <p:cTn id="137" dur="1" fill="hold">
                                          <p:stCondLst>
                                            <p:cond delay="0"/>
                                          </p:stCondLst>
                                        </p:cTn>
                                        <p:tgtEl>
                                          <p:spTgt spid="1273">
                                            <p:txEl>
                                              <p:pRg st="2" end="2"/>
                                            </p:txEl>
                                          </p:spTgt>
                                        </p:tgtEl>
                                        <p:attrNameLst>
                                          <p:attrName>style.visibility</p:attrName>
                                        </p:attrNameLst>
                                      </p:cBhvr>
                                      <p:to>
                                        <p:strVal val="visible"/>
                                      </p:to>
                                    </p:set>
                                    <p:animEffect transition="in" filter="fade">
                                      <p:cBhvr>
                                        <p:cTn id="138" dur="2000"/>
                                        <p:tgtEl>
                                          <p:spTgt spid="1273">
                                            <p:txEl>
                                              <p:pRg st="2" end="2"/>
                                            </p:txEl>
                                          </p:spTgt>
                                        </p:tgtEl>
                                      </p:cBhvr>
                                    </p:animEffect>
                                  </p:childTnLst>
                                </p:cTn>
                              </p:par>
                              <p:par>
                                <p:cTn id="139" presetID="10" presetClass="entr" presetSubtype="0" fill="hold" nodeType="withEffect">
                                  <p:stCondLst>
                                    <p:cond delay="0"/>
                                  </p:stCondLst>
                                  <p:childTnLst>
                                    <p:set>
                                      <p:cBhvr>
                                        <p:cTn id="140" dur="1" fill="hold">
                                          <p:stCondLst>
                                            <p:cond delay="0"/>
                                          </p:stCondLst>
                                        </p:cTn>
                                        <p:tgtEl>
                                          <p:spTgt spid="1273">
                                            <p:txEl>
                                              <p:pRg st="3" end="3"/>
                                            </p:txEl>
                                          </p:spTgt>
                                        </p:tgtEl>
                                        <p:attrNameLst>
                                          <p:attrName>style.visibility</p:attrName>
                                        </p:attrNameLst>
                                      </p:cBhvr>
                                      <p:to>
                                        <p:strVal val="visible"/>
                                      </p:to>
                                    </p:set>
                                    <p:animEffect transition="in" filter="fade">
                                      <p:cBhvr>
                                        <p:cTn id="141" dur="2000"/>
                                        <p:tgtEl>
                                          <p:spTgt spid="12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256</Words>
  <Application>Microsoft Office PowerPoint</Application>
  <PresentationFormat>On-screen Show (4:3)</PresentationFormat>
  <Paragraphs>65</Paragraphs>
  <Slides>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Image</vt:lpstr>
      <vt:lpstr>PowerPoint Presentation</vt:lpstr>
      <vt:lpstr>PowerPoint Presentation</vt:lpstr>
      <vt:lpstr>PowerPoint Presentation</vt:lpstr>
      <vt:lpstr>Câu 4: Cơ thể lớn lên nhờ quá trình A. phân bào. B. hấp thụ chất dinh dưỡng. C. trao đối chất và năng lượng. D. vận động. Câu 5: Cơ chế nào đã đảm bảo tính ổn định của bộ NST trong quá trình nguyên phân? A. Sự tự nhân đôi của NST xảy ra trong nhân ở kỳ trung gian. B. Sự phân li đồng đều của các NST đơn trong từng NST kép về hai tế bào con. C. Sự phân li đồng đều của các NST kép về hai tế bào con. D. Cả A và B. </vt:lpstr>
      <vt:lpstr>Câu 6: Một tế bào có 2n = 14. Số NST của tế bào ở kì  sau của Nguyên phân là: A. 14. B. 28. C. 7. D. 42. Câu 7: Nguyên phân xảy ra ở loại tế bào nào? A. Tế bào sinh dục B. Tế bào sinh dưỡng C. Tế bào sinh dục sơ khai D. Cả B và C. Câu 7:  Giảm phân xảy ra ở loại tế bào nào? A. Tế bào sinh dục chín B. Tế bào sinh dưỡng C. Tế bào sinh dục sơ khai D. Cả A, B và C.</vt:lpstr>
      <vt:lpstr>Câu 8: Số tế bào con được tạo ra sau khi 1 tế bào mẹ thực hiện nguyên phân 2 lần là: A. 4       B. 8      C. 7        D. 2. Câu 9: Số tế bào con được tạo ra sau khi 2 tế bào mẹ thực hiện giảm phân là: A. 4  B. 8      C. 7        D. 2.  Câu 10: Sự giống nhau giữa nguyên phân và giảm phân là gì? A. Đều là hình thức phân bào có thoi phân bào. B. Kết quả đều tạo ra 2 tế bào có bộ NST 2n. C. Đều là hình thức phân bào của tế bào sinh dưỡng. D. Kết quả đều tạo ra 4 tế bào có bộ NST 2n. </vt:lpstr>
      <vt:lpstr>     Ở ruồi giấm 2n = 8. Một tế bào ruồi giấm đang ở kì sau của giảm phân II. Số NST trong tế bào đó bằng bao nhiêu trong các trường hợp sau?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le</dc:creator>
  <cp:lastModifiedBy>Thao le</cp:lastModifiedBy>
  <cp:revision>8</cp:revision>
  <dcterms:created xsi:type="dcterms:W3CDTF">2021-09-24T07:47:48Z</dcterms:created>
  <dcterms:modified xsi:type="dcterms:W3CDTF">2021-10-08T15:17:08Z</dcterms:modified>
</cp:coreProperties>
</file>