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4" r:id="rId2"/>
    <p:sldMasterId id="2147483722" r:id="rId3"/>
    <p:sldMasterId id="2147483735" r:id="rId4"/>
    <p:sldMasterId id="2147483750" r:id="rId5"/>
  </p:sldMasterIdLst>
  <p:notesMasterIdLst>
    <p:notesMasterId r:id="rId25"/>
  </p:notesMasterIdLst>
  <p:sldIdLst>
    <p:sldId id="312" r:id="rId6"/>
    <p:sldId id="354" r:id="rId7"/>
    <p:sldId id="345" r:id="rId8"/>
    <p:sldId id="347" r:id="rId9"/>
    <p:sldId id="295" r:id="rId10"/>
    <p:sldId id="349" r:id="rId11"/>
    <p:sldId id="357" r:id="rId12"/>
    <p:sldId id="323" r:id="rId13"/>
    <p:sldId id="339" r:id="rId14"/>
    <p:sldId id="327" r:id="rId15"/>
    <p:sldId id="298" r:id="rId16"/>
    <p:sldId id="325" r:id="rId17"/>
    <p:sldId id="326" r:id="rId18"/>
    <p:sldId id="356" r:id="rId19"/>
    <p:sldId id="331" r:id="rId20"/>
    <p:sldId id="310" r:id="rId21"/>
    <p:sldId id="329" r:id="rId22"/>
    <p:sldId id="341" r:id="rId23"/>
    <p:sldId id="33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5" autoAdjust="0"/>
    <p:restoredTop sz="99615" autoAdjust="0"/>
  </p:normalViewPr>
  <p:slideViewPr>
    <p:cSldViewPr snapToGrid="0">
      <p:cViewPr varScale="1">
        <p:scale>
          <a:sx n="44" d="100"/>
          <a:sy n="44" d="100"/>
        </p:scale>
        <p:origin x="-804"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A5757D-F5BA-46E1-BAEB-528C5866486B}" type="datetimeFigureOut">
              <a:rPr lang="en-US" smtClean="0"/>
              <a:t>9/29/2021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BDAB4-C8E7-4FC3-A75E-99A20FDAF751}" type="slidenum">
              <a:rPr lang="en-US" smtClean="0"/>
              <a:t>‹#›</a:t>
            </a:fld>
            <a:endParaRPr lang="en-US"/>
          </a:p>
        </p:txBody>
      </p:sp>
    </p:spTree>
    <p:extLst>
      <p:ext uri="{BB962C8B-B14F-4D97-AF65-F5344CB8AC3E}">
        <p14:creationId xmlns:p14="http://schemas.microsoft.com/office/powerpoint/2010/main" val="3856948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B5ADDC3-2936-41F9-BBEF-52D65043F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7031907-2253-442A-BE60-522194F496F8}"/>
              </a:ext>
            </a:extLst>
          </p:cNvPr>
          <p:cNvSpPr>
            <a:spLocks noGrp="1"/>
          </p:cNvSpPr>
          <p:nvPr>
            <p:ph type="dt" sz="half" idx="10"/>
          </p:nvPr>
        </p:nvSpPr>
        <p:spPr/>
        <p:txBody>
          <a:bodyPr/>
          <a:lstStyle/>
          <a:p>
            <a:fld id="{CFBB3E6A-01BE-4C8E-B7EA-50058A8AE0C9}" type="datetimeFigureOut">
              <a:rPr lang="en-US" smtClean="0"/>
              <a:t>9/29/2021</a:t>
            </a:fld>
            <a:endParaRPr lang="en-US"/>
          </a:p>
        </p:txBody>
      </p:sp>
      <p:sp>
        <p:nvSpPr>
          <p:cNvPr id="5" name="Footer Placeholder 4">
            <a:extLst>
              <a:ext uri="{FF2B5EF4-FFF2-40B4-BE49-F238E27FC236}">
                <a16:creationId xmlns:a16="http://schemas.microsoft.com/office/drawing/2014/main" xmlns=""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120655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F0F4FF-8ABE-469F-A5C7-A34D19F41902}"/>
              </a:ext>
            </a:extLst>
          </p:cNvPr>
          <p:cNvSpPr>
            <a:spLocks noGrp="1"/>
          </p:cNvSpPr>
          <p:nvPr>
            <p:ph type="dt" sz="half" idx="10"/>
          </p:nvPr>
        </p:nvSpPr>
        <p:spPr/>
        <p:txBody>
          <a:bodyPr/>
          <a:lstStyle/>
          <a:p>
            <a:fld id="{CFBB3E6A-01BE-4C8E-B7EA-50058A8AE0C9}" type="datetimeFigureOut">
              <a:rPr lang="en-US" smtClean="0"/>
              <a:t>9/29/2021</a:t>
            </a:fld>
            <a:endParaRPr lang="en-US"/>
          </a:p>
        </p:txBody>
      </p:sp>
      <p:sp>
        <p:nvSpPr>
          <p:cNvPr id="5" name="Footer Placeholder 4">
            <a:extLst>
              <a:ext uri="{FF2B5EF4-FFF2-40B4-BE49-F238E27FC236}">
                <a16:creationId xmlns:a16="http://schemas.microsoft.com/office/drawing/2014/main" xmlns=""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29174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A7DE272-FA00-415B-AF1D-AA9CF299C7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83E9C7C-17C7-408A-B99D-9E10B09B42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7DA42F-F9B7-4365-885A-DF988BC8E179}"/>
              </a:ext>
            </a:extLst>
          </p:cNvPr>
          <p:cNvSpPr>
            <a:spLocks noGrp="1"/>
          </p:cNvSpPr>
          <p:nvPr>
            <p:ph type="dt" sz="half" idx="10"/>
          </p:nvPr>
        </p:nvSpPr>
        <p:spPr/>
        <p:txBody>
          <a:bodyPr/>
          <a:lstStyle/>
          <a:p>
            <a:fld id="{CFBB3E6A-01BE-4C8E-B7EA-50058A8AE0C9}" type="datetimeFigureOut">
              <a:rPr lang="en-US" smtClean="0"/>
              <a:t>9/29/2021</a:t>
            </a:fld>
            <a:endParaRPr lang="en-US"/>
          </a:p>
        </p:txBody>
      </p:sp>
      <p:sp>
        <p:nvSpPr>
          <p:cNvPr id="5" name="Footer Placeholder 4">
            <a:extLst>
              <a:ext uri="{FF2B5EF4-FFF2-40B4-BE49-F238E27FC236}">
                <a16:creationId xmlns:a16="http://schemas.microsoft.com/office/drawing/2014/main" xmlns=""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862667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xmlns=""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xmlns=""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1426064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B5ADDC3-2936-41F9-BBEF-52D65043F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7031907-2253-442A-BE60-522194F496F8}"/>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177AFDB-ABBB-40F3-8A09-F99071DA9A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AC5C930-11E0-4CBC-BF39-C7478791D99F}"/>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754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B418AE-60A1-4DDB-89AC-438B41A56507}"/>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C18D8B6-C871-47B5-A2D3-092F6F7F86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C0C6222-DE59-499D-8499-4C43A46C4CD2}"/>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166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D15E9-4C8F-49A5-9678-6F88A177D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EA2CB9D-74EE-4EF4-9F47-850B828CB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BE8CAD7-31EE-41B4-B452-98A0D69FDE52}"/>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FA1E1E7-1419-44ED-9BB3-EC1C2A6BCE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3666C56-0137-4FC3-A7FC-ABFF425B7AC7}"/>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245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2F09B79-6816-4AE6-8AE4-1600398BCF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296BBB-4BB3-4D27-B776-DDF866739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1D22F9D-1B3A-4451-B62A-A9687604F022}"/>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54C1CA9-C68F-436C-930A-AE9E02DB3F6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C964BE2-FCF8-43F3-8AC7-80966686C01B}"/>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2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54A0A2A-44C0-4BB1-8B37-BD1F43551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1BD8D7-CEBB-4203-B1F9-DBCFB8AE6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DCC6E71-A67F-4827-A5FB-3ABA47525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DA5CB6F-271D-4739-A726-652BAAA80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FA79EE2-2888-4847-B470-D80DDE94AF8D}"/>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F9052796-7816-4580-B9DF-0EB1C00306B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5DB9362-3F3A-4237-BE6D-3143BCAB4730}"/>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604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DF1AFF9-0B7D-4C3B-873D-C0A83AD1FF19}"/>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7EFE8C2-B636-4FB1-90BC-BF4675EF021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9441C782-E205-44C6-A7A4-EBD257DF9BD8}"/>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049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2E52DDD-78FA-4E88-9F8F-F1971A00E4F0}"/>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73C2676-B5E9-4366-8000-9808933E29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4A9B8D0-AAF1-4D4F-88E4-6223A559573D}"/>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559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B418AE-60A1-4DDB-89AC-438B41A56507}"/>
              </a:ext>
            </a:extLst>
          </p:cNvPr>
          <p:cNvSpPr>
            <a:spLocks noGrp="1"/>
          </p:cNvSpPr>
          <p:nvPr>
            <p:ph type="dt" sz="half" idx="10"/>
          </p:nvPr>
        </p:nvSpPr>
        <p:spPr/>
        <p:txBody>
          <a:bodyPr/>
          <a:lstStyle/>
          <a:p>
            <a:fld id="{CFBB3E6A-01BE-4C8E-B7EA-50058A8AE0C9}" type="datetimeFigureOut">
              <a:rPr lang="en-US" smtClean="0"/>
              <a:t>9/29/2021</a:t>
            </a:fld>
            <a:endParaRPr lang="en-US"/>
          </a:p>
        </p:txBody>
      </p:sp>
      <p:sp>
        <p:nvSpPr>
          <p:cNvPr id="5" name="Footer Placeholder 4">
            <a:extLst>
              <a:ext uri="{FF2B5EF4-FFF2-40B4-BE49-F238E27FC236}">
                <a16:creationId xmlns:a16="http://schemas.microsoft.com/office/drawing/2014/main" xmlns=""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612978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5FF8AAE-5563-4925-B9DD-AE559F8E3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D006140-BA48-4348-9438-F711CB158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29A80E-8738-4E72-85EB-7C5873B49290}"/>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2FCC8C9-144B-4C09-A414-7413D65535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1327611-50C7-4FB8-B61A-D65FF72A87D9}"/>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837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C6D067C-67CC-4B0B-8132-B00DB375F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4254B43-B965-4487-A7B5-12E7341F3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22C9FD4-23D3-4AC3-A1D4-F632C979FE64}"/>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A5B51A0-2EE7-4C94-AD4B-DB35993788C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94BD166-7DD3-47FE-A6B4-31E8DC83C23C}"/>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697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F0F4FF-8ABE-469F-A5C7-A34D19F41902}"/>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3E57601-EBCF-4689-9593-C12564B789F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F3E9557-4646-4CFA-ACF0-F9A1E34F7D71}"/>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760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A7DE272-FA00-415B-AF1D-AA9CF299C7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83E9C7C-17C7-408A-B99D-9E10B09B42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7DA42F-F9B7-4365-885A-DF988BC8E179}"/>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24DA43-425E-4042-8C7A-0BFAE092478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FB0164-40D3-46F4-ABAA-821A71A0E371}"/>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338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B5ADDC3-2936-41F9-BBEF-52D65043F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7031907-2253-442A-BE60-522194F496F8}"/>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177AFDB-ABBB-40F3-8A09-F99071DA9A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AC5C930-11E0-4CBC-BF39-C7478791D99F}"/>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878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B418AE-60A1-4DDB-89AC-438B41A56507}"/>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C18D8B6-C871-47B5-A2D3-092F6F7F86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C0C6222-DE59-499D-8499-4C43A46C4CD2}"/>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419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D15E9-4C8F-49A5-9678-6F88A177D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EA2CB9D-74EE-4EF4-9F47-850B828CB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BE8CAD7-31EE-41B4-B452-98A0D69FDE52}"/>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FA1E1E7-1419-44ED-9BB3-EC1C2A6BCE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3666C56-0137-4FC3-A7FC-ABFF425B7AC7}"/>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232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2F09B79-6816-4AE6-8AE4-1600398BCF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296BBB-4BB3-4D27-B776-DDF866739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1D22F9D-1B3A-4451-B62A-A9687604F022}"/>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54C1CA9-C68F-436C-930A-AE9E02DB3F6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C964BE2-FCF8-43F3-8AC7-80966686C01B}"/>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31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54A0A2A-44C0-4BB1-8B37-BD1F43551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1BD8D7-CEBB-4203-B1F9-DBCFB8AE6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DCC6E71-A67F-4827-A5FB-3ABA47525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DA5CB6F-271D-4739-A726-652BAAA80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FA79EE2-2888-4847-B470-D80DDE94AF8D}"/>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F9052796-7816-4580-B9DF-0EB1C00306B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5DB9362-3F3A-4237-BE6D-3143BCAB4730}"/>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244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DF1AFF9-0B7D-4C3B-873D-C0A83AD1FF19}"/>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7EFE8C2-B636-4FB1-90BC-BF4675EF021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9441C782-E205-44C6-A7A4-EBD257DF9BD8}"/>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97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D15E9-4C8F-49A5-9678-6F88A177D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EA2CB9D-74EE-4EF4-9F47-850B828CB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BE8CAD7-31EE-41B4-B452-98A0D69FDE52}"/>
              </a:ext>
            </a:extLst>
          </p:cNvPr>
          <p:cNvSpPr>
            <a:spLocks noGrp="1"/>
          </p:cNvSpPr>
          <p:nvPr>
            <p:ph type="dt" sz="half" idx="10"/>
          </p:nvPr>
        </p:nvSpPr>
        <p:spPr/>
        <p:txBody>
          <a:bodyPr/>
          <a:lstStyle/>
          <a:p>
            <a:fld id="{CFBB3E6A-01BE-4C8E-B7EA-50058A8AE0C9}" type="datetimeFigureOut">
              <a:rPr lang="en-US" smtClean="0"/>
              <a:t>9/29/2021</a:t>
            </a:fld>
            <a:endParaRPr lang="en-US"/>
          </a:p>
        </p:txBody>
      </p:sp>
      <p:sp>
        <p:nvSpPr>
          <p:cNvPr id="5" name="Footer Placeholder 4">
            <a:extLst>
              <a:ext uri="{FF2B5EF4-FFF2-40B4-BE49-F238E27FC236}">
                <a16:creationId xmlns:a16="http://schemas.microsoft.com/office/drawing/2014/main" xmlns=""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52832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2E52DDD-78FA-4E88-9F8F-F1971A00E4F0}"/>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73C2676-B5E9-4366-8000-9808933E29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4A9B8D0-AAF1-4D4F-88E4-6223A559573D}"/>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993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5FF8AAE-5563-4925-B9DD-AE559F8E3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D006140-BA48-4348-9438-F711CB158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29A80E-8738-4E72-85EB-7C5873B49290}"/>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2FCC8C9-144B-4C09-A414-7413D65535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1327611-50C7-4FB8-B61A-D65FF72A87D9}"/>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930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C6D067C-67CC-4B0B-8132-B00DB375F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4254B43-B965-4487-A7B5-12E7341F3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22C9FD4-23D3-4AC3-A1D4-F632C979FE64}"/>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A5B51A0-2EE7-4C94-AD4B-DB35993788C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94BD166-7DD3-47FE-A6B4-31E8DC83C23C}"/>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534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F0F4FF-8ABE-469F-A5C7-A34D19F41902}"/>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3E57601-EBCF-4689-9593-C12564B789F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F3E9557-4646-4CFA-ACF0-F9A1E34F7D71}"/>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559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A7DE272-FA00-415B-AF1D-AA9CF299C7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83E9C7C-17C7-408A-B99D-9E10B09B42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7DA42F-F9B7-4365-885A-DF988BC8E179}"/>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24DA43-425E-4042-8C7A-0BFAE092478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FB0164-40D3-46F4-ABAA-821A71A0E371}"/>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242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824412-6333-4155-B28A-DE21EC909E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C7B8B4B-8B37-4D70-A7A9-7A115C94BEF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0B4F016-627B-4C12-8877-E6C2022C3A47}"/>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69553A2-BA41-4554-88EB-6EC107EC45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24647A6-2F4F-43B8-9A36-0973E8FCF814}"/>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896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xmlns="" id="{B447C8A3-2EEF-45F1-8470-C4F791D0C3C6}"/>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
        <p:nvSpPr>
          <p:cNvPr id="7" name="Picture Placeholder 6">
            <a:extLst>
              <a:ext uri="{FF2B5EF4-FFF2-40B4-BE49-F238E27FC236}">
                <a16:creationId xmlns:a16="http://schemas.microsoft.com/office/drawing/2014/main" xmlns=""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17231321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xmlns="" id="{B447C8A3-2EEF-45F1-8470-C4F791D0C3C6}"/>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
        <p:nvSpPr>
          <p:cNvPr id="7" name="Picture Placeholder 6">
            <a:extLst>
              <a:ext uri="{FF2B5EF4-FFF2-40B4-BE49-F238E27FC236}">
                <a16:creationId xmlns:a16="http://schemas.microsoft.com/office/drawing/2014/main" xmlns="" id="{8606397A-B8EE-4559-8891-0365B0F9D8A5}"/>
              </a:ext>
            </a:extLst>
          </p:cNvPr>
          <p:cNvSpPr>
            <a:spLocks noGrp="1"/>
          </p:cNvSpPr>
          <p:nvPr>
            <p:ph type="pic" sz="quarter" idx="13"/>
          </p:nvPr>
        </p:nvSpPr>
        <p:spPr>
          <a:xfrm>
            <a:off x="842469" y="1869897"/>
            <a:ext cx="4819435" cy="4335694"/>
          </a:xfrm>
          <a:prstGeom prst="rect">
            <a:avLst/>
          </a:prstGeom>
        </p:spPr>
        <p:txBody>
          <a:bodyPr/>
          <a:lstStyle/>
          <a:p>
            <a:endParaRPr lang="en-US"/>
          </a:p>
        </p:txBody>
      </p:sp>
    </p:spTree>
    <p:extLst>
      <p:ext uri="{BB962C8B-B14F-4D97-AF65-F5344CB8AC3E}">
        <p14:creationId xmlns:p14="http://schemas.microsoft.com/office/powerpoint/2010/main" val="3134358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xmlns="" id="{B447C8A3-2EEF-45F1-8470-C4F791D0C3C6}"/>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
        <p:nvSpPr>
          <p:cNvPr id="7" name="Picture Placeholder 6">
            <a:extLst>
              <a:ext uri="{FF2B5EF4-FFF2-40B4-BE49-F238E27FC236}">
                <a16:creationId xmlns:a16="http://schemas.microsoft.com/office/drawing/2014/main" xmlns=""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3041874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FC7A8C-ED8E-4C1A-AAD7-F4991DCC5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EF03B41-2F9E-4CFA-A757-BF9B9C3F6A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14010D5-A9CA-470F-B817-AC7FC67D0F81}"/>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59E7A87-3EEC-48DE-82B8-D4C6C6498A2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ACE1F1C-C7D3-4699-96F1-1B17A656C44D}"/>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84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2F09B79-6816-4AE6-8AE4-1600398BCF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296BBB-4BB3-4D27-B776-DDF866739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1D22F9D-1B3A-4451-B62A-A9687604F022}"/>
              </a:ext>
            </a:extLst>
          </p:cNvPr>
          <p:cNvSpPr>
            <a:spLocks noGrp="1"/>
          </p:cNvSpPr>
          <p:nvPr>
            <p:ph type="dt" sz="half" idx="10"/>
          </p:nvPr>
        </p:nvSpPr>
        <p:spPr/>
        <p:txBody>
          <a:bodyPr/>
          <a:lstStyle/>
          <a:p>
            <a:fld id="{CFBB3E6A-01BE-4C8E-B7EA-50058A8AE0C9}" type="datetimeFigureOut">
              <a:rPr lang="en-US" smtClean="0"/>
              <a:t>9/29/2021</a:t>
            </a:fld>
            <a:endParaRPr lang="en-US"/>
          </a:p>
        </p:txBody>
      </p:sp>
      <p:sp>
        <p:nvSpPr>
          <p:cNvPr id="6" name="Footer Placeholder 5">
            <a:extLst>
              <a:ext uri="{FF2B5EF4-FFF2-40B4-BE49-F238E27FC236}">
                <a16:creationId xmlns:a16="http://schemas.microsoft.com/office/drawing/2014/main" xmlns=""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919703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7CB6FB-F7DD-4248-96E5-682C6D2FED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7F79F2D-B389-4FAB-9A3C-4F63F99BDF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94BB477-7A95-46F8-A994-38D4EB28D588}"/>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2DF8A8E-F1CD-4F31-A437-04CC051C87B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550BBF-556E-408D-9555-1D69BD93DFEF}"/>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086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7F60B6-F411-48F9-BF8F-64A77D342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FE6A2D-8452-4F43-BCDA-05F406C68F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2AEE9C6-DEC0-4ADD-8591-32DD3A3A48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68BC82-92AC-4157-B598-0A12E8430A9C}"/>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93E0DB-0864-4F9D-932B-469EB7D38A2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62A9190-5234-4E6A-91C8-FCB3EDAC4919}"/>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663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762CB3-F36F-4099-8606-96910C882C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E974236-78C4-4015-A496-A4626ED851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6F842CE-2B33-4039-92C7-FDA315F4FE7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657ACD1-3970-41DE-AF30-376932920F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310334A-52C3-4370-BDF5-861F603B1E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B9888D-7BA2-4A2D-BDC6-793B1B125EC2}"/>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0E32ED8-02DF-400C-9E08-5DA2EB01D5A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C6C7FB66-116D-4FE3-840B-9677FA45B520}"/>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0369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29FA02-C4A3-4DF9-8803-663EABCE51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EC972F7-BE8A-4298-B119-4A732D6E8A96}"/>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A5D34F4-FD25-4FE5-B153-5796D2046DD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8D7E8C3-E497-4DEE-83BD-BDF2ACBD3B8E}"/>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0229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3ABEC7-25CB-4822-8A07-1314B6553E26}"/>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16732CC9-C55D-4F09-84C4-D51A6C3255B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F4D12BF-6CB0-421B-835A-77E29C5FE831}"/>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207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72327C-E21C-497D-80F5-CEFF52215C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2C149E8-95CE-430E-8F51-152B6D70D9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8730EE1-B13F-47A4-B276-6A4199D132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211606A-7466-4C8D-89F3-1614C96CD3DA}"/>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91EE206-E5BA-41B4-9C4A-74062A60C9D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2525AC7-D8FB-4F75-A9C1-76AC3035CDAB}"/>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0167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AC353E-EA35-4A08-9C43-7C717E91D0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1569C23-8CDD-4060-A266-B7A6C6E3CE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8BA496B-198E-466E-A82A-F10573FC6A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53CFDE2-760F-4808-A724-A546BA4EE462}"/>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0CB1173-B154-49AE-BA5E-F8A30002489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8129501-7490-4D09-835E-629A4BF11607}"/>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8734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74C948-B81A-44DC-90E5-4E18E1805F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D8ACEC7-0369-4615-9F8B-8F7E91B5F1D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5B63D9-F24C-4EFD-86FC-951A2CF041C8}"/>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917D670-8775-418D-A79A-7F8EF14FFB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D6946B0-AE1B-4224-9B04-2A69AE995EC5}"/>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1712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02D8346-B3A0-443D-B5F1-01C044F71C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A8FE19B-DBE7-4826-8572-B12A28E6A74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25D50AB-CB6A-4E54-9346-8B4D5A474E63}"/>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4B51229-EE5C-4A8F-A481-F42D029B5FF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3B9F04-3A8B-4D43-A0A8-237CB8B8EA4F}"/>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6218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824412-6333-4155-B28A-DE21EC909E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C7B8B4B-8B37-4D70-A7A9-7A115C94BEF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0B4F016-627B-4C12-8877-E6C2022C3A47}"/>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69553A2-BA41-4554-88EB-6EC107EC45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24647A6-2F4F-43B8-9A36-0973E8FCF814}"/>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053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54A0A2A-44C0-4BB1-8B37-BD1F43551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1BD8D7-CEBB-4203-B1F9-DBCFB8AE6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DCC6E71-A67F-4827-A5FB-3ABA47525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DA5CB6F-271D-4739-A726-652BAAA80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FA79EE2-2888-4847-B470-D80DDE94AF8D}"/>
              </a:ext>
            </a:extLst>
          </p:cNvPr>
          <p:cNvSpPr>
            <a:spLocks noGrp="1"/>
          </p:cNvSpPr>
          <p:nvPr>
            <p:ph type="dt" sz="half" idx="10"/>
          </p:nvPr>
        </p:nvSpPr>
        <p:spPr/>
        <p:txBody>
          <a:bodyPr/>
          <a:lstStyle/>
          <a:p>
            <a:fld id="{CFBB3E6A-01BE-4C8E-B7EA-50058A8AE0C9}" type="datetimeFigureOut">
              <a:rPr lang="en-US" smtClean="0"/>
              <a:t>9/29/2021</a:t>
            </a:fld>
            <a:endParaRPr lang="en-US"/>
          </a:p>
        </p:txBody>
      </p:sp>
      <p:sp>
        <p:nvSpPr>
          <p:cNvPr id="8" name="Footer Placeholder 7">
            <a:extLst>
              <a:ext uri="{FF2B5EF4-FFF2-40B4-BE49-F238E27FC236}">
                <a16:creationId xmlns:a16="http://schemas.microsoft.com/office/drawing/2014/main" xmlns=""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862154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xmlns="" id="{B447C8A3-2EEF-45F1-8470-C4F791D0C3C6}"/>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
        <p:nvSpPr>
          <p:cNvPr id="7" name="Picture Placeholder 6">
            <a:extLst>
              <a:ext uri="{FF2B5EF4-FFF2-40B4-BE49-F238E27FC236}">
                <a16:creationId xmlns:a16="http://schemas.microsoft.com/office/drawing/2014/main" xmlns=""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458271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xmlns="" id="{B447C8A3-2EEF-45F1-8470-C4F791D0C3C6}"/>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
        <p:nvSpPr>
          <p:cNvPr id="7" name="Picture Placeholder 6">
            <a:extLst>
              <a:ext uri="{FF2B5EF4-FFF2-40B4-BE49-F238E27FC236}">
                <a16:creationId xmlns:a16="http://schemas.microsoft.com/office/drawing/2014/main" xmlns="" id="{8606397A-B8EE-4559-8891-0365B0F9D8A5}"/>
              </a:ext>
            </a:extLst>
          </p:cNvPr>
          <p:cNvSpPr>
            <a:spLocks noGrp="1"/>
          </p:cNvSpPr>
          <p:nvPr>
            <p:ph type="pic" sz="quarter" idx="13"/>
          </p:nvPr>
        </p:nvSpPr>
        <p:spPr>
          <a:xfrm>
            <a:off x="842469" y="1869897"/>
            <a:ext cx="4819435" cy="4335694"/>
          </a:xfrm>
          <a:prstGeom prst="rect">
            <a:avLst/>
          </a:prstGeom>
        </p:spPr>
        <p:txBody>
          <a:bodyPr/>
          <a:lstStyle/>
          <a:p>
            <a:endParaRPr lang="en-US"/>
          </a:p>
        </p:txBody>
      </p:sp>
    </p:spTree>
    <p:extLst>
      <p:ext uri="{BB962C8B-B14F-4D97-AF65-F5344CB8AC3E}">
        <p14:creationId xmlns:p14="http://schemas.microsoft.com/office/powerpoint/2010/main" val="33635642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xmlns="" id="{B447C8A3-2EEF-45F1-8470-C4F791D0C3C6}"/>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
        <p:nvSpPr>
          <p:cNvPr id="7" name="Picture Placeholder 6">
            <a:extLst>
              <a:ext uri="{FF2B5EF4-FFF2-40B4-BE49-F238E27FC236}">
                <a16:creationId xmlns:a16="http://schemas.microsoft.com/office/drawing/2014/main" xmlns=""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26481853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FC7A8C-ED8E-4C1A-AAD7-F4991DCC5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EF03B41-2F9E-4CFA-A757-BF9B9C3F6A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14010D5-A9CA-470F-B817-AC7FC67D0F81}"/>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59E7A87-3EEC-48DE-82B8-D4C6C6498A2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ACE1F1C-C7D3-4699-96F1-1B17A656C44D}"/>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3841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7CB6FB-F7DD-4248-96E5-682C6D2FED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7F79F2D-B389-4FAB-9A3C-4F63F99BDF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94BB477-7A95-46F8-A994-38D4EB28D588}"/>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2DF8A8E-F1CD-4F31-A437-04CC051C87B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550BBF-556E-408D-9555-1D69BD93DFEF}"/>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3501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7F60B6-F411-48F9-BF8F-64A77D342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FE6A2D-8452-4F43-BCDA-05F406C68F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2AEE9C6-DEC0-4ADD-8591-32DD3A3A48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68BC82-92AC-4157-B598-0A12E8430A9C}"/>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93E0DB-0864-4F9D-932B-469EB7D38A2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62A9190-5234-4E6A-91C8-FCB3EDAC4919}"/>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7383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762CB3-F36F-4099-8606-96910C882C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E974236-78C4-4015-A496-A4626ED851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6F842CE-2B33-4039-92C7-FDA315F4FE7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657ACD1-3970-41DE-AF30-376932920F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310334A-52C3-4370-BDF5-861F603B1E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B9888D-7BA2-4A2D-BDC6-793B1B125EC2}"/>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0E32ED8-02DF-400C-9E08-5DA2EB01D5A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C6C7FB66-116D-4FE3-840B-9677FA45B520}"/>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0580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29FA02-C4A3-4DF9-8803-663EABCE51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EC972F7-BE8A-4298-B119-4A732D6E8A96}"/>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A5D34F4-FD25-4FE5-B153-5796D2046DD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8D7E8C3-E497-4DEE-83BD-BDF2ACBD3B8E}"/>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9170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3ABEC7-25CB-4822-8A07-1314B6553E26}"/>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16732CC9-C55D-4F09-84C4-D51A6C3255B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F4D12BF-6CB0-421B-835A-77E29C5FE831}"/>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9094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72327C-E21C-497D-80F5-CEFF52215C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2C149E8-95CE-430E-8F51-152B6D70D9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8730EE1-B13F-47A4-B276-6A4199D132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211606A-7466-4C8D-89F3-1614C96CD3DA}"/>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91EE206-E5BA-41B4-9C4A-74062A60C9D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2525AC7-D8FB-4F75-A9C1-76AC3035CDAB}"/>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370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DF1AFF9-0B7D-4C3B-873D-C0A83AD1FF19}"/>
              </a:ext>
            </a:extLst>
          </p:cNvPr>
          <p:cNvSpPr>
            <a:spLocks noGrp="1"/>
          </p:cNvSpPr>
          <p:nvPr>
            <p:ph type="dt" sz="half" idx="10"/>
          </p:nvPr>
        </p:nvSpPr>
        <p:spPr/>
        <p:txBody>
          <a:bodyPr/>
          <a:lstStyle/>
          <a:p>
            <a:fld id="{CFBB3E6A-01BE-4C8E-B7EA-50058A8AE0C9}" type="datetimeFigureOut">
              <a:rPr lang="en-US" smtClean="0"/>
              <a:t>9/29/2021</a:t>
            </a:fld>
            <a:endParaRPr lang="en-US"/>
          </a:p>
        </p:txBody>
      </p:sp>
      <p:sp>
        <p:nvSpPr>
          <p:cNvPr id="4" name="Footer Placeholder 3">
            <a:extLst>
              <a:ext uri="{FF2B5EF4-FFF2-40B4-BE49-F238E27FC236}">
                <a16:creationId xmlns:a16="http://schemas.microsoft.com/office/drawing/2014/main" xmlns=""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7677619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AC353E-EA35-4A08-9C43-7C717E91D0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1569C23-8CDD-4060-A266-B7A6C6E3CE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8BA496B-198E-466E-A82A-F10573FC6A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53CFDE2-760F-4808-A724-A546BA4EE462}"/>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0CB1173-B154-49AE-BA5E-F8A30002489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8129501-7490-4D09-835E-629A4BF11607}"/>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4823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74C948-B81A-44DC-90E5-4E18E1805F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D8ACEC7-0369-4615-9F8B-8F7E91B5F1D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5B63D9-F24C-4EFD-86FC-951A2CF041C8}"/>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917D670-8775-418D-A79A-7F8EF14FFB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D6946B0-AE1B-4224-9B04-2A69AE995EC5}"/>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983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02D8346-B3A0-443D-B5F1-01C044F71C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A8FE19B-DBE7-4826-8572-B12A28E6A74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25D50AB-CB6A-4E54-9346-8B4D5A474E63}"/>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4B51229-EE5C-4A8F-A481-F42D029B5FF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3B9F04-3A8B-4D43-A0A8-237CB8B8EA4F}"/>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852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2E52DDD-78FA-4E88-9F8F-F1971A00E4F0}"/>
              </a:ext>
            </a:extLst>
          </p:cNvPr>
          <p:cNvSpPr>
            <a:spLocks noGrp="1"/>
          </p:cNvSpPr>
          <p:nvPr>
            <p:ph type="dt" sz="half" idx="10"/>
          </p:nvPr>
        </p:nvSpPr>
        <p:spPr/>
        <p:txBody>
          <a:bodyPr/>
          <a:lstStyle/>
          <a:p>
            <a:fld id="{CFBB3E6A-01BE-4C8E-B7EA-50058A8AE0C9}" type="datetimeFigureOut">
              <a:rPr lang="en-US" smtClean="0"/>
              <a:t>9/29/2021</a:t>
            </a:fld>
            <a:endParaRPr lang="en-US"/>
          </a:p>
        </p:txBody>
      </p:sp>
      <p:sp>
        <p:nvSpPr>
          <p:cNvPr id="3" name="Footer Placeholder 2">
            <a:extLst>
              <a:ext uri="{FF2B5EF4-FFF2-40B4-BE49-F238E27FC236}">
                <a16:creationId xmlns:a16="http://schemas.microsoft.com/office/drawing/2014/main" xmlns=""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847782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5FF8AAE-5563-4925-B9DD-AE559F8E3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D006140-BA48-4348-9438-F711CB158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29A80E-8738-4E72-85EB-7C5873B49290}"/>
              </a:ext>
            </a:extLst>
          </p:cNvPr>
          <p:cNvSpPr>
            <a:spLocks noGrp="1"/>
          </p:cNvSpPr>
          <p:nvPr>
            <p:ph type="dt" sz="half" idx="10"/>
          </p:nvPr>
        </p:nvSpPr>
        <p:spPr/>
        <p:txBody>
          <a:bodyPr/>
          <a:lstStyle/>
          <a:p>
            <a:fld id="{CFBB3E6A-01BE-4C8E-B7EA-50058A8AE0C9}" type="datetimeFigureOut">
              <a:rPr lang="en-US" smtClean="0"/>
              <a:t>9/29/2021</a:t>
            </a:fld>
            <a:endParaRPr lang="en-US"/>
          </a:p>
        </p:txBody>
      </p:sp>
      <p:sp>
        <p:nvSpPr>
          <p:cNvPr id="6" name="Footer Placeholder 5">
            <a:extLst>
              <a:ext uri="{FF2B5EF4-FFF2-40B4-BE49-F238E27FC236}">
                <a16:creationId xmlns:a16="http://schemas.microsoft.com/office/drawing/2014/main" xmlns=""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88985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C6D067C-67CC-4B0B-8132-B00DB375F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4254B43-B965-4487-A7B5-12E7341F3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22C9FD4-23D3-4AC3-A1D4-F632C979FE64}"/>
              </a:ext>
            </a:extLst>
          </p:cNvPr>
          <p:cNvSpPr>
            <a:spLocks noGrp="1"/>
          </p:cNvSpPr>
          <p:nvPr>
            <p:ph type="dt" sz="half" idx="10"/>
          </p:nvPr>
        </p:nvSpPr>
        <p:spPr/>
        <p:txBody>
          <a:bodyPr/>
          <a:lstStyle/>
          <a:p>
            <a:fld id="{CFBB3E6A-01BE-4C8E-B7EA-50058A8AE0C9}" type="datetimeFigureOut">
              <a:rPr lang="en-US" smtClean="0"/>
              <a:t>9/29/2021</a:t>
            </a:fld>
            <a:endParaRPr lang="en-US"/>
          </a:p>
        </p:txBody>
      </p:sp>
      <p:sp>
        <p:nvSpPr>
          <p:cNvPr id="6" name="Footer Placeholder 5">
            <a:extLst>
              <a:ext uri="{FF2B5EF4-FFF2-40B4-BE49-F238E27FC236}">
                <a16:creationId xmlns:a16="http://schemas.microsoft.com/office/drawing/2014/main" xmlns=""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591986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2.jp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2.jp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9A0A6FB-E1D7-4233-93C1-BBAB93EDD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EE39B3-42E9-43FF-AB9B-62F5B0343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t>9/29/2021</a:t>
            </a:fld>
            <a:endParaRPr lang="en-US"/>
          </a:p>
        </p:txBody>
      </p:sp>
      <p:sp>
        <p:nvSpPr>
          <p:cNvPr id="5" name="Footer Placeholder 4">
            <a:extLst>
              <a:ext uri="{FF2B5EF4-FFF2-40B4-BE49-F238E27FC236}">
                <a16:creationId xmlns:a16="http://schemas.microsoft.com/office/drawing/2014/main" xmlns="" id="{BD611648-BDA2-4DBB-B3A5-FF8EB62D0E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6C93334-D931-48A1-9857-24D2DFC3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1534321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9A0A6FB-E1D7-4233-93C1-BBAB93EDD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EE39B3-42E9-43FF-AB9B-62F5B0343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D611648-BDA2-4DBB-B3A5-FF8EB62D0E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6C93334-D931-48A1-9857-24D2DFC3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82405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9A0A6FB-E1D7-4233-93C1-BBAB93EDD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EE39B3-42E9-43FF-AB9B-62F5B0343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D611648-BDA2-4DBB-B3A5-FF8EB62D0E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6C93334-D931-48A1-9857-24D2DFC3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53127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6712F33-AE7B-484C-86A1-00641468D7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xmlns="" id="{98026379-EB4A-44D1-B9DD-39CE222C27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6EB9C5B-000B-4637-A494-9C4EF5998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9764BB8-85AE-4905-B679-00FDEF47BC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94802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xStyles>
    <p:titleStyle>
      <a:lvl1pPr algn="l" defTabSz="914400" rtl="0" eaLnBrk="1" latinLnBrk="0" hangingPunct="1">
        <a:lnSpc>
          <a:spcPct val="90000"/>
        </a:lnSpc>
        <a:spcBef>
          <a:spcPct val="0"/>
        </a:spcBef>
        <a:buNone/>
        <a:defRPr sz="4400" kern="1200">
          <a:solidFill>
            <a:schemeClr val="tx1"/>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6712F33-AE7B-484C-86A1-00641468D7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xmlns="" id="{98026379-EB4A-44D1-B9DD-39CE222C27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04DBA-1107-473C-AEBE-70BA08F29E8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6EB9C5B-000B-4637-A494-9C4EF5998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9764BB8-85AE-4905-B679-00FDEF47BC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9887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txStyles>
    <p:titleStyle>
      <a:lvl1pPr algn="l" defTabSz="914400" rtl="0" eaLnBrk="1" latinLnBrk="0" hangingPunct="1">
        <a:lnSpc>
          <a:spcPct val="90000"/>
        </a:lnSpc>
        <a:spcBef>
          <a:spcPct val="0"/>
        </a:spcBef>
        <a:buNone/>
        <a:defRPr sz="4400" kern="1200">
          <a:solidFill>
            <a:schemeClr val="tx1"/>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7.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8.xml"/><Relationship Id="rId1" Type="http://schemas.openxmlformats.org/officeDocument/2006/relationships/tags" Target="../tags/tag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52.xml"/><Relationship Id="rId1" Type="http://schemas.openxmlformats.org/officeDocument/2006/relationships/tags" Target="../tags/tag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0583" y="250006"/>
            <a:ext cx="9811265" cy="584775"/>
          </a:xfrm>
          <a:prstGeom prst="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rgbClr val="4472C4"/>
                </a:solidFill>
                <a:latin typeface="Times New Roman" pitchFamily="18" charset="0"/>
                <a:cs typeface="Times New Roman" pitchFamily="18" charset="0"/>
              </a:rPr>
              <a:t>PHÒNG GIÁO DỤC VÀ ĐÀO TẠO QUẬN GÒ VẤP</a:t>
            </a:r>
          </a:p>
        </p:txBody>
      </p:sp>
      <p:sp>
        <p:nvSpPr>
          <p:cNvPr id="8" name="TextBox 7"/>
          <p:cNvSpPr txBox="1"/>
          <p:nvPr/>
        </p:nvSpPr>
        <p:spPr>
          <a:xfrm>
            <a:off x="2097914" y="922781"/>
            <a:ext cx="8056605" cy="584775"/>
          </a:xfrm>
          <a:prstGeom prst="rect">
            <a:avLst/>
          </a:prstGeom>
          <a:noFill/>
        </p:spPr>
        <p:txBody>
          <a:bodyPr wrap="square" rtlCol="0">
            <a:spAutoFit/>
          </a:bodyPr>
          <a:lstStyle/>
          <a:p>
            <a:r>
              <a:rPr lang="en-US" sz="3200" b="1">
                <a:solidFill>
                  <a:srgbClr val="002060"/>
                </a:solidFill>
                <a:latin typeface="Times New Roman" pitchFamily="18" charset="0"/>
                <a:cs typeface="Times New Roman" pitchFamily="18" charset="0"/>
              </a:rPr>
              <a:t>VIDEO BÀI GIẢNG LỊCH SỬ VÀ ĐỊA LÍ 6</a:t>
            </a:r>
          </a:p>
        </p:txBody>
      </p:sp>
      <p:sp>
        <p:nvSpPr>
          <p:cNvPr id="14" name="TextBox 13"/>
          <p:cNvSpPr txBox="1"/>
          <p:nvPr/>
        </p:nvSpPr>
        <p:spPr>
          <a:xfrm>
            <a:off x="4060472" y="1573243"/>
            <a:ext cx="4568990" cy="584775"/>
          </a:xfrm>
          <a:prstGeom prst="rect">
            <a:avLst/>
          </a:prstGeom>
          <a:noFill/>
        </p:spPr>
        <p:txBody>
          <a:bodyPr wrap="square" rtlCol="0">
            <a:spAutoFit/>
          </a:bodyPr>
          <a:lstStyle/>
          <a:p>
            <a:r>
              <a:rPr lang="en-US" sz="3200" b="1">
                <a:solidFill>
                  <a:srgbClr val="00B050"/>
                </a:solidFill>
                <a:latin typeface="Times New Roman" pitchFamily="18" charset="0"/>
                <a:cs typeface="Times New Roman" pitchFamily="18" charset="0"/>
              </a:rPr>
              <a:t>PHÂN MÔN LỊCH SỬ </a:t>
            </a:r>
          </a:p>
        </p:txBody>
      </p:sp>
      <p:sp>
        <p:nvSpPr>
          <p:cNvPr id="9" name="Rectangle: Rounded Corners 3">
            <a:extLst>
              <a:ext uri="{FF2B5EF4-FFF2-40B4-BE49-F238E27FC236}">
                <a16:creationId xmlns:a16="http://schemas.microsoft.com/office/drawing/2014/main" xmlns="" id="{196E6805-20F9-48E9-8368-8D2B210C7723}"/>
              </a:ext>
            </a:extLst>
          </p:cNvPr>
          <p:cNvSpPr/>
          <p:nvPr/>
        </p:nvSpPr>
        <p:spPr>
          <a:xfrm>
            <a:off x="482478" y="3361040"/>
            <a:ext cx="3230872" cy="2977621"/>
          </a:xfrm>
          <a:prstGeom prst="roundRect">
            <a:avLst/>
          </a:prstGeom>
          <a:blipFill>
            <a:blip r:embed="rId2"/>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4">
            <a:extLst>
              <a:ext uri="{FF2B5EF4-FFF2-40B4-BE49-F238E27FC236}">
                <a16:creationId xmlns:a16="http://schemas.microsoft.com/office/drawing/2014/main" xmlns="" id="{1A870BF2-D3B3-44CC-9A3B-D6AB1D630F9D}"/>
              </a:ext>
            </a:extLst>
          </p:cNvPr>
          <p:cNvSpPr/>
          <p:nvPr/>
        </p:nvSpPr>
        <p:spPr>
          <a:xfrm>
            <a:off x="4155085" y="3361042"/>
            <a:ext cx="3497418" cy="2977619"/>
          </a:xfrm>
          <a:prstGeom prst="roundRect">
            <a:avLst/>
          </a:prstGeom>
          <a:blipFill>
            <a:blip r:embed="rId3"/>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5">
            <a:extLst>
              <a:ext uri="{FF2B5EF4-FFF2-40B4-BE49-F238E27FC236}">
                <a16:creationId xmlns:a16="http://schemas.microsoft.com/office/drawing/2014/main" xmlns="" id="{667876C7-18E8-4244-994C-92894412996D}"/>
              </a:ext>
            </a:extLst>
          </p:cNvPr>
          <p:cNvSpPr/>
          <p:nvPr/>
        </p:nvSpPr>
        <p:spPr>
          <a:xfrm>
            <a:off x="8100564" y="3373400"/>
            <a:ext cx="3366505" cy="2977620"/>
          </a:xfrm>
          <a:prstGeom prst="roundRect">
            <a:avLst/>
          </a:prstGeom>
          <a:blipFill>
            <a:blip r:embed="rId4"/>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348681" y="2248930"/>
            <a:ext cx="7341090"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CHỦ ĐỀ:  THỜI  </a:t>
            </a:r>
            <a:r>
              <a:rPr lang="en-US" sz="3200" b="1" dirty="0">
                <a:solidFill>
                  <a:srgbClr val="FF0000"/>
                </a:solidFill>
                <a:latin typeface="Times New Roman" pitchFamily="18" charset="0"/>
                <a:cs typeface="Times New Roman" pitchFamily="18" charset="0"/>
              </a:rPr>
              <a:t>NGUYÊN THỦY</a:t>
            </a:r>
          </a:p>
        </p:txBody>
      </p:sp>
    </p:spTree>
    <p:extLst>
      <p:ext uri="{BB962C8B-B14F-4D97-AF65-F5344CB8AC3E}">
        <p14:creationId xmlns:p14="http://schemas.microsoft.com/office/powerpoint/2010/main" val="3593875422"/>
      </p:ext>
    </p:extLst>
  </p:cSld>
  <p:clrMapOvr>
    <a:masterClrMapping/>
  </p:clrMapOvr>
  <mc:AlternateContent xmlns:mc="http://schemas.openxmlformats.org/markup-compatibility/2006" xmlns:p14="http://schemas.microsoft.com/office/powerpoint/2010/main">
    <mc:Choice Requires="p14">
      <p:transition spd="slow" p14:dur="2000" advTm="14615"/>
    </mc:Choice>
    <mc:Fallback xmlns="">
      <p:transition spd="slow" advTm="1461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30" y="669196"/>
            <a:ext cx="536416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142"/>
            <a:ext cx="586422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989" y="1418495"/>
            <a:ext cx="6759146" cy="496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710616" y="2125362"/>
            <a:ext cx="2755557" cy="369332"/>
          </a:xfrm>
          <a:prstGeom prst="rect">
            <a:avLst/>
          </a:prstGeom>
          <a:noFill/>
        </p:spPr>
        <p:txBody>
          <a:bodyPr wrap="square" rtlCol="0">
            <a:spAutoFit/>
          </a:bodyPr>
          <a:lstStyle/>
          <a:p>
            <a:endParaRPr lang="en-US"/>
          </a:p>
        </p:txBody>
      </p:sp>
      <p:sp>
        <p:nvSpPr>
          <p:cNvPr id="2" name="TextBox 1"/>
          <p:cNvSpPr txBox="1"/>
          <p:nvPr/>
        </p:nvSpPr>
        <p:spPr>
          <a:xfrm>
            <a:off x="535567" y="6350128"/>
            <a:ext cx="6672648" cy="523220"/>
          </a:xfrm>
          <a:prstGeom prst="rect">
            <a:avLst/>
          </a:prstGeom>
          <a:noFill/>
        </p:spPr>
        <p:txBody>
          <a:bodyPr wrap="square" rtlCol="0">
            <a:spAutoFit/>
          </a:bodyPr>
          <a:lstStyle/>
          <a:p>
            <a:r>
              <a:rPr lang="en-US" sz="2800">
                <a:solidFill>
                  <a:srgbClr val="002060"/>
                </a:solidFill>
                <a:latin typeface="Times New Roman" pitchFamily="18" charset="0"/>
                <a:cs typeface="Times New Roman" pitchFamily="18" charset="0"/>
              </a:rPr>
              <a:t>Hình vẽ trên vách hang động La-xcô Pháp</a:t>
            </a:r>
          </a:p>
        </p:txBody>
      </p:sp>
      <p:sp>
        <p:nvSpPr>
          <p:cNvPr id="3" name="TextBox 2"/>
          <p:cNvSpPr txBox="1"/>
          <p:nvPr/>
        </p:nvSpPr>
        <p:spPr>
          <a:xfrm>
            <a:off x="7203990" y="2116805"/>
            <a:ext cx="4988010" cy="3970318"/>
          </a:xfrm>
          <a:prstGeom prst="rect">
            <a:avLst/>
          </a:prstGeom>
          <a:noFill/>
        </p:spPr>
        <p:txBody>
          <a:bodyPr wrap="square" rtlCol="0">
            <a:spAutoFit/>
          </a:bodyPr>
          <a:lstStyle/>
          <a:p>
            <a:r>
              <a:rPr lang="en-US" sz="2800">
                <a:solidFill>
                  <a:srgbClr val="FF0000"/>
                </a:solidFill>
                <a:latin typeface="Times New Roman" pitchFamily="18" charset="0"/>
                <a:cs typeface="Times New Roman" pitchFamily="18" charset="0"/>
              </a:rPr>
              <a:t>Tại các hang động La-xcô thuộc nước Pháp ngày nay, người nguyên thủy đã vẽ 600 hình ảnh động vật có niên đại khoảng 15.000 năm TCN. Các nhà sử học cho rằng nhiều con vật trong những bức vẽ là đối tượng săn bắt của người nguyên thủy khi họ đã có cung tên.</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8778" y="959458"/>
            <a:ext cx="1377778" cy="107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7547433" y="1448349"/>
            <a:ext cx="2053767" cy="584775"/>
          </a:xfrm>
          <a:prstGeom prst="rect">
            <a:avLst/>
          </a:prstGeom>
          <a:noFill/>
        </p:spPr>
        <p:txBody>
          <a:bodyPr wrap="none" lIns="91440" tIns="45720" rIns="91440" bIns="45720">
            <a:spAutoFit/>
          </a:bodyPr>
          <a:lstStyle/>
          <a:p>
            <a:pPr algn="ctr"/>
            <a:r>
              <a:rPr lang="en-US" sz="32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Em có biết</a:t>
            </a:r>
            <a:endParaRPr lang="en-US" sz="32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185168226"/>
      </p:ext>
    </p:extLst>
  </p:cSld>
  <p:clrMapOvr>
    <a:masterClrMapping/>
  </p:clrMapOvr>
  <mc:AlternateContent xmlns:mc="http://schemas.openxmlformats.org/markup-compatibility/2006" xmlns:p14="http://schemas.microsoft.com/office/powerpoint/2010/main">
    <mc:Choice Requires="p14">
      <p:transition spd="slow" p14:dur="2000" advTm="57618"/>
    </mc:Choice>
    <mc:Fallback xmlns="">
      <p:transition spd="slow" advTm="57618"/>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4871" y="24714"/>
            <a:ext cx="5375126" cy="523220"/>
          </a:xfrm>
          <a:prstGeom prst="rect">
            <a:avLst/>
          </a:prstGeom>
        </p:spPr>
        <p:txBody>
          <a:bodyPr wrap="none">
            <a:spAutoFit/>
          </a:bodyPr>
          <a:lstStyle/>
          <a:p>
            <a:pPr lvl="0"/>
            <a:r>
              <a:rPr lang="en-US" sz="2800" b="1">
                <a:solidFill>
                  <a:srgbClr val="FF0000"/>
                </a:solidFill>
                <a:latin typeface="Times New Roman" pitchFamily="18" charset="0"/>
                <a:cs typeface="Times New Roman" pitchFamily="18" charset="0"/>
              </a:rPr>
              <a:t>BÀI 4: XÃ HỘI NGUYÊN THỦY</a:t>
            </a:r>
          </a:p>
        </p:txBody>
      </p:sp>
      <p:sp>
        <p:nvSpPr>
          <p:cNvPr id="3" name="Rectangle 2"/>
          <p:cNvSpPr/>
          <p:nvPr/>
        </p:nvSpPr>
        <p:spPr>
          <a:xfrm>
            <a:off x="156517" y="523220"/>
            <a:ext cx="9765959" cy="523220"/>
          </a:xfrm>
          <a:prstGeom prst="rect">
            <a:avLst/>
          </a:prstGeom>
        </p:spPr>
        <p:txBody>
          <a:bodyPr wrap="square">
            <a:spAutoFit/>
          </a:bodyPr>
          <a:lstStyle/>
          <a:p>
            <a:pPr lvl="0">
              <a:defRPr/>
            </a:pPr>
            <a:r>
              <a:rPr lang="en-US" sz="2800" b="1">
                <a:solidFill>
                  <a:srgbClr val="002060"/>
                </a:solidFill>
                <a:latin typeface="Times New Roman" panose="02020603050405020304" pitchFamily="18" charset="0"/>
                <a:cs typeface="Times New Roman" panose="02020603050405020304" pitchFamily="18" charset="0"/>
              </a:rPr>
              <a:t>II. ĐỜI SỐNG VẬT CHẤT CỦA NGƯỜI NGUYÊN THỦY</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33619" y="1099927"/>
            <a:ext cx="5094664" cy="523220"/>
          </a:xfrm>
          <a:prstGeom prst="rect">
            <a:avLst/>
          </a:prstGeom>
        </p:spPr>
        <p:txBody>
          <a:bodyPr wrap="none">
            <a:spAutoFit/>
          </a:bodyPr>
          <a:lstStyle/>
          <a:p>
            <a:pPr lvl="0">
              <a:defRPr/>
            </a:pPr>
            <a:r>
              <a:rPr lang="en-US" sz="2800" b="1">
                <a:solidFill>
                  <a:srgbClr val="7030A0"/>
                </a:solidFill>
                <a:latin typeface="Times New Roman" panose="02020603050405020304" pitchFamily="18" charset="0"/>
                <a:cs typeface="Times New Roman" panose="02020603050405020304" pitchFamily="18" charset="0"/>
              </a:rPr>
              <a:t>1. Lao động và công cụ lao động</a:t>
            </a:r>
            <a:endParaRPr lang="en-US" sz="2800" b="1" dirty="0">
              <a:solidFill>
                <a:srgbClr val="7030A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33618" y="1651921"/>
            <a:ext cx="7733052" cy="523220"/>
          </a:xfrm>
          <a:prstGeom prst="rect">
            <a:avLst/>
          </a:prstGeom>
        </p:spPr>
        <p:txBody>
          <a:bodyPr wrap="square">
            <a:spAutoFit/>
          </a:bodyPr>
          <a:lstStyle/>
          <a:p>
            <a:pPr lvl="0">
              <a:defRPr/>
            </a:pPr>
            <a:r>
              <a:rPr lang="en-US" sz="2800" b="1" dirty="0">
                <a:solidFill>
                  <a:srgbClr val="7030A0"/>
                </a:solidFill>
                <a:latin typeface="Times New Roman" panose="02020603050405020304" pitchFamily="18" charset="0"/>
                <a:cs typeface="Times New Roman" panose="02020603050405020304" pitchFamily="18" charset="0"/>
              </a:rPr>
              <a:t>2. </a:t>
            </a:r>
            <a:r>
              <a:rPr lang="en-US" sz="2800" b="1" dirty="0" err="1">
                <a:solidFill>
                  <a:srgbClr val="7030A0"/>
                </a:solidFill>
                <a:latin typeface="Times New Roman" panose="02020603050405020304" pitchFamily="18" charset="0"/>
                <a:cs typeface="Times New Roman" panose="02020603050405020304" pitchFamily="18" charset="0"/>
              </a:rPr>
              <a:t>Từ</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săn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bắt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hái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lượm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đến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trồng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trọt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chăn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nuôi</a:t>
            </a:r>
            <a:endParaRPr lang="en-US" sz="2800" b="1" dirty="0">
              <a:solidFill>
                <a:srgbClr val="7030A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56515" y="2200364"/>
            <a:ext cx="6923905" cy="954107"/>
          </a:xfrm>
          <a:prstGeom prst="rect">
            <a:avLst/>
          </a:prstGeom>
        </p:spPr>
        <p:txBody>
          <a:bodyPr wrap="square">
            <a:spAutoFit/>
          </a:bodyPr>
          <a:lstStyle/>
          <a:p>
            <a:r>
              <a:rPr lang="en-US" sz="2800">
                <a:latin typeface="Times New Roman" pitchFamily="18" charset="0"/>
                <a:cs typeface="Times New Roman" pitchFamily="18" charset="0"/>
              </a:rPr>
              <a:t>- Người nguyên thủy ở Việt Nam họ sống phụ thuộc vào tự nhiên.</a:t>
            </a:r>
          </a:p>
        </p:txBody>
      </p:sp>
      <p:sp>
        <p:nvSpPr>
          <p:cNvPr id="11" name="Rectangle 10"/>
          <p:cNvSpPr/>
          <p:nvPr/>
        </p:nvSpPr>
        <p:spPr>
          <a:xfrm>
            <a:off x="156516" y="3179352"/>
            <a:ext cx="6800338" cy="3108543"/>
          </a:xfrm>
          <a:prstGeom prst="rect">
            <a:avLst/>
          </a:prstGeom>
        </p:spPr>
        <p:txBody>
          <a:bodyPr wrap="square">
            <a:spAutoFit/>
          </a:bodyPr>
          <a:lstStyle/>
          <a:p>
            <a:r>
              <a:rPr lang="vi-VN" sz="2800">
                <a:latin typeface="+mj-lt"/>
              </a:rPr>
              <a:t>- Cách thức lao động:</a:t>
            </a:r>
          </a:p>
          <a:p>
            <a:r>
              <a:rPr lang="vi-VN" sz="2800">
                <a:latin typeface="+mj-lt"/>
              </a:rPr>
              <a:t>+ </a:t>
            </a:r>
            <a:r>
              <a:rPr lang="en-US" sz="2800">
                <a:latin typeface="Times New Roman" pitchFamily="18" charset="0"/>
                <a:cs typeface="Times New Roman" pitchFamily="18" charset="0"/>
              </a:rPr>
              <a:t>H</a:t>
            </a:r>
            <a:r>
              <a:rPr lang="vi-VN" sz="2800">
                <a:latin typeface="+mj-lt"/>
              </a:rPr>
              <a:t>ái lượm, săn bắt thú rừng</a:t>
            </a:r>
          </a:p>
          <a:p>
            <a:r>
              <a:rPr lang="vi-VN" sz="2800">
                <a:latin typeface="+mj-lt"/>
              </a:rPr>
              <a:t>+ Họ đã biết cách sử dụng lửa để</a:t>
            </a:r>
            <a:r>
              <a:rPr lang="en-US" sz="2800">
                <a:latin typeface="+mj-lt"/>
              </a:rPr>
              <a:t> </a:t>
            </a:r>
            <a:r>
              <a:rPr lang="en-US" sz="2800">
                <a:latin typeface="Times New Roman" pitchFamily="18" charset="0"/>
                <a:cs typeface="Times New Roman" pitchFamily="18" charset="0"/>
              </a:rPr>
              <a:t>sưởi ấm,</a:t>
            </a:r>
            <a:r>
              <a:rPr lang="vi-VN" sz="2800">
                <a:latin typeface="+mj-lt"/>
              </a:rPr>
              <a:t> nấu chín </a:t>
            </a:r>
            <a:r>
              <a:rPr lang="en-US" sz="2800">
                <a:latin typeface="Times New Roman" pitchFamily="18" charset="0"/>
                <a:cs typeface="Times New Roman" pitchFamily="18" charset="0"/>
              </a:rPr>
              <a:t>thức</a:t>
            </a:r>
            <a:r>
              <a:rPr lang="vi-VN" sz="2800">
                <a:latin typeface="+mj-lt"/>
              </a:rPr>
              <a:t> ăn, xua đuổi thú dữ</a:t>
            </a:r>
            <a:r>
              <a:rPr lang="en-US" sz="2800">
                <a:latin typeface="+mj-lt"/>
              </a:rPr>
              <a:t>..</a:t>
            </a:r>
          </a:p>
          <a:p>
            <a:pPr lvl="0"/>
            <a:r>
              <a:rPr lang="vi-VN" sz="2800">
                <a:solidFill>
                  <a:prstClr val="black"/>
                </a:solidFill>
                <a:latin typeface="Times New Roman"/>
              </a:rPr>
              <a:t>+ Họ thuần dưỡng các con vật , chăn nuôi,</a:t>
            </a:r>
            <a:r>
              <a:rPr lang="en-US" sz="2800">
                <a:solidFill>
                  <a:prstClr val="black"/>
                </a:solidFill>
                <a:latin typeface="Calibri Light"/>
              </a:rPr>
              <a:t> </a:t>
            </a:r>
            <a:r>
              <a:rPr lang="vi-VN" sz="2800">
                <a:solidFill>
                  <a:prstClr val="black"/>
                </a:solidFill>
                <a:latin typeface="Times New Roman"/>
              </a:rPr>
              <a:t>trồng ngũ cốc, rau quả</a:t>
            </a:r>
            <a:r>
              <a:rPr lang="en-US" sz="2800">
                <a:solidFill>
                  <a:prstClr val="black"/>
                </a:solidFill>
                <a:latin typeface="Calibri Light"/>
              </a:rPr>
              <a:t>...</a:t>
            </a:r>
            <a:endParaRPr lang="vi-VN" sz="2800">
              <a:solidFill>
                <a:prstClr val="black"/>
              </a:solidFill>
              <a:latin typeface="Times New Roman"/>
            </a:endParaRPr>
          </a:p>
          <a:p>
            <a:endParaRPr lang="vi-VN" sz="2800">
              <a:latin typeface="+mj-l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1891" y="1651921"/>
            <a:ext cx="6651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6515" y="2271411"/>
            <a:ext cx="6627344" cy="1384995"/>
          </a:xfrm>
          <a:prstGeom prst="rect">
            <a:avLst/>
          </a:prstGeom>
          <a:solidFill>
            <a:schemeClr val="accent1">
              <a:lumMod val="60000"/>
              <a:lumOff val="40000"/>
            </a:schemeClr>
          </a:solidFill>
        </p:spPr>
        <p:txBody>
          <a:bodyPr wrap="square" rtlCol="0">
            <a:spAutoFit/>
          </a:bodyPr>
          <a:lstStyle/>
          <a:p>
            <a:r>
              <a:rPr lang="en-US" sz="2800" b="1" i="1" dirty="0">
                <a:latin typeface="Times New Roman" pitchFamily="18" charset="0"/>
                <a:cs typeface="Times New Roman" pitchFamily="18" charset="0"/>
              </a:rPr>
              <a:t>Quan </a:t>
            </a:r>
            <a:r>
              <a:rPr lang="en-US" sz="2800" b="1" i="1" dirty="0" err="1">
                <a:latin typeface="Times New Roman" pitchFamily="18" charset="0"/>
                <a:cs typeface="Times New Roman" pitchFamily="18" charset="0"/>
              </a:rPr>
              <a:t>sát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hình</a:t>
            </a:r>
            <a:r>
              <a:rPr lang="en-US" sz="2800" b="1" i="1" dirty="0">
                <a:latin typeface="Times New Roman" pitchFamily="18" charset="0"/>
                <a:cs typeface="Times New Roman" pitchFamily="18" charset="0"/>
              </a:rPr>
              <a:t> 4.8, </a:t>
            </a:r>
            <a:r>
              <a:rPr lang="en-US" sz="2800" b="1" i="1" dirty="0" err="1">
                <a:latin typeface="Times New Roman" pitchFamily="18" charset="0"/>
                <a:cs typeface="Times New Roman" pitchFamily="18" charset="0"/>
              </a:rPr>
              <a:t>em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hãy</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biết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những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nét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chính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về</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đời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sống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của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người</a:t>
            </a:r>
            <a:r>
              <a:rPr lang="en-US" sz="2800" b="1" i="1" dirty="0">
                <a:latin typeface="Times New Roman" pitchFamily="18" charset="0"/>
                <a:cs typeface="Times New Roman" pitchFamily="18" charset="0"/>
              </a:rPr>
              <a:t> </a:t>
            </a:r>
            <a:r>
              <a:rPr lang="en-US" sz="2800" b="1" i="1">
                <a:latin typeface="Times New Roman" pitchFamily="18" charset="0"/>
                <a:cs typeface="Times New Roman" pitchFamily="18" charset="0"/>
              </a:rPr>
              <a:t>nguyên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thủy</a:t>
            </a:r>
            <a:r>
              <a:rPr lang="en-US" sz="2800" b="1" i="1" dirty="0">
                <a:latin typeface="Times New Roman" pitchFamily="18" charset="0"/>
                <a:cs typeface="Times New Roman" pitchFamily="18" charset="0"/>
              </a:rPr>
              <a:t> ở </a:t>
            </a:r>
            <a:r>
              <a:rPr lang="en-US" sz="2800" b="1" i="1" dirty="0" err="1">
                <a:latin typeface="Times New Roman" pitchFamily="18" charset="0"/>
                <a:cs typeface="Times New Roman" pitchFamily="18" charset="0"/>
              </a:rPr>
              <a:t>Việt</a:t>
            </a:r>
            <a:r>
              <a:rPr lang="en-US" sz="2800" b="1" i="1" dirty="0">
                <a:latin typeface="Times New Roman" pitchFamily="18" charset="0"/>
                <a:cs typeface="Times New Roman" pitchFamily="18" charset="0"/>
              </a:rPr>
              <a:t> Nam.</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852" y="2169446"/>
            <a:ext cx="5206829" cy="384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956855" y="6144870"/>
            <a:ext cx="5235146" cy="830997"/>
          </a:xfrm>
          <a:prstGeom prst="rect">
            <a:avLst/>
          </a:prstGeom>
          <a:noFill/>
        </p:spPr>
        <p:txBody>
          <a:bodyPr wrap="square" rtlCol="0">
            <a:spAutoFit/>
          </a:bodyPr>
          <a:lstStyle/>
          <a:p>
            <a:r>
              <a:rPr lang="en-US" sz="2400">
                <a:solidFill>
                  <a:srgbClr val="002060"/>
                </a:solidFill>
                <a:latin typeface="Times New Roman" pitchFamily="18" charset="0"/>
                <a:cs typeface="Times New Roman" pitchFamily="18" charset="0"/>
              </a:rPr>
              <a:t>Hình 4.8: Tranh mô phỏng cuộc sống của người nguyên thủy ở Việt Nam</a:t>
            </a:r>
          </a:p>
        </p:txBody>
      </p:sp>
    </p:spTree>
    <p:custDataLst>
      <p:tags r:id="rId1"/>
    </p:custDataLst>
    <p:extLst>
      <p:ext uri="{BB962C8B-B14F-4D97-AF65-F5344CB8AC3E}">
        <p14:creationId xmlns:p14="http://schemas.microsoft.com/office/powerpoint/2010/main" val="3434547514"/>
      </p:ext>
    </p:extLst>
  </p:cSld>
  <p:clrMapOvr>
    <a:masterClrMapping/>
  </p:clrMapOvr>
  <mc:AlternateContent xmlns:mc="http://schemas.openxmlformats.org/markup-compatibility/2006" xmlns:p14="http://schemas.microsoft.com/office/powerpoint/2010/main">
    <mc:Choice Requires="p14">
      <p:transition spd="slow" p14:dur="2000" advTm="79863"/>
    </mc:Choice>
    <mc:Fallback xmlns="">
      <p:transition spd="slow" advTm="798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fade">
                                      <p:cBhvr>
                                        <p:cTn id="18" dur="500"/>
                                        <p:tgtEl>
                                          <p:spTgt spid="205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4" grpId="0" animBg="1"/>
      <p:bldP spid="4" grpId="1"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4871" y="24714"/>
            <a:ext cx="5375126" cy="523220"/>
          </a:xfrm>
          <a:prstGeom prst="rect">
            <a:avLst/>
          </a:prstGeom>
        </p:spPr>
        <p:txBody>
          <a:bodyPr wrap="none">
            <a:spAutoFit/>
          </a:bodyPr>
          <a:lstStyle/>
          <a:p>
            <a:pPr lvl="0"/>
            <a:r>
              <a:rPr lang="en-US" sz="2800" b="1">
                <a:solidFill>
                  <a:srgbClr val="FF0000"/>
                </a:solidFill>
                <a:latin typeface="Times New Roman" pitchFamily="18" charset="0"/>
                <a:cs typeface="Times New Roman" pitchFamily="18" charset="0"/>
              </a:rPr>
              <a:t>BÀI 4: XÃ HỘI NGUYÊN THỦY</a:t>
            </a:r>
          </a:p>
        </p:txBody>
      </p:sp>
      <p:sp>
        <p:nvSpPr>
          <p:cNvPr id="3" name="Rectangle 2"/>
          <p:cNvSpPr/>
          <p:nvPr/>
        </p:nvSpPr>
        <p:spPr>
          <a:xfrm>
            <a:off x="156517" y="523220"/>
            <a:ext cx="9765959" cy="523220"/>
          </a:xfrm>
          <a:prstGeom prst="rect">
            <a:avLst/>
          </a:prstGeom>
        </p:spPr>
        <p:txBody>
          <a:bodyPr wrap="square">
            <a:spAutoFit/>
          </a:bodyPr>
          <a:lstStyle/>
          <a:p>
            <a:pPr lvl="0">
              <a:defRPr/>
            </a:pPr>
            <a:r>
              <a:rPr lang="en-US" sz="2800" b="1">
                <a:solidFill>
                  <a:srgbClr val="002060"/>
                </a:solidFill>
                <a:latin typeface="Times New Roman" panose="02020603050405020304" pitchFamily="18" charset="0"/>
                <a:cs typeface="Times New Roman" panose="02020603050405020304" pitchFamily="18" charset="0"/>
              </a:rPr>
              <a:t>II. ĐỜI SỐNG VẬT CHẤT CỦA NGƯỜI NGUYÊN THỦY</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33619" y="1099927"/>
            <a:ext cx="5094664" cy="523220"/>
          </a:xfrm>
          <a:prstGeom prst="rect">
            <a:avLst/>
          </a:prstGeom>
        </p:spPr>
        <p:txBody>
          <a:bodyPr wrap="none">
            <a:spAutoFit/>
          </a:bodyPr>
          <a:lstStyle/>
          <a:p>
            <a:pPr lvl="0">
              <a:defRPr/>
            </a:pPr>
            <a:r>
              <a:rPr lang="en-US" sz="2800" b="1">
                <a:solidFill>
                  <a:srgbClr val="7030A0"/>
                </a:solidFill>
                <a:latin typeface="Times New Roman" panose="02020603050405020304" pitchFamily="18" charset="0"/>
                <a:cs typeface="Times New Roman" panose="02020603050405020304" pitchFamily="18" charset="0"/>
              </a:rPr>
              <a:t>1. Lao động và công cụ lao động</a:t>
            </a:r>
            <a:endParaRPr lang="en-US" sz="2800" b="1" dirty="0">
              <a:solidFill>
                <a:srgbClr val="7030A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33618" y="1651921"/>
            <a:ext cx="7498273" cy="523220"/>
          </a:xfrm>
          <a:prstGeom prst="rect">
            <a:avLst/>
          </a:prstGeom>
        </p:spPr>
        <p:txBody>
          <a:bodyPr wrap="square">
            <a:spAutoFit/>
          </a:bodyPr>
          <a:lstStyle/>
          <a:p>
            <a:pPr lvl="0">
              <a:defRPr/>
            </a:pPr>
            <a:r>
              <a:rPr lang="en-US" sz="2800" b="1">
                <a:solidFill>
                  <a:srgbClr val="7030A0"/>
                </a:solidFill>
                <a:latin typeface="Times New Roman" panose="02020603050405020304" pitchFamily="18" charset="0"/>
                <a:cs typeface="Times New Roman" panose="02020603050405020304" pitchFamily="18" charset="0"/>
              </a:rPr>
              <a:t>2. Từ săn bắt hái lượm đến trồng trọt chăn nuôi</a:t>
            </a:r>
            <a:endParaRPr lang="en-US" sz="2800" b="1" dirty="0">
              <a:solidFill>
                <a:srgbClr val="7030A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17" y="2187850"/>
            <a:ext cx="6639699" cy="454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969210" y="2276436"/>
            <a:ext cx="5222789" cy="2246769"/>
          </a:xfrm>
          <a:prstGeom prst="rect">
            <a:avLst/>
          </a:prstGeom>
        </p:spPr>
        <p:txBody>
          <a:bodyPr wrap="square">
            <a:spAutoFit/>
          </a:bodyPr>
          <a:lstStyle/>
          <a:p>
            <a:pPr lvl="0" algn="ctr">
              <a:defRPr/>
            </a:pPr>
            <a:r>
              <a:rPr lang="en-US" sz="2800" b="1" i="1">
                <a:solidFill>
                  <a:srgbClr val="FF0000"/>
                </a:solidFill>
                <a:latin typeface="Times New Roman" panose="02020603050405020304" pitchFamily="18" charset="0"/>
                <a:cs typeface="Times New Roman" panose="02020603050405020304" pitchFamily="18" charset="0"/>
              </a:rPr>
              <a:t>Sahara là vùng đất màu mỡ, con người đã từng định cư, sinh sống, chăn nuôi. Nhưng ngày nay nơi đây là 1 sa mạc lớn…</a:t>
            </a:r>
          </a:p>
          <a:p>
            <a:pPr lvl="0" algn="ctr">
              <a:defRPr/>
            </a:pPr>
            <a:r>
              <a:rPr lang="en-US" sz="2800" b="1" i="1">
                <a:solidFill>
                  <a:srgbClr val="FF0000"/>
                </a:solidFill>
                <a:latin typeface="Times New Roman" panose="02020603050405020304" pitchFamily="18" charset="0"/>
                <a:cs typeface="Times New Roman" panose="02020603050405020304" pitchFamily="18" charset="0"/>
              </a:rPr>
              <a:t>Vậy điều gì đã xảy ra?</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969210" y="2278148"/>
            <a:ext cx="5090985" cy="2677656"/>
          </a:xfrm>
          <a:prstGeom prst="rect">
            <a:avLst/>
          </a:prstGeom>
          <a:solidFill>
            <a:srgbClr val="92D050"/>
          </a:solidFill>
        </p:spPr>
        <p:txBody>
          <a:bodyPr wrap="square" rtlCol="0">
            <a:spAutoFit/>
          </a:bodyPr>
          <a:lstStyle/>
          <a:p>
            <a:r>
              <a:rPr lang="en-US" sz="2800">
                <a:latin typeface="Times New Roman" pitchFamily="18" charset="0"/>
                <a:cs typeface="Times New Roman" pitchFamily="18" charset="0"/>
              </a:rPr>
              <a:t>Những dấu vết để lại từ 10000 năm trước qua những bức vẽ còn lại trong hang đá cảnh báo chúng ta về biến đổi khí hậu =&gt; chúng ta phải có trách nhiệm với thiên nhiên, môi trường sống.</a:t>
            </a:r>
          </a:p>
        </p:txBody>
      </p:sp>
    </p:spTree>
    <p:custDataLst>
      <p:tags r:id="rId1"/>
    </p:custDataLst>
    <p:extLst>
      <p:ext uri="{BB962C8B-B14F-4D97-AF65-F5344CB8AC3E}">
        <p14:creationId xmlns:p14="http://schemas.microsoft.com/office/powerpoint/2010/main" val="2180133697"/>
      </p:ext>
    </p:extLst>
  </p:cSld>
  <p:clrMapOvr>
    <a:masterClrMapping/>
  </p:clrMapOvr>
  <mc:AlternateContent xmlns:mc="http://schemas.openxmlformats.org/markup-compatibility/2006" xmlns:p14="http://schemas.microsoft.com/office/powerpoint/2010/main">
    <mc:Choice Requires="p14">
      <p:transition spd="slow" p14:dur="2000" advTm="130404"/>
    </mc:Choice>
    <mc:Fallback xmlns="">
      <p:transition spd="slow" advTm="1304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0" nodeType="clickEffect">
                                  <p:stCondLst>
                                    <p:cond delay="0"/>
                                  </p:stCondLst>
                                  <p:childTnLst>
                                    <p:animEffect transition="out" filter="dissolve">
                                      <p:cBhvr>
                                        <p:cTn id="18" dur="500"/>
                                        <p:tgtEl>
                                          <p:spTgt spid="5">
                                            <p:txEl>
                                              <p:pRg st="0" end="0"/>
                                            </p:txEl>
                                          </p:spTgt>
                                        </p:tgtEl>
                                      </p:cBhvr>
                                    </p:animEffect>
                                    <p:set>
                                      <p:cBhvr>
                                        <p:cTn id="19"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0" nodeType="clickEffect">
                                  <p:stCondLst>
                                    <p:cond delay="0"/>
                                  </p:stCondLst>
                                  <p:childTnLst>
                                    <p:animEffect transition="out" filter="dissolve">
                                      <p:cBhvr>
                                        <p:cTn id="23" dur="500"/>
                                        <p:tgtEl>
                                          <p:spTgt spid="5">
                                            <p:txEl>
                                              <p:pRg st="1" end="1"/>
                                            </p:txEl>
                                          </p:spTgt>
                                        </p:tgtEl>
                                      </p:cBhvr>
                                    </p:animEffect>
                                    <p:set>
                                      <p:cBhvr>
                                        <p:cTn id="24" dur="1" fill="hold">
                                          <p:stCondLst>
                                            <p:cond delay="499"/>
                                          </p:stCondLst>
                                        </p:cTn>
                                        <p:tgtEl>
                                          <p:spTgt spid="5">
                                            <p:txEl>
                                              <p:pRg st="1" end="1"/>
                                            </p:txEl>
                                          </p:spTgt>
                                        </p:tgtEl>
                                        <p:attrNameLst>
                                          <p:attrName>style.visibility</p:attrName>
                                        </p:attrNameLst>
                                      </p:cBhvr>
                                      <p:to>
                                        <p:strVal val="hidden"/>
                                      </p:to>
                                    </p:set>
                                  </p:childTnLst>
                                </p:cTn>
                              </p:par>
                              <p:par>
                                <p:cTn id="25" presetID="5" presetClass="entr" presetSubtype="1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413" y="160638"/>
            <a:ext cx="56642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8223"/>
            <a:ext cx="586422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1151187"/>
            <a:ext cx="8884508" cy="523220"/>
          </a:xfrm>
          <a:prstGeom prst="rect">
            <a:avLst/>
          </a:prstGeom>
        </p:spPr>
        <p:txBody>
          <a:bodyPr wrap="square">
            <a:spAutoFit/>
          </a:bodyPr>
          <a:lstStyle/>
          <a:p>
            <a:pPr lvl="0">
              <a:defRPr/>
            </a:pPr>
            <a:r>
              <a:rPr lang="en-US" sz="2400" b="1" dirty="0">
                <a:solidFill>
                  <a:prstClr val="black"/>
                </a:solidFill>
                <a:latin typeface="Times New Roman" panose="02020603050405020304" pitchFamily="18" charset="0"/>
                <a:cs typeface="Times New Roman" panose="02020603050405020304" pitchFamily="18" charset="0"/>
              </a:rPr>
              <a:t> </a:t>
            </a:r>
            <a:r>
              <a:rPr lang="en-US" sz="2800" b="1" dirty="0">
                <a:solidFill>
                  <a:schemeClr val="accent1">
                    <a:lumMod val="50000"/>
                  </a:schemeClr>
                </a:solidFill>
                <a:latin typeface="Times New Roman" panose="02020603050405020304" pitchFamily="18" charset="0"/>
                <a:cs typeface="Times New Roman" panose="02020603050405020304" pitchFamily="18" charset="0"/>
              </a:rPr>
              <a:t>III.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Đời</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sống</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tinh</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thần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người</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nguyên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thủy</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958" y="1608772"/>
            <a:ext cx="4562445" cy="2670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7297" y="3925517"/>
            <a:ext cx="4794422" cy="308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158" y="4227885"/>
            <a:ext cx="4712044" cy="247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8595" y="1674407"/>
            <a:ext cx="4122821" cy="212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58293511"/>
      </p:ext>
    </p:extLst>
  </p:cSld>
  <p:clrMapOvr>
    <a:masterClrMapping/>
  </p:clrMapOvr>
  <mc:AlternateContent xmlns:mc="http://schemas.openxmlformats.org/markup-compatibility/2006" xmlns:p14="http://schemas.microsoft.com/office/powerpoint/2010/main">
    <mc:Choice Requires="p14">
      <p:transition spd="slow" p14:dur="2000" advTm="55871"/>
    </mc:Choice>
    <mc:Fallback xmlns="">
      <p:transition spd="slow" advTm="558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circle(in)">
                                      <p:cBhvr>
                                        <p:cTn id="12" dur="2000"/>
                                        <p:tgtEl>
                                          <p:spTgt spid="103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circle(in)">
                                      <p:cBhvr>
                                        <p:cTn id="17" dur="20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circle(in)">
                                      <p:cBhvr>
                                        <p:cTn id="22"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413" y="160638"/>
            <a:ext cx="56642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30980"/>
            <a:ext cx="586422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1367523"/>
            <a:ext cx="8884508" cy="523220"/>
          </a:xfrm>
          <a:prstGeom prst="rect">
            <a:avLst/>
          </a:prstGeom>
        </p:spPr>
        <p:txBody>
          <a:bodyPr wrap="square">
            <a:spAutoFit/>
          </a:bodyPr>
          <a:lstStyle/>
          <a:p>
            <a:pPr lvl="0">
              <a:defRPr/>
            </a:pPr>
            <a:r>
              <a:rPr lang="en-US" sz="2400" b="1">
                <a:solidFill>
                  <a:prstClr val="black"/>
                </a:solidFill>
                <a:latin typeface="Times New Roman" panose="02020603050405020304" pitchFamily="18" charset="0"/>
                <a:cs typeface="Times New Roman" panose="02020603050405020304" pitchFamily="18" charset="0"/>
              </a:rPr>
              <a:t> </a:t>
            </a:r>
            <a:r>
              <a:rPr lang="en-US" sz="2800" b="1">
                <a:solidFill>
                  <a:schemeClr val="accent1">
                    <a:lumMod val="50000"/>
                  </a:schemeClr>
                </a:solidFill>
                <a:latin typeface="Times New Roman" panose="02020603050405020304" pitchFamily="18" charset="0"/>
                <a:cs typeface="Times New Roman" panose="02020603050405020304" pitchFamily="18" charset="0"/>
              </a:rPr>
              <a:t>III. Đời sống tinh thần của người nguyên thủy</a:t>
            </a:r>
          </a:p>
        </p:txBody>
      </p:sp>
      <p:sp>
        <p:nvSpPr>
          <p:cNvPr id="2" name="TextBox 1"/>
          <p:cNvSpPr txBox="1"/>
          <p:nvPr/>
        </p:nvSpPr>
        <p:spPr>
          <a:xfrm>
            <a:off x="111211" y="2100649"/>
            <a:ext cx="6858000" cy="523220"/>
          </a:xfrm>
          <a:prstGeom prst="rect">
            <a:avLst/>
          </a:prstGeom>
          <a:noFill/>
        </p:spPr>
        <p:txBody>
          <a:bodyPr wrap="square" rtlCol="0">
            <a:spAutoFit/>
          </a:bodyPr>
          <a:lstStyle/>
          <a:p>
            <a:r>
              <a:rPr lang="en-US" sz="2800">
                <a:latin typeface="Times New Roman" pitchFamily="18" charset="0"/>
                <a:cs typeface="Times New Roman" pitchFamily="18" charset="0"/>
              </a:rPr>
              <a:t>- Chôn cất người chết cùng công cụ lao động.</a:t>
            </a:r>
          </a:p>
        </p:txBody>
      </p:sp>
      <p:sp>
        <p:nvSpPr>
          <p:cNvPr id="3" name="TextBox 2"/>
          <p:cNvSpPr txBox="1"/>
          <p:nvPr/>
        </p:nvSpPr>
        <p:spPr>
          <a:xfrm>
            <a:off x="111210" y="2854411"/>
            <a:ext cx="6858001" cy="523220"/>
          </a:xfrm>
          <a:prstGeom prst="rect">
            <a:avLst/>
          </a:prstGeom>
          <a:noFill/>
        </p:spPr>
        <p:txBody>
          <a:bodyPr wrap="square" rtlCol="0">
            <a:spAutoFit/>
          </a:bodyPr>
          <a:lstStyle/>
          <a:p>
            <a:r>
              <a:rPr lang="en-US" sz="2800">
                <a:latin typeface="Times New Roman" pitchFamily="18" charset="0"/>
                <a:cs typeface="Times New Roman" pitchFamily="18" charset="0"/>
              </a:rPr>
              <a:t>- Biết sử dụng đồ trang sức để làm đẹp.</a:t>
            </a:r>
          </a:p>
        </p:txBody>
      </p:sp>
      <p:sp>
        <p:nvSpPr>
          <p:cNvPr id="4" name="TextBox 3"/>
          <p:cNvSpPr txBox="1"/>
          <p:nvPr/>
        </p:nvSpPr>
        <p:spPr>
          <a:xfrm>
            <a:off x="111212" y="3657679"/>
            <a:ext cx="10892067"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ra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endParaRPr lang="en-US" sz="2800" dirty="0">
              <a:latin typeface="Times New Roman" pitchFamily="18" charset="0"/>
              <a:cs typeface="Times New Roman" pitchFamily="18" charset="0"/>
            </a:endParaRPr>
          </a:p>
        </p:txBody>
      </p:sp>
      <p:sp>
        <p:nvSpPr>
          <p:cNvPr id="8" name="Right Arrow 7"/>
          <p:cNvSpPr/>
          <p:nvPr/>
        </p:nvSpPr>
        <p:spPr>
          <a:xfrm>
            <a:off x="111213" y="4930346"/>
            <a:ext cx="667263" cy="39260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p:cNvSpPr txBox="1"/>
          <p:nvPr/>
        </p:nvSpPr>
        <p:spPr>
          <a:xfrm>
            <a:off x="111210" y="4845894"/>
            <a:ext cx="11684550"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thủy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phú</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a:t>
            </a: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2206" y="1165271"/>
            <a:ext cx="6651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55292550"/>
      </p:ext>
    </p:extLst>
  </p:cSld>
  <p:clrMapOvr>
    <a:masterClrMapping/>
  </p:clrMapOvr>
  <mc:AlternateContent xmlns:mc="http://schemas.openxmlformats.org/markup-compatibility/2006" xmlns:p14="http://schemas.microsoft.com/office/powerpoint/2010/main">
    <mc:Choice Requires="p14">
      <p:transition spd="slow" p14:dur="2000" advTm="39135"/>
    </mc:Choice>
    <mc:Fallback xmlns="">
      <p:transition spd="slow" advTm="391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strVal val="#ppt_w*0.70"/>
                                          </p:val>
                                        </p:tav>
                                        <p:tav tm="100000">
                                          <p:val>
                                            <p:strVal val="#ppt_w"/>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Effect transition="in" filter="fade">
                                      <p:cBhvr>
                                        <p:cTn id="28" dur="10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4" grpId="0"/>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9068" y="350174"/>
            <a:ext cx="2586131"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CỦNG CỐ</a:t>
            </a:r>
          </a:p>
        </p:txBody>
      </p:sp>
      <p:sp>
        <p:nvSpPr>
          <p:cNvPr id="7" name="TextBox 6"/>
          <p:cNvSpPr txBox="1"/>
          <p:nvPr/>
        </p:nvSpPr>
        <p:spPr>
          <a:xfrm>
            <a:off x="203199" y="825555"/>
            <a:ext cx="12440399" cy="1200329"/>
          </a:xfrm>
          <a:prstGeom prst="rect">
            <a:avLst/>
          </a:prstGeom>
          <a:noFill/>
        </p:spPr>
        <p:txBody>
          <a:bodyPr wrap="square" rtlCol="0">
            <a:spAutoFit/>
          </a:bodyPr>
          <a:lstStyle/>
          <a:p>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gian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tồn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hội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nguyên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thủy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giai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đoạn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phát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triển</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203199" y="1893470"/>
            <a:ext cx="12605357" cy="1200329"/>
          </a:xfrm>
          <a:prstGeom prst="rect">
            <a:avLst/>
          </a:prstGeom>
          <a:noFill/>
        </p:spPr>
        <p:txBody>
          <a:bodyPr wrap="square" rtlCol="0">
            <a:spAutoFit/>
          </a:bodyPr>
          <a:lstStyle/>
          <a:p>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vật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người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nguyên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thủy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trò</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hóa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con </a:t>
            </a:r>
            <a:r>
              <a:rPr lang="en-US" sz="3600" dirty="0" err="1">
                <a:latin typeface="Times New Roman" pitchFamily="18" charset="0"/>
                <a:cs typeface="Times New Roman" pitchFamily="18" charset="0"/>
              </a:rPr>
              <a:t>người</a:t>
            </a:r>
            <a:r>
              <a:rPr lang="en-US" sz="3600" dirty="0">
                <a:latin typeface="Times New Roman" pitchFamily="18" charset="0"/>
                <a:cs typeface="Times New Roman" pitchFamily="18" charset="0"/>
              </a:rPr>
              <a:t>.</a:t>
            </a:r>
          </a:p>
        </p:txBody>
      </p:sp>
      <p:sp>
        <p:nvSpPr>
          <p:cNvPr id="9" name="TextBox 8"/>
          <p:cNvSpPr txBox="1"/>
          <p:nvPr/>
        </p:nvSpPr>
        <p:spPr>
          <a:xfrm>
            <a:off x="120719" y="3117871"/>
            <a:ext cx="12605357" cy="646331"/>
          </a:xfrm>
          <a:prstGeom prst="rect">
            <a:avLst/>
          </a:prstGeom>
          <a:noFill/>
        </p:spPr>
        <p:txBody>
          <a:bodyPr wrap="square" rtlCol="0">
            <a:spAutoFit/>
          </a:bodyPr>
          <a:lstStyle/>
          <a:p>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người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nguyên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thủy</a:t>
            </a:r>
            <a:r>
              <a:rPr lang="en-US" sz="3600" dirty="0">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661894496"/>
      </p:ext>
    </p:extLst>
  </p:cSld>
  <p:clrMapOvr>
    <a:masterClrMapping/>
  </p:clrMapOvr>
  <mc:AlternateContent xmlns:mc="http://schemas.openxmlformats.org/markup-compatibility/2006" xmlns:p14="http://schemas.microsoft.com/office/powerpoint/2010/main">
    <mc:Choice Requires="p14">
      <p:transition spd="slow" p14:dur="2000" advTm="41364"/>
    </mc:Choice>
    <mc:Fallback xmlns="">
      <p:transition spd="slow" advTm="413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3481CC-972F-4ED2-B1F5-1377A2A9AE2C}"/>
              </a:ext>
            </a:extLst>
          </p:cNvPr>
          <p:cNvSpPr>
            <a:spLocks noGrp="1"/>
          </p:cNvSpPr>
          <p:nvPr>
            <p:ph type="title"/>
          </p:nvPr>
        </p:nvSpPr>
        <p:spPr>
          <a:xfrm>
            <a:off x="974833" y="137312"/>
            <a:ext cx="10515600" cy="765778"/>
          </a:xfrm>
          <a:solidFill>
            <a:srgbClr val="00B0F0"/>
          </a:solidFill>
        </p:spPr>
        <p:txBody>
          <a:bodyPr>
            <a:normAutofit/>
          </a:bodyPr>
          <a:lstStyle/>
          <a:p>
            <a:pPr algn="ctr"/>
            <a:r>
              <a:rPr lang="en-US" sz="3600" b="1">
                <a:solidFill>
                  <a:schemeClr val="bg1"/>
                </a:solidFill>
                <a:latin typeface="Times New Roman" panose="02020603050405020304" pitchFamily="18" charset="0"/>
                <a:cs typeface="Times New Roman" panose="02020603050405020304" pitchFamily="18" charset="0"/>
              </a:rPr>
              <a:t>LUYỆN TẬP</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29933" y="1118972"/>
            <a:ext cx="11805548" cy="954107"/>
          </a:xfrm>
          <a:prstGeom prst="rect">
            <a:avLst/>
          </a:prstGeom>
          <a:solidFill>
            <a:schemeClr val="accent6">
              <a:lumMod val="20000"/>
              <a:lumOff val="80000"/>
            </a:schemeClr>
          </a:solidFill>
        </p:spPr>
        <p:txBody>
          <a:bodyPr wrap="square">
            <a:spAutoFit/>
          </a:bodyPr>
          <a:lstStyle/>
          <a:p>
            <a:r>
              <a:rPr lang="en-US" sz="2800" b="1" dirty="0" err="1">
                <a:solidFill>
                  <a:srgbClr val="FF0000"/>
                </a:solidFill>
                <a:latin typeface="Times New Roman"/>
                <a:ea typeface="Times New Roman"/>
              </a:rPr>
              <a:t>Câu</a:t>
            </a:r>
            <a:r>
              <a:rPr lang="vi-VN" sz="2800" b="1" dirty="0">
                <a:solidFill>
                  <a:srgbClr val="FF0000"/>
                </a:solidFill>
                <a:latin typeface="Times New Roman"/>
                <a:ea typeface="Times New Roman"/>
              </a:rPr>
              <a:t> 1:</a:t>
            </a:r>
            <a:r>
              <a:rPr lang="en-US" sz="2800" b="1" dirty="0">
                <a:solidFill>
                  <a:srgbClr val="FF0000"/>
                </a:solidFill>
                <a:latin typeface="Times New Roman"/>
                <a:ea typeface="Times New Roman"/>
              </a:rPr>
              <a:t> </a:t>
            </a:r>
            <a:r>
              <a:rPr lang="vi-VN" sz="2800" b="1" dirty="0">
                <a:solidFill>
                  <a:srgbClr val="FF0000"/>
                </a:solidFill>
                <a:latin typeface="Times New Roman"/>
                <a:ea typeface="Times New Roman"/>
              </a:rPr>
              <a:t> </a:t>
            </a:r>
            <a:r>
              <a:rPr lang="en-US" sz="2800" b="1" dirty="0" err="1">
                <a:solidFill>
                  <a:srgbClr val="FF0000"/>
                </a:solidFill>
                <a:latin typeface="Times New Roman"/>
                <a:ea typeface="Times New Roman"/>
              </a:rPr>
              <a:t>Em</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hãy</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nêu</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sự</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tiến</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triển</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về</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công</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cụ</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lao</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động</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cách</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thức</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lao</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động</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của</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người</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nguyên</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thủy</a:t>
            </a:r>
            <a:endParaRPr lang="en-US" sz="2800" b="1" dirty="0">
              <a:solidFill>
                <a:srgbClr val="FF000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66697833"/>
              </p:ext>
            </p:extLst>
          </p:nvPr>
        </p:nvGraphicFramePr>
        <p:xfrm>
          <a:off x="1918044" y="2426093"/>
          <a:ext cx="8127999" cy="3268837"/>
        </p:xfrm>
        <a:graphic>
          <a:graphicData uri="http://schemas.openxmlformats.org/drawingml/2006/table">
            <a:tbl>
              <a:tblPr firstRow="1" bandRow="1">
                <a:tableStyleId>{5C22544A-7EE6-4342-B048-85BDC9FD1C3A}</a:tableStyleId>
              </a:tblPr>
              <a:tblGrid>
                <a:gridCol w="3342632">
                  <a:extLst>
                    <a:ext uri="{9D8B030D-6E8A-4147-A177-3AD203B41FA5}">
                      <a16:colId xmlns:a16="http://schemas.microsoft.com/office/drawing/2014/main" xmlns="" val="20000"/>
                    </a:ext>
                  </a:extLst>
                </a:gridCol>
                <a:gridCol w="2273643">
                  <a:extLst>
                    <a:ext uri="{9D8B030D-6E8A-4147-A177-3AD203B41FA5}">
                      <a16:colId xmlns:a16="http://schemas.microsoft.com/office/drawing/2014/main" xmlns="" val="20001"/>
                    </a:ext>
                  </a:extLst>
                </a:gridCol>
                <a:gridCol w="2511724">
                  <a:extLst>
                    <a:ext uri="{9D8B030D-6E8A-4147-A177-3AD203B41FA5}">
                      <a16:colId xmlns:a16="http://schemas.microsoft.com/office/drawing/2014/main" xmlns="" val="20002"/>
                    </a:ext>
                  </a:extLst>
                </a:gridCol>
              </a:tblGrid>
              <a:tr h="852507">
                <a:tc>
                  <a:txBody>
                    <a:bodyPr/>
                    <a:lstStyle/>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effectLst/>
                          <a:latin typeface="Times New Roman" panose="02020603050405020304" pitchFamily="18" charset="0"/>
                          <a:ea typeface="Times New Roman"/>
                          <a:cs typeface="Times New Roman" panose="02020603050405020304" pitchFamily="18" charset="0"/>
                        </a:rPr>
                        <a:t>Người tối cổ</a:t>
                      </a: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effectLst/>
                          <a:latin typeface="Times New Roman" panose="02020603050405020304" pitchFamily="18" charset="0"/>
                          <a:ea typeface="Times New Roman"/>
                          <a:cs typeface="Times New Roman" panose="02020603050405020304" pitchFamily="18" charset="0"/>
                        </a:rPr>
                        <a:t>Người tinh khôn</a:t>
                      </a: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471450">
                <a:tc>
                  <a:txBody>
                    <a:bodyPr/>
                    <a:lstStyle/>
                    <a:p>
                      <a:r>
                        <a:rPr lang="en-US" sz="2800" b="1" dirty="0" err="1">
                          <a:effectLst/>
                          <a:latin typeface="Times New Roman" panose="02020603050405020304" pitchFamily="18" charset="0"/>
                          <a:ea typeface="Times New Roman"/>
                          <a:cs typeface="Times New Roman" panose="02020603050405020304" pitchFamily="18" charset="0"/>
                        </a:rPr>
                        <a:t>Công</a:t>
                      </a:r>
                      <a:r>
                        <a:rPr lang="en-US" sz="2800" b="1" dirty="0">
                          <a:effectLst/>
                          <a:latin typeface="Times New Roman" panose="02020603050405020304" pitchFamily="18" charset="0"/>
                          <a:ea typeface="Times New Roman"/>
                          <a:cs typeface="Times New Roman" panose="02020603050405020304" pitchFamily="18" charset="0"/>
                        </a:rPr>
                        <a:t> </a:t>
                      </a:r>
                      <a:r>
                        <a:rPr lang="en-US" sz="2800" b="1" dirty="0" err="1">
                          <a:effectLst/>
                          <a:latin typeface="Times New Roman" panose="02020603050405020304" pitchFamily="18" charset="0"/>
                          <a:ea typeface="Times New Roman"/>
                          <a:cs typeface="Times New Roman" panose="02020603050405020304" pitchFamily="18" charset="0"/>
                        </a:rPr>
                        <a:t>cụ</a:t>
                      </a:r>
                      <a:r>
                        <a:rPr lang="en-US" sz="2800" b="1" dirty="0">
                          <a:effectLst/>
                          <a:latin typeface="Times New Roman" panose="02020603050405020304" pitchFamily="18" charset="0"/>
                          <a:ea typeface="Times New Roman"/>
                          <a:cs typeface="Times New Roman" panose="02020603050405020304" pitchFamily="18" charset="0"/>
                        </a:rPr>
                        <a:t> </a:t>
                      </a:r>
                      <a:r>
                        <a:rPr lang="en-US" sz="2800" b="1" dirty="0" err="1">
                          <a:effectLst/>
                          <a:latin typeface="Times New Roman" panose="02020603050405020304" pitchFamily="18" charset="0"/>
                          <a:ea typeface="Times New Roman"/>
                          <a:cs typeface="Times New Roman" panose="02020603050405020304" pitchFamily="18" charset="0"/>
                        </a:rPr>
                        <a:t>lao</a:t>
                      </a:r>
                      <a:r>
                        <a:rPr lang="en-US" sz="2800" b="1" dirty="0">
                          <a:effectLst/>
                          <a:latin typeface="Times New Roman" panose="02020603050405020304" pitchFamily="18" charset="0"/>
                          <a:ea typeface="Times New Roman"/>
                          <a:cs typeface="Times New Roman" panose="02020603050405020304" pitchFamily="18" charset="0"/>
                        </a:rPr>
                        <a:t> </a:t>
                      </a:r>
                      <a:r>
                        <a:rPr lang="en-US" sz="2800" b="1" dirty="0" err="1">
                          <a:effectLst/>
                          <a:latin typeface="Times New Roman" panose="02020603050405020304" pitchFamily="18" charset="0"/>
                          <a:ea typeface="Times New Roman"/>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852507">
                <a:tc>
                  <a:txBody>
                    <a:bodyPr/>
                    <a:lstStyle/>
                    <a:p>
                      <a:r>
                        <a:rPr lang="en-US" sz="2800" b="1">
                          <a:effectLst/>
                          <a:latin typeface="Times New Roman" panose="02020603050405020304" pitchFamily="18" charset="0"/>
                          <a:ea typeface="Times New Roman"/>
                          <a:cs typeface="Times New Roman" panose="02020603050405020304" pitchFamily="18" charset="0"/>
                        </a:rPr>
                        <a:t>Cách thức lao động</a:t>
                      </a:r>
                      <a:endParaRPr lang="en-US" sz="28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10" name="TextBox 9"/>
          <p:cNvSpPr txBox="1"/>
          <p:nvPr/>
        </p:nvSpPr>
        <p:spPr>
          <a:xfrm>
            <a:off x="5338120" y="3583460"/>
            <a:ext cx="2236572" cy="1384995"/>
          </a:xfrm>
          <a:prstGeom prst="rect">
            <a:avLst/>
          </a:prstGeom>
          <a:noFill/>
        </p:spPr>
        <p:txBody>
          <a:bodyPr wrap="square" rtlCol="0">
            <a:spAutoFit/>
          </a:bodyPr>
          <a:lstStyle/>
          <a:p>
            <a:pPr lvl="0"/>
            <a:r>
              <a:rPr lang="en-US" sz="2800" dirty="0" err="1">
                <a:solidFill>
                  <a:prstClr val="black"/>
                </a:solidFill>
                <a:latin typeface="Times New Roman"/>
                <a:ea typeface="Times New Roman"/>
              </a:rPr>
              <a:t>Hòn</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cuội</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được</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ghè</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đẽo</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thô</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sơ</a:t>
            </a:r>
            <a:endParaRPr lang="en-US" sz="2800" dirty="0">
              <a:solidFill>
                <a:prstClr val="black"/>
              </a:solidFill>
            </a:endParaRPr>
          </a:p>
        </p:txBody>
      </p:sp>
      <p:sp>
        <p:nvSpPr>
          <p:cNvPr id="11" name="TextBox 10"/>
          <p:cNvSpPr txBox="1"/>
          <p:nvPr/>
        </p:nvSpPr>
        <p:spPr>
          <a:xfrm>
            <a:off x="7574692" y="3583459"/>
            <a:ext cx="2471351" cy="954107"/>
          </a:xfrm>
          <a:prstGeom prst="rect">
            <a:avLst/>
          </a:prstGeom>
          <a:noFill/>
        </p:spPr>
        <p:txBody>
          <a:bodyPr wrap="square" rtlCol="0">
            <a:spAutoFit/>
          </a:bodyPr>
          <a:lstStyle/>
          <a:p>
            <a:pPr lvl="0"/>
            <a:r>
              <a:rPr lang="en-US" sz="2800" dirty="0" err="1">
                <a:solidFill>
                  <a:prstClr val="black"/>
                </a:solidFill>
                <a:latin typeface="Times New Roman"/>
                <a:ea typeface="Times New Roman"/>
              </a:rPr>
              <a:t>Rìu</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đá</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mài</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lưỡi</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cung</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tên</a:t>
            </a:r>
            <a:r>
              <a:rPr lang="en-US" sz="2800" dirty="0">
                <a:solidFill>
                  <a:prstClr val="black"/>
                </a:solidFill>
                <a:latin typeface="Times New Roman"/>
                <a:ea typeface="Times New Roman"/>
              </a:rPr>
              <a:t>..</a:t>
            </a:r>
            <a:endParaRPr lang="en-US" sz="2800" dirty="0">
              <a:solidFill>
                <a:prstClr val="black"/>
              </a:solidFill>
            </a:endParaRPr>
          </a:p>
        </p:txBody>
      </p:sp>
      <p:sp>
        <p:nvSpPr>
          <p:cNvPr id="12" name="TextBox 11"/>
          <p:cNvSpPr txBox="1"/>
          <p:nvPr/>
        </p:nvSpPr>
        <p:spPr>
          <a:xfrm>
            <a:off x="5486400" y="5086040"/>
            <a:ext cx="1927654" cy="523220"/>
          </a:xfrm>
          <a:prstGeom prst="rect">
            <a:avLst/>
          </a:prstGeom>
          <a:noFill/>
        </p:spPr>
        <p:txBody>
          <a:bodyPr wrap="square" rtlCol="0">
            <a:spAutoFit/>
          </a:bodyPr>
          <a:lstStyle/>
          <a:p>
            <a:r>
              <a:rPr lang="en-US" sz="2800">
                <a:latin typeface="Times New Roman" pitchFamily="18" charset="0"/>
                <a:cs typeface="Times New Roman" pitchFamily="18" charset="0"/>
              </a:rPr>
              <a:t>Săn bắt</a:t>
            </a:r>
          </a:p>
        </p:txBody>
      </p:sp>
      <p:sp>
        <p:nvSpPr>
          <p:cNvPr id="13" name="TextBox 12"/>
          <p:cNvSpPr txBox="1"/>
          <p:nvPr/>
        </p:nvSpPr>
        <p:spPr>
          <a:xfrm>
            <a:off x="7574692" y="4870596"/>
            <a:ext cx="2323070" cy="954107"/>
          </a:xfrm>
          <a:prstGeom prst="rect">
            <a:avLst/>
          </a:prstGeom>
          <a:noFill/>
        </p:spPr>
        <p:txBody>
          <a:bodyPr wrap="square" rtlCol="0">
            <a:spAutoFit/>
          </a:bodyPr>
          <a:lstStyle/>
          <a:p>
            <a:pPr lvl="0"/>
            <a:r>
              <a:rPr lang="en-US" sz="2800" dirty="0" err="1">
                <a:solidFill>
                  <a:prstClr val="black"/>
                </a:solidFill>
                <a:latin typeface="Times New Roman"/>
                <a:ea typeface="Times New Roman"/>
              </a:rPr>
              <a:t>Trồng</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trọt</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và</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chăn</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nuôi</a:t>
            </a:r>
            <a:endParaRPr lang="en-US" sz="2800" dirty="0">
              <a:solidFill>
                <a:prstClr val="black"/>
              </a:solidFill>
            </a:endParaRPr>
          </a:p>
        </p:txBody>
      </p:sp>
    </p:spTree>
    <p:custDataLst>
      <p:tags r:id="rId1"/>
    </p:custDataLst>
    <p:extLst>
      <p:ext uri="{BB962C8B-B14F-4D97-AF65-F5344CB8AC3E}">
        <p14:creationId xmlns:p14="http://schemas.microsoft.com/office/powerpoint/2010/main" val="1100426392"/>
      </p:ext>
    </p:extLst>
  </p:cSld>
  <p:clrMapOvr>
    <a:masterClrMapping/>
  </p:clrMapOvr>
  <mc:AlternateContent xmlns:mc="http://schemas.openxmlformats.org/markup-compatibility/2006" xmlns:p14="http://schemas.microsoft.com/office/powerpoint/2010/main">
    <mc:Choice Requires="p14">
      <p:transition spd="slow" p14:dur="2000" advTm="46357"/>
    </mc:Choice>
    <mc:Fallback xmlns="">
      <p:transition spd="slow" advTm="463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3481CC-972F-4ED2-B1F5-1377A2A9AE2C}"/>
              </a:ext>
            </a:extLst>
          </p:cNvPr>
          <p:cNvSpPr>
            <a:spLocks noGrp="1"/>
          </p:cNvSpPr>
          <p:nvPr>
            <p:ph type="title"/>
          </p:nvPr>
        </p:nvSpPr>
        <p:spPr>
          <a:xfrm>
            <a:off x="974833" y="137312"/>
            <a:ext cx="10515600" cy="765778"/>
          </a:xfrm>
          <a:solidFill>
            <a:srgbClr val="00B0F0"/>
          </a:solidFill>
        </p:spPr>
        <p:txBody>
          <a:bodyPr>
            <a:norm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VẬN DỤNG</a:t>
            </a:r>
          </a:p>
        </p:txBody>
      </p:sp>
      <p:sp>
        <p:nvSpPr>
          <p:cNvPr id="3" name="Rectangle 2"/>
          <p:cNvSpPr/>
          <p:nvPr/>
        </p:nvSpPr>
        <p:spPr>
          <a:xfrm>
            <a:off x="229933" y="1118972"/>
            <a:ext cx="11805548" cy="954107"/>
          </a:xfrm>
          <a:prstGeom prst="rect">
            <a:avLst/>
          </a:prstGeom>
          <a:solidFill>
            <a:schemeClr val="accent6">
              <a:lumMod val="20000"/>
              <a:lumOff val="80000"/>
            </a:schemeClr>
          </a:solidFill>
        </p:spPr>
        <p:txBody>
          <a:bodyPr wrap="square">
            <a:spAutoFit/>
          </a:bodyPr>
          <a:lstStyle/>
          <a:p>
            <a:pPr algn="just"/>
            <a:r>
              <a:rPr lang="en-US" sz="2800" b="1" dirty="0" err="1">
                <a:solidFill>
                  <a:srgbClr val="FF0000"/>
                </a:solidFill>
                <a:latin typeface="Times New Roman"/>
                <a:ea typeface="Times New Roman"/>
              </a:rPr>
              <a:t>Câu</a:t>
            </a:r>
            <a:r>
              <a:rPr lang="en-US" sz="2800" b="1" dirty="0">
                <a:solidFill>
                  <a:srgbClr val="FF0000"/>
                </a:solidFill>
                <a:latin typeface="Times New Roman"/>
                <a:ea typeface="Times New Roman"/>
              </a:rPr>
              <a:t> 3/SGK/26</a:t>
            </a:r>
            <a:r>
              <a:rPr lang="vi-VN" sz="2800" b="1" dirty="0">
                <a:solidFill>
                  <a:srgbClr val="FF0000"/>
                </a:solidFill>
                <a:latin typeface="Times New Roman"/>
                <a:ea typeface="Times New Roman"/>
              </a:rPr>
              <a:t>:</a:t>
            </a:r>
            <a:r>
              <a:rPr lang="en-US" sz="2800" b="1" dirty="0">
                <a:solidFill>
                  <a:srgbClr val="FF0000"/>
                </a:solidFill>
                <a:latin typeface="Times New Roman"/>
                <a:ea typeface="Times New Roman"/>
              </a:rPr>
              <a:t> </a:t>
            </a:r>
            <a:r>
              <a:rPr lang="nl-NL" sz="2800" b="1" dirty="0">
                <a:solidFill>
                  <a:srgbClr val="FF0000"/>
                </a:solidFill>
                <a:latin typeface="Times New Roman"/>
                <a:ea typeface="Times New Roman"/>
              </a:rPr>
              <a:t>Theo em, lao động có vai trò như thế nào đối với bản thân, gia đình và xã hội ngày nay?</a:t>
            </a:r>
            <a:endParaRPr lang="en-US" sz="2400" b="1" dirty="0">
              <a:solidFill>
                <a:srgbClr val="FF0000"/>
              </a:solidFill>
              <a:latin typeface="Times New Roman"/>
              <a:ea typeface="Times New Roman"/>
            </a:endParaRPr>
          </a:p>
        </p:txBody>
      </p:sp>
      <p:sp>
        <p:nvSpPr>
          <p:cNvPr id="4" name="Rectangle 3"/>
          <p:cNvSpPr/>
          <p:nvPr/>
        </p:nvSpPr>
        <p:spPr>
          <a:xfrm>
            <a:off x="341870" y="2209003"/>
            <a:ext cx="11582399" cy="1384995"/>
          </a:xfrm>
          <a:prstGeom prst="rect">
            <a:avLst/>
          </a:prstGeom>
        </p:spPr>
        <p:txBody>
          <a:bodyPr wrap="square">
            <a:spAutoFit/>
          </a:bodyPr>
          <a:lstStyle/>
          <a:p>
            <a:pPr algn="just"/>
            <a:r>
              <a:rPr lang="nl-NL" sz="2800" dirty="0">
                <a:latin typeface="Times New Roman"/>
                <a:ea typeface="Times New Roman"/>
              </a:rPr>
              <a:t>- Đối với bản thân: lao động để tự nuôi sống được chính bản thân mình, hình thành nhân cách, phát huy trí tuệ, tài năng, tạo lập nhiều mối quan hệ và tránh thói hư tật xấu…</a:t>
            </a:r>
            <a:endParaRPr lang="en-US" sz="2800" dirty="0">
              <a:effectLst/>
              <a:latin typeface="Times New Roman"/>
              <a:ea typeface="Times New Roman"/>
            </a:endParaRPr>
          </a:p>
        </p:txBody>
      </p:sp>
      <p:sp>
        <p:nvSpPr>
          <p:cNvPr id="5" name="TextBox 4"/>
          <p:cNvSpPr txBox="1"/>
          <p:nvPr/>
        </p:nvSpPr>
        <p:spPr>
          <a:xfrm>
            <a:off x="341870" y="3860394"/>
            <a:ext cx="11582399" cy="954107"/>
          </a:xfrm>
          <a:prstGeom prst="rect">
            <a:avLst/>
          </a:prstGeom>
          <a:noFill/>
        </p:spPr>
        <p:txBody>
          <a:bodyPr wrap="square" rtlCol="0">
            <a:spAutoFit/>
          </a:bodyPr>
          <a:lstStyle/>
          <a:p>
            <a:pPr algn="just"/>
            <a:r>
              <a:rPr lang="nl-NL" sz="2800" dirty="0">
                <a:latin typeface="Times New Roman"/>
                <a:ea typeface="Times New Roman"/>
              </a:rPr>
              <a:t>-Đối với gia đình: đóng góp sức lực, của cải, nuôi sống những người thân trong gia đình. </a:t>
            </a:r>
            <a:endParaRPr lang="en-US" sz="2800" dirty="0">
              <a:effectLst/>
              <a:latin typeface="Times New Roman"/>
              <a:ea typeface="Times New Roman"/>
            </a:endParaRPr>
          </a:p>
        </p:txBody>
      </p:sp>
      <p:sp>
        <p:nvSpPr>
          <p:cNvPr id="6" name="TextBox 5"/>
          <p:cNvSpPr txBox="1"/>
          <p:nvPr/>
        </p:nvSpPr>
        <p:spPr>
          <a:xfrm>
            <a:off x="196358" y="4911654"/>
            <a:ext cx="11839123" cy="923330"/>
          </a:xfrm>
          <a:prstGeom prst="rect">
            <a:avLst/>
          </a:prstGeom>
          <a:noFill/>
        </p:spPr>
        <p:txBody>
          <a:bodyPr wrap="square" rtlCol="0">
            <a:spAutoFit/>
          </a:bodyPr>
          <a:lstStyle/>
          <a:p>
            <a:pPr algn="just">
              <a:lnSpc>
                <a:spcPct val="150000"/>
              </a:lnSpc>
            </a:pPr>
            <a:r>
              <a:rPr lang="nl-NL" sz="3600" dirty="0">
                <a:latin typeface="Times New Roman"/>
                <a:ea typeface="Times New Roman"/>
              </a:rPr>
              <a:t>- </a:t>
            </a:r>
            <a:r>
              <a:rPr lang="nl-NL" sz="2800" dirty="0">
                <a:latin typeface="Times New Roman"/>
                <a:ea typeface="Times New Roman"/>
              </a:rPr>
              <a:t>Đối với xã hội: lao động để tạo ra của cải vật chất cho xã hội.</a:t>
            </a:r>
            <a:endParaRPr lang="en-US" sz="2800" dirty="0">
              <a:effectLst/>
              <a:latin typeface="Times New Roman"/>
              <a:ea typeface="Times New Roman"/>
            </a:endParaRPr>
          </a:p>
        </p:txBody>
      </p:sp>
    </p:spTree>
    <p:custDataLst>
      <p:tags r:id="rId1"/>
    </p:custDataLst>
    <p:extLst>
      <p:ext uri="{BB962C8B-B14F-4D97-AF65-F5344CB8AC3E}">
        <p14:creationId xmlns:p14="http://schemas.microsoft.com/office/powerpoint/2010/main" val="1294180084"/>
      </p:ext>
    </p:extLst>
  </p:cSld>
  <p:clrMapOvr>
    <a:masterClrMapping/>
  </p:clrMapOvr>
  <mc:AlternateContent xmlns:mc="http://schemas.openxmlformats.org/markup-compatibility/2006" xmlns:p14="http://schemas.microsoft.com/office/powerpoint/2010/main">
    <mc:Choice Requires="p14">
      <p:transition spd="slow" p14:dur="2000" advTm="52371"/>
    </mc:Choice>
    <mc:Fallback xmlns="">
      <p:transition spd="slow" advTm="523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80">
                                          <p:stCondLst>
                                            <p:cond delay="0"/>
                                          </p:stCondLst>
                                        </p:cTn>
                                        <p:tgtEl>
                                          <p:spTgt spid="6">
                                            <p:txEl>
                                              <p:pRg st="0" end="0"/>
                                            </p:txEl>
                                          </p:spTgt>
                                        </p:tgtEl>
                                      </p:cBhvr>
                                    </p:animEffect>
                                    <p:anim calcmode="lin" valueType="num">
                                      <p:cBhvr>
                                        <p:cTn id="1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xEl>
                                              <p:pRg st="0" end="0"/>
                                            </p:txEl>
                                          </p:spTgt>
                                        </p:tgtEl>
                                      </p:cBhvr>
                                      <p:to x="100000" y="60000"/>
                                    </p:animScale>
                                    <p:animScale>
                                      <p:cBhvr>
                                        <p:cTn id="24" dur="166" decel="50000">
                                          <p:stCondLst>
                                            <p:cond delay="676"/>
                                          </p:stCondLst>
                                        </p:cTn>
                                        <p:tgtEl>
                                          <p:spTgt spid="6">
                                            <p:txEl>
                                              <p:pRg st="0" end="0"/>
                                            </p:txEl>
                                          </p:spTgt>
                                        </p:tgtEl>
                                      </p:cBhvr>
                                      <p:to x="100000" y="100000"/>
                                    </p:animScale>
                                    <p:animScale>
                                      <p:cBhvr>
                                        <p:cTn id="25" dur="26">
                                          <p:stCondLst>
                                            <p:cond delay="1312"/>
                                          </p:stCondLst>
                                        </p:cTn>
                                        <p:tgtEl>
                                          <p:spTgt spid="6">
                                            <p:txEl>
                                              <p:pRg st="0" end="0"/>
                                            </p:txEl>
                                          </p:spTgt>
                                        </p:tgtEl>
                                      </p:cBhvr>
                                      <p:to x="100000" y="80000"/>
                                    </p:animScale>
                                    <p:animScale>
                                      <p:cBhvr>
                                        <p:cTn id="26" dur="166" decel="50000">
                                          <p:stCondLst>
                                            <p:cond delay="1338"/>
                                          </p:stCondLst>
                                        </p:cTn>
                                        <p:tgtEl>
                                          <p:spTgt spid="6">
                                            <p:txEl>
                                              <p:pRg st="0" end="0"/>
                                            </p:txEl>
                                          </p:spTgt>
                                        </p:tgtEl>
                                      </p:cBhvr>
                                      <p:to x="100000" y="100000"/>
                                    </p:animScale>
                                    <p:animScale>
                                      <p:cBhvr>
                                        <p:cTn id="27" dur="26">
                                          <p:stCondLst>
                                            <p:cond delay="1642"/>
                                          </p:stCondLst>
                                        </p:cTn>
                                        <p:tgtEl>
                                          <p:spTgt spid="6">
                                            <p:txEl>
                                              <p:pRg st="0" end="0"/>
                                            </p:txEl>
                                          </p:spTgt>
                                        </p:tgtEl>
                                      </p:cBhvr>
                                      <p:to x="100000" y="90000"/>
                                    </p:animScale>
                                    <p:animScale>
                                      <p:cBhvr>
                                        <p:cTn id="28" dur="166" decel="50000">
                                          <p:stCondLst>
                                            <p:cond delay="1668"/>
                                          </p:stCondLst>
                                        </p:cTn>
                                        <p:tgtEl>
                                          <p:spTgt spid="6">
                                            <p:txEl>
                                              <p:pRg st="0" end="0"/>
                                            </p:txEl>
                                          </p:spTgt>
                                        </p:tgtEl>
                                      </p:cBhvr>
                                      <p:to x="100000" y="100000"/>
                                    </p:animScale>
                                    <p:animScale>
                                      <p:cBhvr>
                                        <p:cTn id="29" dur="26">
                                          <p:stCondLst>
                                            <p:cond delay="1808"/>
                                          </p:stCondLst>
                                        </p:cTn>
                                        <p:tgtEl>
                                          <p:spTgt spid="6">
                                            <p:txEl>
                                              <p:pRg st="0" end="0"/>
                                            </p:txEl>
                                          </p:spTgt>
                                        </p:tgtEl>
                                      </p:cBhvr>
                                      <p:to x="100000" y="95000"/>
                                    </p:animScale>
                                    <p:animScale>
                                      <p:cBhvr>
                                        <p:cTn id="30"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45042" y="162352"/>
            <a:ext cx="1592103"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DẶN DÒ</a:t>
            </a:r>
          </a:p>
        </p:txBody>
      </p:sp>
      <p:sp>
        <p:nvSpPr>
          <p:cNvPr id="5" name="TextBox 4"/>
          <p:cNvSpPr txBox="1"/>
          <p:nvPr/>
        </p:nvSpPr>
        <p:spPr>
          <a:xfrm>
            <a:off x="1060487" y="2965139"/>
            <a:ext cx="10491751" cy="3892861"/>
          </a:xfrm>
          <a:prstGeom prst="rect">
            <a:avLst/>
          </a:prstGeom>
          <a:noFill/>
        </p:spPr>
        <p:txBody>
          <a:bodyPr wrap="square" rtlCol="0">
            <a:spAutoFit/>
          </a:bodyPr>
          <a:lstStyle/>
          <a:p>
            <a:pPr>
              <a:lnSpc>
                <a:spcPct val="150000"/>
              </a:lnSpc>
            </a:pPr>
            <a:r>
              <a:rPr lang="en-US" sz="2800" dirty="0">
                <a:solidFill>
                  <a:prstClr val="black"/>
                </a:solidFill>
                <a:latin typeface="Times New Roman" pitchFamily="18" charset="0"/>
                <a:cs typeface="Times New Roman" pitchFamily="18" charset="0"/>
              </a:rPr>
              <a:t> </a:t>
            </a:r>
            <a:r>
              <a:rPr lang="en-US" sz="2800" b="1" dirty="0">
                <a:solidFill>
                  <a:srgbClr val="002060"/>
                </a:solidFill>
                <a:latin typeface="Times New Roman" pitchFamily="18" charset="0"/>
                <a:cs typeface="Times New Roman" pitchFamily="18" charset="0"/>
              </a:rPr>
              <a:t>2.Chuẩn </a:t>
            </a:r>
            <a:r>
              <a:rPr lang="en-US" sz="2800" b="1" dirty="0" err="1">
                <a:solidFill>
                  <a:srgbClr val="002060"/>
                </a:solidFill>
                <a:latin typeface="Times New Roman" pitchFamily="18" charset="0"/>
                <a:cs typeface="Times New Roman" pitchFamily="18" charset="0"/>
              </a:rPr>
              <a:t>bị</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bài</a:t>
            </a:r>
            <a:endParaRPr lang="en-US" sz="2800" b="1" dirty="0">
              <a:solidFill>
                <a:srgbClr val="002060"/>
              </a:solidFill>
              <a:latin typeface="Times New Roman" pitchFamily="18" charset="0"/>
              <a:cs typeface="Times New Roman" pitchFamily="18" charset="0"/>
            </a:endParaRPr>
          </a:p>
          <a:p>
            <a:pPr>
              <a:lnSpc>
                <a:spcPct val="150000"/>
              </a:lnSpc>
            </a:pP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Xem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nội</a:t>
            </a:r>
            <a:r>
              <a:rPr lang="en-US" sz="2800" dirty="0">
                <a:solidFill>
                  <a:prstClr val="black"/>
                </a:solidFill>
                <a:latin typeface="Times New Roman" pitchFamily="18" charset="0"/>
                <a:cs typeface="Times New Roman" pitchFamily="18" charset="0"/>
              </a:rPr>
              <a:t> dung </a:t>
            </a:r>
            <a:r>
              <a:rPr lang="en-US" sz="2800" dirty="0" err="1">
                <a:solidFill>
                  <a:prstClr val="black"/>
                </a:solidFill>
                <a:latin typeface="Times New Roman" pitchFamily="18" charset="0"/>
                <a:cs typeface="Times New Roman" pitchFamily="18" charset="0"/>
              </a:rPr>
              <a:t>bài</a:t>
            </a:r>
            <a:r>
              <a:rPr lang="en-US" sz="2800" dirty="0">
                <a:solidFill>
                  <a:prstClr val="black"/>
                </a:solidFill>
                <a:latin typeface="Times New Roman" pitchFamily="18" charset="0"/>
                <a:cs typeface="Times New Roman" pitchFamily="18" charset="0"/>
              </a:rPr>
              <a:t> 5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tìm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hiểu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những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nội</a:t>
            </a:r>
            <a:r>
              <a:rPr lang="en-US" sz="2800" dirty="0">
                <a:solidFill>
                  <a:prstClr val="black"/>
                </a:solidFill>
                <a:latin typeface="Times New Roman" pitchFamily="18" charset="0"/>
                <a:cs typeface="Times New Roman" pitchFamily="18" charset="0"/>
              </a:rPr>
              <a:t> dung </a:t>
            </a:r>
            <a:r>
              <a:rPr lang="en-US" sz="2800" dirty="0" err="1">
                <a:solidFill>
                  <a:prstClr val="black"/>
                </a:solidFill>
                <a:latin typeface="Times New Roman" pitchFamily="18" charset="0"/>
                <a:cs typeface="Times New Roman" pitchFamily="18" charset="0"/>
              </a:rPr>
              <a:t>sau</a:t>
            </a:r>
            <a:r>
              <a:rPr lang="en-US" sz="2800" dirty="0">
                <a:solidFill>
                  <a:prstClr val="black"/>
                </a:solidFill>
                <a:latin typeface="Times New Roman" pitchFamily="18" charset="0"/>
                <a:cs typeface="Times New Roman" pitchFamily="18" charset="0"/>
              </a:rPr>
              <a:t>.</a:t>
            </a:r>
          </a:p>
          <a:p>
            <a:pPr algn="just">
              <a:lnSpc>
                <a:spcPct val="150000"/>
              </a:lnSpc>
            </a:pPr>
            <a:r>
              <a:rPr lang="en-US" sz="2800" dirty="0">
                <a:solidFill>
                  <a:prstClr val="black"/>
                </a:solidFill>
                <a:latin typeface="Times New Roman" pitchFamily="18" charset="0"/>
                <a:cs typeface="Times New Roman" pitchFamily="18" charset="0"/>
              </a:rPr>
              <a:t>	+ </a:t>
            </a:r>
            <a:r>
              <a:rPr lang="en-US" sz="2800" dirty="0" err="1">
                <a:solidFill>
                  <a:srgbClr val="000000"/>
                </a:solidFill>
                <a:latin typeface="Times New Roman"/>
                <a:ea typeface="Times New Roman"/>
              </a:rPr>
              <a:t>Quá</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trình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phát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hiện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kim</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loại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và</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vai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trò</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của</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kim</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loại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đối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với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sự</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chuyển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biến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từ</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xã</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hội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nguyên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thủy</a:t>
            </a:r>
            <a:r>
              <a:rPr lang="en-US" sz="2800" dirty="0">
                <a:solidFill>
                  <a:srgbClr val="000000"/>
                </a:solidFill>
                <a:latin typeface="Times New Roman"/>
                <a:ea typeface="Times New Roman"/>
              </a:rPr>
              <a:t> sang </a:t>
            </a:r>
            <a:r>
              <a:rPr lang="en-US" sz="2800" dirty="0" err="1">
                <a:solidFill>
                  <a:srgbClr val="000000"/>
                </a:solidFill>
                <a:latin typeface="Times New Roman"/>
                <a:ea typeface="Times New Roman"/>
              </a:rPr>
              <a:t>xã</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hội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có</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giai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cấp</a:t>
            </a:r>
            <a:r>
              <a:rPr lang="en-US" sz="2800" dirty="0">
                <a:solidFill>
                  <a:srgbClr val="000000"/>
                </a:solidFill>
                <a:latin typeface="Times New Roman"/>
                <a:ea typeface="Times New Roman"/>
              </a:rPr>
              <a:t>.</a:t>
            </a:r>
            <a:endParaRPr lang="en-US" sz="2800" dirty="0">
              <a:solidFill>
                <a:prstClr val="black"/>
              </a:solidFill>
              <a:latin typeface="Times New Roman"/>
              <a:ea typeface="Times New Roman"/>
            </a:endParaRPr>
          </a:p>
          <a:p>
            <a:pPr algn="just">
              <a:lnSpc>
                <a:spcPct val="150000"/>
              </a:lnSpc>
            </a:pPr>
            <a:r>
              <a:rPr lang="en-US" sz="2800" dirty="0">
                <a:solidFill>
                  <a:srgbClr val="000000"/>
                </a:solidFill>
                <a:latin typeface="Times New Roman"/>
                <a:ea typeface="Times New Roman"/>
              </a:rPr>
              <a:t>	+ </a:t>
            </a:r>
            <a:r>
              <a:rPr lang="en-US" sz="2800" dirty="0" err="1">
                <a:solidFill>
                  <a:srgbClr val="000000"/>
                </a:solidFill>
                <a:latin typeface="Times New Roman"/>
                <a:ea typeface="Times New Roman"/>
              </a:rPr>
              <a:t>Sự</a:t>
            </a:r>
            <a:r>
              <a:rPr lang="en-US" sz="2800" dirty="0">
                <a:solidFill>
                  <a:srgbClr val="000000"/>
                </a:solidFill>
                <a:latin typeface="Times New Roman"/>
                <a:ea typeface="Times New Roman"/>
              </a:rPr>
              <a:t> tan </a:t>
            </a:r>
            <a:r>
              <a:rPr lang="en-US" sz="2800" dirty="0" err="1">
                <a:solidFill>
                  <a:srgbClr val="000000"/>
                </a:solidFill>
                <a:latin typeface="Times New Roman"/>
                <a:ea typeface="Times New Roman"/>
              </a:rPr>
              <a:t>rã</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của</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xã</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hội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nguyên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thủy</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Nguyên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nhân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vì</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sao</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xã</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hội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nguyên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thủy</a:t>
            </a:r>
            <a:r>
              <a:rPr lang="en-US" sz="2800" dirty="0">
                <a:solidFill>
                  <a:srgbClr val="000000"/>
                </a:solidFill>
                <a:latin typeface="Times New Roman"/>
                <a:ea typeface="Times New Roman"/>
              </a:rPr>
              <a:t> tan </a:t>
            </a:r>
            <a:r>
              <a:rPr lang="en-US" sz="2800" dirty="0" err="1">
                <a:solidFill>
                  <a:srgbClr val="000000"/>
                </a:solidFill>
                <a:latin typeface="Times New Roman"/>
                <a:ea typeface="Times New Roman"/>
              </a:rPr>
              <a:t>rã</a:t>
            </a:r>
            <a:r>
              <a:rPr lang="en-US" sz="2800" dirty="0">
                <a:solidFill>
                  <a:srgbClr val="000000"/>
                </a:solidFill>
                <a:latin typeface="Times New Roman"/>
                <a:ea typeface="Times New Roman"/>
              </a:rPr>
              <a:t>?</a:t>
            </a:r>
            <a:endParaRPr lang="en-US" sz="2800" dirty="0">
              <a:solidFill>
                <a:prstClr val="black"/>
              </a:solidFill>
              <a:latin typeface="Times New Roman"/>
              <a:ea typeface="Times New Roman"/>
            </a:endParaRPr>
          </a:p>
        </p:txBody>
      </p:sp>
      <p:sp>
        <p:nvSpPr>
          <p:cNvPr id="2" name="Rectangle 1"/>
          <p:cNvSpPr/>
          <p:nvPr/>
        </p:nvSpPr>
        <p:spPr>
          <a:xfrm>
            <a:off x="1060487" y="558275"/>
            <a:ext cx="10751765" cy="2600199"/>
          </a:xfrm>
          <a:prstGeom prst="rect">
            <a:avLst/>
          </a:prstGeom>
        </p:spPr>
        <p:txBody>
          <a:bodyPr wrap="square">
            <a:spAutoFit/>
          </a:bodyPr>
          <a:lstStyle/>
          <a:p>
            <a:pPr lvl="0">
              <a:lnSpc>
                <a:spcPct val="150000"/>
              </a:lnSpc>
            </a:pPr>
            <a:r>
              <a:rPr lang="en-US" sz="2800" b="1" dirty="0">
                <a:solidFill>
                  <a:srgbClr val="002060"/>
                </a:solidFill>
                <a:latin typeface="Times New Roman" pitchFamily="18" charset="0"/>
                <a:cs typeface="Times New Roman" pitchFamily="18" charset="0"/>
              </a:rPr>
              <a:t>1.Học </a:t>
            </a:r>
            <a:r>
              <a:rPr lang="en-US" sz="2800" b="1" dirty="0" err="1">
                <a:solidFill>
                  <a:srgbClr val="002060"/>
                </a:solidFill>
                <a:latin typeface="Times New Roman" pitchFamily="18" charset="0"/>
                <a:cs typeface="Times New Roman" pitchFamily="18" charset="0"/>
              </a:rPr>
              <a:t>bài</a:t>
            </a:r>
            <a:endParaRPr lang="en-US" sz="2800" b="1" dirty="0">
              <a:solidFill>
                <a:srgbClr val="002060"/>
              </a:solidFill>
              <a:latin typeface="Times New Roman" pitchFamily="18" charset="0"/>
              <a:cs typeface="Times New Roman" pitchFamily="18" charset="0"/>
            </a:endParaRPr>
          </a:p>
          <a:p>
            <a:pPr lvl="0">
              <a:lnSpc>
                <a:spcPct val="150000"/>
              </a:lnSpc>
            </a:pP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giai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đoạn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tiến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triển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hội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nguyên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thủy</a:t>
            </a:r>
            <a:endParaRPr lang="en-US" sz="2800" dirty="0">
              <a:solidFill>
                <a:prstClr val="black"/>
              </a:solidFill>
              <a:latin typeface="Times New Roman" pitchFamily="18" charset="0"/>
              <a:cs typeface="Times New Roman" pitchFamily="18" charset="0"/>
            </a:endParaRPr>
          </a:p>
          <a:p>
            <a:pPr lvl="0">
              <a:lnSpc>
                <a:spcPct val="150000"/>
              </a:lnSpc>
            </a:pP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Đời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sống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vật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tinh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thần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người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nguyên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thủy</a:t>
            </a:r>
            <a:endParaRPr lang="en-US" sz="2800" dirty="0">
              <a:solidFill>
                <a:prstClr val="black"/>
              </a:solidFill>
              <a:latin typeface="Times New Roman" pitchFamily="18" charset="0"/>
              <a:cs typeface="Times New Roman" pitchFamily="18" charset="0"/>
            </a:endParaRPr>
          </a:p>
          <a:p>
            <a:pPr lvl="0">
              <a:lnSpc>
                <a:spcPct val="150000"/>
              </a:lnSpc>
            </a:pP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Làm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bài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tập</a:t>
            </a:r>
            <a:r>
              <a:rPr lang="en-US" sz="2800" dirty="0">
                <a:solidFill>
                  <a:prstClr val="black"/>
                </a:solidFill>
                <a:latin typeface="Times New Roman" pitchFamily="18" charset="0"/>
                <a:cs typeface="Times New Roman" pitchFamily="18" charset="0"/>
              </a:rPr>
              <a:t> 2,4 SGK/25,26</a:t>
            </a:r>
          </a:p>
        </p:txBody>
      </p:sp>
    </p:spTree>
    <p:custDataLst>
      <p:tags r:id="rId1"/>
    </p:custDataLst>
    <p:extLst>
      <p:ext uri="{BB962C8B-B14F-4D97-AF65-F5344CB8AC3E}">
        <p14:creationId xmlns:p14="http://schemas.microsoft.com/office/powerpoint/2010/main" val="2231002780"/>
      </p:ext>
    </p:extLst>
  </p:cSld>
  <p:clrMapOvr>
    <a:masterClrMapping/>
  </p:clrMapOvr>
  <mc:AlternateContent xmlns:mc="http://schemas.openxmlformats.org/markup-compatibility/2006" xmlns:p14="http://schemas.microsoft.com/office/powerpoint/2010/main">
    <mc:Choice Requires="p14">
      <p:transition spd="slow" p14:dur="2000" advTm="51197"/>
    </mc:Choice>
    <mc:Fallback xmlns="">
      <p:transition spd="slow" advTm="511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54" y="-111211"/>
            <a:ext cx="11306432" cy="5873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829986"/>
      </p:ext>
    </p:extLst>
  </p:cSld>
  <p:clrMapOvr>
    <a:masterClrMapping/>
  </p:clrMapOvr>
  <mc:AlternateContent xmlns:mc="http://schemas.openxmlformats.org/markup-compatibility/2006" xmlns:p14="http://schemas.microsoft.com/office/powerpoint/2010/main">
    <mc:Choice Requires="p14">
      <p:transition spd="slow" p14:dur="2000" advTm="11201"/>
    </mc:Choice>
    <mc:Fallback xmlns="">
      <p:transition spd="slow" advTm="1120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114" y="187715"/>
            <a:ext cx="60055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63" y="937015"/>
            <a:ext cx="1099185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2737" y="1312032"/>
            <a:ext cx="9315450"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013" y="2202619"/>
            <a:ext cx="108585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588971" y="2581386"/>
            <a:ext cx="8873711" cy="523220"/>
          </a:xfrm>
          <a:prstGeom prst="rect">
            <a:avLst/>
          </a:prstGeom>
        </p:spPr>
        <p:txBody>
          <a:bodyPr wrap="none">
            <a:spAutoFit/>
          </a:bodyPr>
          <a:lstStyle/>
          <a:p>
            <a:pPr>
              <a:defRPr/>
            </a:pPr>
            <a:r>
              <a:rPr lang="en-US" sz="2800" b="1">
                <a:solidFill>
                  <a:prstClr val="black"/>
                </a:solidFill>
                <a:latin typeface="Times New Roman" panose="02020603050405020304" pitchFamily="18" charset="0"/>
                <a:cs typeface="Times New Roman" panose="02020603050405020304" pitchFamily="18" charset="0"/>
              </a:rPr>
              <a:t>ĐỜI SỐNG VẬT CHẤT CỦA NGƯỜI NGUYÊN THỦY</a:t>
            </a:r>
          </a:p>
        </p:txBody>
      </p:sp>
      <p:sp>
        <p:nvSpPr>
          <p:cNvPr id="10" name="TextBox 9"/>
          <p:cNvSpPr txBox="1"/>
          <p:nvPr/>
        </p:nvSpPr>
        <p:spPr bwMode="auto">
          <a:xfrm>
            <a:off x="1433173" y="3737916"/>
            <a:ext cx="435768" cy="461851"/>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wrap="square" anchor="ctr">
            <a:spAutoFit/>
          </a:bodyPr>
          <a:lstStyle/>
          <a:p>
            <a:pPr algn="ctr" eaLnBrk="1" fontAlgn="auto" latinLnBrk="1" hangingPunct="1">
              <a:spcBef>
                <a:spcPts val="0"/>
              </a:spcBef>
              <a:spcAft>
                <a:spcPts val="0"/>
              </a:spcAft>
              <a:defRPr/>
            </a:pPr>
            <a:r>
              <a:rPr lang="en-US" altLang="ko-KR" sz="2400" b="1">
                <a:solidFill>
                  <a:srgbClr val="984807"/>
                </a:solidFill>
                <a:latin typeface="Times New Roman" pitchFamily="18" charset="0"/>
                <a:cs typeface="Times New Roman" pitchFamily="18" charset="0"/>
              </a:rPr>
              <a:t>1</a:t>
            </a:r>
            <a:endParaRPr lang="ko-KR" altLang="en-US" sz="2400" b="1" dirty="0">
              <a:solidFill>
                <a:srgbClr val="984807"/>
              </a:solidFill>
              <a:latin typeface="Times New Roman" pitchFamily="18" charset="0"/>
              <a:cs typeface="Times New Roman" pitchFamily="18" charset="0"/>
            </a:endParaRPr>
          </a:p>
        </p:txBody>
      </p:sp>
      <p:sp>
        <p:nvSpPr>
          <p:cNvPr id="11" name="Pentagon 10"/>
          <p:cNvSpPr/>
          <p:nvPr/>
        </p:nvSpPr>
        <p:spPr bwMode="auto">
          <a:xfrm>
            <a:off x="1868941" y="3781692"/>
            <a:ext cx="8769816" cy="374298"/>
          </a:xfrm>
          <a:prstGeom prst="homePlate">
            <a:avLst/>
          </a:prstGeom>
          <a:ln/>
        </p:spPr>
        <p:style>
          <a:lnRef idx="0">
            <a:schemeClr val="accent1"/>
          </a:lnRef>
          <a:fillRef idx="3">
            <a:schemeClr val="accent1"/>
          </a:fillRef>
          <a:effectRef idx="3">
            <a:schemeClr val="accent1"/>
          </a:effectRef>
          <a:fontRef idx="minor">
            <a:schemeClr val="lt1"/>
          </a:fontRef>
        </p:style>
        <p:txBody>
          <a:bodyPr anchor="ctr"/>
          <a:lstStyle/>
          <a:p>
            <a:pPr lvl="0"/>
            <a:r>
              <a:rPr lang="en-US" sz="2800" b="1">
                <a:solidFill>
                  <a:srgbClr val="7030A0"/>
                </a:solidFill>
                <a:latin typeface="Times New Roman" panose="02020603050405020304" pitchFamily="18" charset="0"/>
                <a:cs typeface="Times New Roman" panose="02020603050405020304" pitchFamily="18" charset="0"/>
              </a:rPr>
              <a:t>   </a:t>
            </a:r>
            <a:r>
              <a:rPr lang="en-US" sz="2800" b="1">
                <a:solidFill>
                  <a:schemeClr val="tx1"/>
                </a:solidFill>
                <a:latin typeface="Times New Roman" panose="02020603050405020304" pitchFamily="18" charset="0"/>
                <a:cs typeface="Times New Roman" panose="02020603050405020304" pitchFamily="18" charset="0"/>
              </a:rPr>
              <a:t>Lao động và công cụ lao động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Flowchart: Connector 8"/>
          <p:cNvSpPr/>
          <p:nvPr/>
        </p:nvSpPr>
        <p:spPr>
          <a:xfrm>
            <a:off x="1251533" y="3540699"/>
            <a:ext cx="799049" cy="79577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bwMode="auto">
          <a:xfrm>
            <a:off x="1433689" y="3746320"/>
            <a:ext cx="435768" cy="461851"/>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wrap="square" anchor="ctr">
            <a:spAutoFit/>
          </a:bodyPr>
          <a:lstStyle/>
          <a:p>
            <a:pPr algn="ctr" eaLnBrk="1" fontAlgn="auto" latinLnBrk="1" hangingPunct="1">
              <a:spcBef>
                <a:spcPts val="0"/>
              </a:spcBef>
              <a:spcAft>
                <a:spcPts val="0"/>
              </a:spcAft>
              <a:defRPr/>
            </a:pPr>
            <a:r>
              <a:rPr lang="en-US" altLang="ko-KR" sz="2400" b="1">
                <a:solidFill>
                  <a:srgbClr val="984807"/>
                </a:solidFill>
                <a:latin typeface="Times New Roman" pitchFamily="18" charset="0"/>
                <a:cs typeface="Times New Roman" pitchFamily="18" charset="0"/>
              </a:rPr>
              <a:t>1</a:t>
            </a:r>
            <a:endParaRPr lang="ko-KR" altLang="en-US" sz="2400" b="1" dirty="0">
              <a:solidFill>
                <a:srgbClr val="984807"/>
              </a:solidFill>
              <a:latin typeface="Times New Roman" pitchFamily="18" charset="0"/>
              <a:cs typeface="Times New Roman" pitchFamily="18" charset="0"/>
            </a:endParaRPr>
          </a:p>
        </p:txBody>
      </p:sp>
      <p:sp>
        <p:nvSpPr>
          <p:cNvPr id="15" name="Pentagon 14"/>
          <p:cNvSpPr/>
          <p:nvPr/>
        </p:nvSpPr>
        <p:spPr bwMode="auto">
          <a:xfrm>
            <a:off x="1869457" y="4741519"/>
            <a:ext cx="8769816" cy="374300"/>
          </a:xfrm>
          <a:prstGeom prst="homePlate">
            <a:avLst/>
          </a:prstGeom>
          <a:ln/>
        </p:spPr>
        <p:style>
          <a:lnRef idx="0">
            <a:schemeClr val="accent1"/>
          </a:lnRef>
          <a:fillRef idx="3">
            <a:schemeClr val="accent1"/>
          </a:fillRef>
          <a:effectRef idx="3">
            <a:schemeClr val="accent1"/>
          </a:effectRef>
          <a:fontRef idx="minor">
            <a:schemeClr val="lt1"/>
          </a:fontRef>
        </p:style>
        <p:txBody>
          <a:bodyPr anchor="ctr"/>
          <a:lstStyle/>
          <a:p>
            <a:pPr lvl="0">
              <a:defRPr/>
            </a:pP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Từ</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bắt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lượm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trồng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trọt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nuôi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4" name="TextBox 13"/>
          <p:cNvSpPr txBox="1"/>
          <p:nvPr/>
        </p:nvSpPr>
        <p:spPr bwMode="auto">
          <a:xfrm>
            <a:off x="1433689" y="4653968"/>
            <a:ext cx="435768" cy="461851"/>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wrap="square" anchor="ctr">
            <a:spAutoFit/>
          </a:bodyPr>
          <a:lstStyle/>
          <a:p>
            <a:pPr algn="ctr" eaLnBrk="1" fontAlgn="auto" latinLnBrk="1" hangingPunct="1">
              <a:spcBef>
                <a:spcPts val="0"/>
              </a:spcBef>
              <a:spcAft>
                <a:spcPts val="0"/>
              </a:spcAft>
              <a:defRPr/>
            </a:pPr>
            <a:r>
              <a:rPr lang="en-US" altLang="ko-KR" sz="2400" b="1">
                <a:solidFill>
                  <a:srgbClr val="984807"/>
                </a:solidFill>
                <a:latin typeface="Times New Roman" pitchFamily="18" charset="0"/>
                <a:cs typeface="Times New Roman" pitchFamily="18" charset="0"/>
              </a:rPr>
              <a:t>2</a:t>
            </a:r>
            <a:endParaRPr lang="ko-KR" altLang="en-US" sz="2400" b="1" dirty="0">
              <a:solidFill>
                <a:srgbClr val="984807"/>
              </a:solidFill>
              <a:latin typeface="Times New Roman" pitchFamily="18" charset="0"/>
              <a:cs typeface="Times New Roman" pitchFamily="18" charset="0"/>
            </a:endParaRPr>
          </a:p>
        </p:txBody>
      </p:sp>
      <p:sp>
        <p:nvSpPr>
          <p:cNvPr id="13" name="Flowchart: Connector 12"/>
          <p:cNvSpPr/>
          <p:nvPr/>
        </p:nvSpPr>
        <p:spPr>
          <a:xfrm>
            <a:off x="1251532" y="4457195"/>
            <a:ext cx="799049" cy="79577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bwMode="auto">
          <a:xfrm>
            <a:off x="1433689" y="4653968"/>
            <a:ext cx="435768" cy="461851"/>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wrap="square" anchor="ctr">
            <a:spAutoFit/>
          </a:bodyPr>
          <a:lstStyle/>
          <a:p>
            <a:pPr algn="ctr" eaLnBrk="1" fontAlgn="auto" latinLnBrk="1" hangingPunct="1">
              <a:spcBef>
                <a:spcPts val="0"/>
              </a:spcBef>
              <a:spcAft>
                <a:spcPts val="0"/>
              </a:spcAft>
              <a:defRPr/>
            </a:pPr>
            <a:r>
              <a:rPr lang="en-US" altLang="ko-KR" sz="2400" b="1">
                <a:solidFill>
                  <a:srgbClr val="984807"/>
                </a:solidFill>
                <a:latin typeface="Times New Roman" pitchFamily="18" charset="0"/>
                <a:cs typeface="Times New Roman" pitchFamily="18" charset="0"/>
              </a:rPr>
              <a:t>2</a:t>
            </a:r>
            <a:endParaRPr lang="ko-KR" altLang="en-US" sz="2400" b="1" dirty="0">
              <a:solidFill>
                <a:srgbClr val="984807"/>
              </a:solidFill>
              <a:latin typeface="Times New Roman" pitchFamily="18" charset="0"/>
              <a:cs typeface="Times New Roman" pitchFamily="18" charset="0"/>
            </a:endParaRPr>
          </a:p>
        </p:txBody>
      </p:sp>
      <p:grpSp>
        <p:nvGrpSpPr>
          <p:cNvPr id="17" name="Group 29"/>
          <p:cNvGrpSpPr>
            <a:grpSpLocks/>
          </p:cNvGrpSpPr>
          <p:nvPr/>
        </p:nvGrpSpPr>
        <p:grpSpPr bwMode="auto">
          <a:xfrm>
            <a:off x="845034" y="5461935"/>
            <a:ext cx="10818662" cy="1180862"/>
            <a:chOff x="2337991" y="1552394"/>
            <a:chExt cx="2569076" cy="308009"/>
          </a:xfrm>
        </p:grpSpPr>
        <p:sp>
          <p:nvSpPr>
            <p:cNvPr id="18" name="Pentagon 17"/>
            <p:cNvSpPr/>
            <p:nvPr/>
          </p:nvSpPr>
          <p:spPr>
            <a:xfrm>
              <a:off x="2696251" y="1616313"/>
              <a:ext cx="2210816" cy="181681"/>
            </a:xfrm>
            <a:prstGeom prst="homePlate">
              <a:avLst/>
            </a:prstGeom>
            <a:ln/>
          </p:spPr>
          <p:style>
            <a:lnRef idx="0">
              <a:schemeClr val="accent1"/>
            </a:lnRef>
            <a:fillRef idx="3">
              <a:schemeClr val="accent1"/>
            </a:fillRef>
            <a:effectRef idx="3">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dirty="0">
                <a:solidFill>
                  <a:prstClr val="white"/>
                </a:solidFill>
              </a:endParaRPr>
            </a:p>
          </p:txBody>
        </p:sp>
        <p:sp>
          <p:nvSpPr>
            <p:cNvPr id="19" name="Oval 18"/>
            <p:cNvSpPr/>
            <p:nvPr/>
          </p:nvSpPr>
          <p:spPr>
            <a:xfrm>
              <a:off x="2337991" y="1552394"/>
              <a:ext cx="410463" cy="308009"/>
            </a:xfrm>
            <a:prstGeom prst="ellipse">
              <a:avLst/>
            </a:prstGeom>
            <a:ln/>
          </p:spPr>
          <p:style>
            <a:lnRef idx="0">
              <a:schemeClr val="accent1"/>
            </a:lnRef>
            <a:fillRef idx="3">
              <a:schemeClr val="accent1"/>
            </a:fillRef>
            <a:effectRef idx="3">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dirty="0">
                <a:solidFill>
                  <a:prstClr val="white"/>
                </a:solidFill>
              </a:endParaRPr>
            </a:p>
          </p:txBody>
        </p:sp>
        <p:sp>
          <p:nvSpPr>
            <p:cNvPr id="20" name="TextBox 19"/>
            <p:cNvSpPr txBox="1"/>
            <p:nvPr/>
          </p:nvSpPr>
          <p:spPr>
            <a:xfrm>
              <a:off x="2457957" y="1613434"/>
              <a:ext cx="186540" cy="149482"/>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spAutoFit/>
            </a:bodyPr>
            <a:lstStyle/>
            <a:p>
              <a:pPr algn="ctr" eaLnBrk="1" fontAlgn="auto" latinLnBrk="1" hangingPunct="1">
                <a:spcBef>
                  <a:spcPts val="0"/>
                </a:spcBef>
                <a:spcAft>
                  <a:spcPts val="0"/>
                </a:spcAft>
                <a:defRPr/>
              </a:pPr>
              <a:r>
                <a:rPr lang="en-US" altLang="ko-KR" sz="2400" b="1">
                  <a:solidFill>
                    <a:srgbClr val="984807"/>
                  </a:solidFill>
                  <a:latin typeface="Times New Roman" pitchFamily="18" charset="0"/>
                  <a:cs typeface="Times New Roman" pitchFamily="18" charset="0"/>
                </a:rPr>
                <a:t>III</a:t>
              </a:r>
              <a:endParaRPr lang="ko-KR" altLang="en-US" sz="2400" b="1" dirty="0">
                <a:solidFill>
                  <a:srgbClr val="984807"/>
                </a:solidFill>
                <a:latin typeface="Times New Roman" pitchFamily="18" charset="0"/>
                <a:cs typeface="Times New Roman" pitchFamily="18" charset="0"/>
              </a:endParaRPr>
            </a:p>
          </p:txBody>
        </p:sp>
      </p:grpSp>
      <p:sp>
        <p:nvSpPr>
          <p:cNvPr id="21" name="Rectangle 20"/>
          <p:cNvSpPr/>
          <p:nvPr/>
        </p:nvSpPr>
        <p:spPr>
          <a:xfrm>
            <a:off x="2588971" y="5850484"/>
            <a:ext cx="9038885" cy="523220"/>
          </a:xfrm>
          <a:prstGeom prst="rect">
            <a:avLst/>
          </a:prstGeom>
        </p:spPr>
        <p:txBody>
          <a:bodyPr wrap="none">
            <a:spAutoFit/>
          </a:bodyPr>
          <a:lstStyle/>
          <a:p>
            <a:pPr>
              <a:defRPr/>
            </a:pPr>
            <a:r>
              <a:rPr lang="en-US" sz="2800" b="1">
                <a:solidFill>
                  <a:prstClr val="black"/>
                </a:solidFill>
                <a:latin typeface="Times New Roman" panose="02020603050405020304" pitchFamily="18" charset="0"/>
                <a:cs typeface="Times New Roman" panose="02020603050405020304" pitchFamily="18" charset="0"/>
              </a:rPr>
              <a:t>ĐỜI SỐNG TINH THẦN CỦA NGƯỜI NGUYÊN THỦY</a:t>
            </a:r>
          </a:p>
        </p:txBody>
      </p:sp>
    </p:spTree>
    <p:extLst>
      <p:ext uri="{BB962C8B-B14F-4D97-AF65-F5344CB8AC3E}">
        <p14:creationId xmlns:p14="http://schemas.microsoft.com/office/powerpoint/2010/main" val="1148139557"/>
      </p:ext>
    </p:extLst>
  </p:cSld>
  <p:clrMapOvr>
    <a:masterClrMapping/>
  </p:clrMapOvr>
  <mc:AlternateContent xmlns:mc="http://schemas.openxmlformats.org/markup-compatibility/2006" xmlns:p14="http://schemas.microsoft.com/office/powerpoint/2010/main">
    <mc:Choice Requires="p14">
      <p:transition spd="slow" p14:dur="2000" advTm="38415"/>
    </mc:Choice>
    <mc:Fallback xmlns="">
      <p:transition spd="slow" advTm="3841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eft Brace 9">
            <a:extLst>
              <a:ext uri="{FF2B5EF4-FFF2-40B4-BE49-F238E27FC236}">
                <a16:creationId xmlns:a16="http://schemas.microsoft.com/office/drawing/2014/main" xmlns="" id="{062B19E6-12FC-4C94-97E5-1AA8A67A3DF1}"/>
              </a:ext>
            </a:extLst>
          </p:cNvPr>
          <p:cNvSpPr/>
          <p:nvPr/>
        </p:nvSpPr>
        <p:spPr>
          <a:xfrm rot="5400000">
            <a:off x="5450898" y="2098963"/>
            <a:ext cx="570416" cy="6567211"/>
          </a:xfrm>
          <a:prstGeom prst="leftBrace">
            <a:avLst>
              <a:gd name="adj1" fmla="val 8333"/>
              <a:gd name="adj2" fmla="val 48500"/>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endParaRPr>
          </a:p>
        </p:txBody>
      </p:sp>
      <p:grpSp>
        <p:nvGrpSpPr>
          <p:cNvPr id="18" name="Group 17">
            <a:extLst>
              <a:ext uri="{FF2B5EF4-FFF2-40B4-BE49-F238E27FC236}">
                <a16:creationId xmlns:a16="http://schemas.microsoft.com/office/drawing/2014/main" xmlns="" id="{2C4AFDE4-CD57-4D39-8938-22239EEDA3C7}"/>
              </a:ext>
            </a:extLst>
          </p:cNvPr>
          <p:cNvGrpSpPr/>
          <p:nvPr/>
        </p:nvGrpSpPr>
        <p:grpSpPr>
          <a:xfrm>
            <a:off x="1411550" y="5667776"/>
            <a:ext cx="9667782" cy="319614"/>
            <a:chOff x="1411550" y="4634126"/>
            <a:chExt cx="9667782" cy="319614"/>
          </a:xfrm>
        </p:grpSpPr>
        <p:cxnSp>
          <p:nvCxnSpPr>
            <p:cNvPr id="7" name="Straight Arrow Connector 6">
              <a:extLst>
                <a:ext uri="{FF2B5EF4-FFF2-40B4-BE49-F238E27FC236}">
                  <a16:creationId xmlns:a16="http://schemas.microsoft.com/office/drawing/2014/main" xmlns="" id="{DDB221CD-C1BD-4C77-8605-0AF034013CC3}"/>
                </a:ext>
              </a:extLst>
            </p:cNvPr>
            <p:cNvCxnSpPr/>
            <p:nvPr/>
          </p:nvCxnSpPr>
          <p:spPr>
            <a:xfrm>
              <a:off x="1411550" y="4776186"/>
              <a:ext cx="966778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65E7D8A-F6F3-4CF8-9EED-31AB222FFAF5}"/>
                </a:ext>
              </a:extLst>
            </p:cNvPr>
            <p:cNvCxnSpPr/>
            <p:nvPr/>
          </p:nvCxnSpPr>
          <p:spPr>
            <a:xfrm>
              <a:off x="2452500"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E4A9BC4-4B57-43AD-9387-250BEF8A89F5}"/>
                </a:ext>
              </a:extLst>
            </p:cNvPr>
            <p:cNvCxnSpPr/>
            <p:nvPr/>
          </p:nvCxnSpPr>
          <p:spPr>
            <a:xfrm>
              <a:off x="9019712"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xmlns="" id="{EEB2388A-20EC-47C3-8AAF-065CA63BE64B}"/>
              </a:ext>
            </a:extLst>
          </p:cNvPr>
          <p:cNvSpPr txBox="1"/>
          <p:nvPr/>
        </p:nvSpPr>
        <p:spPr>
          <a:xfrm>
            <a:off x="1532238" y="6027003"/>
            <a:ext cx="2261286" cy="830997"/>
          </a:xfrm>
          <a:prstGeom prst="rect">
            <a:avLst/>
          </a:prstGeom>
          <a:solidFill>
            <a:srgbClr val="7030A0"/>
          </a:solidFill>
        </p:spPr>
        <p:txBody>
          <a:bodyPr wrap="square" rtlCol="0">
            <a:spAutoFit/>
          </a:bodyPr>
          <a:lstStyle/>
          <a:p>
            <a:pPr algn="ctr">
              <a:defRPr/>
            </a:pPr>
            <a:r>
              <a:rPr lang="en-US" sz="2400" err="1">
                <a:solidFill>
                  <a:prstClr val="white"/>
                </a:solidFill>
                <a:latin typeface="Times New Roman" panose="02020603050405020304" pitchFamily="18" charset="0"/>
                <a:cs typeface="Times New Roman" panose="02020603050405020304" pitchFamily="18" charset="0"/>
              </a:rPr>
              <a:t>Từ</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khi</a:t>
            </a:r>
            <a:r>
              <a:rPr lang="en-US" sz="2400">
                <a:solidFill>
                  <a:prstClr val="white"/>
                </a:solidFill>
                <a:latin typeface="Times New Roman" panose="02020603050405020304" pitchFamily="18" charset="0"/>
                <a:cs typeface="Times New Roman" panose="02020603050405020304" pitchFamily="18" charset="0"/>
              </a:rPr>
              <a:t> con </a:t>
            </a:r>
            <a:r>
              <a:rPr lang="en-US" sz="2400" err="1">
                <a:solidFill>
                  <a:prstClr val="white"/>
                </a:solidFill>
                <a:latin typeface="Times New Roman" panose="02020603050405020304" pitchFamily="18" charset="0"/>
                <a:cs typeface="Times New Roman" panose="02020603050405020304" pitchFamily="18" charset="0"/>
              </a:rPr>
              <a:t>người</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xuất</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hiện</a:t>
            </a: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B16E511D-1E5D-451E-A6E8-F970C0BD124A}"/>
              </a:ext>
            </a:extLst>
          </p:cNvPr>
          <p:cNvSpPr txBox="1"/>
          <p:nvPr/>
        </p:nvSpPr>
        <p:spPr>
          <a:xfrm>
            <a:off x="7797114" y="5990941"/>
            <a:ext cx="2453028" cy="830997"/>
          </a:xfrm>
          <a:prstGeom prst="rect">
            <a:avLst/>
          </a:prstGeom>
          <a:solidFill>
            <a:srgbClr val="7030A0"/>
          </a:solidFill>
        </p:spPr>
        <p:txBody>
          <a:bodyPr wrap="square" rtlCol="0">
            <a:spAutoFit/>
          </a:bodyPr>
          <a:lstStyle/>
          <a:p>
            <a:pPr algn="ctr">
              <a:defRPr/>
            </a:pPr>
            <a:r>
              <a:rPr lang="en-US" sz="2400" err="1">
                <a:solidFill>
                  <a:prstClr val="white"/>
                </a:solidFill>
                <a:latin typeface="Times New Roman" panose="02020603050405020304" pitchFamily="18" charset="0"/>
                <a:cs typeface="Times New Roman" panose="02020603050405020304" pitchFamily="18" charset="0"/>
              </a:rPr>
              <a:t>Xã</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hội</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có</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giai</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cấp</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và</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nhà</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nước</a:t>
            </a:r>
            <a:endParaRPr lang="en-US" sz="2400">
              <a:solidFill>
                <a:prstClr val="white"/>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CFF7D1B2-E655-4792-93BF-DCA8333D4B3C}"/>
              </a:ext>
            </a:extLst>
          </p:cNvPr>
          <p:cNvSpPr txBox="1"/>
          <p:nvPr/>
        </p:nvSpPr>
        <p:spPr>
          <a:xfrm>
            <a:off x="4378370" y="4561164"/>
            <a:ext cx="2715472" cy="461665"/>
          </a:xfrm>
          <a:prstGeom prst="rect">
            <a:avLst/>
          </a:prstGeom>
          <a:solidFill>
            <a:srgbClr val="7030A0"/>
          </a:solidFill>
        </p:spPr>
        <p:txBody>
          <a:bodyPr wrap="square" rtlCol="0">
            <a:spAutoFit/>
          </a:bodyPr>
          <a:lstStyle/>
          <a:p>
            <a:pPr algn="ctr">
              <a:defRPr/>
            </a:pPr>
            <a:r>
              <a:rPr lang="en-US" sz="2400" err="1">
                <a:solidFill>
                  <a:prstClr val="white"/>
                </a:solidFill>
                <a:latin typeface="Times New Roman" panose="02020603050405020304" pitchFamily="18" charset="0"/>
                <a:cs typeface="Times New Roman" panose="02020603050405020304" pitchFamily="18" charset="0"/>
              </a:rPr>
              <a:t>Xã</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hội</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nguyên</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thủy</a:t>
            </a:r>
            <a:endParaRPr lang="en-US" sz="2400">
              <a:solidFill>
                <a:prstClr val="white"/>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BE8E2A0A-7C03-458A-8BF3-325079114142}"/>
              </a:ext>
            </a:extLst>
          </p:cNvPr>
          <p:cNvSpPr/>
          <p:nvPr/>
        </p:nvSpPr>
        <p:spPr>
          <a:xfrm>
            <a:off x="111211" y="1225358"/>
            <a:ext cx="5436973" cy="3173713"/>
          </a:xfrm>
          <a:prstGeom prst="rect">
            <a:avLst/>
          </a:prstGeom>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lvl="0">
              <a:defRPr/>
            </a:pPr>
            <a:r>
              <a:rPr lang="en-US" sz="2800" i="1">
                <a:solidFill>
                  <a:prstClr val="black"/>
                </a:solidFill>
                <a:latin typeface="Times New Roman" panose="02020603050405020304" pitchFamily="18" charset="0"/>
                <a:cs typeface="Times New Roman" panose="02020603050405020304" pitchFamily="18" charset="0"/>
              </a:rPr>
              <a:t>Dựa vào sơ đồ</a:t>
            </a:r>
            <a:r>
              <a:rPr lang="vi-VN" sz="2800" i="1">
                <a:solidFill>
                  <a:prstClr val="black"/>
                </a:solidFill>
                <a:latin typeface="Times New Roman" panose="02020603050405020304" pitchFamily="18" charset="0"/>
                <a:cs typeface="Times New Roman" panose="02020603050405020304" pitchFamily="18" charset="0"/>
              </a:rPr>
              <a:t> hình 4.</a:t>
            </a:r>
            <a:r>
              <a:rPr lang="en-US" sz="2800" i="1">
                <a:solidFill>
                  <a:prstClr val="black"/>
                </a:solidFill>
                <a:latin typeface="Times New Roman" panose="02020603050405020304" pitchFamily="18" charset="0"/>
                <a:cs typeface="Times New Roman" panose="02020603050405020304" pitchFamily="18" charset="0"/>
              </a:rPr>
              <a:t>1</a:t>
            </a:r>
            <a:r>
              <a:rPr lang="vi-VN" sz="2800" i="1">
                <a:solidFill>
                  <a:prstClr val="black"/>
                </a:solidFill>
                <a:latin typeface="Times New Roman" panose="02020603050405020304" pitchFamily="18" charset="0"/>
                <a:cs typeface="Times New Roman" panose="02020603050405020304" pitchFamily="18" charset="0"/>
              </a:rPr>
              <a:t> và</a:t>
            </a:r>
            <a:r>
              <a:rPr lang="en-US" sz="2800" i="1">
                <a:solidFill>
                  <a:prstClr val="black"/>
                </a:solidFill>
                <a:latin typeface="Times New Roman" panose="02020603050405020304" pitchFamily="18" charset="0"/>
                <a:cs typeface="Times New Roman" panose="02020603050405020304" pitchFamily="18" charset="0"/>
              </a:rPr>
              <a:t> thông tin bên dưới em hãy cho biết:</a:t>
            </a:r>
          </a:p>
          <a:p>
            <a:pPr lvl="0">
              <a:defRPr/>
            </a:pPr>
            <a:r>
              <a:rPr lang="en-US" sz="2800" i="1">
                <a:solidFill>
                  <a:prstClr val="black"/>
                </a:solidFill>
                <a:latin typeface="Times New Roman" panose="02020603050405020304" pitchFamily="18" charset="0"/>
                <a:cs typeface="Times New Roman" panose="02020603050405020304" pitchFamily="18" charset="0"/>
              </a:rPr>
              <a:t>- Xã hội nguyên thủy đã trải qua những giai đoạn phát triển nào?</a:t>
            </a:r>
          </a:p>
          <a:p>
            <a:pPr lvl="0">
              <a:defRPr/>
            </a:pPr>
            <a:r>
              <a:rPr lang="en-US" sz="2800" i="1">
                <a:solidFill>
                  <a:prstClr val="black"/>
                </a:solidFill>
                <a:latin typeface="Times New Roman" panose="02020603050405020304" pitchFamily="18" charset="0"/>
                <a:cs typeface="Times New Roman" panose="02020603050405020304" pitchFamily="18" charset="0"/>
              </a:rPr>
              <a:t>- Đặc điểm căn bản trong quan hệ của con người với nhau thời kì nguyên thủy.</a:t>
            </a:r>
            <a:endParaRPr lang="en-US" sz="2400" i="1">
              <a:solidFill>
                <a:prstClr val="black"/>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33945" y="748304"/>
            <a:ext cx="10016197" cy="477054"/>
          </a:xfrm>
          <a:prstGeom prst="rect">
            <a:avLst/>
          </a:prstGeom>
          <a:noFill/>
        </p:spPr>
        <p:txBody>
          <a:bodyPr wrap="square" rtlCol="0">
            <a:spAutoFit/>
          </a:bodyPr>
          <a:lstStyle/>
          <a:p>
            <a:pPr>
              <a:defRPr/>
            </a:pPr>
            <a:r>
              <a:rPr lang="en-US" sz="2500" b="1">
                <a:solidFill>
                  <a:srgbClr val="002060"/>
                </a:solidFill>
                <a:latin typeface="Times New Roman" panose="02020603050405020304" pitchFamily="18" charset="0"/>
                <a:cs typeface="Times New Roman" panose="02020603050405020304" pitchFamily="18" charset="0"/>
              </a:rPr>
              <a:t>I.CÁC GIAI ĐOẠN TIẾN TRIỂN CỦA XÃ HỘI NGUYÊN THỦY</a:t>
            </a:r>
          </a:p>
        </p:txBody>
      </p:sp>
      <p:sp>
        <p:nvSpPr>
          <p:cNvPr id="3" name="TextBox 2"/>
          <p:cNvSpPr txBox="1"/>
          <p:nvPr/>
        </p:nvSpPr>
        <p:spPr>
          <a:xfrm>
            <a:off x="3300312" y="196948"/>
            <a:ext cx="5899959" cy="523220"/>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BÀI 4: XÃ HỘI NGUYÊN THỦY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6106" y="1202684"/>
            <a:ext cx="6191250" cy="2702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643" y="3734592"/>
            <a:ext cx="6688137"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86466364"/>
      </p:ext>
    </p:extLst>
  </p:cSld>
  <p:clrMapOvr>
    <a:masterClrMapping/>
  </p:clrMapOvr>
  <mc:AlternateContent xmlns:mc="http://schemas.openxmlformats.org/markup-compatibility/2006" xmlns:p14="http://schemas.microsoft.com/office/powerpoint/2010/main">
    <mc:Choice Requires="p14">
      <p:transition spd="slow" p14:dur="2000" advTm="47936"/>
    </mc:Choice>
    <mc:Fallback xmlns="">
      <p:transition spd="slow" advTm="479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45" y="748304"/>
            <a:ext cx="10016197" cy="477054"/>
          </a:xfrm>
          <a:prstGeom prst="rect">
            <a:avLst/>
          </a:prstGeom>
          <a:noFill/>
        </p:spPr>
        <p:txBody>
          <a:bodyPr wrap="square" rtlCol="0">
            <a:spAutoFit/>
          </a:bodyPr>
          <a:lstStyle/>
          <a:p>
            <a:pPr>
              <a:defRPr/>
            </a:pPr>
            <a:r>
              <a:rPr lang="en-US" sz="2500" b="1">
                <a:solidFill>
                  <a:srgbClr val="002060"/>
                </a:solidFill>
                <a:latin typeface="Times New Roman" panose="02020603050405020304" pitchFamily="18" charset="0"/>
                <a:cs typeface="Times New Roman" panose="02020603050405020304" pitchFamily="18" charset="0"/>
              </a:rPr>
              <a:t>I.CÁC GIAI ĐOẠN TIẾN TRIỂN CỦA XÃ HỘI NGUYÊN THỦY</a:t>
            </a:r>
          </a:p>
        </p:txBody>
      </p:sp>
      <p:sp>
        <p:nvSpPr>
          <p:cNvPr id="3" name="TextBox 2"/>
          <p:cNvSpPr txBox="1"/>
          <p:nvPr/>
        </p:nvSpPr>
        <p:spPr>
          <a:xfrm>
            <a:off x="3300312" y="196948"/>
            <a:ext cx="5899959" cy="523220"/>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BÀI 4: XÃ HỘI NGUYÊN THỦY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7427" y="1580958"/>
            <a:ext cx="5284573"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3945" y="1445741"/>
            <a:ext cx="6673482" cy="954107"/>
          </a:xfrm>
          <a:prstGeom prst="rect">
            <a:avLst/>
          </a:prstGeom>
          <a:noFill/>
        </p:spPr>
        <p:txBody>
          <a:bodyPr wrap="square" rtlCol="0">
            <a:spAutoFit/>
          </a:bodyPr>
          <a:lstStyle/>
          <a:p>
            <a:r>
              <a:rPr lang="en-US" sz="2800">
                <a:solidFill>
                  <a:prstClr val="black"/>
                </a:solidFill>
                <a:latin typeface="Times New Roman" pitchFamily="18" charset="0"/>
                <a:cs typeface="Times New Roman" pitchFamily="18" charset="0"/>
              </a:rPr>
              <a:t>- Xã hội nguyên thủy kéo dài hàng triệu năm và trải qua 2 giai đoạn phát triển.</a:t>
            </a:r>
            <a:endParaRPr lang="en-US" sz="2400">
              <a:solidFill>
                <a:prstClr val="black"/>
              </a:solidFill>
              <a:latin typeface="Times New Roman" pitchFamily="18" charset="0"/>
              <a:cs typeface="Times New Roman" pitchFamily="18" charset="0"/>
            </a:endParaRPr>
          </a:p>
        </p:txBody>
      </p:sp>
      <p:sp>
        <p:nvSpPr>
          <p:cNvPr id="9" name="TextBox 8"/>
          <p:cNvSpPr txBox="1"/>
          <p:nvPr/>
        </p:nvSpPr>
        <p:spPr>
          <a:xfrm>
            <a:off x="233941" y="2607391"/>
            <a:ext cx="6400799" cy="523220"/>
          </a:xfrm>
          <a:prstGeom prst="rect">
            <a:avLst/>
          </a:prstGeom>
          <a:noFill/>
        </p:spPr>
        <p:txBody>
          <a:bodyPr wrap="square" rtlCol="0">
            <a:spAutoFit/>
          </a:bodyPr>
          <a:lstStyle/>
          <a:p>
            <a:r>
              <a:rPr lang="vi-VN" sz="2800">
                <a:solidFill>
                  <a:prstClr val="black"/>
                </a:solidFill>
                <a:latin typeface="Times New Roman" pitchFamily="18" charset="0"/>
                <a:cs typeface="Times New Roman" pitchFamily="18" charset="0"/>
              </a:rPr>
              <a:t>+ Bầy người nguyên thủy</a:t>
            </a:r>
          </a:p>
        </p:txBody>
      </p:sp>
      <p:sp>
        <p:nvSpPr>
          <p:cNvPr id="13" name="TextBox 12"/>
          <p:cNvSpPr txBox="1"/>
          <p:nvPr/>
        </p:nvSpPr>
        <p:spPr>
          <a:xfrm>
            <a:off x="236792" y="3423515"/>
            <a:ext cx="6400798" cy="523220"/>
          </a:xfrm>
          <a:prstGeom prst="rect">
            <a:avLst/>
          </a:prstGeom>
          <a:noFill/>
        </p:spPr>
        <p:txBody>
          <a:bodyPr wrap="square" rtlCol="0">
            <a:spAutoFit/>
          </a:bodyPr>
          <a:lstStyle/>
          <a:p>
            <a:r>
              <a:rPr lang="en-US" sz="2800">
                <a:solidFill>
                  <a:prstClr val="black"/>
                </a:solidFill>
                <a:latin typeface="Times New Roman" pitchFamily="18" charset="0"/>
                <a:cs typeface="Times New Roman" pitchFamily="18" charset="0"/>
              </a:rPr>
              <a:t>+ Công xã thị tộc</a:t>
            </a:r>
          </a:p>
        </p:txBody>
      </p:sp>
      <p:sp>
        <p:nvSpPr>
          <p:cNvPr id="5" name="Right Brace 4"/>
          <p:cNvSpPr/>
          <p:nvPr/>
        </p:nvSpPr>
        <p:spPr>
          <a:xfrm>
            <a:off x="3947983" y="2869001"/>
            <a:ext cx="308919" cy="1077734"/>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ln>
                <a:solidFill>
                  <a:prstClr val="black"/>
                </a:solidFill>
              </a:ln>
              <a:solidFill>
                <a:prstClr val="black"/>
              </a:solidFill>
            </a:endParaRPr>
          </a:p>
        </p:txBody>
      </p:sp>
      <p:sp>
        <p:nvSpPr>
          <p:cNvPr id="6" name="TextBox 5"/>
          <p:cNvSpPr txBox="1"/>
          <p:nvPr/>
        </p:nvSpPr>
        <p:spPr>
          <a:xfrm>
            <a:off x="4392825" y="3138295"/>
            <a:ext cx="3144795" cy="523220"/>
          </a:xfrm>
          <a:prstGeom prst="rect">
            <a:avLst/>
          </a:prstGeom>
          <a:noFill/>
        </p:spPr>
        <p:txBody>
          <a:bodyPr wrap="square" rtlCol="0">
            <a:spAutoFit/>
          </a:bodyPr>
          <a:lstStyle/>
          <a:p>
            <a:r>
              <a:rPr lang="en-US" sz="2800">
                <a:solidFill>
                  <a:prstClr val="black"/>
                </a:solidFill>
                <a:latin typeface="Times New Roman" pitchFamily="18" charset="0"/>
                <a:cs typeface="Times New Roman" pitchFamily="18" charset="0"/>
              </a:rPr>
              <a:t>Hình 4.1 sgk/21</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9146" y="4813815"/>
            <a:ext cx="5630562"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986265400"/>
      </p:ext>
    </p:extLst>
  </p:cSld>
  <p:clrMapOvr>
    <a:masterClrMapping/>
  </p:clrMapOvr>
  <mc:AlternateContent xmlns:mc="http://schemas.openxmlformats.org/markup-compatibility/2006" xmlns:p14="http://schemas.microsoft.com/office/powerpoint/2010/main">
    <mc:Choice Requires="p14">
      <p:transition spd="slow" p14:dur="2000" advTm="91682"/>
    </mc:Choice>
    <mc:Fallback xmlns="">
      <p:transition spd="slow" advTm="916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4810F-38D8-4B31-958E-3762BC451DE7}"/>
              </a:ext>
            </a:extLst>
          </p:cNvPr>
          <p:cNvSpPr>
            <a:spLocks noGrp="1"/>
          </p:cNvSpPr>
          <p:nvPr>
            <p:ph type="title"/>
          </p:nvPr>
        </p:nvSpPr>
        <p:spPr>
          <a:xfrm>
            <a:off x="971365" y="106764"/>
            <a:ext cx="10515600" cy="1325563"/>
          </a:xfrm>
        </p:spPr>
        <p:txBody>
          <a:bodyPr>
            <a:noAutofit/>
          </a:bodyPr>
          <a:lstStyle/>
          <a:p>
            <a:pPr algn="ctr"/>
            <a:r>
              <a:rPr lang="en-US" sz="3200">
                <a:latin typeface="Times New Roman" panose="02020603050405020304" pitchFamily="18" charset="0"/>
                <a:cs typeface="Times New Roman" panose="02020603050405020304" pitchFamily="18" charset="0"/>
              </a:rPr>
              <a:t/>
            </a:r>
            <a:br>
              <a:rPr lang="en-US" sz="320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xmlns="" id="{7658B559-1019-4AC4-AF21-F551FCFBF1C6}"/>
              </a:ext>
            </a:extLst>
          </p:cNvPr>
          <p:cNvSpPr/>
          <p:nvPr/>
        </p:nvSpPr>
        <p:spPr>
          <a:xfrm>
            <a:off x="4204651" y="1346445"/>
            <a:ext cx="3515558" cy="3471168"/>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A959CEC8-4E76-425A-A701-7AD09F36763B}"/>
              </a:ext>
            </a:extLst>
          </p:cNvPr>
          <p:cNvGrpSpPr/>
          <p:nvPr/>
        </p:nvGrpSpPr>
        <p:grpSpPr>
          <a:xfrm>
            <a:off x="4465467" y="2613732"/>
            <a:ext cx="2574523" cy="1429814"/>
            <a:chOff x="4465467" y="2613732"/>
            <a:chExt cx="2574523" cy="1429814"/>
          </a:xfrm>
        </p:grpSpPr>
        <p:sp>
          <p:nvSpPr>
            <p:cNvPr id="5" name="Oval 4">
              <a:extLst>
                <a:ext uri="{FF2B5EF4-FFF2-40B4-BE49-F238E27FC236}">
                  <a16:creationId xmlns:a16="http://schemas.microsoft.com/office/drawing/2014/main" xmlns="" id="{2ADA4B6A-F3C4-4A39-B194-E143680F4A53}"/>
                </a:ext>
              </a:extLst>
            </p:cNvPr>
            <p:cNvSpPr/>
            <p:nvPr/>
          </p:nvSpPr>
          <p:spPr>
            <a:xfrm>
              <a:off x="4465467" y="2976236"/>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xmlns="" id="{FB616E27-F818-4C92-B12D-38C2D6B300EA}"/>
                </a:ext>
              </a:extLst>
            </p:cNvPr>
            <p:cNvSpPr/>
            <p:nvPr/>
          </p:nvSpPr>
          <p:spPr>
            <a:xfrm>
              <a:off x="5592932" y="2613732"/>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xmlns="" id="{240C12BF-EC1C-4B74-9069-B83B48BB8244}"/>
                </a:ext>
              </a:extLst>
            </p:cNvPr>
            <p:cNvSpPr/>
            <p:nvPr/>
          </p:nvSpPr>
          <p:spPr>
            <a:xfrm>
              <a:off x="5335479" y="3575249"/>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xmlns="" id="{3AE26E8E-91AD-4188-ABB2-499E33ACAB1F}"/>
                </a:ext>
              </a:extLst>
            </p:cNvPr>
            <p:cNvSpPr/>
            <p:nvPr/>
          </p:nvSpPr>
          <p:spPr>
            <a:xfrm>
              <a:off x="6341618" y="3575248"/>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xmlns="" id="{A2A5B6E4-A70D-4DE4-872F-7D9FCDC4A91C}"/>
                </a:ext>
              </a:extLst>
            </p:cNvPr>
            <p:cNvSpPr/>
            <p:nvPr/>
          </p:nvSpPr>
          <p:spPr>
            <a:xfrm>
              <a:off x="6525085" y="2635071"/>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xmlns="" id="{99906C89-FC74-4FC1-BA1B-42B7FA80037B}"/>
              </a:ext>
            </a:extLst>
          </p:cNvPr>
          <p:cNvGrpSpPr/>
          <p:nvPr/>
        </p:nvGrpSpPr>
        <p:grpSpPr>
          <a:xfrm>
            <a:off x="7665261" y="3512337"/>
            <a:ext cx="4175868" cy="892152"/>
            <a:chOff x="7720209" y="3082029"/>
            <a:chExt cx="4175868" cy="892152"/>
          </a:xfrm>
        </p:grpSpPr>
        <p:cxnSp>
          <p:nvCxnSpPr>
            <p:cNvPr id="11" name="Straight Arrow Connector 10">
              <a:extLst>
                <a:ext uri="{FF2B5EF4-FFF2-40B4-BE49-F238E27FC236}">
                  <a16:creationId xmlns:a16="http://schemas.microsoft.com/office/drawing/2014/main" xmlns="" id="{3E36AD9D-56FA-43E3-8C67-71044D427E86}"/>
                </a:ext>
              </a:extLst>
            </p:cNvPr>
            <p:cNvCxnSpPr>
              <a:cxnSpLocks/>
              <a:stCxn id="4" idx="6"/>
            </p:cNvCxnSpPr>
            <p:nvPr/>
          </p:nvCxnSpPr>
          <p:spPr>
            <a:xfrm>
              <a:off x="7720209" y="3082029"/>
              <a:ext cx="2032986" cy="3773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ED7BFDE2-7A9C-4E91-9C7C-FC4B7BD338AA}"/>
                </a:ext>
              </a:extLst>
            </p:cNvPr>
            <p:cNvSpPr txBox="1"/>
            <p:nvPr/>
          </p:nvSpPr>
          <p:spPr>
            <a:xfrm>
              <a:off x="9863091" y="3450961"/>
              <a:ext cx="20329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
            <a:extLst>
              <a:ext uri="{FF2B5EF4-FFF2-40B4-BE49-F238E27FC236}">
                <a16:creationId xmlns:a16="http://schemas.microsoft.com/office/drawing/2014/main" xmlns="" id="{D19D3EF2-D995-4151-A81B-5B1E6DC04582}"/>
              </a:ext>
            </a:extLst>
          </p:cNvPr>
          <p:cNvGrpSpPr/>
          <p:nvPr/>
        </p:nvGrpSpPr>
        <p:grpSpPr>
          <a:xfrm>
            <a:off x="6938315" y="2319026"/>
            <a:ext cx="4523912" cy="523220"/>
            <a:chOff x="6829888" y="2328398"/>
            <a:chExt cx="4523912" cy="523220"/>
          </a:xfrm>
        </p:grpSpPr>
        <p:cxnSp>
          <p:nvCxnSpPr>
            <p:cNvPr id="13" name="Straight Arrow Connector 12">
              <a:extLst>
                <a:ext uri="{FF2B5EF4-FFF2-40B4-BE49-F238E27FC236}">
                  <a16:creationId xmlns:a16="http://schemas.microsoft.com/office/drawing/2014/main" xmlns="" id="{68D59A0B-0D23-4AB0-8F4F-32BC5960CC86}"/>
                </a:ext>
              </a:extLst>
            </p:cNvPr>
            <p:cNvCxnSpPr/>
            <p:nvPr/>
          </p:nvCxnSpPr>
          <p:spPr>
            <a:xfrm>
              <a:off x="6829888" y="2753556"/>
              <a:ext cx="203298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0855E1C1-6C6D-4FD7-A0E2-542368082A95}"/>
                </a:ext>
              </a:extLst>
            </p:cNvPr>
            <p:cNvSpPr txBox="1"/>
            <p:nvPr/>
          </p:nvSpPr>
          <p:spPr>
            <a:xfrm>
              <a:off x="9320814" y="2328398"/>
              <a:ext cx="20329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6" name="TextBox 15"/>
          <p:cNvSpPr txBox="1"/>
          <p:nvPr/>
        </p:nvSpPr>
        <p:spPr>
          <a:xfrm>
            <a:off x="3300312" y="196948"/>
            <a:ext cx="5899959" cy="523220"/>
          </a:xfrm>
          <a:prstGeom prst="rect">
            <a:avLst/>
          </a:prstGeom>
          <a:noFill/>
        </p:spPr>
        <p:txBody>
          <a:bodyPr wrap="square" rtlCol="0">
            <a:spAutoFit/>
          </a:bodyPr>
          <a:lstStyle/>
          <a:p>
            <a:pPr lvl="0"/>
            <a:r>
              <a:rPr lang="en-US" sz="2800" b="1">
                <a:solidFill>
                  <a:srgbClr val="FF0000"/>
                </a:solidFill>
                <a:latin typeface="Times New Roman" pitchFamily="18" charset="0"/>
                <a:cs typeface="Times New Roman" pitchFamily="18" charset="0"/>
              </a:rPr>
              <a:t>BÀI 4: XÃ HỘI NGUYÊN THỦY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28" y="712445"/>
            <a:ext cx="9517063"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xmlns="" id="{88087DF4-52F8-482B-8E86-C58B3004CCAE}"/>
              </a:ext>
            </a:extLst>
          </p:cNvPr>
          <p:cNvSpPr txBox="1"/>
          <p:nvPr/>
        </p:nvSpPr>
        <p:spPr>
          <a:xfrm>
            <a:off x="682367" y="1226815"/>
            <a:ext cx="3680586" cy="1815882"/>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Quan </a:t>
            </a:r>
            <a:r>
              <a:rPr lang="en-US" sz="2800" b="1" dirty="0" err="1">
                <a:solidFill>
                  <a:srgbClr val="FF0000"/>
                </a:solidFill>
                <a:latin typeface="Times New Roman" pitchFamily="18" charset="0"/>
                <a:cs typeface="Times New Roman" pitchFamily="18" charset="0"/>
              </a:rPr>
              <a:t>sát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em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hãy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thế</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thị</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tộc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thế</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bộ</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lạc</a:t>
            </a:r>
            <a:r>
              <a:rPr lang="en-US" sz="2800" b="1" dirty="0">
                <a:solidFill>
                  <a:srgbClr val="FF0000"/>
                </a:solidFill>
                <a:latin typeface="Times New Roman" pitchFamily="18" charset="0"/>
                <a:cs typeface="Times New Roman" pitchFamily="18" charset="0"/>
              </a:rPr>
              <a:t>?</a:t>
            </a:r>
          </a:p>
        </p:txBody>
      </p:sp>
      <p:sp>
        <p:nvSpPr>
          <p:cNvPr id="19" name="TextBox 18">
            <a:extLst>
              <a:ext uri="{FF2B5EF4-FFF2-40B4-BE49-F238E27FC236}">
                <a16:creationId xmlns:a16="http://schemas.microsoft.com/office/drawing/2014/main" xmlns="" id="{1FE013A1-0FD4-419A-BF4E-549AC528BF24}"/>
              </a:ext>
            </a:extLst>
          </p:cNvPr>
          <p:cNvSpPr txBox="1"/>
          <p:nvPr/>
        </p:nvSpPr>
        <p:spPr>
          <a:xfrm>
            <a:off x="682367" y="4715414"/>
            <a:ext cx="11562327" cy="1815882"/>
          </a:xfrm>
          <a:prstGeom prst="rect">
            <a:avLst/>
          </a:prstGeom>
          <a:noFill/>
        </p:spPr>
        <p:txBody>
          <a:bodyPr wrap="square" rtlCol="0">
            <a:spAutoFit/>
          </a:bodyPr>
          <a:lstStyle/>
          <a:p>
            <a:r>
              <a:rPr lang="en-US" sz="2800" b="1" dirty="0">
                <a:solidFill>
                  <a:srgbClr val="0070C0"/>
                </a:solidFill>
                <a:latin typeface="Times New Roman" pitchFamily="18" charset="0"/>
                <a:cs typeface="Times New Roman" pitchFamily="18" charset="0"/>
              </a:rPr>
              <a:t>+</a:t>
            </a:r>
            <a:r>
              <a:rPr lang="en-US" sz="2800" b="1" dirty="0" err="1">
                <a:solidFill>
                  <a:srgbClr val="0070C0"/>
                </a:solidFill>
                <a:latin typeface="Times New Roman" pitchFamily="18" charset="0"/>
                <a:cs typeface="Times New Roman" pitchFamily="18" charset="0"/>
              </a:rPr>
              <a:t>Thị</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tộc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một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nhóm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gồm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gia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đình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quan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hệ</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huyết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thống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sống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cùng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nhau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Đứng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đầu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tộc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trưởng</a:t>
            </a:r>
            <a:r>
              <a:rPr lang="en-US" sz="2800" b="1" dirty="0">
                <a:solidFill>
                  <a:srgbClr val="0070C0"/>
                </a:solidFill>
                <a:latin typeface="Times New Roman" pitchFamily="18" charset="0"/>
                <a:cs typeface="Times New Roman" pitchFamily="18" charset="0"/>
              </a:rPr>
              <a:t>.</a:t>
            </a:r>
          </a:p>
          <a:p>
            <a:r>
              <a:rPr lang="en-US" sz="2800" b="1" dirty="0">
                <a:solidFill>
                  <a:srgbClr val="0070C0"/>
                </a:solidFill>
                <a:latin typeface="Times New Roman" pitchFamily="18" charset="0"/>
                <a:cs typeface="Times New Roman" pitchFamily="18" charset="0"/>
              </a:rPr>
              <a:t>+</a:t>
            </a:r>
            <a:r>
              <a:rPr lang="en-US" sz="2800" b="1" dirty="0" err="1">
                <a:solidFill>
                  <a:srgbClr val="0070C0"/>
                </a:solidFill>
                <a:latin typeface="Times New Roman" pitchFamily="18" charset="0"/>
                <a:cs typeface="Times New Roman" pitchFamily="18" charset="0"/>
              </a:rPr>
              <a:t>Bộ</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tập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hợp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những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thị</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tộc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sống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cạnh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nhau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quan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hệ</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họ</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hàng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gắn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bó</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nhau</a:t>
            </a:r>
            <a:r>
              <a:rPr lang="en-US" sz="2800" b="1" dirty="0">
                <a:solidFill>
                  <a:srgbClr val="0070C0"/>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3340752426"/>
      </p:ext>
    </p:extLst>
  </p:cSld>
  <p:clrMapOvr>
    <a:masterClrMapping/>
  </p:clrMapOvr>
  <mc:AlternateContent xmlns:mc="http://schemas.openxmlformats.org/markup-compatibility/2006" xmlns:p14="http://schemas.microsoft.com/office/powerpoint/2010/main">
    <mc:Choice Requires="p14">
      <p:transition spd="slow" p14:dur="2000" advTm="68183"/>
    </mc:Choice>
    <mc:Fallback xmlns="">
      <p:transition spd="slow" advTm="681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circle(in)">
                                      <p:cBhvr>
                                        <p:cTn id="3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45" y="748304"/>
            <a:ext cx="10016197" cy="477054"/>
          </a:xfrm>
          <a:prstGeom prst="rect">
            <a:avLst/>
          </a:prstGeom>
          <a:noFill/>
        </p:spPr>
        <p:txBody>
          <a:bodyPr wrap="square" rtlCol="0">
            <a:spAutoFit/>
          </a:bodyPr>
          <a:lstStyle/>
          <a:p>
            <a:pPr>
              <a:defRPr/>
            </a:pPr>
            <a:r>
              <a:rPr lang="en-US" sz="2500" b="1">
                <a:solidFill>
                  <a:srgbClr val="002060"/>
                </a:solidFill>
                <a:latin typeface="Times New Roman" panose="02020603050405020304" pitchFamily="18" charset="0"/>
                <a:cs typeface="Times New Roman" panose="02020603050405020304" pitchFamily="18" charset="0"/>
              </a:rPr>
              <a:t>I.CÁC GIAI ĐOẠN TIẾN TRIỂN CỦA XÃ HỘI NGUYÊN THỦY</a:t>
            </a:r>
          </a:p>
        </p:txBody>
      </p:sp>
      <p:sp>
        <p:nvSpPr>
          <p:cNvPr id="3" name="TextBox 2"/>
          <p:cNvSpPr txBox="1"/>
          <p:nvPr/>
        </p:nvSpPr>
        <p:spPr>
          <a:xfrm>
            <a:off x="3300312" y="196948"/>
            <a:ext cx="5899959" cy="523220"/>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BÀI 4: XÃ HỘI NGUYÊN THỦY</a:t>
            </a:r>
          </a:p>
        </p:txBody>
      </p:sp>
      <p:sp>
        <p:nvSpPr>
          <p:cNvPr id="4" name="TextBox 3"/>
          <p:cNvSpPr txBox="1"/>
          <p:nvPr/>
        </p:nvSpPr>
        <p:spPr>
          <a:xfrm>
            <a:off x="233944" y="1445741"/>
            <a:ext cx="11452729" cy="523220"/>
          </a:xfrm>
          <a:prstGeom prst="rect">
            <a:avLst/>
          </a:prstGeom>
          <a:noFill/>
        </p:spPr>
        <p:txBody>
          <a:bodyPr wrap="square" rtlCol="0">
            <a:spAutoFit/>
          </a:bodyPr>
          <a:lstStyle/>
          <a:p>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hội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nguyên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thủy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kéo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dài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hàng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triệu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năm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trải</a:t>
            </a:r>
            <a:r>
              <a:rPr lang="en-US" sz="2800" dirty="0">
                <a:solidFill>
                  <a:prstClr val="black"/>
                </a:solidFill>
                <a:latin typeface="Times New Roman" pitchFamily="18" charset="0"/>
                <a:cs typeface="Times New Roman" pitchFamily="18" charset="0"/>
              </a:rPr>
              <a:t> qua 2 </a:t>
            </a:r>
            <a:r>
              <a:rPr lang="en-US" sz="2800" dirty="0" err="1">
                <a:solidFill>
                  <a:prstClr val="black"/>
                </a:solidFill>
                <a:latin typeface="Times New Roman" pitchFamily="18" charset="0"/>
                <a:cs typeface="Times New Roman" pitchFamily="18" charset="0"/>
              </a:rPr>
              <a:t>giai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đoạn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phát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triển</a:t>
            </a:r>
            <a:r>
              <a:rPr lang="en-US" sz="2800" dirty="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9" name="TextBox 8"/>
          <p:cNvSpPr txBox="1"/>
          <p:nvPr/>
        </p:nvSpPr>
        <p:spPr>
          <a:xfrm>
            <a:off x="233941" y="2607391"/>
            <a:ext cx="6400799" cy="523220"/>
          </a:xfrm>
          <a:prstGeom prst="rect">
            <a:avLst/>
          </a:prstGeom>
          <a:noFill/>
        </p:spPr>
        <p:txBody>
          <a:bodyPr wrap="square" rtlCol="0">
            <a:spAutoFit/>
          </a:bodyPr>
          <a:lstStyle/>
          <a:p>
            <a:r>
              <a:rPr lang="vi-VN" sz="2800">
                <a:solidFill>
                  <a:prstClr val="black"/>
                </a:solidFill>
                <a:latin typeface="Times New Roman" pitchFamily="18" charset="0"/>
                <a:cs typeface="Times New Roman" pitchFamily="18" charset="0"/>
              </a:rPr>
              <a:t>+ Bầy người nguyên thủy</a:t>
            </a:r>
          </a:p>
        </p:txBody>
      </p:sp>
      <p:sp>
        <p:nvSpPr>
          <p:cNvPr id="13" name="TextBox 12"/>
          <p:cNvSpPr txBox="1"/>
          <p:nvPr/>
        </p:nvSpPr>
        <p:spPr>
          <a:xfrm>
            <a:off x="236792" y="3423515"/>
            <a:ext cx="6400798" cy="523220"/>
          </a:xfrm>
          <a:prstGeom prst="rect">
            <a:avLst/>
          </a:prstGeom>
          <a:noFill/>
        </p:spPr>
        <p:txBody>
          <a:bodyPr wrap="square" rtlCol="0">
            <a:spAutoFit/>
          </a:bodyPr>
          <a:lstStyle/>
          <a:p>
            <a:r>
              <a:rPr lang="en-US" sz="2800">
                <a:solidFill>
                  <a:prstClr val="black"/>
                </a:solidFill>
                <a:latin typeface="Times New Roman" pitchFamily="18" charset="0"/>
                <a:cs typeface="Times New Roman" pitchFamily="18" charset="0"/>
              </a:rPr>
              <a:t>+ Công xã thị tộc</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9713" y="707833"/>
            <a:ext cx="6699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Brace 4"/>
          <p:cNvSpPr/>
          <p:nvPr/>
        </p:nvSpPr>
        <p:spPr>
          <a:xfrm>
            <a:off x="3947983" y="2869001"/>
            <a:ext cx="308919" cy="1077734"/>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ln>
                <a:solidFill>
                  <a:prstClr val="black"/>
                </a:solidFill>
              </a:ln>
              <a:solidFill>
                <a:prstClr val="black"/>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88" y="4528152"/>
            <a:ext cx="580790"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713599" y="4364477"/>
            <a:ext cx="8486672" cy="523220"/>
          </a:xfrm>
          <a:prstGeom prst="rect">
            <a:avLst/>
          </a:prstGeom>
          <a:noFill/>
        </p:spPr>
        <p:txBody>
          <a:bodyPr wrap="square" rtlCol="0">
            <a:spAutoFit/>
          </a:bodyPr>
          <a:lstStyle/>
          <a:p>
            <a:r>
              <a:rPr lang="en-US" sz="2800" dirty="0">
                <a:latin typeface="Times New Roman" pitchFamily="18" charset="0"/>
                <a:cs typeface="Times New Roman" pitchFamily="18" charset="0"/>
              </a:rPr>
              <a:t>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chung</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chung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endParaRPr lang="en-US" sz="280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229433098"/>
      </p:ext>
    </p:extLst>
  </p:cSld>
  <p:clrMapOvr>
    <a:masterClrMapping/>
  </p:clrMapOvr>
  <mc:AlternateContent xmlns:mc="http://schemas.openxmlformats.org/markup-compatibility/2006" xmlns:p14="http://schemas.microsoft.com/office/powerpoint/2010/main">
    <mc:Choice Requires="p14">
      <p:transition spd="slow" p14:dur="2000" advTm="32308"/>
    </mc:Choice>
    <mc:Fallback xmlns="">
      <p:transition spd="slow" advTm="323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655" y="64808"/>
            <a:ext cx="5599610" cy="523220"/>
          </a:xfrm>
          <a:prstGeom prst="rect">
            <a:avLst/>
          </a:prstGeom>
          <a:noFill/>
        </p:spPr>
        <p:txBody>
          <a:bodyPr wrap="non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II. </a:t>
            </a:r>
            <a:r>
              <a:rPr lang="en-US" sz="2800" b="1" dirty="0" err="1">
                <a:solidFill>
                  <a:srgbClr val="002060"/>
                </a:solidFill>
                <a:latin typeface="Times New Roman" panose="02020603050405020304" pitchFamily="18" charset="0"/>
                <a:cs typeface="Times New Roman" panose="02020603050405020304" pitchFamily="18" charset="0"/>
              </a:rPr>
              <a:t>Đời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nguyên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thuỷ</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35060" y="526473"/>
            <a:ext cx="5094664" cy="523220"/>
          </a:xfrm>
          <a:prstGeom prst="rect">
            <a:avLst/>
          </a:prstGeom>
          <a:noFill/>
        </p:spPr>
        <p:txBody>
          <a:bodyPr wrap="none" rtlCol="0">
            <a:spAutoFit/>
          </a:bodyPr>
          <a:lstStyle/>
          <a:p>
            <a:r>
              <a:rPr lang="en-US" sz="2800" b="1" dirty="0">
                <a:solidFill>
                  <a:srgbClr val="7030A0"/>
                </a:solidFill>
                <a:latin typeface="Times New Roman" panose="02020603050405020304" pitchFamily="18" charset="0"/>
                <a:cs typeface="Times New Roman" panose="02020603050405020304" pitchFamily="18" charset="0"/>
              </a:rPr>
              <a:t>1. Lao </a:t>
            </a:r>
            <a:r>
              <a:rPr lang="en-US" sz="2800" b="1" dirty="0" err="1">
                <a:solidFill>
                  <a:srgbClr val="7030A0"/>
                </a:solidFill>
                <a:latin typeface="Times New Roman" panose="02020603050405020304" pitchFamily="18" charset="0"/>
                <a:cs typeface="Times New Roman" panose="02020603050405020304" pitchFamily="18" charset="0"/>
              </a:rPr>
              <a:t>động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và</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công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cụ</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lao</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động</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16" name="Flowchart: Alternate Process 15"/>
          <p:cNvSpPr/>
          <p:nvPr/>
        </p:nvSpPr>
        <p:spPr>
          <a:xfrm>
            <a:off x="122969" y="4314656"/>
            <a:ext cx="7268431" cy="2532702"/>
          </a:xfrm>
          <a:prstGeom prst="flowChartAlternateProcess">
            <a:avLst/>
          </a:prstGeom>
        </p:spPr>
        <p:style>
          <a:lnRef idx="3">
            <a:schemeClr val="lt1"/>
          </a:lnRef>
          <a:fillRef idx="1">
            <a:schemeClr val="accent4"/>
          </a:fillRef>
          <a:effectRef idx="1">
            <a:schemeClr val="accent4"/>
          </a:effectRef>
          <a:fontRef idx="minor">
            <a:schemeClr val="lt1"/>
          </a:fontRef>
        </p:style>
        <p:txBody>
          <a:bodyPr rtlCol="0" anchor="ctr"/>
          <a:lstStyle/>
          <a:p>
            <a:pPr algn="just">
              <a:lnSpc>
                <a:spcPct val="150000"/>
              </a:lnSpc>
            </a:pPr>
            <a:r>
              <a:rPr lang="en-US" sz="2800" i="1" dirty="0" err="1">
                <a:solidFill>
                  <a:srgbClr val="FF0000"/>
                </a:solidFill>
                <a:latin typeface="Times New Roman"/>
                <a:ea typeface="Times New Roman"/>
              </a:rPr>
              <a:t>Dựa</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vào</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các</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hình</a:t>
            </a:r>
            <a:r>
              <a:rPr lang="en-US" sz="2800" i="1" dirty="0">
                <a:solidFill>
                  <a:srgbClr val="FF0000"/>
                </a:solidFill>
                <a:latin typeface="Times New Roman"/>
                <a:ea typeface="Times New Roman"/>
              </a:rPr>
              <a:t> 4.2, 4.3, 4.4, 4.5,4.6 </a:t>
            </a:r>
            <a:r>
              <a:rPr lang="en-US" sz="2800" i="1" dirty="0" err="1">
                <a:solidFill>
                  <a:srgbClr val="FF0000"/>
                </a:solidFill>
                <a:latin typeface="Times New Roman"/>
                <a:ea typeface="Times New Roman"/>
              </a:rPr>
              <a:t>và</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thông</a:t>
            </a:r>
            <a:r>
              <a:rPr lang="en-US" sz="2800" i="1" dirty="0">
                <a:solidFill>
                  <a:srgbClr val="FF0000"/>
                </a:solidFill>
                <a:latin typeface="Times New Roman"/>
                <a:ea typeface="Times New Roman"/>
              </a:rPr>
              <a:t> tin </a:t>
            </a:r>
            <a:r>
              <a:rPr lang="en-US" sz="2800" i="1" dirty="0" err="1">
                <a:solidFill>
                  <a:srgbClr val="FF0000"/>
                </a:solidFill>
                <a:latin typeface="Times New Roman"/>
                <a:ea typeface="Times New Roman"/>
              </a:rPr>
              <a:t>bên</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dưới</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em</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hãy</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kể</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tên</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những</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công</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cụ</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lao</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động</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của</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người</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nguyên</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thủy</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Những</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công</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cụ</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đó</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được</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dùng</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để</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làm</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gì</a:t>
            </a:r>
            <a:r>
              <a:rPr lang="en-US" sz="2800" i="1" dirty="0">
                <a:solidFill>
                  <a:srgbClr val="FF0000"/>
                </a:solidFill>
                <a:latin typeface="Times New Roman"/>
                <a:ea typeface="Times New Roman"/>
              </a:rPr>
              <a:t>?</a:t>
            </a:r>
            <a:endParaRPr lang="en-US" sz="2800" i="1" dirty="0">
              <a:effectLst/>
              <a:latin typeface="Times New Roman"/>
              <a:ea typeface="Times New Roman"/>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3300"/>
            <a:ext cx="4800600" cy="682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xmlns="" id="{6C022FD8-80AB-47ED-A935-A458785A9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060" y="1300480"/>
            <a:ext cx="5759827" cy="28574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43882968"/>
      </p:ext>
    </p:extLst>
  </p:cSld>
  <p:clrMapOvr>
    <a:masterClrMapping/>
  </p:clrMapOvr>
  <mc:AlternateContent xmlns:mc="http://schemas.openxmlformats.org/markup-compatibility/2006" xmlns:p14="http://schemas.microsoft.com/office/powerpoint/2010/main">
    <mc:Choice Requires="p14">
      <p:transition spd="slow" p14:dur="2000" advTm="169283"/>
    </mc:Choice>
    <mc:Fallback xmlns="">
      <p:transition spd="slow" advTm="1692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circle(in)">
                                      <p:cBhvr>
                                        <p:cTn id="18" dur="20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655" y="64808"/>
            <a:ext cx="5599610" cy="523220"/>
          </a:xfrm>
          <a:prstGeom prst="rect">
            <a:avLst/>
          </a:prstGeom>
          <a:noFill/>
        </p:spPr>
        <p:txBody>
          <a:bodyPr wrap="non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II. </a:t>
            </a:r>
            <a:r>
              <a:rPr lang="en-US" sz="2800" b="1" dirty="0" err="1">
                <a:solidFill>
                  <a:srgbClr val="002060"/>
                </a:solidFill>
                <a:latin typeface="Times New Roman" panose="02020603050405020304" pitchFamily="18" charset="0"/>
                <a:cs typeface="Times New Roman" panose="02020603050405020304" pitchFamily="18" charset="0"/>
              </a:rPr>
              <a:t>Đời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nguyên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thuỷ</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35060" y="526473"/>
            <a:ext cx="5094664" cy="523220"/>
          </a:xfrm>
          <a:prstGeom prst="rect">
            <a:avLst/>
          </a:prstGeom>
          <a:noFill/>
        </p:spPr>
        <p:txBody>
          <a:bodyPr wrap="none" rtlCol="0">
            <a:spAutoFit/>
          </a:bodyPr>
          <a:lstStyle/>
          <a:p>
            <a:r>
              <a:rPr lang="en-US" sz="2800" b="1" dirty="0">
                <a:solidFill>
                  <a:srgbClr val="7030A0"/>
                </a:solidFill>
                <a:latin typeface="Times New Roman" panose="02020603050405020304" pitchFamily="18" charset="0"/>
                <a:cs typeface="Times New Roman" panose="02020603050405020304" pitchFamily="18" charset="0"/>
              </a:rPr>
              <a:t>1. Lao </a:t>
            </a:r>
            <a:r>
              <a:rPr lang="en-US" sz="2800" b="1" dirty="0" err="1">
                <a:solidFill>
                  <a:srgbClr val="7030A0"/>
                </a:solidFill>
                <a:latin typeface="Times New Roman" panose="02020603050405020304" pitchFamily="18" charset="0"/>
                <a:cs typeface="Times New Roman" panose="02020603050405020304" pitchFamily="18" charset="0"/>
              </a:rPr>
              <a:t>động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và</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công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cụ</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lao</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động</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00742" y="1148547"/>
            <a:ext cx="11501978" cy="2677656"/>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ghè</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đẽo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a:t>
            </a:r>
          </a:p>
          <a:p>
            <a:pPr marL="457200" indent="-457200">
              <a:buFontTx/>
              <a:buChar char="-"/>
            </a:pP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a:t>
            </a:r>
          </a:p>
          <a:p>
            <a:pPr lvl="0"/>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lửa</a:t>
            </a:r>
            <a:r>
              <a:rPr lang="en-US" sz="2800" dirty="0">
                <a:latin typeface="Times New Roman" panose="02020603050405020304" pitchFamily="18" charset="0"/>
                <a:cs typeface="Times New Roman" panose="02020603050405020304" pitchFamily="18" charset="0"/>
              </a:rPr>
              <a:t> </a:t>
            </a:r>
            <a:r>
              <a:rPr lang="vi-VN" sz="2800" dirty="0">
                <a:solidFill>
                  <a:prstClr val="black"/>
                </a:solidFill>
                <a:latin typeface="Times New Roman"/>
              </a:rPr>
              <a:t>để</a:t>
            </a:r>
            <a:r>
              <a:rPr lang="en-US" sz="2800" dirty="0">
                <a:solidFill>
                  <a:prstClr val="black"/>
                </a:solidFill>
                <a:latin typeface="Times New Roman"/>
              </a:rPr>
              <a:t> </a:t>
            </a:r>
            <a:r>
              <a:rPr lang="en-US" sz="2800" dirty="0" err="1">
                <a:solidFill>
                  <a:prstClr val="black"/>
                </a:solidFill>
                <a:latin typeface="Times New Roman"/>
              </a:rPr>
              <a:t>sưởi</a:t>
            </a:r>
            <a:r>
              <a:rPr lang="en-US" sz="2800" dirty="0">
                <a:solidFill>
                  <a:prstClr val="black"/>
                </a:solidFill>
                <a:latin typeface="Times New Roman"/>
              </a:rPr>
              <a:t> </a:t>
            </a:r>
            <a:r>
              <a:rPr lang="en-US" sz="2800" dirty="0" err="1">
                <a:solidFill>
                  <a:prstClr val="black"/>
                </a:solidFill>
                <a:latin typeface="Times New Roman"/>
              </a:rPr>
              <a:t>ấm</a:t>
            </a:r>
            <a:r>
              <a:rPr lang="en-US" sz="2800" dirty="0">
                <a:solidFill>
                  <a:prstClr val="black"/>
                </a:solidFill>
                <a:latin typeface="Times New Roman"/>
              </a:rPr>
              <a:t>,</a:t>
            </a:r>
            <a:r>
              <a:rPr lang="vi-VN" sz="2800" dirty="0">
                <a:solidFill>
                  <a:prstClr val="black"/>
                </a:solidFill>
                <a:latin typeface="Times New Roman"/>
              </a:rPr>
              <a:t> nấu chín </a:t>
            </a:r>
            <a:r>
              <a:rPr lang="en-US" sz="2800" dirty="0" err="1">
                <a:solidFill>
                  <a:prstClr val="black"/>
                </a:solidFill>
                <a:latin typeface="Times New Roman"/>
              </a:rPr>
              <a:t>thức</a:t>
            </a:r>
            <a:r>
              <a:rPr lang="vi-VN" sz="2800" dirty="0">
                <a:solidFill>
                  <a:prstClr val="black"/>
                </a:solidFill>
                <a:latin typeface="Times New Roman"/>
              </a:rPr>
              <a:t> ăn, xua đuổi thú dữ</a:t>
            </a:r>
            <a:r>
              <a:rPr lang="en-US" sz="2800" dirty="0">
                <a:solidFill>
                  <a:prstClr val="black"/>
                </a:solidFill>
                <a:latin typeface="Times New Roman"/>
              </a:rPr>
              <a:t>.</a:t>
            </a:r>
            <a:endParaRPr lang="en-US" sz="2800" dirty="0">
              <a:solidFill>
                <a:prstClr val="black"/>
              </a:solidFill>
              <a:latin typeface="Calibri Light"/>
            </a:endParaRPr>
          </a:p>
          <a:p>
            <a:endParaRPr lang="en-US" sz="2800" dirty="0">
              <a:latin typeface="Times New Roman" panose="02020603050405020304" pitchFamily="18" charset="0"/>
              <a:cs typeface="Times New Roman" panose="02020603050405020304" pitchFamily="18" charset="0"/>
            </a:endParaRPr>
          </a:p>
          <a:p>
            <a:pPr marL="457200" indent="-457200">
              <a:buFontTx/>
              <a:buChar char="-"/>
            </a:pP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69804" y="3101862"/>
            <a:ext cx="10774935"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724" y="427619"/>
            <a:ext cx="6651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334147" y="3286679"/>
            <a:ext cx="510265" cy="2842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56623494"/>
      </p:ext>
    </p:extLst>
  </p:cSld>
  <p:clrMapOvr>
    <a:masterClrMapping/>
  </p:clrMapOvr>
  <mc:AlternateContent xmlns:mc="http://schemas.openxmlformats.org/markup-compatibility/2006" xmlns:p14="http://schemas.microsoft.com/office/powerpoint/2010/main">
    <mc:Choice Requires="p14">
      <p:transition spd="slow" p14:dur="2000" advTm="21657"/>
    </mc:Choice>
    <mc:Fallback xmlns="">
      <p:transition spd="slow" advTm="216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circle(in)">
                                      <p:cBhvr>
                                        <p:cTn id="13" dur="20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3045C75-C424-44E8-9402-6C7DF9B1BA04}"/>
              </a:ext>
            </a:extLst>
          </p:cNvPr>
          <p:cNvSpPr txBox="1"/>
          <p:nvPr/>
        </p:nvSpPr>
        <p:spPr>
          <a:xfrm>
            <a:off x="182215" y="1147456"/>
            <a:ext cx="93169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II. ĐỜI SỐNG VẬT CHẤT CỦA NGƯỜI NGUYÊN THỦY</a:t>
            </a:r>
          </a:p>
        </p:txBody>
      </p:sp>
      <p:sp>
        <p:nvSpPr>
          <p:cNvPr id="5" name="TextBox 4">
            <a:extLst>
              <a:ext uri="{FF2B5EF4-FFF2-40B4-BE49-F238E27FC236}">
                <a16:creationId xmlns:a16="http://schemas.microsoft.com/office/drawing/2014/main" xmlns="" id="{6AD0608F-4708-4E5F-873A-33F773ABD094}"/>
              </a:ext>
            </a:extLst>
          </p:cNvPr>
          <p:cNvSpPr txBox="1"/>
          <p:nvPr/>
        </p:nvSpPr>
        <p:spPr>
          <a:xfrm>
            <a:off x="515847" y="1670676"/>
            <a:ext cx="53165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1. Lao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cụ</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lao</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động</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82215" y="624236"/>
            <a:ext cx="10827655" cy="523220"/>
          </a:xfrm>
          <a:prstGeom prst="rect">
            <a:avLst/>
          </a:prstGeom>
        </p:spPr>
        <p:txBody>
          <a:bodyPr wrap="square">
            <a:spAutoFit/>
          </a:bodyPr>
          <a:lstStyle/>
          <a:p>
            <a:pPr lvl="0">
              <a:defRPr/>
            </a:pPr>
            <a:r>
              <a:rPr lang="en-US" sz="2800" b="1">
                <a:solidFill>
                  <a:srgbClr val="002060"/>
                </a:solidFill>
                <a:latin typeface="Times New Roman" panose="02020603050405020304" pitchFamily="18" charset="0"/>
                <a:cs typeface="Times New Roman" panose="02020603050405020304" pitchFamily="18" charset="0"/>
              </a:rPr>
              <a:t>I.CÁC GIAI ĐOẠN TIẾN TRIỂN CỦA XÃ HỘI NGUYÊN THỦY</a:t>
            </a:r>
          </a:p>
        </p:txBody>
      </p:sp>
      <p:pic>
        <p:nvPicPr>
          <p:cNvPr id="7" name="Picture 6">
            <a:extLst>
              <a:ext uri="{FF2B5EF4-FFF2-40B4-BE49-F238E27FC236}">
                <a16:creationId xmlns:a16="http://schemas.microsoft.com/office/drawing/2014/main" xmlns="" id="{FB137C42-AD81-4F52-A5B7-80E92B029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13" y="3383876"/>
            <a:ext cx="1671351" cy="2824667"/>
          </a:xfrm>
          <a:prstGeom prst="rect">
            <a:avLst/>
          </a:prstGeom>
        </p:spPr>
      </p:pic>
      <p:pic>
        <p:nvPicPr>
          <p:cNvPr id="8" name="Picture 7">
            <a:extLst>
              <a:ext uri="{FF2B5EF4-FFF2-40B4-BE49-F238E27FC236}">
                <a16:creationId xmlns:a16="http://schemas.microsoft.com/office/drawing/2014/main" xmlns="" id="{704168BC-B8FF-4F65-B5E1-B54A9397F31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679932" y="3623832"/>
            <a:ext cx="2360033" cy="2333859"/>
          </a:xfrm>
          <a:prstGeom prst="rect">
            <a:avLst/>
          </a:prstGeom>
        </p:spPr>
      </p:pic>
      <p:pic>
        <p:nvPicPr>
          <p:cNvPr id="9" name="Picture 8">
            <a:extLst>
              <a:ext uri="{FF2B5EF4-FFF2-40B4-BE49-F238E27FC236}">
                <a16:creationId xmlns:a16="http://schemas.microsoft.com/office/drawing/2014/main" xmlns="" id="{29A4603B-93F0-4B2B-A3EE-C9094F126576}"/>
              </a:ext>
            </a:extLst>
          </p:cNvPr>
          <p:cNvPicPr>
            <a:picLocks noChangeAspect="1"/>
          </p:cNvPicPr>
          <p:nvPr/>
        </p:nvPicPr>
        <p:blipFill>
          <a:blip r:embed="rId6"/>
          <a:stretch>
            <a:fillRect/>
          </a:stretch>
        </p:blipFill>
        <p:spPr>
          <a:xfrm>
            <a:off x="946340" y="2469168"/>
            <a:ext cx="1295512" cy="1059272"/>
          </a:xfrm>
          <a:prstGeom prst="rect">
            <a:avLst/>
          </a:prstGeom>
          <a:ln w="38100">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Picture 9">
            <a:extLst>
              <a:ext uri="{FF2B5EF4-FFF2-40B4-BE49-F238E27FC236}">
                <a16:creationId xmlns:a16="http://schemas.microsoft.com/office/drawing/2014/main" xmlns="" id="{BEFFFCC2-9DC2-4882-A41D-F5DC2F5178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6764" y="3133024"/>
            <a:ext cx="1757061" cy="3267706"/>
          </a:xfrm>
          <a:prstGeom prst="rect">
            <a:avLst/>
          </a:prstGeom>
        </p:spPr>
      </p:pic>
      <p:pic>
        <p:nvPicPr>
          <p:cNvPr id="11" name="Picture 10">
            <a:extLst>
              <a:ext uri="{FF2B5EF4-FFF2-40B4-BE49-F238E27FC236}">
                <a16:creationId xmlns:a16="http://schemas.microsoft.com/office/drawing/2014/main" xmlns="" id="{CBD75162-A228-4974-89BF-CFCAA6BB7787}"/>
              </a:ext>
            </a:extLst>
          </p:cNvPr>
          <p:cNvPicPr>
            <a:picLocks noChangeAspect="1"/>
          </p:cNvPicPr>
          <p:nvPr/>
        </p:nvPicPr>
        <p:blipFill>
          <a:blip r:embed="rId8"/>
          <a:stretch>
            <a:fillRect/>
          </a:stretch>
        </p:blipFill>
        <p:spPr>
          <a:xfrm>
            <a:off x="4460431" y="2427030"/>
            <a:ext cx="1219306" cy="1074513"/>
          </a:xfrm>
          <a:prstGeom prst="rect">
            <a:avLst/>
          </a:prstGeom>
          <a:ln w="38100">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 name="TextBox 2"/>
          <p:cNvSpPr txBox="1"/>
          <p:nvPr/>
        </p:nvSpPr>
        <p:spPr>
          <a:xfrm>
            <a:off x="318137" y="6203964"/>
            <a:ext cx="2344101" cy="523220"/>
          </a:xfrm>
          <a:prstGeom prst="rect">
            <a:avLst/>
          </a:prstGeom>
          <a:solidFill>
            <a:srgbClr val="FFC000"/>
          </a:solidFill>
        </p:spPr>
        <p:txBody>
          <a:bodyPr wrap="square" rtlCol="0">
            <a:spAutoFit/>
          </a:bodyPr>
          <a:lstStyle/>
          <a:p>
            <a:r>
              <a:rPr lang="en-US" sz="2800" b="1">
                <a:solidFill>
                  <a:srgbClr val="002060"/>
                </a:solidFill>
                <a:latin typeface="Times New Roman" pitchFamily="18" charset="0"/>
                <a:cs typeface="Times New Roman" pitchFamily="18" charset="0"/>
              </a:rPr>
              <a:t>Người tối cổ</a:t>
            </a:r>
          </a:p>
        </p:txBody>
      </p:sp>
      <p:sp>
        <p:nvSpPr>
          <p:cNvPr id="12" name="TextBox 11"/>
          <p:cNvSpPr txBox="1"/>
          <p:nvPr/>
        </p:nvSpPr>
        <p:spPr>
          <a:xfrm>
            <a:off x="3370305" y="6233764"/>
            <a:ext cx="2730843" cy="523220"/>
          </a:xfrm>
          <a:prstGeom prst="rect">
            <a:avLst/>
          </a:prstGeom>
          <a:solidFill>
            <a:srgbClr val="FFC000"/>
          </a:solidFill>
        </p:spPr>
        <p:txBody>
          <a:bodyPr wrap="square" rtlCol="0">
            <a:spAutoFit/>
          </a:bodyPr>
          <a:lstStyle/>
          <a:p>
            <a:r>
              <a:rPr lang="en-US" sz="2800" b="1" dirty="0" err="1">
                <a:solidFill>
                  <a:srgbClr val="002060"/>
                </a:solidFill>
                <a:latin typeface="Times New Roman" pitchFamily="18" charset="0"/>
                <a:cs typeface="Times New Roman" pitchFamily="18" charset="0"/>
              </a:rPr>
              <a:t>Người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tinh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khôn</a:t>
            </a:r>
            <a:endParaRPr lang="en-US" sz="2800" b="1" dirty="0">
              <a:solidFill>
                <a:srgbClr val="002060"/>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0305" y="16413"/>
            <a:ext cx="60229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xmlns="" id="{3439B4B1-3F27-43DD-A63A-271C0CC00D54}"/>
              </a:ext>
            </a:extLst>
          </p:cNvPr>
          <p:cNvSpPr txBox="1"/>
          <p:nvPr/>
        </p:nvSpPr>
        <p:spPr>
          <a:xfrm>
            <a:off x="6101148" y="3962470"/>
            <a:ext cx="6015335" cy="2246769"/>
          </a:xfrm>
          <a:prstGeom prst="rect">
            <a:avLst/>
          </a:prstGeom>
          <a:noFill/>
        </p:spPr>
        <p:txBody>
          <a:bodyPr wrap="square" rtlCol="0">
            <a:spAutoFit/>
          </a:bodyPr>
          <a:lstStyle/>
          <a:p>
            <a:r>
              <a:rPr lang="en-US" sz="2800" b="1" dirty="0">
                <a:solidFill>
                  <a:srgbClr val="00B050"/>
                </a:solidFill>
                <a:latin typeface="Times New Roman" panose="02020603050405020304" pitchFamily="18" charset="0"/>
                <a:cs typeface="Times New Roman" panose="02020603050405020304" pitchFamily="18" charset="0"/>
              </a:rPr>
              <a:t>+Lao </a:t>
            </a:r>
            <a:r>
              <a:rPr lang="en-US" sz="2800" b="1" dirty="0" err="1">
                <a:solidFill>
                  <a:srgbClr val="00B050"/>
                </a:solidFill>
                <a:latin typeface="Times New Roman" panose="02020603050405020304" pitchFamily="18" charset="0"/>
                <a:cs typeface="Times New Roman" panose="02020603050405020304" pitchFamily="18" charset="0"/>
              </a:rPr>
              <a:t>động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giúp</a:t>
            </a:r>
            <a:r>
              <a:rPr lang="en-US" sz="2800" b="1" dirty="0">
                <a:solidFill>
                  <a:srgbClr val="00B050"/>
                </a:solidFill>
                <a:latin typeface="Times New Roman" panose="02020603050405020304" pitchFamily="18" charset="0"/>
                <a:cs typeface="Times New Roman" panose="02020603050405020304" pitchFamily="18" charset="0"/>
              </a:rPr>
              <a:t> con </a:t>
            </a:r>
            <a:r>
              <a:rPr lang="en-US" sz="2800" b="1" dirty="0" err="1">
                <a:solidFill>
                  <a:srgbClr val="00B050"/>
                </a:solidFill>
                <a:latin typeface="Times New Roman" panose="02020603050405020304" pitchFamily="18" charset="0"/>
                <a:cs typeface="Times New Roman" panose="02020603050405020304" pitchFamily="18" charset="0"/>
              </a:rPr>
              <a:t>người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phát</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triển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trí</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thông</a:t>
            </a:r>
            <a:r>
              <a:rPr lang="en-US" sz="2800" b="1" dirty="0">
                <a:solidFill>
                  <a:srgbClr val="00B050"/>
                </a:solidFill>
                <a:latin typeface="Times New Roman" panose="02020603050405020304" pitchFamily="18" charset="0"/>
                <a:cs typeface="Times New Roman" panose="02020603050405020304" pitchFamily="18" charset="0"/>
              </a:rPr>
              <a:t> minh, </a:t>
            </a:r>
            <a:r>
              <a:rPr lang="en-US" sz="2800" b="1" dirty="0" err="1">
                <a:solidFill>
                  <a:srgbClr val="00B050"/>
                </a:solidFill>
                <a:latin typeface="Times New Roman" panose="02020603050405020304" pitchFamily="18" charset="0"/>
                <a:cs typeface="Times New Roman" panose="02020603050405020304" pitchFamily="18" charset="0"/>
              </a:rPr>
              <a:t>đôi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bàn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tay</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dần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trở</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nên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khéo</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léo</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cơ</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thể</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biến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đổi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giúp</a:t>
            </a:r>
            <a:r>
              <a:rPr lang="en-US" sz="2800" b="1" dirty="0">
                <a:solidFill>
                  <a:srgbClr val="00B050"/>
                </a:solidFill>
                <a:latin typeface="Times New Roman" panose="02020603050405020304" pitchFamily="18" charset="0"/>
                <a:cs typeface="Times New Roman" panose="02020603050405020304" pitchFamily="18" charset="0"/>
              </a:rPr>
              <a:t> con </a:t>
            </a:r>
            <a:r>
              <a:rPr lang="en-US" sz="2800" b="1" dirty="0" err="1">
                <a:solidFill>
                  <a:srgbClr val="00B050"/>
                </a:solidFill>
                <a:latin typeface="Times New Roman" panose="02020603050405020304" pitchFamily="18" charset="0"/>
                <a:cs typeface="Times New Roman" panose="02020603050405020304" pitchFamily="18" charset="0"/>
              </a:rPr>
              <a:t>người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tự</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cải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biến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mình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và</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cuộc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sống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của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chính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mình</a:t>
            </a:r>
            <a:r>
              <a:rPr lang="en-US" sz="2800" b="1" dirty="0">
                <a:solidFill>
                  <a:srgbClr val="00B05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xmlns="" id="{4CA71706-E7F3-429F-9913-365837AEDC82}"/>
              </a:ext>
            </a:extLst>
          </p:cNvPr>
          <p:cNvSpPr txBox="1"/>
          <p:nvPr/>
        </p:nvSpPr>
        <p:spPr>
          <a:xfrm>
            <a:off x="6138177" y="1716842"/>
            <a:ext cx="6121400" cy="954107"/>
          </a:xfrm>
          <a:prstGeom prst="rect">
            <a:avLst/>
          </a:prstGeom>
          <a:noFill/>
        </p:spPr>
        <p:txBody>
          <a:bodyPr wrap="square">
            <a:spAutoFit/>
          </a:bodyPr>
          <a:lstStyle/>
          <a:p>
            <a:r>
              <a:rPr lang="en-US" sz="2800" b="1" i="1" dirty="0">
                <a:solidFill>
                  <a:srgbClr val="FF0000"/>
                </a:solidFill>
                <a:latin typeface="Times New Roman" panose="02020603050405020304" pitchFamily="18" charset="0"/>
                <a:cs typeface="Times New Roman" panose="02020603050405020304" pitchFamily="18" charset="0"/>
              </a:rPr>
              <a:t>Theo </a:t>
            </a:r>
            <a:r>
              <a:rPr lang="en-US" sz="2800" b="1" i="1" dirty="0" err="1">
                <a:solidFill>
                  <a:srgbClr val="FF0000"/>
                </a:solidFill>
                <a:latin typeface="Times New Roman" panose="02020603050405020304" pitchFamily="18" charset="0"/>
                <a:cs typeface="Times New Roman" panose="02020603050405020304" pitchFamily="18" charset="0"/>
              </a:rPr>
              <a:t>em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nhờ</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đâu</a:t>
            </a:r>
            <a:r>
              <a:rPr lang="en-US" sz="2800" b="1" i="1" dirty="0">
                <a:solidFill>
                  <a:srgbClr val="FF0000"/>
                </a:solidFill>
                <a:latin typeface="Times New Roman" panose="02020603050405020304" pitchFamily="18" charset="0"/>
                <a:cs typeface="Times New Roman" panose="02020603050405020304" pitchFamily="18" charset="0"/>
              </a:rPr>
              <a:t> con </a:t>
            </a:r>
            <a:r>
              <a:rPr lang="en-US" sz="2800" b="1" i="1" dirty="0" err="1">
                <a:solidFill>
                  <a:srgbClr val="FF0000"/>
                </a:solidFill>
                <a:latin typeface="Times New Roman" panose="02020603050405020304" pitchFamily="18" charset="0"/>
                <a:cs typeface="Times New Roman" panose="02020603050405020304" pitchFamily="18" charset="0"/>
              </a:rPr>
              <a:t>người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càng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hoàn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thiện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bản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thân</a:t>
            </a:r>
            <a:r>
              <a:rPr lang="en-US" sz="2800" b="1" i="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endParaRPr>
          </a:p>
        </p:txBody>
      </p:sp>
      <p:sp>
        <p:nvSpPr>
          <p:cNvPr id="19" name="TextBox 18">
            <a:extLst>
              <a:ext uri="{FF2B5EF4-FFF2-40B4-BE49-F238E27FC236}">
                <a16:creationId xmlns:a16="http://schemas.microsoft.com/office/drawing/2014/main" xmlns="" id="{908A8694-F15E-420F-836C-D66133BD4A9D}"/>
              </a:ext>
            </a:extLst>
          </p:cNvPr>
          <p:cNvSpPr txBox="1"/>
          <p:nvPr/>
        </p:nvSpPr>
        <p:spPr>
          <a:xfrm>
            <a:off x="6138177" y="2972951"/>
            <a:ext cx="6146800" cy="954107"/>
          </a:xfrm>
          <a:prstGeom prst="rect">
            <a:avLst/>
          </a:prstGeom>
          <a:noFill/>
        </p:spPr>
        <p:txBody>
          <a:bodyPr wrap="square">
            <a:spAutoFit/>
          </a:bodyPr>
          <a:lstStyle/>
          <a:p>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Nhờ</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lao</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con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người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đã</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từng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tự</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cải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biến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hoàn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thiện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mình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a:t>
            </a:r>
            <a:endParaRPr lang="en-US" sz="2800" dirty="0">
              <a:solidFill>
                <a:srgbClr val="00B050"/>
              </a:solidFill>
            </a:endParaRPr>
          </a:p>
        </p:txBody>
      </p:sp>
    </p:spTree>
    <p:custDataLst>
      <p:tags r:id="rId1"/>
    </p:custDataLst>
    <p:extLst>
      <p:ext uri="{BB962C8B-B14F-4D97-AF65-F5344CB8AC3E}">
        <p14:creationId xmlns:p14="http://schemas.microsoft.com/office/powerpoint/2010/main" val="1205078964"/>
      </p:ext>
    </p:extLst>
  </p:cSld>
  <p:clrMapOvr>
    <a:masterClrMapping/>
  </p:clrMapOvr>
  <mc:AlternateContent xmlns:mc="http://schemas.openxmlformats.org/markup-compatibility/2006" xmlns:p14="http://schemas.microsoft.com/office/powerpoint/2010/main">
    <mc:Choice Requires="p14">
      <p:transition spd="slow" p14:dur="2000" advTm="65792"/>
    </mc:Choice>
    <mc:Fallback xmlns="">
      <p:transition spd="slow" advTm="657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fltVal val="0"/>
                                          </p:val>
                                        </p:tav>
                                        <p:tav tm="100000">
                                          <p:val>
                                            <p:strVal val="#ppt_w"/>
                                          </p:val>
                                        </p:tav>
                                      </p:tavLst>
                                    </p:anim>
                                    <p:anim calcmode="lin" valueType="num">
                                      <p:cBhvr>
                                        <p:cTn id="41" dur="1000" fill="hold"/>
                                        <p:tgtEl>
                                          <p:spTgt spid="15"/>
                                        </p:tgtEl>
                                        <p:attrNameLst>
                                          <p:attrName>ppt_h</p:attrName>
                                        </p:attrNameLst>
                                      </p:cBhvr>
                                      <p:tavLst>
                                        <p:tav tm="0">
                                          <p:val>
                                            <p:fltVal val="0"/>
                                          </p:val>
                                        </p:tav>
                                        <p:tav tm="100000">
                                          <p:val>
                                            <p:strVal val="#ppt_h"/>
                                          </p:val>
                                        </p:tav>
                                      </p:tavLst>
                                    </p:anim>
                                    <p:anim calcmode="lin" valueType="num">
                                      <p:cBhvr>
                                        <p:cTn id="42" dur="1000" fill="hold"/>
                                        <p:tgtEl>
                                          <p:spTgt spid="15"/>
                                        </p:tgtEl>
                                        <p:attrNameLst>
                                          <p:attrName>style.rotation</p:attrName>
                                        </p:attrNameLst>
                                      </p:cBhvr>
                                      <p:tavLst>
                                        <p:tav tm="0">
                                          <p:val>
                                            <p:fltVal val="90"/>
                                          </p:val>
                                        </p:tav>
                                        <p:tav tm="100000">
                                          <p:val>
                                            <p:fltVal val="0"/>
                                          </p:val>
                                        </p:tav>
                                      </p:tavLst>
                                    </p:anim>
                                    <p:animEffect transition="in" filter="fade">
                                      <p:cBhvr>
                                        <p:cTn id="4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5" grpId="0"/>
      <p:bldP spid="17"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2.2|0.6|0.8|0.8|1"/>
</p:tagLst>
</file>

<file path=ppt/tags/tag10.xml><?xml version="1.0" encoding="utf-8"?>
<p:tagLst xmlns:a="http://schemas.openxmlformats.org/drawingml/2006/main" xmlns:r="http://schemas.openxmlformats.org/officeDocument/2006/relationships" xmlns:p="http://schemas.openxmlformats.org/presentationml/2006/main">
  <p:tag name="TIMING" val="|5.9|1.1|0.9|2.3"/>
</p:tagLst>
</file>

<file path=ppt/tags/tag11.xml><?xml version="1.0" encoding="utf-8"?>
<p:tagLst xmlns:a="http://schemas.openxmlformats.org/drawingml/2006/main" xmlns:r="http://schemas.openxmlformats.org/officeDocument/2006/relationships" xmlns:p="http://schemas.openxmlformats.org/presentationml/2006/main">
  <p:tag name="TIMING" val="|0.6|1.2|24.9"/>
</p:tagLst>
</file>

<file path=ppt/tags/tag12.xml><?xml version="1.0" encoding="utf-8"?>
<p:tagLst xmlns:a="http://schemas.openxmlformats.org/drawingml/2006/main" xmlns:r="http://schemas.openxmlformats.org/officeDocument/2006/relationships" xmlns:p="http://schemas.openxmlformats.org/presentationml/2006/main">
  <p:tag name="TIMING" val="|0.9|4.8|11.9|17.1"/>
</p:tagLst>
</file>

<file path=ppt/tags/tag13.xml><?xml version="1.0" encoding="utf-8"?>
<p:tagLst xmlns:a="http://schemas.openxmlformats.org/drawingml/2006/main" xmlns:r="http://schemas.openxmlformats.org/officeDocument/2006/relationships" xmlns:p="http://schemas.openxmlformats.org/presentationml/2006/main">
  <p:tag name="TIMING" val="|24.7|8.3|5.7|2.8"/>
</p:tagLst>
</file>

<file path=ppt/tags/tag14.xml><?xml version="1.0" encoding="utf-8"?>
<p:tagLst xmlns:a="http://schemas.openxmlformats.org/drawingml/2006/main" xmlns:r="http://schemas.openxmlformats.org/officeDocument/2006/relationships" xmlns:p="http://schemas.openxmlformats.org/presentationml/2006/main">
  <p:tag name="TIMING" val="|19.6|11.9|5.7"/>
</p:tagLst>
</file>

<file path=ppt/tags/tag15.xml><?xml version="1.0" encoding="utf-8"?>
<p:tagLst xmlns:a="http://schemas.openxmlformats.org/drawingml/2006/main" xmlns:r="http://schemas.openxmlformats.org/officeDocument/2006/relationships" xmlns:p="http://schemas.openxmlformats.org/presentationml/2006/main">
  <p:tag name="TIMING" val="|1.6|2.4|20.7"/>
</p:tagLst>
</file>

<file path=ppt/tags/tag2.xml><?xml version="1.0" encoding="utf-8"?>
<p:tagLst xmlns:a="http://schemas.openxmlformats.org/drawingml/2006/main" xmlns:r="http://schemas.openxmlformats.org/officeDocument/2006/relationships" xmlns:p="http://schemas.openxmlformats.org/presentationml/2006/main">
  <p:tag name="TIMING" val="|0.9|6.7|3|3.2"/>
</p:tagLst>
</file>

<file path=ppt/tags/tag3.xml><?xml version="1.0" encoding="utf-8"?>
<p:tagLst xmlns:a="http://schemas.openxmlformats.org/drawingml/2006/main" xmlns:r="http://schemas.openxmlformats.org/officeDocument/2006/relationships" xmlns:p="http://schemas.openxmlformats.org/presentationml/2006/main">
  <p:tag name="TIMING" val="|1.2|1.4|0.7|0.6|9.7"/>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ags/tag5.xml><?xml version="1.0" encoding="utf-8"?>
<p:tagLst xmlns:a="http://schemas.openxmlformats.org/drawingml/2006/main" xmlns:r="http://schemas.openxmlformats.org/officeDocument/2006/relationships" xmlns:p="http://schemas.openxmlformats.org/presentationml/2006/main">
  <p:tag name="TIMING" val="|1.5|1.1|11.4"/>
</p:tagLst>
</file>

<file path=ppt/tags/tag6.xml><?xml version="1.0" encoding="utf-8"?>
<p:tagLst xmlns:a="http://schemas.openxmlformats.org/drawingml/2006/main" xmlns:r="http://schemas.openxmlformats.org/officeDocument/2006/relationships" xmlns:p="http://schemas.openxmlformats.org/presentationml/2006/main">
  <p:tag name="TIMING" val="|2.7|2.8|4.8|1.6"/>
</p:tagLst>
</file>

<file path=ppt/tags/tag7.xml><?xml version="1.0" encoding="utf-8"?>
<p:tagLst xmlns:a="http://schemas.openxmlformats.org/drawingml/2006/main" xmlns:r="http://schemas.openxmlformats.org/officeDocument/2006/relationships" xmlns:p="http://schemas.openxmlformats.org/presentationml/2006/main">
  <p:tag name="TIMING" val="|0.9|22.6|11.6|1.8"/>
</p:tagLst>
</file>

<file path=ppt/tags/tag8.xml><?xml version="1.0" encoding="utf-8"?>
<p:tagLst xmlns:a="http://schemas.openxmlformats.org/drawingml/2006/main" xmlns:r="http://schemas.openxmlformats.org/officeDocument/2006/relationships" xmlns:p="http://schemas.openxmlformats.org/presentationml/2006/main">
  <p:tag name="TIMING" val="|1|10.3|17.7|11.8"/>
</p:tagLst>
</file>

<file path=ppt/tags/tag9.xml><?xml version="1.0" encoding="utf-8"?>
<p:tagLst xmlns:a="http://schemas.openxmlformats.org/drawingml/2006/main" xmlns:r="http://schemas.openxmlformats.org/officeDocument/2006/relationships" xmlns:p="http://schemas.openxmlformats.org/presentationml/2006/main">
  <p:tag name="TIMING" val="|37.3|20.1|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1845</TotalTime>
  <Words>1255</Words>
  <Application>Microsoft Office PowerPoint</Application>
  <PresentationFormat>Custom</PresentationFormat>
  <Paragraphs>113</Paragraphs>
  <Slides>19</Slides>
  <Notes>0</Notes>
  <HiddenSlides>0</HiddenSlides>
  <MMClips>0</MMClips>
  <ScaleCrop>false</ScaleCrop>
  <HeadingPairs>
    <vt:vector size="4" baseType="variant">
      <vt:variant>
        <vt:lpstr>Theme</vt:lpstr>
      </vt:variant>
      <vt:variant>
        <vt:i4>5</vt:i4>
      </vt:variant>
      <vt:variant>
        <vt:lpstr>Slide Titles</vt:lpstr>
      </vt:variant>
      <vt:variant>
        <vt:i4>19</vt:i4>
      </vt:variant>
    </vt:vector>
  </HeadingPairs>
  <TitlesOfParts>
    <vt:vector size="24" baseType="lpstr">
      <vt:lpstr>Office Theme</vt:lpstr>
      <vt:lpstr>3_Office Theme</vt:lpstr>
      <vt:lpstr>1_Office Theme</vt:lpstr>
      <vt:lpstr>4_Office Theme</vt:lpstr>
      <vt:lpstr>2_Office Theme</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VẬN DỤNG</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Thị Ngân (ADAS – GV)</dc:creator>
  <cp:lastModifiedBy>DELL</cp:lastModifiedBy>
  <cp:revision>123</cp:revision>
  <dcterms:created xsi:type="dcterms:W3CDTF">2021-07-28T09:45:28Z</dcterms:created>
  <dcterms:modified xsi:type="dcterms:W3CDTF">2021-09-29T03:22:10Z</dcterms:modified>
</cp:coreProperties>
</file>