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5" roundtripDataSignature="AMtx7miwR4iozPkI8P2iCglDxfmfTsK6B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6" name="Google Shape;196;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8" name="Google Shape;18;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0"/>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1"/>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1"/>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 name="Shape 21"/>
        <p:cNvGrpSpPr/>
        <p:nvPr/>
      </p:nvGrpSpPr>
      <p:grpSpPr>
        <a:xfrm>
          <a:off x="0" y="0"/>
          <a:ext cx="0" cy="0"/>
          <a:chOff x="0" y="0"/>
          <a:chExt cx="0" cy="0"/>
        </a:xfrm>
      </p:grpSpPr>
      <p:sp>
        <p:nvSpPr>
          <p:cNvPr id="22" name="Google Shape;22;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5" name="Shape 25"/>
        <p:cNvGrpSpPr/>
        <p:nvPr/>
      </p:nvGrpSpPr>
      <p:grpSpPr>
        <a:xfrm>
          <a:off x="0" y="0"/>
          <a:ext cx="0" cy="0"/>
          <a:chOff x="0" y="0"/>
          <a:chExt cx="0" cy="0"/>
        </a:xfrm>
      </p:grpSpPr>
      <p:sp>
        <p:nvSpPr>
          <p:cNvPr id="26" name="Google Shape;26;p1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8" name="Google Shape;28;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1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1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1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1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1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1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1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1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9"/>
          <p:cNvSpPr/>
          <p:nvPr>
            <p:ph idx="2" type="pic"/>
          </p:nvPr>
        </p:nvSpPr>
        <p:spPr>
          <a:xfrm>
            <a:off x="1792288" y="612775"/>
            <a:ext cx="5486400" cy="4114800"/>
          </a:xfrm>
          <a:prstGeom prst="rect">
            <a:avLst/>
          </a:prstGeom>
          <a:noFill/>
          <a:ln>
            <a:noFill/>
          </a:ln>
        </p:spPr>
      </p:sp>
      <p:sp>
        <p:nvSpPr>
          <p:cNvPr id="68" name="Google Shape;68;p1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png"/><Relationship Id="rId4" Type="http://schemas.openxmlformats.org/officeDocument/2006/relationships/image" Target="../media/image1.png"/><Relationship Id="rId11" Type="http://schemas.openxmlformats.org/officeDocument/2006/relationships/image" Target="../media/image4.png"/><Relationship Id="rId10" Type="http://schemas.openxmlformats.org/officeDocument/2006/relationships/image" Target="../media/image7.png"/><Relationship Id="rId12" Type="http://schemas.openxmlformats.org/officeDocument/2006/relationships/image" Target="../media/image2.jpg"/><Relationship Id="rId9" Type="http://schemas.openxmlformats.org/officeDocument/2006/relationships/image" Target="../media/image32.png"/><Relationship Id="rId5" Type="http://schemas.openxmlformats.org/officeDocument/2006/relationships/image" Target="../media/image3.png"/><Relationship Id="rId6" Type="http://schemas.openxmlformats.org/officeDocument/2006/relationships/image" Target="../media/image15.png"/><Relationship Id="rId7" Type="http://schemas.openxmlformats.org/officeDocument/2006/relationships/image" Target="../media/image35.png"/><Relationship Id="rId8"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9.png"/><Relationship Id="rId4" Type="http://schemas.openxmlformats.org/officeDocument/2006/relationships/image" Target="../media/image24.png"/><Relationship Id="rId5" Type="http://schemas.openxmlformats.org/officeDocument/2006/relationships/image" Target="../media/image29.png"/><Relationship Id="rId6" Type="http://schemas.openxmlformats.org/officeDocument/2006/relationships/image" Target="../media/image27.png"/><Relationship Id="rId7" Type="http://schemas.openxmlformats.org/officeDocument/2006/relationships/image" Target="../media/image18.png"/><Relationship Id="rId8"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3.png"/><Relationship Id="rId4" Type="http://schemas.openxmlformats.org/officeDocument/2006/relationships/image" Target="../media/image5.png"/><Relationship Id="rId9" Type="http://schemas.openxmlformats.org/officeDocument/2006/relationships/image" Target="../media/image2.jpg"/><Relationship Id="rId5" Type="http://schemas.openxmlformats.org/officeDocument/2006/relationships/image" Target="../media/image6.png"/><Relationship Id="rId6" Type="http://schemas.openxmlformats.org/officeDocument/2006/relationships/image" Target="../media/image34.png"/><Relationship Id="rId7" Type="http://schemas.openxmlformats.org/officeDocument/2006/relationships/image" Target="../media/image22.png"/><Relationship Id="rId8"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4.pn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jpg"/><Relationship Id="rId5" Type="http://schemas.openxmlformats.org/officeDocument/2006/relationships/image" Target="../media/image11.png"/><Relationship Id="rId6" Type="http://schemas.openxmlformats.org/officeDocument/2006/relationships/image" Target="../media/image13.png"/><Relationship Id="rId7" Type="http://schemas.openxmlformats.org/officeDocument/2006/relationships/image" Target="../media/image12.png"/><Relationship Id="rId8" Type="http://schemas.openxmlformats.org/officeDocument/2006/relationships/image" Target="../media/image2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3.png"/><Relationship Id="rId4" Type="http://schemas.openxmlformats.org/officeDocument/2006/relationships/image" Target="../media/image20.png"/><Relationship Id="rId11" Type="http://schemas.openxmlformats.org/officeDocument/2006/relationships/image" Target="../media/image28.png"/><Relationship Id="rId10" Type="http://schemas.openxmlformats.org/officeDocument/2006/relationships/image" Target="../media/image2.jpg"/><Relationship Id="rId9" Type="http://schemas.openxmlformats.org/officeDocument/2006/relationships/image" Target="../media/image4.png"/><Relationship Id="rId5" Type="http://schemas.openxmlformats.org/officeDocument/2006/relationships/image" Target="../media/image25.png"/><Relationship Id="rId6" Type="http://schemas.openxmlformats.org/officeDocument/2006/relationships/image" Target="../media/image30.png"/><Relationship Id="rId7" Type="http://schemas.openxmlformats.org/officeDocument/2006/relationships/image" Target="../media/image26.png"/><Relationship Id="rId8" Type="http://schemas.openxmlformats.org/officeDocument/2006/relationships/image" Target="../media/image3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txBox="1"/>
          <p:nvPr>
            <p:ph type="title"/>
          </p:nvPr>
        </p:nvSpPr>
        <p:spPr>
          <a:xfrm>
            <a:off x="648245" y="1131094"/>
            <a:ext cx="7886700" cy="994172"/>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t/>
            </a:r>
            <a:endParaRPr/>
          </a:p>
        </p:txBody>
      </p:sp>
      <p:pic>
        <p:nvPicPr>
          <p:cNvPr id="90" name="Google Shape;90;p1"/>
          <p:cNvPicPr preferRelativeResize="0"/>
          <p:nvPr>
            <p:ph idx="1" type="body"/>
          </p:nvPr>
        </p:nvPicPr>
        <p:blipFill rotWithShape="1">
          <a:blip r:embed="rId3">
            <a:alphaModFix/>
          </a:blip>
          <a:srcRect b="0" l="0" r="0" t="0"/>
          <a:stretch/>
        </p:blipFill>
        <p:spPr>
          <a:xfrm>
            <a:off x="0" y="861964"/>
            <a:ext cx="9135618" cy="5138786"/>
          </a:xfrm>
          <a:prstGeom prst="rect">
            <a:avLst/>
          </a:prstGeom>
          <a:noFill/>
          <a:ln>
            <a:noFill/>
          </a:ln>
        </p:spPr>
      </p:pic>
      <p:sp>
        <p:nvSpPr>
          <p:cNvPr id="91" name="Google Shape;91;p1"/>
          <p:cNvSpPr txBox="1"/>
          <p:nvPr/>
        </p:nvSpPr>
        <p:spPr>
          <a:xfrm>
            <a:off x="2775145" y="1892627"/>
            <a:ext cx="3834654"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3600" u="none" cap="none" strike="noStrike">
                <a:solidFill>
                  <a:srgbClr val="244061"/>
                </a:solidFill>
                <a:latin typeface="Times New Roman"/>
                <a:ea typeface="Times New Roman"/>
                <a:cs typeface="Times New Roman"/>
                <a:sym typeface="Times New Roman"/>
              </a:rPr>
              <a:t>ĐẠI SỐ 9</a:t>
            </a:r>
            <a:r>
              <a:rPr b="1" i="0" lang="en-US" sz="3600" u="none" cap="none" strike="noStrike">
                <a:solidFill>
                  <a:srgbClr val="244061"/>
                </a:solidFill>
                <a:latin typeface="Calibri"/>
                <a:ea typeface="Calibri"/>
                <a:cs typeface="Calibri"/>
                <a:sym typeface="Calibri"/>
              </a:rPr>
              <a:t> </a:t>
            </a:r>
            <a:endParaRPr b="1" i="0" sz="3600" u="none" cap="none" strike="noStrike">
              <a:solidFill>
                <a:srgbClr val="244061"/>
              </a:solidFill>
              <a:latin typeface="Calibri"/>
              <a:ea typeface="Calibri"/>
              <a:cs typeface="Calibri"/>
              <a:sym typeface="Calibri"/>
            </a:endParaRPr>
          </a:p>
        </p:txBody>
      </p:sp>
      <p:sp>
        <p:nvSpPr>
          <p:cNvPr id="92" name="Google Shape;92;p1"/>
          <p:cNvSpPr txBox="1"/>
          <p:nvPr/>
        </p:nvSpPr>
        <p:spPr>
          <a:xfrm>
            <a:off x="1672177" y="2780928"/>
            <a:ext cx="5760640" cy="132343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4000" u="none" cap="none" strike="noStrike">
                <a:solidFill>
                  <a:srgbClr val="FF0000"/>
                </a:solidFill>
                <a:latin typeface="Cambria"/>
                <a:ea typeface="Cambria"/>
                <a:cs typeface="Cambria"/>
                <a:sym typeface="Cambria"/>
              </a:rPr>
              <a:t>Bài 8: Rút gọn biểu thức chứa căn bậc hai</a:t>
            </a:r>
            <a:endParaRPr b="1" i="0" sz="4000" u="none" cap="none" strike="noStrike">
              <a:solidFill>
                <a:srgbClr val="FF0000"/>
              </a:solidFill>
              <a:latin typeface="Cambria"/>
              <a:ea typeface="Cambria"/>
              <a:cs typeface="Cambria"/>
              <a:sym typeface="Cambri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txBox="1"/>
          <p:nvPr/>
        </p:nvSpPr>
        <p:spPr>
          <a:xfrm>
            <a:off x="395536" y="393473"/>
            <a:ext cx="8293287"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C00000"/>
                </a:solidFill>
                <a:latin typeface="Times New Roman"/>
                <a:ea typeface="Times New Roman"/>
                <a:cs typeface="Times New Roman"/>
                <a:sym typeface="Times New Roman"/>
              </a:rPr>
              <a:t>Để rút gọn biểu thức có chứa căn thức bậc hai, ta cần biết vận dụng thích hợp các phép tính và các phép biến đổi đã biết.</a:t>
            </a:r>
            <a:endParaRPr sz="2400">
              <a:solidFill>
                <a:srgbClr val="C00000"/>
              </a:solidFill>
              <a:latin typeface="Times New Roman"/>
              <a:ea typeface="Times New Roman"/>
              <a:cs typeface="Times New Roman"/>
              <a:sym typeface="Times New Roman"/>
            </a:endParaRPr>
          </a:p>
        </p:txBody>
      </p:sp>
      <p:sp>
        <p:nvSpPr>
          <p:cNvPr id="98" name="Google Shape;98;p2"/>
          <p:cNvSpPr txBox="1"/>
          <p:nvPr/>
        </p:nvSpPr>
        <p:spPr>
          <a:xfrm>
            <a:off x="647564" y="1601392"/>
            <a:ext cx="763284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2"/>
                </a:solidFill>
                <a:latin typeface="Times New Roman"/>
                <a:ea typeface="Times New Roman"/>
                <a:cs typeface="Times New Roman"/>
                <a:sym typeface="Times New Roman"/>
              </a:rPr>
              <a:t>Ví dụ 1: Rút gọn                                       với a&gt;0.</a:t>
            </a:r>
            <a:endParaRPr sz="2400">
              <a:solidFill>
                <a:schemeClr val="dk2"/>
              </a:solidFill>
              <a:latin typeface="Times New Roman"/>
              <a:ea typeface="Times New Roman"/>
              <a:cs typeface="Times New Roman"/>
              <a:sym typeface="Times New Roman"/>
            </a:endParaRPr>
          </a:p>
        </p:txBody>
      </p:sp>
      <p:pic>
        <p:nvPicPr>
          <p:cNvPr id="99" name="Google Shape;99;p2"/>
          <p:cNvPicPr preferRelativeResize="0"/>
          <p:nvPr/>
        </p:nvPicPr>
        <p:blipFill rotWithShape="1">
          <a:blip r:embed="rId3">
            <a:alphaModFix/>
          </a:blip>
          <a:srcRect b="0" l="0" r="0" t="0"/>
          <a:stretch/>
        </p:blipFill>
        <p:spPr>
          <a:xfrm>
            <a:off x="4394200" y="2362200"/>
            <a:ext cx="914400" cy="198438"/>
          </a:xfrm>
          <a:prstGeom prst="rect">
            <a:avLst/>
          </a:prstGeom>
          <a:noFill/>
          <a:ln>
            <a:noFill/>
          </a:ln>
        </p:spPr>
      </p:pic>
      <p:pic>
        <p:nvPicPr>
          <p:cNvPr id="100" name="Google Shape;100;p2"/>
          <p:cNvPicPr preferRelativeResize="0"/>
          <p:nvPr/>
        </p:nvPicPr>
        <p:blipFill rotWithShape="1">
          <a:blip r:embed="rId4">
            <a:alphaModFix/>
          </a:blip>
          <a:srcRect b="0" l="0" r="0" t="0"/>
          <a:stretch/>
        </p:blipFill>
        <p:spPr>
          <a:xfrm>
            <a:off x="2843808" y="1437095"/>
            <a:ext cx="2664296" cy="790257"/>
          </a:xfrm>
          <a:prstGeom prst="rect">
            <a:avLst/>
          </a:prstGeom>
          <a:noFill/>
          <a:ln>
            <a:noFill/>
          </a:ln>
        </p:spPr>
      </p:pic>
      <p:sp>
        <p:nvSpPr>
          <p:cNvPr id="101" name="Google Shape;101;p2"/>
          <p:cNvSpPr txBox="1"/>
          <p:nvPr/>
        </p:nvSpPr>
        <p:spPr>
          <a:xfrm>
            <a:off x="365715" y="2492896"/>
            <a:ext cx="835292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Giải:  Ta có</a:t>
            </a:r>
            <a:endParaRPr/>
          </a:p>
          <a:p>
            <a:pPr indent="0" lvl="0" marL="0" marR="0" rtl="0" algn="l">
              <a:spcBef>
                <a:spcPts val="0"/>
              </a:spcBef>
              <a:spcAft>
                <a:spcPts val="0"/>
              </a:spcAft>
              <a:buNone/>
            </a:pPr>
            <a:r>
              <a:rPr lang="en-US" sz="1800">
                <a:solidFill>
                  <a:schemeClr val="dk1"/>
                </a:solidFill>
                <a:latin typeface="Times New Roman"/>
                <a:ea typeface="Times New Roman"/>
                <a:cs typeface="Times New Roman"/>
                <a:sym typeface="Times New Roman"/>
              </a:rPr>
              <a:t>   </a:t>
            </a:r>
            <a:endParaRPr sz="1800">
              <a:solidFill>
                <a:schemeClr val="dk1"/>
              </a:solidFill>
              <a:latin typeface="Times New Roman"/>
              <a:ea typeface="Times New Roman"/>
              <a:cs typeface="Times New Roman"/>
              <a:sym typeface="Times New Roman"/>
            </a:endParaRPr>
          </a:p>
        </p:txBody>
      </p:sp>
      <p:pic>
        <p:nvPicPr>
          <p:cNvPr id="102" name="Google Shape;102;p2"/>
          <p:cNvPicPr preferRelativeResize="0"/>
          <p:nvPr/>
        </p:nvPicPr>
        <p:blipFill rotWithShape="1">
          <a:blip r:embed="rId5">
            <a:alphaModFix/>
          </a:blip>
          <a:srcRect b="0" l="0" r="0" t="0"/>
          <a:stretch/>
        </p:blipFill>
        <p:spPr>
          <a:xfrm>
            <a:off x="388576" y="3212976"/>
            <a:ext cx="2913237" cy="864096"/>
          </a:xfrm>
          <a:prstGeom prst="rect">
            <a:avLst/>
          </a:prstGeom>
          <a:noFill/>
          <a:ln>
            <a:noFill/>
          </a:ln>
        </p:spPr>
      </p:pic>
      <p:pic>
        <p:nvPicPr>
          <p:cNvPr id="103" name="Google Shape;103;p2"/>
          <p:cNvPicPr preferRelativeResize="0"/>
          <p:nvPr/>
        </p:nvPicPr>
        <p:blipFill rotWithShape="1">
          <a:blip r:embed="rId6">
            <a:alphaModFix/>
          </a:blip>
          <a:srcRect b="0" l="0" r="0" t="0"/>
          <a:stretch/>
        </p:blipFill>
        <p:spPr>
          <a:xfrm>
            <a:off x="3347864" y="3212976"/>
            <a:ext cx="3398713" cy="881148"/>
          </a:xfrm>
          <a:prstGeom prst="rect">
            <a:avLst/>
          </a:prstGeom>
          <a:noFill/>
          <a:ln>
            <a:noFill/>
          </a:ln>
        </p:spPr>
      </p:pic>
      <p:pic>
        <p:nvPicPr>
          <p:cNvPr id="104" name="Google Shape;104;p2"/>
          <p:cNvPicPr preferRelativeResize="0"/>
          <p:nvPr/>
        </p:nvPicPr>
        <p:blipFill rotWithShape="1">
          <a:blip r:embed="rId7">
            <a:alphaModFix/>
          </a:blip>
          <a:srcRect b="0" l="0" r="0" t="0"/>
          <a:stretch/>
        </p:blipFill>
        <p:spPr>
          <a:xfrm>
            <a:off x="3275856" y="4437112"/>
            <a:ext cx="3444383" cy="504056"/>
          </a:xfrm>
          <a:prstGeom prst="rect">
            <a:avLst/>
          </a:prstGeom>
          <a:noFill/>
          <a:ln>
            <a:noFill/>
          </a:ln>
        </p:spPr>
      </p:pic>
      <p:pic>
        <p:nvPicPr>
          <p:cNvPr id="105" name="Google Shape;105;p2"/>
          <p:cNvPicPr preferRelativeResize="0"/>
          <p:nvPr/>
        </p:nvPicPr>
        <p:blipFill rotWithShape="1">
          <a:blip r:embed="rId8">
            <a:alphaModFix/>
          </a:blip>
          <a:srcRect b="0" l="0" r="0" t="0"/>
          <a:stretch/>
        </p:blipFill>
        <p:spPr>
          <a:xfrm>
            <a:off x="6661025" y="4437112"/>
            <a:ext cx="1680187" cy="504056"/>
          </a:xfrm>
          <a:prstGeom prst="rect">
            <a:avLst/>
          </a:prstGeom>
          <a:noFill/>
          <a:ln>
            <a:noFill/>
          </a:ln>
        </p:spPr>
      </p:pic>
      <p:sp>
        <p:nvSpPr>
          <p:cNvPr id="106" name="Google Shape;106;p2"/>
          <p:cNvSpPr txBox="1"/>
          <p:nvPr/>
        </p:nvSpPr>
        <p:spPr>
          <a:xfrm>
            <a:off x="395536" y="5373216"/>
            <a:ext cx="8136904"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a:t>
            </a:r>
            <a:r>
              <a:rPr lang="en-US" sz="2400">
                <a:solidFill>
                  <a:srgbClr val="0070C0"/>
                </a:solidFill>
                <a:latin typeface="Times New Roman"/>
                <a:ea typeface="Times New Roman"/>
                <a:cs typeface="Times New Roman"/>
                <a:sym typeface="Times New Roman"/>
              </a:rPr>
              <a:t>Rút gọn                                                                với </a:t>
            </a:r>
            <a:endParaRPr sz="2400">
              <a:solidFill>
                <a:srgbClr val="0070C0"/>
              </a:solidFill>
              <a:latin typeface="Times New Roman"/>
              <a:ea typeface="Times New Roman"/>
              <a:cs typeface="Times New Roman"/>
              <a:sym typeface="Times New Roman"/>
            </a:endParaRPr>
          </a:p>
        </p:txBody>
      </p:sp>
      <p:pic>
        <p:nvPicPr>
          <p:cNvPr id="107" name="Google Shape;107;p2"/>
          <p:cNvPicPr preferRelativeResize="0"/>
          <p:nvPr/>
        </p:nvPicPr>
        <p:blipFill rotWithShape="1">
          <a:blip r:embed="rId9">
            <a:alphaModFix/>
          </a:blip>
          <a:srcRect b="0" l="0" r="0" t="0"/>
          <a:stretch/>
        </p:blipFill>
        <p:spPr>
          <a:xfrm>
            <a:off x="2051720" y="5247420"/>
            <a:ext cx="4536505" cy="587461"/>
          </a:xfrm>
          <a:prstGeom prst="rect">
            <a:avLst/>
          </a:prstGeom>
          <a:noFill/>
          <a:ln>
            <a:noFill/>
          </a:ln>
        </p:spPr>
      </p:pic>
      <p:pic>
        <p:nvPicPr>
          <p:cNvPr id="108" name="Google Shape;108;p2"/>
          <p:cNvPicPr preferRelativeResize="0"/>
          <p:nvPr/>
        </p:nvPicPr>
        <p:blipFill rotWithShape="1">
          <a:blip r:embed="rId10">
            <a:alphaModFix/>
          </a:blip>
          <a:srcRect b="0" l="0" r="0" t="0"/>
          <a:stretch/>
        </p:blipFill>
        <p:spPr>
          <a:xfrm>
            <a:off x="7416316" y="5313104"/>
            <a:ext cx="864096" cy="492122"/>
          </a:xfrm>
          <a:prstGeom prst="rect">
            <a:avLst/>
          </a:prstGeom>
          <a:noFill/>
          <a:ln>
            <a:noFill/>
          </a:ln>
        </p:spPr>
      </p:pic>
      <p:sp>
        <p:nvSpPr>
          <p:cNvPr id="109" name="Google Shape;109;p2"/>
          <p:cNvSpPr/>
          <p:nvPr/>
        </p:nvSpPr>
        <p:spPr>
          <a:xfrm>
            <a:off x="54184" y="5216336"/>
            <a:ext cx="712849" cy="713870"/>
          </a:xfrm>
          <a:prstGeom prst="rect">
            <a:avLst/>
          </a:prstGeom>
          <a:gradFill>
            <a:gsLst>
              <a:gs pos="0">
                <a:srgbClr val="DAFDA7"/>
              </a:gs>
              <a:gs pos="35001">
                <a:srgbClr val="E4FDC2"/>
              </a:gs>
              <a:gs pos="100000">
                <a:srgbClr val="F5FFE6"/>
              </a:gs>
            </a:gsLst>
            <a:lin ang="16200000" scaled="0"/>
          </a:gradFill>
          <a:ln cap="flat" cmpd="sng" w="9525">
            <a:solidFill>
              <a:srgbClr val="98B954"/>
            </a:solidFill>
            <a:prstDash val="solid"/>
            <a:miter lim="800000"/>
            <a:headEnd len="sm" w="sm" type="none"/>
            <a:tailEnd len="sm" w="sm" type="none"/>
          </a:ln>
          <a:effectLst>
            <a:outerShdw rotWithShape="0" dir="5400000" dist="20000">
              <a:srgbClr val="000000">
                <a:alpha val="37647"/>
              </a:srgbClr>
            </a:outerShdw>
          </a:effectLst>
        </p:spPr>
        <p:txBody>
          <a:bodyPr anchorCtr="0" anchor="ctr" bIns="45675" lIns="91375" spcFirstLastPara="1" rIns="91375" wrap="square" tIns="45675">
            <a:noAutofit/>
          </a:bodyPr>
          <a:lstStyle/>
          <a:p>
            <a:pPr indent="0" lvl="0" marL="0" marR="0" rtl="0" algn="ctr">
              <a:spcBef>
                <a:spcPts val="0"/>
              </a:spcBef>
              <a:spcAft>
                <a:spcPts val="0"/>
              </a:spcAft>
              <a:buNone/>
            </a:pPr>
            <a:r>
              <a:t/>
            </a:r>
            <a:endParaRPr sz="3600">
              <a:solidFill>
                <a:schemeClr val="dk1"/>
              </a:solidFill>
              <a:latin typeface="Calibri"/>
              <a:ea typeface="Calibri"/>
              <a:cs typeface="Calibri"/>
              <a:sym typeface="Calibri"/>
            </a:endParaRPr>
          </a:p>
        </p:txBody>
      </p:sp>
      <p:sp>
        <p:nvSpPr>
          <p:cNvPr id="110" name="Google Shape;110;p2"/>
          <p:cNvSpPr/>
          <p:nvPr/>
        </p:nvSpPr>
        <p:spPr>
          <a:xfrm>
            <a:off x="460198" y="5196435"/>
            <a:ext cx="302398"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rgbClr val="FFA15D"/>
                </a:solidFill>
                <a:latin typeface="Calibri"/>
                <a:ea typeface="Calibri"/>
                <a:cs typeface="Calibri"/>
                <a:sym typeface="Calibri"/>
              </a:rPr>
              <a:t>1</a:t>
            </a:r>
            <a:endParaRPr/>
          </a:p>
        </p:txBody>
      </p:sp>
      <p:pic>
        <p:nvPicPr>
          <p:cNvPr descr="question" id="111" name="Google Shape;111;p2"/>
          <p:cNvPicPr preferRelativeResize="0"/>
          <p:nvPr/>
        </p:nvPicPr>
        <p:blipFill rotWithShape="1">
          <a:blip r:embed="rId11">
            <a:alphaModFix/>
          </a:blip>
          <a:srcRect b="0" l="0" r="0" t="0"/>
          <a:stretch/>
        </p:blipFill>
        <p:spPr>
          <a:xfrm>
            <a:off x="162708" y="5345004"/>
            <a:ext cx="406014" cy="428322"/>
          </a:xfrm>
          <a:prstGeom prst="rect">
            <a:avLst/>
          </a:prstGeom>
          <a:noFill/>
          <a:ln>
            <a:noFill/>
          </a:ln>
        </p:spPr>
      </p:pic>
      <p:pic>
        <p:nvPicPr>
          <p:cNvPr descr="Káº¿t quáº£ hÃ¬nh áº£nh cho hÃ¬nh áº£nh cÃ nh ÄÃ o táº¿t" id="112" name="Google Shape;112;p2"/>
          <p:cNvPicPr preferRelativeResize="0"/>
          <p:nvPr/>
        </p:nvPicPr>
        <p:blipFill rotWithShape="1">
          <a:blip r:embed="rId12">
            <a:alphaModFix/>
          </a:blip>
          <a:srcRect b="0" l="0" r="0" t="0"/>
          <a:stretch/>
        </p:blipFill>
        <p:spPr>
          <a:xfrm rot="-5400000">
            <a:off x="8120677" y="5802380"/>
            <a:ext cx="1087918" cy="958728"/>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500"/>
                                        <p:tgtEl>
                                          <p:spTgt spid="109"/>
                                        </p:tgtEl>
                                      </p:cBhvr>
                                    </p:animEffect>
                                  </p:childTnLst>
                                </p:cTn>
                              </p:par>
                              <p:par>
                                <p:cTn fill="hold" nodeType="with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500"/>
                                        <p:tgtEl>
                                          <p:spTgt spid="110"/>
                                        </p:tgtEl>
                                      </p:cBhvr>
                                    </p:animEffect>
                                  </p:childTnLst>
                                </p:cTn>
                              </p:par>
                              <p:par>
                                <p:cTn fill="hold" nodeType="with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pic>
        <p:nvPicPr>
          <p:cNvPr id="117" name="Google Shape;117;p3"/>
          <p:cNvPicPr preferRelativeResize="0"/>
          <p:nvPr/>
        </p:nvPicPr>
        <p:blipFill rotWithShape="1">
          <a:blip r:embed="rId3">
            <a:alphaModFix/>
          </a:blip>
          <a:srcRect b="0" l="0" r="0" t="0"/>
          <a:stretch/>
        </p:blipFill>
        <p:spPr>
          <a:xfrm>
            <a:off x="467544" y="1124744"/>
            <a:ext cx="4535487" cy="588963"/>
          </a:xfrm>
          <a:prstGeom prst="rect">
            <a:avLst/>
          </a:prstGeom>
          <a:noFill/>
          <a:ln>
            <a:noFill/>
          </a:ln>
        </p:spPr>
      </p:pic>
      <p:sp>
        <p:nvSpPr>
          <p:cNvPr id="118" name="Google Shape;118;p3"/>
          <p:cNvSpPr txBox="1"/>
          <p:nvPr/>
        </p:nvSpPr>
        <p:spPr>
          <a:xfrm>
            <a:off x="467544" y="356685"/>
            <a:ext cx="7920880"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chemeClr val="dk2"/>
                </a:solidFill>
                <a:latin typeface="Times New Roman"/>
                <a:ea typeface="Times New Roman"/>
                <a:cs typeface="Times New Roman"/>
                <a:sym typeface="Times New Roman"/>
              </a:rPr>
              <a:t>Giải:</a:t>
            </a:r>
            <a:r>
              <a:rPr lang="en-US" sz="3200">
                <a:solidFill>
                  <a:schemeClr val="dk1"/>
                </a:solidFill>
                <a:latin typeface="Times New Roman"/>
                <a:ea typeface="Times New Roman"/>
                <a:cs typeface="Times New Roman"/>
                <a:sym typeface="Times New Roman"/>
              </a:rPr>
              <a:t> Ta có</a:t>
            </a:r>
            <a:endParaRPr sz="3200">
              <a:solidFill>
                <a:schemeClr val="dk1"/>
              </a:solidFill>
              <a:latin typeface="Times New Roman"/>
              <a:ea typeface="Times New Roman"/>
              <a:cs typeface="Times New Roman"/>
              <a:sym typeface="Times New Roman"/>
            </a:endParaRPr>
          </a:p>
        </p:txBody>
      </p:sp>
      <p:pic>
        <p:nvPicPr>
          <p:cNvPr id="119" name="Google Shape;119;p3"/>
          <p:cNvPicPr preferRelativeResize="0"/>
          <p:nvPr/>
        </p:nvPicPr>
        <p:blipFill rotWithShape="1">
          <a:blip r:embed="rId4">
            <a:alphaModFix/>
          </a:blip>
          <a:srcRect b="0" l="0" r="0" t="0"/>
          <a:stretch/>
        </p:blipFill>
        <p:spPr>
          <a:xfrm>
            <a:off x="179512" y="1844824"/>
            <a:ext cx="5184576" cy="648072"/>
          </a:xfrm>
          <a:prstGeom prst="rect">
            <a:avLst/>
          </a:prstGeom>
          <a:noFill/>
          <a:ln>
            <a:noFill/>
          </a:ln>
        </p:spPr>
      </p:pic>
      <p:pic>
        <p:nvPicPr>
          <p:cNvPr id="120" name="Google Shape;120;p3"/>
          <p:cNvPicPr preferRelativeResize="0"/>
          <p:nvPr/>
        </p:nvPicPr>
        <p:blipFill rotWithShape="1">
          <a:blip r:embed="rId5">
            <a:alphaModFix/>
          </a:blip>
          <a:srcRect b="0" l="0" r="0" t="0"/>
          <a:stretch/>
        </p:blipFill>
        <p:spPr>
          <a:xfrm>
            <a:off x="179512" y="2636912"/>
            <a:ext cx="4800533" cy="576064"/>
          </a:xfrm>
          <a:prstGeom prst="rect">
            <a:avLst/>
          </a:prstGeom>
          <a:noFill/>
          <a:ln>
            <a:noFill/>
          </a:ln>
        </p:spPr>
      </p:pic>
      <p:pic>
        <p:nvPicPr>
          <p:cNvPr id="121" name="Google Shape;121;p3"/>
          <p:cNvPicPr preferRelativeResize="0"/>
          <p:nvPr/>
        </p:nvPicPr>
        <p:blipFill rotWithShape="1">
          <a:blip r:embed="rId6">
            <a:alphaModFix/>
          </a:blip>
          <a:srcRect b="0" l="0" r="0" t="0"/>
          <a:stretch/>
        </p:blipFill>
        <p:spPr>
          <a:xfrm>
            <a:off x="179512" y="3429000"/>
            <a:ext cx="4680520" cy="577050"/>
          </a:xfrm>
          <a:prstGeom prst="rect">
            <a:avLst/>
          </a:prstGeom>
          <a:noFill/>
          <a:ln>
            <a:noFill/>
          </a:ln>
        </p:spPr>
      </p:pic>
      <p:pic>
        <p:nvPicPr>
          <p:cNvPr id="122" name="Google Shape;122;p3"/>
          <p:cNvPicPr preferRelativeResize="0"/>
          <p:nvPr/>
        </p:nvPicPr>
        <p:blipFill rotWithShape="1">
          <a:blip r:embed="rId7">
            <a:alphaModFix/>
          </a:blip>
          <a:srcRect b="0" l="0" r="0" t="0"/>
          <a:stretch/>
        </p:blipFill>
        <p:spPr>
          <a:xfrm>
            <a:off x="179512" y="4077072"/>
            <a:ext cx="1620183" cy="648073"/>
          </a:xfrm>
          <a:prstGeom prst="rect">
            <a:avLst/>
          </a:prstGeom>
          <a:noFill/>
          <a:ln>
            <a:noFill/>
          </a:ln>
        </p:spPr>
      </p:pic>
      <p:sp>
        <p:nvSpPr>
          <p:cNvPr id="123" name="Google Shape;123;p3"/>
          <p:cNvSpPr txBox="1"/>
          <p:nvPr/>
        </p:nvSpPr>
        <p:spPr>
          <a:xfrm>
            <a:off x="179512" y="5157192"/>
            <a:ext cx="8712968" cy="10772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C00000"/>
                </a:solidFill>
                <a:latin typeface="Times New Roman"/>
                <a:ea typeface="Times New Roman"/>
                <a:cs typeface="Times New Roman"/>
                <a:sym typeface="Times New Roman"/>
              </a:rPr>
              <a:t>Rút gọn biểu thức được áp dụng trong nhiều bài toán về biểu thức có chứa căn bậc hai.</a:t>
            </a:r>
            <a:endParaRPr sz="3200">
              <a:solidFill>
                <a:srgbClr val="C00000"/>
              </a:solidFill>
              <a:latin typeface="Times New Roman"/>
              <a:ea typeface="Times New Roman"/>
              <a:cs typeface="Times New Roman"/>
              <a:sym typeface="Times New Roman"/>
            </a:endParaRPr>
          </a:p>
        </p:txBody>
      </p:sp>
      <p:pic>
        <p:nvPicPr>
          <p:cNvPr descr="Káº¿t quáº£ hÃ¬nh áº£nh cho hÃ¬nh áº£nh cÃ nh ÄÃ o táº¿t" id="124" name="Google Shape;124;p3"/>
          <p:cNvPicPr preferRelativeResize="0"/>
          <p:nvPr/>
        </p:nvPicPr>
        <p:blipFill rotWithShape="1">
          <a:blip r:embed="rId8">
            <a:alphaModFix/>
          </a:blip>
          <a:srcRect b="0" l="0" r="0" t="0"/>
          <a:stretch/>
        </p:blipFill>
        <p:spPr>
          <a:xfrm rot="-5400000">
            <a:off x="8120677" y="5834676"/>
            <a:ext cx="1087918" cy="95872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4"/>
          <p:cNvSpPr txBox="1"/>
          <p:nvPr/>
        </p:nvSpPr>
        <p:spPr>
          <a:xfrm>
            <a:off x="395536" y="476672"/>
            <a:ext cx="835292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002060"/>
                </a:solidFill>
                <a:latin typeface="Times New Roman"/>
                <a:ea typeface="Times New Roman"/>
                <a:cs typeface="Times New Roman"/>
                <a:sym typeface="Times New Roman"/>
              </a:rPr>
              <a:t>Ví dụ 2: Chứng minh đẳng thức</a:t>
            </a:r>
            <a:endParaRPr/>
          </a:p>
          <a:p>
            <a:pPr indent="0" lvl="0" marL="0" marR="0" rtl="0" algn="l">
              <a:spcBef>
                <a:spcPts val="0"/>
              </a:spcBef>
              <a:spcAft>
                <a:spcPts val="0"/>
              </a:spcAft>
              <a:buNone/>
            </a:pPr>
            <a:r>
              <a:rPr lang="en-US" sz="1800">
                <a:solidFill>
                  <a:schemeClr val="dk1"/>
                </a:solidFill>
                <a:latin typeface="Times New Roman"/>
                <a:ea typeface="Times New Roman"/>
                <a:cs typeface="Times New Roman"/>
                <a:sym typeface="Times New Roman"/>
              </a:rPr>
              <a:t>        </a:t>
            </a:r>
            <a:endParaRPr sz="1800">
              <a:solidFill>
                <a:schemeClr val="dk1"/>
              </a:solidFill>
              <a:latin typeface="Times New Roman"/>
              <a:ea typeface="Times New Roman"/>
              <a:cs typeface="Times New Roman"/>
              <a:sym typeface="Times New Roman"/>
            </a:endParaRPr>
          </a:p>
        </p:txBody>
      </p:sp>
      <p:pic>
        <p:nvPicPr>
          <p:cNvPr id="130" name="Google Shape;130;p4"/>
          <p:cNvPicPr preferRelativeResize="0"/>
          <p:nvPr/>
        </p:nvPicPr>
        <p:blipFill rotWithShape="1">
          <a:blip r:embed="rId3">
            <a:alphaModFix/>
          </a:blip>
          <a:srcRect b="0" l="0" r="0" t="0"/>
          <a:stretch/>
        </p:blipFill>
        <p:spPr>
          <a:xfrm>
            <a:off x="1979712" y="980728"/>
            <a:ext cx="4032448" cy="583005"/>
          </a:xfrm>
          <a:prstGeom prst="rect">
            <a:avLst/>
          </a:prstGeom>
          <a:noFill/>
          <a:ln>
            <a:noFill/>
          </a:ln>
        </p:spPr>
      </p:pic>
      <p:sp>
        <p:nvSpPr>
          <p:cNvPr id="131" name="Google Shape;131;p4"/>
          <p:cNvSpPr txBox="1"/>
          <p:nvPr/>
        </p:nvSpPr>
        <p:spPr>
          <a:xfrm>
            <a:off x="395536" y="1844824"/>
            <a:ext cx="828092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Times New Roman"/>
                <a:ea typeface="Times New Roman"/>
                <a:cs typeface="Times New Roman"/>
                <a:sym typeface="Times New Roman"/>
              </a:rPr>
              <a:t>Giải: Biến đổi vế trái, ta có:</a:t>
            </a:r>
            <a:endParaRPr sz="1800">
              <a:solidFill>
                <a:schemeClr val="dk1"/>
              </a:solidFill>
              <a:latin typeface="Times New Roman"/>
              <a:ea typeface="Times New Roman"/>
              <a:cs typeface="Times New Roman"/>
              <a:sym typeface="Times New Roman"/>
            </a:endParaRPr>
          </a:p>
        </p:txBody>
      </p:sp>
      <p:pic>
        <p:nvPicPr>
          <p:cNvPr id="132" name="Google Shape;132;p4"/>
          <p:cNvPicPr preferRelativeResize="0"/>
          <p:nvPr/>
        </p:nvPicPr>
        <p:blipFill rotWithShape="1">
          <a:blip r:embed="rId4">
            <a:alphaModFix/>
          </a:blip>
          <a:srcRect b="0" l="0" r="0" t="0"/>
          <a:stretch/>
        </p:blipFill>
        <p:spPr>
          <a:xfrm>
            <a:off x="827584" y="2492896"/>
            <a:ext cx="3564396" cy="648072"/>
          </a:xfrm>
          <a:prstGeom prst="rect">
            <a:avLst/>
          </a:prstGeom>
          <a:noFill/>
          <a:ln>
            <a:noFill/>
          </a:ln>
        </p:spPr>
      </p:pic>
      <p:pic>
        <p:nvPicPr>
          <p:cNvPr id="133" name="Google Shape;133;p4"/>
          <p:cNvPicPr preferRelativeResize="0"/>
          <p:nvPr/>
        </p:nvPicPr>
        <p:blipFill rotWithShape="1">
          <a:blip r:embed="rId5">
            <a:alphaModFix/>
          </a:blip>
          <a:srcRect b="0" l="0" r="0" t="0"/>
          <a:stretch/>
        </p:blipFill>
        <p:spPr>
          <a:xfrm>
            <a:off x="4427984" y="2420888"/>
            <a:ext cx="2412268" cy="685592"/>
          </a:xfrm>
          <a:prstGeom prst="rect">
            <a:avLst/>
          </a:prstGeom>
          <a:noFill/>
          <a:ln>
            <a:noFill/>
          </a:ln>
        </p:spPr>
      </p:pic>
      <p:pic>
        <p:nvPicPr>
          <p:cNvPr id="134" name="Google Shape;134;p4"/>
          <p:cNvPicPr preferRelativeResize="0"/>
          <p:nvPr/>
        </p:nvPicPr>
        <p:blipFill rotWithShape="1">
          <a:blip r:embed="rId6">
            <a:alphaModFix/>
          </a:blip>
          <a:srcRect b="0" l="0" r="0" t="0"/>
          <a:stretch/>
        </p:blipFill>
        <p:spPr>
          <a:xfrm>
            <a:off x="4427984" y="3140968"/>
            <a:ext cx="3380140" cy="504056"/>
          </a:xfrm>
          <a:prstGeom prst="rect">
            <a:avLst/>
          </a:prstGeom>
          <a:noFill/>
          <a:ln>
            <a:noFill/>
          </a:ln>
        </p:spPr>
      </p:pic>
      <p:sp>
        <p:nvSpPr>
          <p:cNvPr id="135" name="Google Shape;135;p4"/>
          <p:cNvSpPr txBox="1"/>
          <p:nvPr/>
        </p:nvSpPr>
        <p:spPr>
          <a:xfrm>
            <a:off x="539552" y="4221088"/>
            <a:ext cx="813690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Times New Roman"/>
                <a:ea typeface="Times New Roman"/>
                <a:cs typeface="Times New Roman"/>
                <a:sym typeface="Times New Roman"/>
              </a:rPr>
              <a:t>Sau khi biến đổi, ta thấy vế trái bằng vế phải. Vậy đẳng thức được chứng minh</a:t>
            </a:r>
            <a:endParaRPr sz="1800">
              <a:solidFill>
                <a:schemeClr val="dk1"/>
              </a:solidFill>
              <a:latin typeface="Times New Roman"/>
              <a:ea typeface="Times New Roman"/>
              <a:cs typeface="Times New Roman"/>
              <a:sym typeface="Times New Roman"/>
            </a:endParaRPr>
          </a:p>
        </p:txBody>
      </p:sp>
      <p:sp>
        <p:nvSpPr>
          <p:cNvPr id="136" name="Google Shape;136;p4"/>
          <p:cNvSpPr txBox="1"/>
          <p:nvPr/>
        </p:nvSpPr>
        <p:spPr>
          <a:xfrm>
            <a:off x="179512" y="4941168"/>
            <a:ext cx="8964488" cy="73866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2"/>
                </a:solidFill>
                <a:latin typeface="Times New Roman"/>
                <a:ea typeface="Times New Roman"/>
                <a:cs typeface="Times New Roman"/>
                <a:sym typeface="Times New Roman"/>
              </a:rPr>
              <a:t>         </a:t>
            </a:r>
            <a:r>
              <a:rPr lang="en-US" sz="2400">
                <a:solidFill>
                  <a:schemeClr val="dk2"/>
                </a:solidFill>
                <a:latin typeface="Times New Roman"/>
                <a:ea typeface="Times New Roman"/>
                <a:cs typeface="Times New Roman"/>
                <a:sym typeface="Times New Roman"/>
              </a:rPr>
              <a:t>Chứng minh đẳng thức                                                   với a&gt;0, b&gt;0</a:t>
            </a:r>
            <a:endParaRPr/>
          </a:p>
          <a:p>
            <a:pPr indent="0" lvl="0" marL="0" marR="0" rtl="0" algn="l">
              <a:spcBef>
                <a:spcPts val="0"/>
              </a:spcBef>
              <a:spcAft>
                <a:spcPts val="0"/>
              </a:spcAft>
              <a:buNone/>
            </a:pPr>
            <a:r>
              <a:t/>
            </a:r>
            <a:endParaRPr sz="1800">
              <a:solidFill>
                <a:schemeClr val="dk2"/>
              </a:solidFill>
              <a:latin typeface="Times New Roman"/>
              <a:ea typeface="Times New Roman"/>
              <a:cs typeface="Times New Roman"/>
              <a:sym typeface="Times New Roman"/>
            </a:endParaRPr>
          </a:p>
        </p:txBody>
      </p:sp>
      <p:pic>
        <p:nvPicPr>
          <p:cNvPr id="137" name="Google Shape;137;p4"/>
          <p:cNvPicPr preferRelativeResize="0"/>
          <p:nvPr/>
        </p:nvPicPr>
        <p:blipFill rotWithShape="1">
          <a:blip r:embed="rId7">
            <a:alphaModFix/>
          </a:blip>
          <a:srcRect b="0" l="0" r="0" t="0"/>
          <a:stretch/>
        </p:blipFill>
        <p:spPr>
          <a:xfrm>
            <a:off x="3707904" y="4730933"/>
            <a:ext cx="3744416" cy="858592"/>
          </a:xfrm>
          <a:prstGeom prst="rect">
            <a:avLst/>
          </a:prstGeom>
          <a:noFill/>
          <a:ln>
            <a:noFill/>
          </a:ln>
        </p:spPr>
      </p:pic>
      <p:sp>
        <p:nvSpPr>
          <p:cNvPr id="138" name="Google Shape;138;p4"/>
          <p:cNvSpPr/>
          <p:nvPr/>
        </p:nvSpPr>
        <p:spPr>
          <a:xfrm>
            <a:off x="223191" y="4569008"/>
            <a:ext cx="569388" cy="9233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5400">
                <a:solidFill>
                  <a:srgbClr val="FFA15D"/>
                </a:solidFill>
                <a:latin typeface="Calibri"/>
                <a:ea typeface="Calibri"/>
                <a:cs typeface="Calibri"/>
                <a:sym typeface="Calibri"/>
              </a:rPr>
              <a:t>2</a:t>
            </a:r>
            <a:endParaRPr/>
          </a:p>
        </p:txBody>
      </p:sp>
      <p:sp>
        <p:nvSpPr>
          <p:cNvPr id="139" name="Google Shape;139;p4"/>
          <p:cNvSpPr/>
          <p:nvPr/>
        </p:nvSpPr>
        <p:spPr>
          <a:xfrm>
            <a:off x="0" y="4730933"/>
            <a:ext cx="762000" cy="60960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descr="question" id="140" name="Google Shape;140;p4"/>
          <p:cNvPicPr preferRelativeResize="0"/>
          <p:nvPr/>
        </p:nvPicPr>
        <p:blipFill rotWithShape="1">
          <a:blip r:embed="rId8">
            <a:alphaModFix/>
          </a:blip>
          <a:srcRect b="0" l="0" r="0" t="0"/>
          <a:stretch/>
        </p:blipFill>
        <p:spPr>
          <a:xfrm>
            <a:off x="0" y="4807133"/>
            <a:ext cx="433387" cy="457200"/>
          </a:xfrm>
          <a:prstGeom prst="rect">
            <a:avLst/>
          </a:prstGeom>
          <a:noFill/>
          <a:ln>
            <a:noFill/>
          </a:ln>
        </p:spPr>
      </p:pic>
      <p:pic>
        <p:nvPicPr>
          <p:cNvPr descr="Káº¿t quáº£ hÃ¬nh áº£nh cho hÃ¬nh áº£nh cÃ nh ÄÃ o táº¿t" id="141" name="Google Shape;141;p4"/>
          <p:cNvPicPr preferRelativeResize="0"/>
          <p:nvPr/>
        </p:nvPicPr>
        <p:blipFill rotWithShape="1">
          <a:blip r:embed="rId9">
            <a:alphaModFix/>
          </a:blip>
          <a:srcRect b="0" l="0" r="0" t="0"/>
          <a:stretch/>
        </p:blipFill>
        <p:spPr>
          <a:xfrm rot="-5400000">
            <a:off x="8120677" y="5829155"/>
            <a:ext cx="1087918" cy="95872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5"/>
          <p:cNvSpPr txBox="1"/>
          <p:nvPr/>
        </p:nvSpPr>
        <p:spPr>
          <a:xfrm>
            <a:off x="467544" y="476672"/>
            <a:ext cx="8136904"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rgbClr val="C00000"/>
                </a:solidFill>
                <a:latin typeface="Times New Roman"/>
                <a:ea typeface="Times New Roman"/>
                <a:cs typeface="Times New Roman"/>
                <a:sym typeface="Times New Roman"/>
              </a:rPr>
              <a:t>Giải: </a:t>
            </a:r>
            <a:r>
              <a:rPr lang="en-US" sz="3600">
                <a:solidFill>
                  <a:schemeClr val="dk1"/>
                </a:solidFill>
                <a:latin typeface="Times New Roman"/>
                <a:ea typeface="Times New Roman"/>
                <a:cs typeface="Times New Roman"/>
                <a:sym typeface="Times New Roman"/>
              </a:rPr>
              <a:t>Ta có: </a:t>
            </a:r>
            <a:endParaRPr sz="3600">
              <a:solidFill>
                <a:schemeClr val="dk1"/>
              </a:solidFill>
              <a:latin typeface="Times New Roman"/>
              <a:ea typeface="Times New Roman"/>
              <a:cs typeface="Times New Roman"/>
              <a:sym typeface="Times New Roman"/>
            </a:endParaRPr>
          </a:p>
        </p:txBody>
      </p:sp>
      <p:pic>
        <p:nvPicPr>
          <p:cNvPr id="147" name="Google Shape;147;p5"/>
          <p:cNvPicPr preferRelativeResize="0"/>
          <p:nvPr/>
        </p:nvPicPr>
        <p:blipFill rotWithShape="1">
          <a:blip r:embed="rId3">
            <a:alphaModFix/>
          </a:blip>
          <a:srcRect b="0" l="0" r="0" t="0"/>
          <a:stretch/>
        </p:blipFill>
        <p:spPr>
          <a:xfrm>
            <a:off x="1115616" y="1268760"/>
            <a:ext cx="6281714" cy="4169758"/>
          </a:xfrm>
          <a:prstGeom prst="rect">
            <a:avLst/>
          </a:prstGeom>
          <a:noFill/>
          <a:ln>
            <a:noFill/>
          </a:ln>
        </p:spPr>
      </p:pic>
      <p:pic>
        <p:nvPicPr>
          <p:cNvPr descr="Káº¿t quáº£ hÃ¬nh áº£nh cho hÃ¬nh áº£nh cÃ nh ÄÃ o táº¿t" id="148" name="Google Shape;148;p5"/>
          <p:cNvPicPr preferRelativeResize="0"/>
          <p:nvPr/>
        </p:nvPicPr>
        <p:blipFill rotWithShape="1">
          <a:blip r:embed="rId4">
            <a:alphaModFix/>
          </a:blip>
          <a:srcRect b="0" l="0" r="0" t="0"/>
          <a:stretch/>
        </p:blipFill>
        <p:spPr>
          <a:xfrm rot="-5400000">
            <a:off x="8120677" y="5834677"/>
            <a:ext cx="1087918" cy="95872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6"/>
          <p:cNvSpPr txBox="1"/>
          <p:nvPr/>
        </p:nvSpPr>
        <p:spPr>
          <a:xfrm>
            <a:off x="143508" y="188640"/>
            <a:ext cx="8424936"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2"/>
                </a:solidFill>
                <a:latin typeface="Times New Roman"/>
                <a:ea typeface="Times New Roman"/>
                <a:cs typeface="Times New Roman"/>
                <a:sym typeface="Times New Roman"/>
              </a:rPr>
              <a:t>Ví dụ 3: Cho biểu thức </a:t>
            </a:r>
            <a:endParaRPr sz="2400">
              <a:solidFill>
                <a:schemeClr val="dk2"/>
              </a:solidFill>
              <a:latin typeface="Times New Roman"/>
              <a:ea typeface="Times New Roman"/>
              <a:cs typeface="Times New Roman"/>
              <a:sym typeface="Times New Roman"/>
            </a:endParaRPr>
          </a:p>
        </p:txBody>
      </p:sp>
      <p:pic>
        <p:nvPicPr>
          <p:cNvPr id="154" name="Google Shape;154;p6"/>
          <p:cNvPicPr preferRelativeResize="0"/>
          <p:nvPr/>
        </p:nvPicPr>
        <p:blipFill rotWithShape="1">
          <a:blip r:embed="rId3">
            <a:alphaModFix/>
          </a:blip>
          <a:srcRect b="0" l="0" r="0" t="0"/>
          <a:stretch/>
        </p:blipFill>
        <p:spPr>
          <a:xfrm>
            <a:off x="3131840" y="-12576"/>
            <a:ext cx="3744416" cy="864096"/>
          </a:xfrm>
          <a:prstGeom prst="rect">
            <a:avLst/>
          </a:prstGeom>
          <a:noFill/>
          <a:ln>
            <a:noFill/>
          </a:ln>
        </p:spPr>
      </p:pic>
      <p:sp>
        <p:nvSpPr>
          <p:cNvPr id="155" name="Google Shape;155;p6"/>
          <p:cNvSpPr txBox="1"/>
          <p:nvPr/>
        </p:nvSpPr>
        <p:spPr>
          <a:xfrm>
            <a:off x="6468824" y="180047"/>
            <a:ext cx="2675175"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2"/>
                </a:solidFill>
                <a:latin typeface="Times New Roman"/>
                <a:ea typeface="Times New Roman"/>
                <a:cs typeface="Times New Roman"/>
                <a:sym typeface="Times New Roman"/>
              </a:rPr>
              <a:t>       </a:t>
            </a:r>
            <a:r>
              <a:rPr lang="en-US" sz="2400">
                <a:solidFill>
                  <a:schemeClr val="dk2"/>
                </a:solidFill>
                <a:latin typeface="Times New Roman"/>
                <a:ea typeface="Times New Roman"/>
                <a:cs typeface="Times New Roman"/>
                <a:sym typeface="Times New Roman"/>
              </a:rPr>
              <a:t>với a&gt;0 và a#1</a:t>
            </a:r>
            <a:endParaRPr sz="2400">
              <a:solidFill>
                <a:schemeClr val="dk2"/>
              </a:solidFill>
              <a:latin typeface="Times New Roman"/>
              <a:ea typeface="Times New Roman"/>
              <a:cs typeface="Times New Roman"/>
              <a:sym typeface="Times New Roman"/>
            </a:endParaRPr>
          </a:p>
        </p:txBody>
      </p:sp>
      <p:sp>
        <p:nvSpPr>
          <p:cNvPr id="156" name="Google Shape;156;p6"/>
          <p:cNvSpPr txBox="1"/>
          <p:nvPr/>
        </p:nvSpPr>
        <p:spPr>
          <a:xfrm>
            <a:off x="436057" y="908720"/>
            <a:ext cx="7488832"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2"/>
                </a:solidFill>
                <a:latin typeface="Times New Roman"/>
                <a:ea typeface="Times New Roman"/>
                <a:cs typeface="Times New Roman"/>
                <a:sym typeface="Times New Roman"/>
              </a:rPr>
              <a:t>a) Rút gọn biểu thức P;</a:t>
            </a:r>
            <a:endParaRPr/>
          </a:p>
          <a:p>
            <a:pPr indent="0" lvl="0" marL="0" marR="0" rtl="0" algn="l">
              <a:spcBef>
                <a:spcPts val="0"/>
              </a:spcBef>
              <a:spcAft>
                <a:spcPts val="0"/>
              </a:spcAft>
              <a:buNone/>
            </a:pPr>
            <a:r>
              <a:rPr lang="en-US" sz="2400">
                <a:solidFill>
                  <a:schemeClr val="dk2"/>
                </a:solidFill>
                <a:latin typeface="Times New Roman"/>
                <a:ea typeface="Times New Roman"/>
                <a:cs typeface="Times New Roman"/>
                <a:sym typeface="Times New Roman"/>
              </a:rPr>
              <a:t>b) Tìm giá trị của a để P&lt;0.</a:t>
            </a:r>
            <a:endParaRPr sz="2400">
              <a:solidFill>
                <a:schemeClr val="dk2"/>
              </a:solidFill>
              <a:latin typeface="Times New Roman"/>
              <a:ea typeface="Times New Roman"/>
              <a:cs typeface="Times New Roman"/>
              <a:sym typeface="Times New Roman"/>
            </a:endParaRPr>
          </a:p>
        </p:txBody>
      </p:sp>
      <p:sp>
        <p:nvSpPr>
          <p:cNvPr id="157" name="Google Shape;157;p6"/>
          <p:cNvSpPr txBox="1"/>
          <p:nvPr/>
        </p:nvSpPr>
        <p:spPr>
          <a:xfrm>
            <a:off x="204129" y="1739717"/>
            <a:ext cx="8424936"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C00000"/>
                </a:solidFill>
                <a:latin typeface="Times New Roman"/>
                <a:ea typeface="Times New Roman"/>
                <a:cs typeface="Times New Roman"/>
                <a:sym typeface="Times New Roman"/>
              </a:rPr>
              <a:t>Giải</a:t>
            </a:r>
            <a:endParaRPr sz="2400">
              <a:solidFill>
                <a:srgbClr val="C00000"/>
              </a:solidFill>
              <a:latin typeface="Times New Roman"/>
              <a:ea typeface="Times New Roman"/>
              <a:cs typeface="Times New Roman"/>
              <a:sym typeface="Times New Roman"/>
            </a:endParaRPr>
          </a:p>
        </p:txBody>
      </p:sp>
      <p:pic>
        <p:nvPicPr>
          <p:cNvPr id="158" name="Google Shape;158;p6"/>
          <p:cNvPicPr preferRelativeResize="0"/>
          <p:nvPr/>
        </p:nvPicPr>
        <p:blipFill rotWithShape="1">
          <a:blip r:embed="rId4">
            <a:alphaModFix/>
          </a:blip>
          <a:srcRect b="0" l="0" r="0" t="0"/>
          <a:stretch/>
        </p:blipFill>
        <p:spPr>
          <a:xfrm>
            <a:off x="971600" y="1821354"/>
            <a:ext cx="4186238" cy="1025525"/>
          </a:xfrm>
          <a:prstGeom prst="rect">
            <a:avLst/>
          </a:prstGeom>
          <a:noFill/>
          <a:ln>
            <a:noFill/>
          </a:ln>
        </p:spPr>
      </p:pic>
      <p:pic>
        <p:nvPicPr>
          <p:cNvPr id="159" name="Google Shape;159;p6"/>
          <p:cNvPicPr preferRelativeResize="0"/>
          <p:nvPr/>
        </p:nvPicPr>
        <p:blipFill rotWithShape="1">
          <a:blip r:embed="rId5">
            <a:alphaModFix/>
          </a:blip>
          <a:srcRect b="0" l="0" r="0" t="0"/>
          <a:stretch/>
        </p:blipFill>
        <p:spPr>
          <a:xfrm>
            <a:off x="1403648" y="2852936"/>
            <a:ext cx="3996444" cy="862869"/>
          </a:xfrm>
          <a:prstGeom prst="rect">
            <a:avLst/>
          </a:prstGeom>
          <a:noFill/>
          <a:ln>
            <a:noFill/>
          </a:ln>
        </p:spPr>
      </p:pic>
      <p:pic>
        <p:nvPicPr>
          <p:cNvPr id="160" name="Google Shape;160;p6"/>
          <p:cNvPicPr preferRelativeResize="0"/>
          <p:nvPr/>
        </p:nvPicPr>
        <p:blipFill rotWithShape="1">
          <a:blip r:embed="rId6">
            <a:alphaModFix/>
          </a:blip>
          <a:srcRect b="0" l="0" r="0" t="0"/>
          <a:stretch/>
        </p:blipFill>
        <p:spPr>
          <a:xfrm>
            <a:off x="4067944" y="3813042"/>
            <a:ext cx="2016224" cy="1200134"/>
          </a:xfrm>
          <a:prstGeom prst="rect">
            <a:avLst/>
          </a:prstGeom>
          <a:noFill/>
          <a:ln>
            <a:noFill/>
          </a:ln>
        </p:spPr>
      </p:pic>
      <p:pic>
        <p:nvPicPr>
          <p:cNvPr id="161" name="Google Shape;161;p6"/>
          <p:cNvPicPr preferRelativeResize="0"/>
          <p:nvPr/>
        </p:nvPicPr>
        <p:blipFill rotWithShape="1">
          <a:blip r:embed="rId7">
            <a:alphaModFix/>
          </a:blip>
          <a:srcRect b="0" l="0" r="0" t="0"/>
          <a:stretch/>
        </p:blipFill>
        <p:spPr>
          <a:xfrm>
            <a:off x="1403648" y="3861048"/>
            <a:ext cx="2592288" cy="913473"/>
          </a:xfrm>
          <a:prstGeom prst="rect">
            <a:avLst/>
          </a:prstGeom>
          <a:noFill/>
          <a:ln>
            <a:noFill/>
          </a:ln>
        </p:spPr>
      </p:pic>
      <p:sp>
        <p:nvSpPr>
          <p:cNvPr id="162" name="Google Shape;162;p6"/>
          <p:cNvSpPr txBox="1"/>
          <p:nvPr/>
        </p:nvSpPr>
        <p:spPr>
          <a:xfrm>
            <a:off x="377039" y="5013176"/>
            <a:ext cx="8136904"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Times New Roman"/>
                <a:ea typeface="Times New Roman"/>
                <a:cs typeface="Times New Roman"/>
                <a:sym typeface="Times New Roman"/>
              </a:rPr>
              <a:t>b</a:t>
            </a:r>
            <a:r>
              <a:rPr lang="en-US" sz="2400">
                <a:solidFill>
                  <a:schemeClr val="dk1"/>
                </a:solidFill>
                <a:latin typeface="Times New Roman"/>
                <a:ea typeface="Times New Roman"/>
                <a:cs typeface="Times New Roman"/>
                <a:sym typeface="Times New Roman"/>
              </a:rPr>
              <a:t>) Do a&gt;0 và a#1 nên P&lt;0 khi và chỉ khi</a:t>
            </a:r>
            <a:endParaRPr sz="2400">
              <a:solidFill>
                <a:schemeClr val="dk1"/>
              </a:solidFill>
              <a:latin typeface="Times New Roman"/>
              <a:ea typeface="Times New Roman"/>
              <a:cs typeface="Times New Roman"/>
              <a:sym typeface="Times New Roman"/>
            </a:endParaRPr>
          </a:p>
        </p:txBody>
      </p:sp>
      <p:pic>
        <p:nvPicPr>
          <p:cNvPr id="163" name="Google Shape;163;p6"/>
          <p:cNvPicPr preferRelativeResize="0"/>
          <p:nvPr/>
        </p:nvPicPr>
        <p:blipFill rotWithShape="1">
          <a:blip r:embed="rId8">
            <a:alphaModFix/>
          </a:blip>
          <a:srcRect b="0" l="0" r="0" t="0"/>
          <a:stretch/>
        </p:blipFill>
        <p:spPr>
          <a:xfrm>
            <a:off x="1691680" y="5523465"/>
            <a:ext cx="3384550" cy="790575"/>
          </a:xfrm>
          <a:prstGeom prst="rect">
            <a:avLst/>
          </a:prstGeom>
          <a:noFill/>
          <a:ln>
            <a:noFill/>
          </a:ln>
        </p:spPr>
      </p:pic>
      <p:pic>
        <p:nvPicPr>
          <p:cNvPr descr="Káº¿t quáº£ hÃ¬nh áº£nh cho hÃ¬nh áº£nh cÃ nh ÄÃ o táº¿t" id="164" name="Google Shape;164;p6"/>
          <p:cNvPicPr preferRelativeResize="0"/>
          <p:nvPr/>
        </p:nvPicPr>
        <p:blipFill rotWithShape="1">
          <a:blip r:embed="rId9">
            <a:alphaModFix/>
          </a:blip>
          <a:srcRect b="0" l="0" r="0" t="0"/>
          <a:stretch/>
        </p:blipFill>
        <p:spPr>
          <a:xfrm rot="-5400000">
            <a:off x="8120677" y="5834676"/>
            <a:ext cx="1087918" cy="95872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7"/>
          <p:cNvSpPr txBox="1"/>
          <p:nvPr/>
        </p:nvSpPr>
        <p:spPr>
          <a:xfrm>
            <a:off x="278276" y="692696"/>
            <a:ext cx="835292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Times New Roman"/>
                <a:ea typeface="Times New Roman"/>
                <a:cs typeface="Times New Roman"/>
                <a:sym typeface="Times New Roman"/>
              </a:rPr>
              <a:t>                </a:t>
            </a:r>
            <a:r>
              <a:rPr lang="en-US" sz="2800">
                <a:solidFill>
                  <a:schemeClr val="dk2"/>
                </a:solidFill>
                <a:latin typeface="Times New Roman"/>
                <a:ea typeface="Times New Roman"/>
                <a:cs typeface="Times New Roman"/>
                <a:sym typeface="Times New Roman"/>
              </a:rPr>
              <a:t>Rút gọn các biểu thức sau: </a:t>
            </a:r>
            <a:endParaRPr sz="2800">
              <a:solidFill>
                <a:schemeClr val="dk2"/>
              </a:solidFill>
              <a:latin typeface="Times New Roman"/>
              <a:ea typeface="Times New Roman"/>
              <a:cs typeface="Times New Roman"/>
              <a:sym typeface="Times New Roman"/>
            </a:endParaRPr>
          </a:p>
        </p:txBody>
      </p:sp>
      <p:pic>
        <p:nvPicPr>
          <p:cNvPr id="170" name="Google Shape;170;p7"/>
          <p:cNvPicPr preferRelativeResize="0"/>
          <p:nvPr/>
        </p:nvPicPr>
        <p:blipFill rotWithShape="1">
          <a:blip r:embed="rId3">
            <a:alphaModFix/>
          </a:blip>
          <a:srcRect b="0" l="0" r="0" t="0"/>
          <a:stretch/>
        </p:blipFill>
        <p:spPr>
          <a:xfrm>
            <a:off x="1067450" y="1268760"/>
            <a:ext cx="1296144" cy="855944"/>
          </a:xfrm>
          <a:prstGeom prst="rect">
            <a:avLst/>
          </a:prstGeom>
          <a:noFill/>
          <a:ln>
            <a:noFill/>
          </a:ln>
        </p:spPr>
      </p:pic>
      <p:pic>
        <p:nvPicPr>
          <p:cNvPr id="171" name="Google Shape;171;p7"/>
          <p:cNvPicPr preferRelativeResize="0"/>
          <p:nvPr/>
        </p:nvPicPr>
        <p:blipFill rotWithShape="1">
          <a:blip r:embed="rId4">
            <a:alphaModFix/>
          </a:blip>
          <a:srcRect b="0" l="0" r="0" t="0"/>
          <a:stretch/>
        </p:blipFill>
        <p:spPr>
          <a:xfrm>
            <a:off x="3506827" y="1340768"/>
            <a:ext cx="1198426" cy="814025"/>
          </a:xfrm>
          <a:prstGeom prst="rect">
            <a:avLst/>
          </a:prstGeom>
          <a:noFill/>
          <a:ln>
            <a:noFill/>
          </a:ln>
        </p:spPr>
      </p:pic>
      <p:sp>
        <p:nvSpPr>
          <p:cNvPr id="172" name="Google Shape;172;p7"/>
          <p:cNvSpPr txBox="1"/>
          <p:nvPr/>
        </p:nvSpPr>
        <p:spPr>
          <a:xfrm>
            <a:off x="4724044" y="1556792"/>
            <a:ext cx="273630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Times New Roman"/>
                <a:ea typeface="Times New Roman"/>
                <a:cs typeface="Times New Roman"/>
                <a:sym typeface="Times New Roman"/>
              </a:rPr>
              <a:t>với                và  </a:t>
            </a:r>
            <a:endParaRPr sz="1800">
              <a:solidFill>
                <a:schemeClr val="dk1"/>
              </a:solidFill>
              <a:latin typeface="Times New Roman"/>
              <a:ea typeface="Times New Roman"/>
              <a:cs typeface="Times New Roman"/>
              <a:sym typeface="Times New Roman"/>
            </a:endParaRPr>
          </a:p>
        </p:txBody>
      </p:sp>
      <p:pic>
        <p:nvPicPr>
          <p:cNvPr id="173" name="Google Shape;173;p7"/>
          <p:cNvPicPr preferRelativeResize="0"/>
          <p:nvPr/>
        </p:nvPicPr>
        <p:blipFill rotWithShape="1">
          <a:blip r:embed="rId5">
            <a:alphaModFix/>
          </a:blip>
          <a:srcRect b="0" l="0" r="0" t="0"/>
          <a:stretch/>
        </p:blipFill>
        <p:spPr>
          <a:xfrm>
            <a:off x="5148064" y="1483305"/>
            <a:ext cx="792088" cy="396044"/>
          </a:xfrm>
          <a:prstGeom prst="rect">
            <a:avLst/>
          </a:prstGeom>
          <a:noFill/>
          <a:ln>
            <a:noFill/>
          </a:ln>
        </p:spPr>
      </p:pic>
      <p:pic>
        <p:nvPicPr>
          <p:cNvPr id="174" name="Google Shape;174;p7"/>
          <p:cNvPicPr preferRelativeResize="0"/>
          <p:nvPr/>
        </p:nvPicPr>
        <p:blipFill rotWithShape="1">
          <a:blip r:embed="rId6">
            <a:alphaModFix/>
          </a:blip>
          <a:srcRect b="0" l="0" r="0" t="0"/>
          <a:stretch/>
        </p:blipFill>
        <p:spPr>
          <a:xfrm>
            <a:off x="6372200" y="1428136"/>
            <a:ext cx="891982" cy="480298"/>
          </a:xfrm>
          <a:prstGeom prst="rect">
            <a:avLst/>
          </a:prstGeom>
          <a:noFill/>
          <a:ln>
            <a:noFill/>
          </a:ln>
        </p:spPr>
      </p:pic>
      <p:cxnSp>
        <p:nvCxnSpPr>
          <p:cNvPr id="175" name="Google Shape;175;p7"/>
          <p:cNvCxnSpPr/>
          <p:nvPr/>
        </p:nvCxnSpPr>
        <p:spPr>
          <a:xfrm>
            <a:off x="4095831" y="2924944"/>
            <a:ext cx="0" cy="3168352"/>
          </a:xfrm>
          <a:prstGeom prst="straightConnector1">
            <a:avLst/>
          </a:prstGeom>
          <a:noFill/>
          <a:ln cap="flat" cmpd="sng" w="9525">
            <a:solidFill>
              <a:schemeClr val="dk1"/>
            </a:solidFill>
            <a:prstDash val="solid"/>
            <a:round/>
            <a:headEnd len="sm" w="sm" type="none"/>
            <a:tailEnd len="sm" w="sm" type="none"/>
          </a:ln>
        </p:spPr>
      </p:cxnSp>
      <p:sp>
        <p:nvSpPr>
          <p:cNvPr id="176" name="Google Shape;176;p7"/>
          <p:cNvSpPr txBox="1"/>
          <p:nvPr/>
        </p:nvSpPr>
        <p:spPr>
          <a:xfrm>
            <a:off x="278276" y="2348880"/>
            <a:ext cx="792088"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C00000"/>
                </a:solidFill>
                <a:latin typeface="Times New Roman"/>
                <a:ea typeface="Times New Roman"/>
                <a:cs typeface="Times New Roman"/>
                <a:sym typeface="Times New Roman"/>
              </a:rPr>
              <a:t>Giải:</a:t>
            </a:r>
            <a:endParaRPr sz="2400">
              <a:solidFill>
                <a:srgbClr val="C00000"/>
              </a:solidFill>
              <a:latin typeface="Times New Roman"/>
              <a:ea typeface="Times New Roman"/>
              <a:cs typeface="Times New Roman"/>
              <a:sym typeface="Times New Roman"/>
            </a:endParaRPr>
          </a:p>
        </p:txBody>
      </p:sp>
      <p:pic>
        <p:nvPicPr>
          <p:cNvPr id="177" name="Google Shape;177;p7"/>
          <p:cNvPicPr preferRelativeResize="0"/>
          <p:nvPr/>
        </p:nvPicPr>
        <p:blipFill rotWithShape="1">
          <a:blip r:embed="rId7">
            <a:alphaModFix/>
          </a:blip>
          <a:srcRect b="0" l="0" r="0" t="0"/>
          <a:stretch/>
        </p:blipFill>
        <p:spPr>
          <a:xfrm>
            <a:off x="674320" y="3140968"/>
            <a:ext cx="2415003" cy="2365209"/>
          </a:xfrm>
          <a:prstGeom prst="rect">
            <a:avLst/>
          </a:prstGeom>
          <a:noFill/>
          <a:ln>
            <a:noFill/>
          </a:ln>
        </p:spPr>
      </p:pic>
      <p:pic>
        <p:nvPicPr>
          <p:cNvPr id="178" name="Google Shape;178;p7"/>
          <p:cNvPicPr preferRelativeResize="0"/>
          <p:nvPr/>
        </p:nvPicPr>
        <p:blipFill rotWithShape="1">
          <a:blip r:embed="rId8">
            <a:alphaModFix/>
          </a:blip>
          <a:srcRect b="0" l="0" r="0" t="0"/>
          <a:stretch/>
        </p:blipFill>
        <p:spPr>
          <a:xfrm>
            <a:off x="4233808" y="2727518"/>
            <a:ext cx="4364038" cy="3132137"/>
          </a:xfrm>
          <a:prstGeom prst="rect">
            <a:avLst/>
          </a:prstGeom>
          <a:noFill/>
          <a:ln>
            <a:noFill/>
          </a:ln>
        </p:spPr>
      </p:pic>
      <p:grpSp>
        <p:nvGrpSpPr>
          <p:cNvPr id="179" name="Google Shape;179;p7"/>
          <p:cNvGrpSpPr/>
          <p:nvPr/>
        </p:nvGrpSpPr>
        <p:grpSpPr>
          <a:xfrm>
            <a:off x="323385" y="394837"/>
            <a:ext cx="792088" cy="847130"/>
            <a:chOff x="395510" y="324902"/>
            <a:chExt cx="808419" cy="923330"/>
          </a:xfrm>
        </p:grpSpPr>
        <p:sp>
          <p:nvSpPr>
            <p:cNvPr id="180" name="Google Shape;180;p7"/>
            <p:cNvSpPr/>
            <p:nvPr/>
          </p:nvSpPr>
          <p:spPr>
            <a:xfrm>
              <a:off x="634541" y="324902"/>
              <a:ext cx="569388" cy="9233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5400">
                  <a:solidFill>
                    <a:srgbClr val="FFA15D"/>
                  </a:solidFill>
                  <a:latin typeface="Calibri"/>
                  <a:ea typeface="Calibri"/>
                  <a:cs typeface="Calibri"/>
                  <a:sym typeface="Calibri"/>
                </a:rPr>
                <a:t>3</a:t>
              </a:r>
              <a:endParaRPr/>
            </a:p>
          </p:txBody>
        </p:sp>
        <p:pic>
          <p:nvPicPr>
            <p:cNvPr descr="question" id="181" name="Google Shape;181;p7"/>
            <p:cNvPicPr preferRelativeResize="0"/>
            <p:nvPr/>
          </p:nvPicPr>
          <p:blipFill rotWithShape="1">
            <a:blip r:embed="rId9">
              <a:alphaModFix/>
            </a:blip>
            <a:srcRect b="0" l="0" r="0" t="0"/>
            <a:stretch/>
          </p:blipFill>
          <p:spPr>
            <a:xfrm>
              <a:off x="395510" y="562432"/>
              <a:ext cx="433388" cy="457200"/>
            </a:xfrm>
            <a:prstGeom prst="rect">
              <a:avLst/>
            </a:prstGeom>
            <a:noFill/>
            <a:ln>
              <a:noFill/>
            </a:ln>
          </p:spPr>
        </p:pic>
        <p:sp>
          <p:nvSpPr>
            <p:cNvPr id="182" name="Google Shape;182;p7"/>
            <p:cNvSpPr/>
            <p:nvPr/>
          </p:nvSpPr>
          <p:spPr>
            <a:xfrm>
              <a:off x="441548" y="410032"/>
              <a:ext cx="762000" cy="76200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pic>
        <p:nvPicPr>
          <p:cNvPr descr="Káº¿t quáº£ hÃ¬nh áº£nh cho hÃ¬nh áº£nh cÃ nh ÄÃ o táº¿t" id="183" name="Google Shape;183;p7"/>
          <p:cNvPicPr preferRelativeResize="0"/>
          <p:nvPr/>
        </p:nvPicPr>
        <p:blipFill rotWithShape="1">
          <a:blip r:embed="rId10">
            <a:alphaModFix/>
          </a:blip>
          <a:srcRect b="0" l="0" r="0" t="0"/>
          <a:stretch/>
        </p:blipFill>
        <p:spPr>
          <a:xfrm rot="-5400000">
            <a:off x="8087245" y="5834676"/>
            <a:ext cx="1087918" cy="958728"/>
          </a:xfrm>
          <a:prstGeom prst="rect">
            <a:avLst/>
          </a:prstGeom>
          <a:noFill/>
          <a:ln>
            <a:noFill/>
          </a:ln>
        </p:spPr>
      </p:pic>
      <p:pic>
        <p:nvPicPr>
          <p:cNvPr id="184" name="Google Shape;184;p7"/>
          <p:cNvPicPr preferRelativeResize="0"/>
          <p:nvPr/>
        </p:nvPicPr>
        <p:blipFill rotWithShape="1">
          <a:blip r:embed="rId11">
            <a:alphaModFix/>
          </a:blip>
          <a:srcRect b="0" l="0" r="0" t="0"/>
          <a:stretch/>
        </p:blipFill>
        <p:spPr>
          <a:xfrm>
            <a:off x="2425700" y="3284538"/>
            <a:ext cx="1577975" cy="431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8"/>
          <p:cNvSpPr txBox="1"/>
          <p:nvPr/>
        </p:nvSpPr>
        <p:spPr>
          <a:xfrm>
            <a:off x="467544" y="260648"/>
            <a:ext cx="8136904" cy="4001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000">
                <a:solidFill>
                  <a:srgbClr val="C00000"/>
                </a:solidFill>
                <a:latin typeface="Times New Roman"/>
                <a:ea typeface="Times New Roman"/>
                <a:cs typeface="Times New Roman"/>
                <a:sym typeface="Times New Roman"/>
              </a:rPr>
              <a:t>MỘT SỐ CHÚ Ý KHI RÚT GỌN BIỂU THỨC CHỨA CĂN BẬC HAI</a:t>
            </a:r>
            <a:endParaRPr b="1" sz="2000">
              <a:solidFill>
                <a:srgbClr val="C00000"/>
              </a:solidFill>
              <a:latin typeface="Times New Roman"/>
              <a:ea typeface="Times New Roman"/>
              <a:cs typeface="Times New Roman"/>
              <a:sym typeface="Times New Roman"/>
            </a:endParaRPr>
          </a:p>
        </p:txBody>
      </p:sp>
      <p:sp>
        <p:nvSpPr>
          <p:cNvPr id="190" name="Google Shape;190;p8"/>
          <p:cNvSpPr txBox="1"/>
          <p:nvPr/>
        </p:nvSpPr>
        <p:spPr>
          <a:xfrm>
            <a:off x="179512" y="1268760"/>
            <a:ext cx="8712968"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1. Các cách biến đổi căn thức thường gắn liền với các điều kiện để cho các căn thức có nghĩa nên khi biến đổi biểu thức cần chú ý đến điều kiện xác định của các biểu thức.</a:t>
            </a:r>
            <a:endParaRPr sz="2400">
              <a:solidFill>
                <a:schemeClr val="dk1"/>
              </a:solidFill>
              <a:latin typeface="Times New Roman"/>
              <a:ea typeface="Times New Roman"/>
              <a:cs typeface="Times New Roman"/>
              <a:sym typeface="Times New Roman"/>
            </a:endParaRPr>
          </a:p>
        </p:txBody>
      </p:sp>
      <p:sp>
        <p:nvSpPr>
          <p:cNvPr id="191" name="Google Shape;191;p8"/>
          <p:cNvSpPr txBox="1"/>
          <p:nvPr/>
        </p:nvSpPr>
        <p:spPr>
          <a:xfrm>
            <a:off x="179512" y="2922682"/>
            <a:ext cx="8712968" cy="19389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2.Để rút gọn biểu thức chứa căn thức bậc hai ta cần chú ý:</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Trước hết ta thường xuyên thực hiện các phép biến đổi đơn giản các căn thức bậc hai nhằm xuất hiện các căn thức bậc hai có cùng một biểu thức dưới dấu căn.</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Sau đó thực hiện phép tính và rút gọn các căn thức đồng dạng.</a:t>
            </a:r>
            <a:endParaRPr sz="2400">
              <a:solidFill>
                <a:schemeClr val="dk1"/>
              </a:solidFill>
              <a:latin typeface="Times New Roman"/>
              <a:ea typeface="Times New Roman"/>
              <a:cs typeface="Times New Roman"/>
              <a:sym typeface="Times New Roman"/>
            </a:endParaRPr>
          </a:p>
        </p:txBody>
      </p:sp>
      <p:sp>
        <p:nvSpPr>
          <p:cNvPr id="192" name="Google Shape;192;p8"/>
          <p:cNvSpPr txBox="1"/>
          <p:nvPr/>
        </p:nvSpPr>
        <p:spPr>
          <a:xfrm>
            <a:off x="179512" y="5372497"/>
            <a:ext cx="8712968"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3. Bài toán rút gọn có thể có nhiều cách làm khác nhau nên lựa chọn cách làm ngắn nhất và kết quả được viết dưới dạng thu gọn nhất</a:t>
            </a:r>
            <a:endParaRPr sz="2400">
              <a:solidFill>
                <a:schemeClr val="dk1"/>
              </a:solidFill>
              <a:latin typeface="Times New Roman"/>
              <a:ea typeface="Times New Roman"/>
              <a:cs typeface="Times New Roman"/>
              <a:sym typeface="Times New Roman"/>
            </a:endParaRPr>
          </a:p>
        </p:txBody>
      </p:sp>
      <p:pic>
        <p:nvPicPr>
          <p:cNvPr descr="Káº¿t quáº£ hÃ¬nh áº£nh cho hÃ¬nh áº£nh cÃ nh ÄÃ o táº¿t" id="193" name="Google Shape;193;p8"/>
          <p:cNvPicPr preferRelativeResize="0"/>
          <p:nvPr/>
        </p:nvPicPr>
        <p:blipFill rotWithShape="1">
          <a:blip r:embed="rId3">
            <a:alphaModFix/>
          </a:blip>
          <a:srcRect b="0" l="0" r="0" t="0"/>
          <a:stretch/>
        </p:blipFill>
        <p:spPr>
          <a:xfrm rot="-5400000">
            <a:off x="8120677" y="5852590"/>
            <a:ext cx="1087918" cy="95872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9"/>
          <p:cNvSpPr txBox="1"/>
          <p:nvPr/>
        </p:nvSpPr>
        <p:spPr>
          <a:xfrm>
            <a:off x="683568" y="620688"/>
            <a:ext cx="7920880"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C00000"/>
                </a:solidFill>
                <a:latin typeface="Times New Roman"/>
                <a:ea typeface="Times New Roman"/>
                <a:cs typeface="Times New Roman"/>
                <a:sym typeface="Times New Roman"/>
              </a:rPr>
              <a:t>HƯỚNG DẪN VỀ NHÀ</a:t>
            </a:r>
            <a:endParaRPr sz="3200">
              <a:solidFill>
                <a:srgbClr val="C00000"/>
              </a:solidFill>
              <a:latin typeface="Times New Roman"/>
              <a:ea typeface="Times New Roman"/>
              <a:cs typeface="Times New Roman"/>
              <a:sym typeface="Times New Roman"/>
            </a:endParaRPr>
          </a:p>
        </p:txBody>
      </p:sp>
      <p:sp>
        <p:nvSpPr>
          <p:cNvPr id="199" name="Google Shape;199;p9"/>
          <p:cNvSpPr txBox="1"/>
          <p:nvPr/>
        </p:nvSpPr>
        <p:spPr>
          <a:xfrm>
            <a:off x="395536" y="1484784"/>
            <a:ext cx="8568952"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p:txBody>
      </p:sp>
      <p:sp>
        <p:nvSpPr>
          <p:cNvPr id="200" name="Google Shape;200;p9"/>
          <p:cNvSpPr txBox="1"/>
          <p:nvPr/>
        </p:nvSpPr>
        <p:spPr>
          <a:xfrm>
            <a:off x="539552" y="1340768"/>
            <a:ext cx="8064896" cy="19389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Làm lại các ví dụ và bài tập đã thực hiện trên lớp.</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Làm bài tập 58,59,60,61 trang 32,33</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Chuẩn bị bài tập phần luyện tập</a:t>
            </a:r>
            <a:endParaRPr/>
          </a:p>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Luyện tập lại kĩ năng tìm điều kiện xác định và rút gọn cho biểu thức chứa căn.</a:t>
            </a:r>
            <a:endParaRPr sz="2400">
              <a:solidFill>
                <a:schemeClr val="dk1"/>
              </a:solidFill>
              <a:latin typeface="Times New Roman"/>
              <a:ea typeface="Times New Roman"/>
              <a:cs typeface="Times New Roman"/>
              <a:sym typeface="Times New Roman"/>
            </a:endParaRPr>
          </a:p>
        </p:txBody>
      </p:sp>
      <p:pic>
        <p:nvPicPr>
          <p:cNvPr descr="Káº¿t quáº£ hÃ¬nh áº£nh cho hÃ¬nh áº£nh cÃ nh ÄÃ o táº¿t" id="201" name="Google Shape;201;p9"/>
          <p:cNvPicPr preferRelativeResize="0"/>
          <p:nvPr/>
        </p:nvPicPr>
        <p:blipFill rotWithShape="1">
          <a:blip r:embed="rId3">
            <a:alphaModFix/>
          </a:blip>
          <a:srcRect b="0" l="0" r="0" t="0"/>
          <a:stretch/>
        </p:blipFill>
        <p:spPr>
          <a:xfrm rot="-5400000">
            <a:off x="8060489" y="5834676"/>
            <a:ext cx="1087918" cy="95872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2021-08-31T02:26:25Z</dcterms:created>
  <dc:creator>Nguyen</dc:creator>
</cp:coreProperties>
</file>