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17"/>
  </p:notesMasterIdLst>
  <p:sldIdLst>
    <p:sldId id="269" r:id="rId5"/>
    <p:sldId id="279" r:id="rId6"/>
    <p:sldId id="271" r:id="rId7"/>
    <p:sldId id="280" r:id="rId8"/>
    <p:sldId id="272" r:id="rId9"/>
    <p:sldId id="273" r:id="rId10"/>
    <p:sldId id="274" r:id="rId11"/>
    <p:sldId id="278" r:id="rId12"/>
    <p:sldId id="281" r:id="rId13"/>
    <p:sldId id="276" r:id="rId14"/>
    <p:sldId id="277" r:id="rId15"/>
    <p:sldId id="25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D961"/>
    <a:srgbClr val="E14905"/>
    <a:srgbClr val="FFEEB9"/>
    <a:srgbClr val="EE8E00"/>
    <a:srgbClr val="FF9900"/>
    <a:srgbClr val="6600CC"/>
    <a:srgbClr val="CCCCFF"/>
    <a:srgbClr val="990033"/>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42" autoAdjust="0"/>
  </p:normalViewPr>
  <p:slideViewPr>
    <p:cSldViewPr snapToGrid="0">
      <p:cViewPr varScale="1">
        <p:scale>
          <a:sx n="63" d="100"/>
          <a:sy n="63" d="100"/>
        </p:scale>
        <p:origin x="804" y="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1E49D-8337-44E7-A34B-B9711CC585D2}"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1F1274C3-CD87-4248-A91F-B0C03FF5E93C}">
      <dgm:prSet/>
      <dgm:spPr/>
      <dgm:t>
        <a:bodyPr/>
        <a:lstStyle/>
        <a:p>
          <a:r>
            <a:rPr lang="en-US" dirty="0"/>
            <a:t>2017</a:t>
          </a:r>
        </a:p>
      </dgm:t>
    </dgm:pt>
    <dgm:pt modelId="{DD38025C-DAC3-4092-A513-4AFB730F9700}" type="parTrans" cxnId="{AAA9AB74-EBC1-40F2-8D28-7F5A2C07A60E}">
      <dgm:prSet/>
      <dgm:spPr/>
      <dgm:t>
        <a:bodyPr/>
        <a:lstStyle/>
        <a:p>
          <a:endParaRPr lang="en-US"/>
        </a:p>
      </dgm:t>
    </dgm:pt>
    <dgm:pt modelId="{B26AFD45-90E5-4D21-B13C-09F5C13A3167}" type="sibTrans" cxnId="{AAA9AB74-EBC1-40F2-8D28-7F5A2C07A60E}">
      <dgm:prSet/>
      <dgm:spPr/>
      <dgm:t>
        <a:bodyPr/>
        <a:lstStyle/>
        <a:p>
          <a:endParaRPr lang="en-US"/>
        </a:p>
      </dgm:t>
    </dgm:pt>
    <dgm:pt modelId="{8C4D7B1F-C4B4-4AAA-B7AF-4F50ABB968E7}">
      <dgm:prSet/>
      <dgm:spPr/>
      <dgm:t>
        <a:bodyPr/>
        <a:lstStyle/>
        <a:p>
          <a:r>
            <a:rPr lang="en-US" dirty="0"/>
            <a:t>Lorem Ipsum Dolor Sit Amet</a:t>
          </a:r>
        </a:p>
      </dgm:t>
    </dgm:pt>
    <dgm:pt modelId="{966C4BCD-A462-4A46-A6AE-9D8E2FAE454A}" type="parTrans" cxnId="{5B6F8B71-FC2C-4120-BEBE-ADF710DDF580}">
      <dgm:prSet/>
      <dgm:spPr/>
      <dgm:t>
        <a:bodyPr/>
        <a:lstStyle/>
        <a:p>
          <a:endParaRPr lang="en-US"/>
        </a:p>
      </dgm:t>
    </dgm:pt>
    <dgm:pt modelId="{BDB3F25C-32FE-4057-BEB9-4D288899A450}" type="sibTrans" cxnId="{5B6F8B71-FC2C-4120-BEBE-ADF710DDF580}">
      <dgm:prSet/>
      <dgm:spPr/>
      <dgm:t>
        <a:bodyPr/>
        <a:lstStyle/>
        <a:p>
          <a:endParaRPr lang="en-US"/>
        </a:p>
      </dgm:t>
    </dgm:pt>
    <dgm:pt modelId="{16CC2925-573C-4D75-B08E-8C7337E32DC1}">
      <dgm:prSet/>
      <dgm:spPr/>
      <dgm:t>
        <a:bodyPr/>
        <a:lstStyle/>
        <a:p>
          <a:r>
            <a:rPr lang="en-US" dirty="0"/>
            <a:t>2018</a:t>
          </a:r>
        </a:p>
      </dgm:t>
    </dgm:pt>
    <dgm:pt modelId="{4A963581-2EC1-4AB8-A6C5-A131096F8CDF}" type="parTrans" cxnId="{A6ACCA4F-EA44-4FCA-9E23-1EC60EE6A229}">
      <dgm:prSet/>
      <dgm:spPr/>
      <dgm:t>
        <a:bodyPr/>
        <a:lstStyle/>
        <a:p>
          <a:endParaRPr lang="en-US"/>
        </a:p>
      </dgm:t>
    </dgm:pt>
    <dgm:pt modelId="{1154F321-AAD4-4CEE-85F3-BD6107E7A325}" type="sibTrans" cxnId="{A6ACCA4F-EA44-4FCA-9E23-1EC60EE6A229}">
      <dgm:prSet/>
      <dgm:spPr/>
      <dgm:t>
        <a:bodyPr/>
        <a:lstStyle/>
        <a:p>
          <a:endParaRPr lang="en-US"/>
        </a:p>
      </dgm:t>
    </dgm:pt>
    <dgm:pt modelId="{465F7CF2-767C-4544-A1AE-E2DED2FA5F10}">
      <dgm:prSet/>
      <dgm:spPr/>
      <dgm:t>
        <a:bodyPr/>
        <a:lstStyle/>
        <a:p>
          <a:r>
            <a:rPr lang="en-US" dirty="0"/>
            <a:t>Lorem Ipsum Dolor Sit Amet</a:t>
          </a:r>
        </a:p>
      </dgm:t>
    </dgm:pt>
    <dgm:pt modelId="{919BD043-79BF-4988-9FF5-18A9C53F5A2F}" type="parTrans" cxnId="{78ADCBDE-8018-4F80-8183-334AAFC2338C}">
      <dgm:prSet/>
      <dgm:spPr/>
      <dgm:t>
        <a:bodyPr/>
        <a:lstStyle/>
        <a:p>
          <a:endParaRPr lang="en-US"/>
        </a:p>
      </dgm:t>
    </dgm:pt>
    <dgm:pt modelId="{49FA489B-3A27-46FE-9814-80C2BD4BFB19}" type="sibTrans" cxnId="{78ADCBDE-8018-4F80-8183-334AAFC2338C}">
      <dgm:prSet/>
      <dgm:spPr/>
      <dgm:t>
        <a:bodyPr/>
        <a:lstStyle/>
        <a:p>
          <a:endParaRPr lang="en-US"/>
        </a:p>
      </dgm:t>
    </dgm:pt>
    <dgm:pt modelId="{8420A34A-6032-4DE2-A720-3EA4697403BE}">
      <dgm:prSet/>
      <dgm:spPr/>
      <dgm:t>
        <a:bodyPr/>
        <a:lstStyle/>
        <a:p>
          <a:r>
            <a:rPr lang="en-US" dirty="0"/>
            <a:t>2019</a:t>
          </a:r>
        </a:p>
      </dgm:t>
    </dgm:pt>
    <dgm:pt modelId="{88421FB8-A684-440D-928B-80ED4A4C5578}" type="parTrans" cxnId="{5BD307D2-D502-4F16-9DFA-B79C3EE2F5FF}">
      <dgm:prSet/>
      <dgm:spPr/>
      <dgm:t>
        <a:bodyPr/>
        <a:lstStyle/>
        <a:p>
          <a:endParaRPr lang="en-US"/>
        </a:p>
      </dgm:t>
    </dgm:pt>
    <dgm:pt modelId="{E248D15E-A4E9-4972-82D0-AA69A453829B}" type="sibTrans" cxnId="{5BD307D2-D502-4F16-9DFA-B79C3EE2F5FF}">
      <dgm:prSet/>
      <dgm:spPr/>
      <dgm:t>
        <a:bodyPr/>
        <a:lstStyle/>
        <a:p>
          <a:endParaRPr lang="en-US"/>
        </a:p>
      </dgm:t>
    </dgm:pt>
    <dgm:pt modelId="{EDAD38FB-F529-4D0D-9411-4E4623AA35DA}">
      <dgm:prSet/>
      <dgm:spPr/>
      <dgm:t>
        <a:bodyPr/>
        <a:lstStyle/>
        <a:p>
          <a:r>
            <a:rPr lang="en-US" dirty="0"/>
            <a:t>Lorem Ipsum Dolor Sit Amet</a:t>
          </a:r>
        </a:p>
      </dgm:t>
    </dgm:pt>
    <dgm:pt modelId="{E96E4E04-6293-4E78-84DF-3DFA677AA715}" type="parTrans" cxnId="{1569E8EC-3A3F-4E89-BBA5-357CAF1A3DAC}">
      <dgm:prSet/>
      <dgm:spPr/>
      <dgm:t>
        <a:bodyPr/>
        <a:lstStyle/>
        <a:p>
          <a:endParaRPr lang="en-US"/>
        </a:p>
      </dgm:t>
    </dgm:pt>
    <dgm:pt modelId="{D1A051AF-9340-466E-AC77-218D7FCEEBE0}" type="sibTrans" cxnId="{1569E8EC-3A3F-4E89-BBA5-357CAF1A3DAC}">
      <dgm:prSet/>
      <dgm:spPr/>
      <dgm:t>
        <a:bodyPr/>
        <a:lstStyle/>
        <a:p>
          <a:endParaRPr lang="en-US"/>
        </a:p>
      </dgm:t>
    </dgm:pt>
    <dgm:pt modelId="{698CA741-80B3-4ABC-B2DA-F09FE43E58B5}" type="pres">
      <dgm:prSet presAssocID="{2261E49D-8337-44E7-A34B-B9711CC585D2}" presName="Name0" presStyleCnt="0">
        <dgm:presLayoutVars>
          <dgm:chMax/>
          <dgm:chPref/>
          <dgm:animLvl val="lvl"/>
        </dgm:presLayoutVars>
      </dgm:prSet>
      <dgm:spPr/>
    </dgm:pt>
    <dgm:pt modelId="{E6FD91DB-E404-4896-9AB6-3517A17F892C}" type="pres">
      <dgm:prSet presAssocID="{1F1274C3-CD87-4248-A91F-B0C03FF5E93C}" presName="composite" presStyleCnt="0"/>
      <dgm:spPr/>
    </dgm:pt>
    <dgm:pt modelId="{28E0285D-3E25-4D56-A97D-38C7FF44A5B6}" type="pres">
      <dgm:prSet presAssocID="{1F1274C3-CD87-4248-A91F-B0C03FF5E93C}" presName="Parent1" presStyleLbl="alignNode1" presStyleIdx="0" presStyleCnt="3">
        <dgm:presLayoutVars>
          <dgm:chMax val="1"/>
          <dgm:chPref val="1"/>
          <dgm:bulletEnabled val="1"/>
        </dgm:presLayoutVars>
      </dgm:prSet>
      <dgm:spPr/>
    </dgm:pt>
    <dgm:pt modelId="{673D6C9C-6B71-4907-830C-6414A0EFD517}" type="pres">
      <dgm:prSet presAssocID="{1F1274C3-CD87-4248-A91F-B0C03FF5E93C}" presName="Childtext1" presStyleLbl="revTx" presStyleIdx="0" presStyleCnt="3">
        <dgm:presLayoutVars>
          <dgm:chMax val="0"/>
          <dgm:chPref val="0"/>
          <dgm:bulletEnabled/>
        </dgm:presLayoutVars>
      </dgm:prSet>
      <dgm:spPr/>
    </dgm:pt>
    <dgm:pt modelId="{DC20C8F3-001B-4D84-9CB8-930067090C5C}" type="pres">
      <dgm:prSet presAssocID="{1F1274C3-CD87-4248-A91F-B0C03FF5E93C}"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9680EAE1-2A18-4FC7-AB16-A0FFD8FD9B60}" type="pres">
      <dgm:prSet presAssocID="{1F1274C3-CD87-4248-A91F-B0C03FF5E93C}" presName="ConnectLineEnd" presStyleLbl="node1" presStyleIdx="0" presStyleCnt="3"/>
      <dgm:spPr/>
    </dgm:pt>
    <dgm:pt modelId="{B08064A9-D9E6-4D61-9621-8CFD002A6C93}" type="pres">
      <dgm:prSet presAssocID="{1F1274C3-CD87-4248-A91F-B0C03FF5E93C}" presName="EmptyPane" presStyleCnt="0"/>
      <dgm:spPr/>
    </dgm:pt>
    <dgm:pt modelId="{25144D35-028C-4E78-A02B-187B7A18A17A}" type="pres">
      <dgm:prSet presAssocID="{B26AFD45-90E5-4D21-B13C-09F5C13A3167}" presName="spaceBetweenRectangles" presStyleLbl="fgAcc1" presStyleIdx="0" presStyleCnt="2"/>
      <dgm:spPr/>
    </dgm:pt>
    <dgm:pt modelId="{1BA6AB37-4B27-4ACB-9260-432B32C30F64}" type="pres">
      <dgm:prSet presAssocID="{16CC2925-573C-4D75-B08E-8C7337E32DC1}" presName="composite" presStyleCnt="0"/>
      <dgm:spPr/>
    </dgm:pt>
    <dgm:pt modelId="{C7309F0E-0ADF-43BF-B333-3E0C780AD8C1}" type="pres">
      <dgm:prSet presAssocID="{16CC2925-573C-4D75-B08E-8C7337E32DC1}" presName="Parent1" presStyleLbl="alignNode1" presStyleIdx="1" presStyleCnt="3">
        <dgm:presLayoutVars>
          <dgm:chMax val="1"/>
          <dgm:chPref val="1"/>
          <dgm:bulletEnabled val="1"/>
        </dgm:presLayoutVars>
      </dgm:prSet>
      <dgm:spPr/>
    </dgm:pt>
    <dgm:pt modelId="{4D7D633C-F359-446E-B23C-E0B70794AAE3}" type="pres">
      <dgm:prSet presAssocID="{16CC2925-573C-4D75-B08E-8C7337E32DC1}" presName="Childtext1" presStyleLbl="revTx" presStyleIdx="1" presStyleCnt="3">
        <dgm:presLayoutVars>
          <dgm:chMax val="0"/>
          <dgm:chPref val="0"/>
          <dgm:bulletEnabled/>
        </dgm:presLayoutVars>
      </dgm:prSet>
      <dgm:spPr/>
    </dgm:pt>
    <dgm:pt modelId="{C38C1F2E-B3C0-4C85-88D5-43F45F7B06B6}" type="pres">
      <dgm:prSet presAssocID="{16CC2925-573C-4D75-B08E-8C7337E32DC1}"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F657E3E6-F577-4821-862D-6D2FFA26993E}" type="pres">
      <dgm:prSet presAssocID="{16CC2925-573C-4D75-B08E-8C7337E32DC1}" presName="ConnectLineEnd" presStyleLbl="node1" presStyleIdx="1" presStyleCnt="3"/>
      <dgm:spPr/>
    </dgm:pt>
    <dgm:pt modelId="{1F59450F-2517-454F-A091-ED62ABC3BA71}" type="pres">
      <dgm:prSet presAssocID="{16CC2925-573C-4D75-B08E-8C7337E32DC1}" presName="EmptyPane" presStyleCnt="0"/>
      <dgm:spPr/>
    </dgm:pt>
    <dgm:pt modelId="{929B55B8-B86C-4446-8C1F-51498E21F55F}" type="pres">
      <dgm:prSet presAssocID="{1154F321-AAD4-4CEE-85F3-BD6107E7A325}" presName="spaceBetweenRectangles" presStyleLbl="fgAcc1" presStyleIdx="1" presStyleCnt="2"/>
      <dgm:spPr/>
    </dgm:pt>
    <dgm:pt modelId="{50A72050-2814-4D83-AED4-31103C4D52E5}" type="pres">
      <dgm:prSet presAssocID="{8420A34A-6032-4DE2-A720-3EA4697403BE}" presName="composite" presStyleCnt="0"/>
      <dgm:spPr/>
    </dgm:pt>
    <dgm:pt modelId="{0686EEA5-143F-4F42-A084-594BFCF7ED87}" type="pres">
      <dgm:prSet presAssocID="{8420A34A-6032-4DE2-A720-3EA4697403BE}" presName="Parent1" presStyleLbl="alignNode1" presStyleIdx="2" presStyleCnt="3">
        <dgm:presLayoutVars>
          <dgm:chMax val="1"/>
          <dgm:chPref val="1"/>
          <dgm:bulletEnabled val="1"/>
        </dgm:presLayoutVars>
      </dgm:prSet>
      <dgm:spPr/>
    </dgm:pt>
    <dgm:pt modelId="{69F505CA-A609-4202-AA72-ABB50CA240AC}" type="pres">
      <dgm:prSet presAssocID="{8420A34A-6032-4DE2-A720-3EA4697403BE}" presName="Childtext1" presStyleLbl="revTx" presStyleIdx="2" presStyleCnt="3">
        <dgm:presLayoutVars>
          <dgm:chMax val="0"/>
          <dgm:chPref val="0"/>
          <dgm:bulletEnabled/>
        </dgm:presLayoutVars>
      </dgm:prSet>
      <dgm:spPr/>
    </dgm:pt>
    <dgm:pt modelId="{825F48AA-88CB-4946-849C-2C0FF219A78D}" type="pres">
      <dgm:prSet presAssocID="{8420A34A-6032-4DE2-A720-3EA4697403BE}"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F6F3DB09-ABC1-47FE-BAEF-4D5F71F0773B}" type="pres">
      <dgm:prSet presAssocID="{8420A34A-6032-4DE2-A720-3EA4697403BE}" presName="ConnectLineEnd" presStyleLbl="node1" presStyleIdx="2" presStyleCnt="3"/>
      <dgm:spPr/>
    </dgm:pt>
    <dgm:pt modelId="{225C2266-14CB-4463-9522-DB15F5CEFC38}" type="pres">
      <dgm:prSet presAssocID="{8420A34A-6032-4DE2-A720-3EA4697403BE}" presName="EmptyPane" presStyleCnt="0"/>
      <dgm:spPr/>
    </dgm:pt>
  </dgm:ptLst>
  <dgm:cxnLst>
    <dgm:cxn modelId="{D7E9461D-20ED-406E-BFAE-14E7C404AFAF}" type="presOf" srcId="{8420A34A-6032-4DE2-A720-3EA4697403BE}" destId="{0686EEA5-143F-4F42-A084-594BFCF7ED87}" srcOrd="0" destOrd="0" presId="urn:microsoft.com/office/officeart/2016/7/layout/HexagonTimeline"/>
    <dgm:cxn modelId="{00818C40-9966-4AA9-AFC5-2287FD63216B}" type="presOf" srcId="{465F7CF2-767C-4544-A1AE-E2DED2FA5F10}" destId="{4D7D633C-F359-446E-B23C-E0B70794AAE3}" srcOrd="0" destOrd="0" presId="urn:microsoft.com/office/officeart/2016/7/layout/HexagonTimeline"/>
    <dgm:cxn modelId="{A6ACCA4F-EA44-4FCA-9E23-1EC60EE6A229}" srcId="{2261E49D-8337-44E7-A34B-B9711CC585D2}" destId="{16CC2925-573C-4D75-B08E-8C7337E32DC1}" srcOrd="1" destOrd="0" parTransId="{4A963581-2EC1-4AB8-A6C5-A131096F8CDF}" sibTransId="{1154F321-AAD4-4CEE-85F3-BD6107E7A325}"/>
    <dgm:cxn modelId="{67514E70-6BB4-408B-A852-0C84547DCA2F}" type="presOf" srcId="{2261E49D-8337-44E7-A34B-B9711CC585D2}" destId="{698CA741-80B3-4ABC-B2DA-F09FE43E58B5}" srcOrd="0" destOrd="0" presId="urn:microsoft.com/office/officeart/2016/7/layout/HexagonTimeline"/>
    <dgm:cxn modelId="{5B6F8B71-FC2C-4120-BEBE-ADF710DDF580}" srcId="{1F1274C3-CD87-4248-A91F-B0C03FF5E93C}" destId="{8C4D7B1F-C4B4-4AAA-B7AF-4F50ABB968E7}" srcOrd="0" destOrd="0" parTransId="{966C4BCD-A462-4A46-A6AE-9D8E2FAE454A}" sibTransId="{BDB3F25C-32FE-4057-BEB9-4D288899A450}"/>
    <dgm:cxn modelId="{AAA9AB74-EBC1-40F2-8D28-7F5A2C07A60E}" srcId="{2261E49D-8337-44E7-A34B-B9711CC585D2}" destId="{1F1274C3-CD87-4248-A91F-B0C03FF5E93C}" srcOrd="0" destOrd="0" parTransId="{DD38025C-DAC3-4092-A513-4AFB730F9700}" sibTransId="{B26AFD45-90E5-4D21-B13C-09F5C13A3167}"/>
    <dgm:cxn modelId="{AEEA0AB6-E017-427B-98E2-ADD73AA93119}" type="presOf" srcId="{EDAD38FB-F529-4D0D-9411-4E4623AA35DA}" destId="{69F505CA-A609-4202-AA72-ABB50CA240AC}" srcOrd="0" destOrd="0" presId="urn:microsoft.com/office/officeart/2016/7/layout/HexagonTimeline"/>
    <dgm:cxn modelId="{3A49D9C0-8D40-4245-9BEA-6E4F5CD8F93D}" type="presOf" srcId="{8C4D7B1F-C4B4-4AAA-B7AF-4F50ABB968E7}" destId="{673D6C9C-6B71-4907-830C-6414A0EFD517}" srcOrd="0" destOrd="0" presId="urn:microsoft.com/office/officeart/2016/7/layout/HexagonTimeline"/>
    <dgm:cxn modelId="{5E3856C8-9477-4ED1-9472-0508268B0926}" type="presOf" srcId="{1F1274C3-CD87-4248-A91F-B0C03FF5E93C}" destId="{28E0285D-3E25-4D56-A97D-38C7FF44A5B6}" srcOrd="0" destOrd="0" presId="urn:microsoft.com/office/officeart/2016/7/layout/HexagonTimeline"/>
    <dgm:cxn modelId="{5BD307D2-D502-4F16-9DFA-B79C3EE2F5FF}" srcId="{2261E49D-8337-44E7-A34B-B9711CC585D2}" destId="{8420A34A-6032-4DE2-A720-3EA4697403BE}" srcOrd="2" destOrd="0" parTransId="{88421FB8-A684-440D-928B-80ED4A4C5578}" sibTransId="{E248D15E-A4E9-4972-82D0-AA69A453829B}"/>
    <dgm:cxn modelId="{7ED7EFD6-F8A4-4CF1-B6E5-2985291D643E}" type="presOf" srcId="{16CC2925-573C-4D75-B08E-8C7337E32DC1}" destId="{C7309F0E-0ADF-43BF-B333-3E0C780AD8C1}" srcOrd="0" destOrd="0" presId="urn:microsoft.com/office/officeart/2016/7/layout/HexagonTimeline"/>
    <dgm:cxn modelId="{78ADCBDE-8018-4F80-8183-334AAFC2338C}" srcId="{16CC2925-573C-4D75-B08E-8C7337E32DC1}" destId="{465F7CF2-767C-4544-A1AE-E2DED2FA5F10}" srcOrd="0" destOrd="0" parTransId="{919BD043-79BF-4988-9FF5-18A9C53F5A2F}" sibTransId="{49FA489B-3A27-46FE-9814-80C2BD4BFB19}"/>
    <dgm:cxn modelId="{1569E8EC-3A3F-4E89-BBA5-357CAF1A3DAC}" srcId="{8420A34A-6032-4DE2-A720-3EA4697403BE}" destId="{EDAD38FB-F529-4D0D-9411-4E4623AA35DA}" srcOrd="0" destOrd="0" parTransId="{E96E4E04-6293-4E78-84DF-3DFA677AA715}" sibTransId="{D1A051AF-9340-466E-AC77-218D7FCEEBE0}"/>
    <dgm:cxn modelId="{FB31A7D4-C3D5-4A9C-BC82-764E31A86F7B}" type="presParOf" srcId="{698CA741-80B3-4ABC-B2DA-F09FE43E58B5}" destId="{E6FD91DB-E404-4896-9AB6-3517A17F892C}" srcOrd="0" destOrd="0" presId="urn:microsoft.com/office/officeart/2016/7/layout/HexagonTimeline"/>
    <dgm:cxn modelId="{D6221F51-424F-4C9B-B8FF-B27839FA4B51}" type="presParOf" srcId="{E6FD91DB-E404-4896-9AB6-3517A17F892C}" destId="{28E0285D-3E25-4D56-A97D-38C7FF44A5B6}" srcOrd="0" destOrd="0" presId="urn:microsoft.com/office/officeart/2016/7/layout/HexagonTimeline"/>
    <dgm:cxn modelId="{25E20871-390B-464D-BDA8-03009260F839}" type="presParOf" srcId="{E6FD91DB-E404-4896-9AB6-3517A17F892C}" destId="{673D6C9C-6B71-4907-830C-6414A0EFD517}" srcOrd="1" destOrd="0" presId="urn:microsoft.com/office/officeart/2016/7/layout/HexagonTimeline"/>
    <dgm:cxn modelId="{744CBB15-6015-489F-9604-053087A5AC67}" type="presParOf" srcId="{E6FD91DB-E404-4896-9AB6-3517A17F892C}" destId="{DC20C8F3-001B-4D84-9CB8-930067090C5C}" srcOrd="2" destOrd="0" presId="urn:microsoft.com/office/officeart/2016/7/layout/HexagonTimeline"/>
    <dgm:cxn modelId="{A4DC48B2-5F29-4DA3-B0BB-CD23A624A29A}" type="presParOf" srcId="{E6FD91DB-E404-4896-9AB6-3517A17F892C}" destId="{9680EAE1-2A18-4FC7-AB16-A0FFD8FD9B60}" srcOrd="3" destOrd="0" presId="urn:microsoft.com/office/officeart/2016/7/layout/HexagonTimeline"/>
    <dgm:cxn modelId="{F960CA44-5D0A-4562-93B0-9FC404C18FB5}" type="presParOf" srcId="{E6FD91DB-E404-4896-9AB6-3517A17F892C}" destId="{B08064A9-D9E6-4D61-9621-8CFD002A6C93}" srcOrd="4" destOrd="0" presId="urn:microsoft.com/office/officeart/2016/7/layout/HexagonTimeline"/>
    <dgm:cxn modelId="{3FF21D44-80E3-414F-85D9-E51EF684A409}" type="presParOf" srcId="{698CA741-80B3-4ABC-B2DA-F09FE43E58B5}" destId="{25144D35-028C-4E78-A02B-187B7A18A17A}" srcOrd="1" destOrd="0" presId="urn:microsoft.com/office/officeart/2016/7/layout/HexagonTimeline"/>
    <dgm:cxn modelId="{FA407FEB-A364-410E-AE04-F23366DACC53}" type="presParOf" srcId="{698CA741-80B3-4ABC-B2DA-F09FE43E58B5}" destId="{1BA6AB37-4B27-4ACB-9260-432B32C30F64}" srcOrd="2" destOrd="0" presId="urn:microsoft.com/office/officeart/2016/7/layout/HexagonTimeline"/>
    <dgm:cxn modelId="{E0184C97-B724-4C10-B51C-8F8FE0F9D2A3}" type="presParOf" srcId="{1BA6AB37-4B27-4ACB-9260-432B32C30F64}" destId="{C7309F0E-0ADF-43BF-B333-3E0C780AD8C1}" srcOrd="0" destOrd="0" presId="urn:microsoft.com/office/officeart/2016/7/layout/HexagonTimeline"/>
    <dgm:cxn modelId="{A44CE4E1-E278-42B9-A5B3-9FC42957D622}" type="presParOf" srcId="{1BA6AB37-4B27-4ACB-9260-432B32C30F64}" destId="{4D7D633C-F359-446E-B23C-E0B70794AAE3}" srcOrd="1" destOrd="0" presId="urn:microsoft.com/office/officeart/2016/7/layout/HexagonTimeline"/>
    <dgm:cxn modelId="{593CED42-D248-4D96-9C91-791365292DCD}" type="presParOf" srcId="{1BA6AB37-4B27-4ACB-9260-432B32C30F64}" destId="{C38C1F2E-B3C0-4C85-88D5-43F45F7B06B6}" srcOrd="2" destOrd="0" presId="urn:microsoft.com/office/officeart/2016/7/layout/HexagonTimeline"/>
    <dgm:cxn modelId="{17FAE2AC-7770-415A-BDA8-7C023B22C2BB}" type="presParOf" srcId="{1BA6AB37-4B27-4ACB-9260-432B32C30F64}" destId="{F657E3E6-F577-4821-862D-6D2FFA26993E}" srcOrd="3" destOrd="0" presId="urn:microsoft.com/office/officeart/2016/7/layout/HexagonTimeline"/>
    <dgm:cxn modelId="{ED3632A5-3C3A-423A-9947-6F1CA6696BC7}" type="presParOf" srcId="{1BA6AB37-4B27-4ACB-9260-432B32C30F64}" destId="{1F59450F-2517-454F-A091-ED62ABC3BA71}" srcOrd="4" destOrd="0" presId="urn:microsoft.com/office/officeart/2016/7/layout/HexagonTimeline"/>
    <dgm:cxn modelId="{B8E08775-997A-4992-AC55-BD8D7F666C97}" type="presParOf" srcId="{698CA741-80B3-4ABC-B2DA-F09FE43E58B5}" destId="{929B55B8-B86C-4446-8C1F-51498E21F55F}" srcOrd="3" destOrd="0" presId="urn:microsoft.com/office/officeart/2016/7/layout/HexagonTimeline"/>
    <dgm:cxn modelId="{2F6D829C-0747-4775-B0FD-ACF213BD79E5}" type="presParOf" srcId="{698CA741-80B3-4ABC-B2DA-F09FE43E58B5}" destId="{50A72050-2814-4D83-AED4-31103C4D52E5}" srcOrd="4" destOrd="0" presId="urn:microsoft.com/office/officeart/2016/7/layout/HexagonTimeline"/>
    <dgm:cxn modelId="{322CC8AE-8F51-479F-9D58-016AE76DB9D0}" type="presParOf" srcId="{50A72050-2814-4D83-AED4-31103C4D52E5}" destId="{0686EEA5-143F-4F42-A084-594BFCF7ED87}" srcOrd="0" destOrd="0" presId="urn:microsoft.com/office/officeart/2016/7/layout/HexagonTimeline"/>
    <dgm:cxn modelId="{48B0F0D2-951D-436E-AE63-50E5D912CC7F}" type="presParOf" srcId="{50A72050-2814-4D83-AED4-31103C4D52E5}" destId="{69F505CA-A609-4202-AA72-ABB50CA240AC}" srcOrd="1" destOrd="0" presId="urn:microsoft.com/office/officeart/2016/7/layout/HexagonTimeline"/>
    <dgm:cxn modelId="{7C5BD033-6C61-481C-9AF9-BAA2EFB73489}" type="presParOf" srcId="{50A72050-2814-4D83-AED4-31103C4D52E5}" destId="{825F48AA-88CB-4946-849C-2C0FF219A78D}" srcOrd="2" destOrd="0" presId="urn:microsoft.com/office/officeart/2016/7/layout/HexagonTimeline"/>
    <dgm:cxn modelId="{3B3080C3-47E8-4F84-A504-DB154B376FC9}" type="presParOf" srcId="{50A72050-2814-4D83-AED4-31103C4D52E5}" destId="{F6F3DB09-ABC1-47FE-BAEF-4D5F71F0773B}" srcOrd="3" destOrd="0" presId="urn:microsoft.com/office/officeart/2016/7/layout/HexagonTimeline"/>
    <dgm:cxn modelId="{3B70D1D7-7BB6-4D99-A400-8C3FBDB66195}" type="presParOf" srcId="{50A72050-2814-4D83-AED4-31103C4D52E5}" destId="{225C2266-14CB-4463-9522-DB15F5CEFC38}"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0285D-3E25-4D56-A97D-38C7FF44A5B6}">
      <dsp:nvSpPr>
        <dsp:cNvPr id="0" name=""/>
        <dsp:cNvSpPr/>
      </dsp:nvSpPr>
      <dsp:spPr>
        <a:xfrm>
          <a:off x="278204" y="2300859"/>
          <a:ext cx="1415935" cy="627507"/>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dirty="0"/>
            <a:t>2017</a:t>
          </a:r>
        </a:p>
      </dsp:txBody>
      <dsp:txXfrm>
        <a:off x="278204" y="2300859"/>
        <a:ext cx="1290434" cy="627507"/>
      </dsp:txXfrm>
    </dsp:sp>
    <dsp:sp modelId="{673D6C9C-6B71-4907-830C-6414A0EFD517}">
      <dsp:nvSpPr>
        <dsp:cNvPr id="0" name=""/>
        <dsp:cNvSpPr/>
      </dsp:nvSpPr>
      <dsp:spPr>
        <a:xfrm>
          <a:off x="2883" y="0"/>
          <a:ext cx="1966577"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r>
            <a:rPr lang="en-US" sz="1500" kern="1200" dirty="0"/>
            <a:t>Lorem Ipsum Dolor Sit Amet</a:t>
          </a:r>
        </a:p>
      </dsp:txBody>
      <dsp:txXfrm>
        <a:off x="2883" y="0"/>
        <a:ext cx="1966577" cy="1673352"/>
      </dsp:txXfrm>
    </dsp:sp>
    <dsp:sp modelId="{25144D35-028C-4E78-A02B-187B7A18A17A}">
      <dsp:nvSpPr>
        <dsp:cNvPr id="0" name=""/>
        <dsp:cNvSpPr/>
      </dsp:nvSpPr>
      <dsp:spPr>
        <a:xfrm>
          <a:off x="1694140" y="2614612"/>
          <a:ext cx="550641" cy="0"/>
        </a:xfrm>
        <a:custGeom>
          <a:avLst/>
          <a:gdLst/>
          <a:ahLst/>
          <a:cxnLst/>
          <a:rect l="0" t="0" r="0" b="0"/>
          <a:pathLst>
            <a:path>
              <a:moveTo>
                <a:pt x="0" y="0"/>
              </a:moveTo>
              <a:lnTo>
                <a:pt x="5506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20C8F3-001B-4D84-9CB8-930067090C5C}">
      <dsp:nvSpPr>
        <dsp:cNvPr id="0" name=""/>
        <dsp:cNvSpPr/>
      </dsp:nvSpPr>
      <dsp:spPr>
        <a:xfrm>
          <a:off x="986172" y="1777936"/>
          <a:ext cx="0" cy="5229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680EAE1-2A18-4FC7-AB16-A0FFD8FD9B60}">
      <dsp:nvSpPr>
        <dsp:cNvPr id="0" name=""/>
        <dsp:cNvSpPr/>
      </dsp:nvSpPr>
      <dsp:spPr>
        <a:xfrm>
          <a:off x="933880" y="1673352"/>
          <a:ext cx="104584" cy="104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09F0E-0ADF-43BF-B333-3E0C780AD8C1}">
      <dsp:nvSpPr>
        <dsp:cNvPr id="0" name=""/>
        <dsp:cNvSpPr/>
      </dsp:nvSpPr>
      <dsp:spPr>
        <a:xfrm>
          <a:off x="2244782" y="2300859"/>
          <a:ext cx="1415935" cy="627507"/>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dirty="0"/>
            <a:t>2018</a:t>
          </a:r>
        </a:p>
      </dsp:txBody>
      <dsp:txXfrm>
        <a:off x="2446444" y="2390231"/>
        <a:ext cx="1012611" cy="448763"/>
      </dsp:txXfrm>
    </dsp:sp>
    <dsp:sp modelId="{4D7D633C-F359-446E-B23C-E0B70794AAE3}">
      <dsp:nvSpPr>
        <dsp:cNvPr id="0" name=""/>
        <dsp:cNvSpPr/>
      </dsp:nvSpPr>
      <dsp:spPr>
        <a:xfrm>
          <a:off x="1969461" y="3555873"/>
          <a:ext cx="1966577"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t" anchorCtr="1">
          <a:noAutofit/>
        </a:bodyPr>
        <a:lstStyle/>
        <a:p>
          <a:pPr marL="0" lvl="0" indent="0" algn="ctr" defTabSz="666750">
            <a:lnSpc>
              <a:spcPct val="90000"/>
            </a:lnSpc>
            <a:spcBef>
              <a:spcPct val="0"/>
            </a:spcBef>
            <a:spcAft>
              <a:spcPct val="35000"/>
            </a:spcAft>
            <a:buNone/>
          </a:pPr>
          <a:r>
            <a:rPr lang="en-US" sz="1500" kern="1200" dirty="0"/>
            <a:t>Lorem Ipsum Dolor Sit Amet</a:t>
          </a:r>
        </a:p>
      </dsp:txBody>
      <dsp:txXfrm>
        <a:off x="1969461" y="3555873"/>
        <a:ext cx="1966577" cy="1673352"/>
      </dsp:txXfrm>
    </dsp:sp>
    <dsp:sp modelId="{929B55B8-B86C-4446-8C1F-51498E21F55F}">
      <dsp:nvSpPr>
        <dsp:cNvPr id="0" name=""/>
        <dsp:cNvSpPr/>
      </dsp:nvSpPr>
      <dsp:spPr>
        <a:xfrm>
          <a:off x="3660717" y="2614612"/>
          <a:ext cx="550641" cy="0"/>
        </a:xfrm>
        <a:custGeom>
          <a:avLst/>
          <a:gdLst/>
          <a:ahLst/>
          <a:cxnLst/>
          <a:rect l="0" t="0" r="0" b="0"/>
          <a:pathLst>
            <a:path>
              <a:moveTo>
                <a:pt x="0" y="0"/>
              </a:moveTo>
              <a:lnTo>
                <a:pt x="5506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C1F2E-B3C0-4C85-88D5-43F45F7B06B6}">
      <dsp:nvSpPr>
        <dsp:cNvPr id="0" name=""/>
        <dsp:cNvSpPr/>
      </dsp:nvSpPr>
      <dsp:spPr>
        <a:xfrm>
          <a:off x="2952749" y="2928365"/>
          <a:ext cx="0" cy="5229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657E3E6-F577-4821-862D-6D2FFA26993E}">
      <dsp:nvSpPr>
        <dsp:cNvPr id="0" name=""/>
        <dsp:cNvSpPr/>
      </dsp:nvSpPr>
      <dsp:spPr>
        <a:xfrm>
          <a:off x="2900457" y="3451288"/>
          <a:ext cx="104584" cy="104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86EEA5-143F-4F42-A084-594BFCF7ED87}">
      <dsp:nvSpPr>
        <dsp:cNvPr id="0" name=""/>
        <dsp:cNvSpPr/>
      </dsp:nvSpPr>
      <dsp:spPr>
        <a:xfrm rot="10800000">
          <a:off x="4211359" y="2300859"/>
          <a:ext cx="1415935" cy="627507"/>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dirty="0"/>
            <a:t>2019</a:t>
          </a:r>
        </a:p>
      </dsp:txBody>
      <dsp:txXfrm rot="10800000">
        <a:off x="4336860" y="2300859"/>
        <a:ext cx="1290434" cy="627507"/>
      </dsp:txXfrm>
    </dsp:sp>
    <dsp:sp modelId="{69F505CA-A609-4202-AA72-ABB50CA240AC}">
      <dsp:nvSpPr>
        <dsp:cNvPr id="0" name=""/>
        <dsp:cNvSpPr/>
      </dsp:nvSpPr>
      <dsp:spPr>
        <a:xfrm>
          <a:off x="3936038" y="0"/>
          <a:ext cx="1966577"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r>
            <a:rPr lang="en-US" sz="1500" kern="1200" dirty="0"/>
            <a:t>Lorem Ipsum Dolor Sit Amet</a:t>
          </a:r>
        </a:p>
      </dsp:txBody>
      <dsp:txXfrm>
        <a:off x="3936038" y="0"/>
        <a:ext cx="1966577" cy="1673352"/>
      </dsp:txXfrm>
    </dsp:sp>
    <dsp:sp modelId="{825F48AA-88CB-4946-849C-2C0FF219A78D}">
      <dsp:nvSpPr>
        <dsp:cNvPr id="0" name=""/>
        <dsp:cNvSpPr/>
      </dsp:nvSpPr>
      <dsp:spPr>
        <a:xfrm>
          <a:off x="4919327" y="1777936"/>
          <a:ext cx="0" cy="5229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6F3DB09-ABC1-47FE-BAEF-4D5F71F0773B}">
      <dsp:nvSpPr>
        <dsp:cNvPr id="0" name=""/>
        <dsp:cNvSpPr/>
      </dsp:nvSpPr>
      <dsp:spPr>
        <a:xfrm>
          <a:off x="4867035" y="1673352"/>
          <a:ext cx="104584" cy="104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6EA23-0339-4E46-9F25-7D838E79EF17}" type="datetimeFigureOut">
              <a:rPr lang="en-US" smtClean="0"/>
              <a:t>9/5/2021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81925-CA98-455D-A45B-7A71D36D9055}" type="slidenum">
              <a:rPr lang="en-US" smtClean="0"/>
              <a:t>‹#›</a:t>
            </a:fld>
            <a:endParaRPr lang="en-US" dirty="0"/>
          </a:p>
        </p:txBody>
      </p:sp>
    </p:spTree>
    <p:extLst>
      <p:ext uri="{BB962C8B-B14F-4D97-AF65-F5344CB8AC3E}">
        <p14:creationId xmlns:p14="http://schemas.microsoft.com/office/powerpoint/2010/main" val="62909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1C2E5755-BE71-42AB-90F6-2F0E564E55A6}" type="datetime1">
              <a:rPr lang="en-US" smtClean="0"/>
              <a:t>9/5/2021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grpSp>
        <p:nvGrpSpPr>
          <p:cNvPr id="16" name="Group 15"/>
          <p:cNvGrpSpPr/>
          <p:nvPr userDrawn="1"/>
        </p:nvGrpSpPr>
        <p:grpSpPr>
          <a:xfrm>
            <a:off x="1595947" y="1635618"/>
            <a:ext cx="9000105" cy="2743200"/>
            <a:chOff x="1652683" y="418647"/>
            <a:chExt cx="9000105" cy="1849859"/>
          </a:xfrm>
        </p:grpSpPr>
        <p:sp>
          <p:nvSpPr>
            <p:cNvPr id="8" name="Rounded Rectangle 7"/>
            <p:cNvSpPr/>
            <p:nvPr/>
          </p:nvSpPr>
          <p:spPr>
            <a:xfrm>
              <a:off x="1652683" y="418647"/>
              <a:ext cx="9000105" cy="1849859"/>
            </a:xfrm>
            <a:prstGeom prst="roundRect">
              <a:avLst/>
            </a:prstGeom>
            <a:gradFill>
              <a:gsLst>
                <a:gs pos="100000">
                  <a:schemeClr val="bg1"/>
                </a:gs>
                <a:gs pos="24000">
                  <a:srgbClr val="FFD961"/>
                </a:gs>
                <a:gs pos="0">
                  <a:srgbClr val="FFEEB9"/>
                </a:gs>
                <a:gs pos="48000">
                  <a:srgbClr val="FFEEB9"/>
                </a:gs>
              </a:gsLst>
              <a:lin ang="5400000" scaled="1"/>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solidFill>
                  <a:srgbClr val="EE8E00"/>
                </a:solidFill>
              </a:endParaRPr>
            </a:p>
          </p:txBody>
        </p:sp>
        <p:sp>
          <p:nvSpPr>
            <p:cNvPr id="10" name="Subtitle 2"/>
            <p:cNvSpPr txBox="1">
              <a:spLocks/>
            </p:cNvSpPr>
            <p:nvPr/>
          </p:nvSpPr>
          <p:spPr>
            <a:xfrm>
              <a:off x="1652683" y="1006227"/>
              <a:ext cx="9000105" cy="1132719"/>
            </a:xfrm>
            <a:prstGeom prst="rect">
              <a:avLst/>
            </a:prstGeom>
            <a:noFill/>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0"/>
                </a:spcBef>
                <a:buNone/>
              </a:pPr>
              <a:r>
                <a:rPr lang="vi-VN" sz="3600" b="1" dirty="0" err="1">
                  <a:solidFill>
                    <a:schemeClr val="bg2">
                      <a:lumMod val="50000"/>
                    </a:schemeClr>
                  </a:solidFill>
                  <a:latin typeface="Arial" panose="020B0604020202020204" pitchFamily="34" charset="0"/>
                  <a:cs typeface="Arial" panose="020B0604020202020204" pitchFamily="34" charset="0"/>
                </a:rPr>
                <a:t>đến</a:t>
              </a:r>
              <a:r>
                <a:rPr lang="vi-VN" sz="3600" b="1" dirty="0">
                  <a:solidFill>
                    <a:schemeClr val="bg2">
                      <a:lumMod val="50000"/>
                    </a:schemeClr>
                  </a:solidFill>
                  <a:latin typeface="Arial" panose="020B0604020202020204" pitchFamily="34" charset="0"/>
                  <a:cs typeface="Arial" panose="020B0604020202020204" pitchFamily="34" charset="0"/>
                </a:rPr>
                <a:t> </a:t>
              </a:r>
              <a:r>
                <a:rPr lang="vi-VN" sz="3600" b="1" dirty="0" err="1">
                  <a:solidFill>
                    <a:schemeClr val="bg2">
                      <a:lumMod val="50000"/>
                    </a:schemeClr>
                  </a:solidFill>
                  <a:latin typeface="Arial" panose="020B0604020202020204" pitchFamily="34" charset="0"/>
                  <a:cs typeface="Arial" panose="020B0604020202020204" pitchFamily="34" charset="0"/>
                </a:rPr>
                <a:t>với</a:t>
              </a:r>
              <a:r>
                <a:rPr lang="vi-VN" sz="3600" b="1" dirty="0">
                  <a:solidFill>
                    <a:schemeClr val="bg2">
                      <a:lumMod val="50000"/>
                    </a:schemeClr>
                  </a:solidFill>
                  <a:latin typeface="Arial" panose="020B0604020202020204" pitchFamily="34" charset="0"/>
                  <a:cs typeface="Arial" panose="020B0604020202020204" pitchFamily="34" charset="0"/>
                </a:rPr>
                <a:t> </a:t>
              </a:r>
              <a:r>
                <a:rPr lang="vi-VN" sz="3600" b="1" dirty="0" err="1">
                  <a:solidFill>
                    <a:schemeClr val="bg2">
                      <a:lumMod val="50000"/>
                    </a:schemeClr>
                  </a:solidFill>
                  <a:latin typeface="Arial" panose="020B0604020202020204" pitchFamily="34" charset="0"/>
                  <a:cs typeface="Arial" panose="020B0604020202020204" pitchFamily="34" charset="0"/>
                </a:rPr>
                <a:t>tiết</a:t>
              </a:r>
              <a:r>
                <a:rPr lang="vi-VN" sz="3600" b="1" dirty="0">
                  <a:solidFill>
                    <a:schemeClr val="bg2">
                      <a:lumMod val="50000"/>
                    </a:schemeClr>
                  </a:solidFill>
                  <a:latin typeface="Arial" panose="020B0604020202020204" pitchFamily="34" charset="0"/>
                  <a:cs typeface="Arial" panose="020B0604020202020204" pitchFamily="34" charset="0"/>
                </a:rPr>
                <a:t> </a:t>
              </a:r>
              <a:r>
                <a:rPr lang="vi-VN" sz="3600" b="1" dirty="0" err="1">
                  <a:solidFill>
                    <a:schemeClr val="bg2">
                      <a:lumMod val="50000"/>
                    </a:schemeClr>
                  </a:solidFill>
                  <a:latin typeface="Arial" panose="020B0604020202020204" pitchFamily="34" charset="0"/>
                  <a:cs typeface="Arial" panose="020B0604020202020204" pitchFamily="34" charset="0"/>
                </a:rPr>
                <a:t>học</a:t>
              </a:r>
              <a:endParaRPr lang="vi-VN" sz="3600" b="1" dirty="0">
                <a:solidFill>
                  <a:schemeClr val="bg2">
                    <a:lumMod val="50000"/>
                  </a:schemeClr>
                </a:solidFill>
                <a:latin typeface="Arial" panose="020B0604020202020204" pitchFamily="34" charset="0"/>
                <a:cs typeface="Arial" panose="020B0604020202020204" pitchFamily="34" charset="0"/>
              </a:endParaRPr>
            </a:p>
            <a:p>
              <a:pPr marL="0" indent="0" algn="ctr">
                <a:spcBef>
                  <a:spcPts val="0"/>
                </a:spcBef>
                <a:buNone/>
              </a:pPr>
              <a:r>
                <a:rPr lang="vi-VN" sz="3600" b="1" dirty="0">
                  <a:ln/>
                  <a:solidFill>
                    <a:schemeClr val="accent1">
                      <a:lumMod val="60000"/>
                      <a:lumOff val="40000"/>
                    </a:schemeClr>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ĐẠI</a:t>
              </a:r>
              <a:r>
                <a:rPr lang="vi-VN" sz="3600" b="1" baseline="0" dirty="0">
                  <a:ln/>
                  <a:solidFill>
                    <a:schemeClr val="accent1">
                      <a:lumMod val="60000"/>
                      <a:lumOff val="40000"/>
                    </a:schemeClr>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SỐ </a:t>
              </a:r>
              <a:r>
                <a:rPr lang="vi-VN" sz="3600" b="1" dirty="0">
                  <a:ln/>
                  <a:solidFill>
                    <a:schemeClr val="accent1">
                      <a:lumMod val="60000"/>
                      <a:lumOff val="40000"/>
                    </a:schemeClr>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9</a:t>
              </a:r>
            </a:p>
          </p:txBody>
        </p:sp>
        <p:sp>
          <p:nvSpPr>
            <p:cNvPr id="15" name="Title 1"/>
            <p:cNvSpPr txBox="1">
              <a:spLocks/>
            </p:cNvSpPr>
            <p:nvPr userDrawn="1"/>
          </p:nvSpPr>
          <p:spPr>
            <a:xfrm>
              <a:off x="2269268" y="487880"/>
              <a:ext cx="7766937" cy="697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ctr"/>
              <a:r>
                <a:rPr lang="vi-VN" sz="4800" b="1">
                  <a:solidFill>
                    <a:srgbClr val="E14905"/>
                  </a:solidFill>
                  <a:latin typeface="Tahoma" panose="020B0604030504040204" pitchFamily="34" charset="0"/>
                  <a:ea typeface="Tahoma" panose="020B0604030504040204" pitchFamily="34" charset="0"/>
                  <a:cs typeface="Tahoma" panose="020B0604030504040204" pitchFamily="34" charset="0"/>
                </a:rPr>
                <a:t>CHÀO</a:t>
              </a:r>
              <a:r>
                <a:rPr lang="vi-VN" sz="4800" b="1" baseline="0">
                  <a:solidFill>
                    <a:srgbClr val="E14905"/>
                  </a:solidFill>
                  <a:latin typeface="Tahoma" panose="020B0604030504040204" pitchFamily="34" charset="0"/>
                  <a:ea typeface="Tahoma" panose="020B0604030504040204" pitchFamily="34" charset="0"/>
                  <a:cs typeface="Tahoma" panose="020B0604030504040204" pitchFamily="34" charset="0"/>
                </a:rPr>
                <a:t> MỪNG CÁC EM</a:t>
              </a:r>
              <a:endParaRPr lang="vi-VN" sz="4800" b="1">
                <a:solidFill>
                  <a:srgbClr val="E14905"/>
                </a:solidFill>
                <a:latin typeface="Tahoma" panose="020B0604030504040204" pitchFamily="34" charset="0"/>
                <a:ea typeface="Tahoma" panose="020B0604030504040204" pitchFamily="34" charset="0"/>
                <a:cs typeface="Tahoma" panose="020B0604030504040204" pitchFamily="34" charset="0"/>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CAF28-6DF0-4504-9918-536BB1B9FA11}" type="datetime1">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E68CF-544E-4644-A5ED-8BFA55AC904A}" type="datetime1">
              <a:rPr lang="en-US" smtClean="0"/>
              <a:t>9/5/2021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920DED0-842D-4236-8DE2-847A33CFA49E}" type="datetime1">
              <a:rPr lang="en-US" smtClean="0"/>
              <a:t>9/5/2021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63E865-D6F4-43E8-B056-5F77FF98F8C7}" type="datetime1">
              <a:rPr lang="en-US" smtClean="0"/>
              <a:t>9/5/2021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392656-D9E5-45DE-AB78-A02B96C0D337}" type="datetime1">
              <a:rPr lang="en-US" smtClean="0"/>
              <a:t>9/5/2021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
        <p:nvSpPr>
          <p:cNvPr id="9" name="Rounded Rectangle 8"/>
          <p:cNvSpPr/>
          <p:nvPr userDrawn="1"/>
        </p:nvSpPr>
        <p:spPr>
          <a:xfrm>
            <a:off x="1625665" y="1751638"/>
            <a:ext cx="9155152" cy="137808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10" name="Title 1"/>
          <p:cNvSpPr txBox="1">
            <a:spLocks/>
          </p:cNvSpPr>
          <p:nvPr userDrawn="1"/>
        </p:nvSpPr>
        <p:spPr>
          <a:xfrm>
            <a:off x="1380338" y="1811949"/>
            <a:ext cx="9623503" cy="697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ctr"/>
            <a:r>
              <a:rPr lang="vi-VN" b="1">
                <a:solidFill>
                  <a:srgbClr val="E14905"/>
                </a:solidFill>
                <a:latin typeface="Tahoma" panose="020B0604030504040204" pitchFamily="34" charset="0"/>
                <a:ea typeface="Tahoma" panose="020B0604030504040204" pitchFamily="34" charset="0"/>
                <a:cs typeface="Tahoma" panose="020B0604030504040204" pitchFamily="34" charset="0"/>
              </a:rPr>
              <a:t>CHÚC CÁC EM CHĂM NGOAN HỌC GIỎI</a:t>
            </a:r>
          </a:p>
        </p:txBody>
      </p:sp>
      <p:sp>
        <p:nvSpPr>
          <p:cNvPr id="11" name="Subtitle 2"/>
          <p:cNvSpPr txBox="1">
            <a:spLocks/>
          </p:cNvSpPr>
          <p:nvPr userDrawn="1"/>
        </p:nvSpPr>
        <p:spPr>
          <a:xfrm>
            <a:off x="4347042" y="2478061"/>
            <a:ext cx="3690094" cy="59161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0"/>
              </a:spcBef>
              <a:buNone/>
            </a:pPr>
            <a:r>
              <a:rPr lang="vi-VN" sz="32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CHÀO THÂN ÁI</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8107" y="3235810"/>
            <a:ext cx="1333333" cy="1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BF8FB-3BFB-4C6B-BFA1-0EF9A6BEF927}" type="datetime1">
              <a:rPr lang="en-US" smtClean="0"/>
              <a:t>9/5/2021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
        <p:nvSpPr>
          <p:cNvPr id="7" name="Title 1"/>
          <p:cNvSpPr txBox="1">
            <a:spLocks/>
          </p:cNvSpPr>
          <p:nvPr userDrawn="1"/>
        </p:nvSpPr>
        <p:spPr>
          <a:xfrm>
            <a:off x="1262130" y="199802"/>
            <a:ext cx="9723549" cy="62315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200" b="1">
                <a:solidFill>
                  <a:schemeClr val="tx1"/>
                </a:solidFill>
                <a:latin typeface="Tahoma" panose="020B0604030504040204" pitchFamily="34" charset="0"/>
                <a:ea typeface="Tahoma" panose="020B0604030504040204" pitchFamily="34" charset="0"/>
                <a:cs typeface="Tahoma" panose="020B0604030504040204" pitchFamily="34" charset="0"/>
              </a:rPr>
              <a:t>Tiế</a:t>
            </a:r>
            <a:r>
              <a:rPr lang="vi-VN" sz="3200" b="1" baseline="0">
                <a:solidFill>
                  <a:schemeClr val="tx1"/>
                </a:solidFill>
                <a:latin typeface="Tahoma" panose="020B0604030504040204" pitchFamily="34" charset="0"/>
                <a:ea typeface="Tahoma" panose="020B0604030504040204" pitchFamily="34" charset="0"/>
                <a:cs typeface="Tahoma" panose="020B0604030504040204" pitchFamily="34" charset="0"/>
              </a:rPr>
              <a:t>t 12: </a:t>
            </a:r>
            <a:r>
              <a:rPr lang="vi-VN" sz="3200" b="1">
                <a:solidFill>
                  <a:srgbClr val="E14905"/>
                </a:solidFill>
                <a:latin typeface="Tahoma" panose="020B0604030504040204" pitchFamily="34" charset="0"/>
                <a:ea typeface="Tahoma" panose="020B0604030504040204" pitchFamily="34" charset="0"/>
                <a:cs typeface="Tahoma" panose="020B0604030504040204" pitchFamily="34" charset="0"/>
              </a:rPr>
              <a:t>LUYỆN</a:t>
            </a:r>
            <a:r>
              <a:rPr lang="vi-VN" sz="3200" b="1" baseline="0">
                <a:solidFill>
                  <a:srgbClr val="E14905"/>
                </a:solidFill>
                <a:latin typeface="Tahoma" panose="020B0604030504040204" pitchFamily="34" charset="0"/>
                <a:ea typeface="Tahoma" panose="020B0604030504040204" pitchFamily="34" charset="0"/>
                <a:cs typeface="Tahoma" panose="020B0604030504040204" pitchFamily="34" charset="0"/>
              </a:rPr>
              <a:t> TẬP RÚT GỌN BIỂU THỨC</a:t>
            </a:r>
            <a:endParaRPr lang="vi-VN"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3" name="Picture 12" descr="layers of white silk in the background">
            <a:extLst>
              <a:ext uri="{FF2B5EF4-FFF2-40B4-BE49-F238E27FC236}">
                <a16:creationId xmlns:a16="http://schemas.microsoft.com/office/drawing/2014/main" id="{F64AC3CD-1328-415A-B204-EEA3F73A9CB1}"/>
              </a:ext>
            </a:extLst>
          </p:cNvPr>
          <p:cNvPicPr>
            <a:picLocks noChangeAspect="1"/>
          </p:cNvPicPr>
          <p:nvPr userDrawn="1"/>
        </p:nvPicPr>
        <p:blipFill rotWithShape="1">
          <a:blip r:embed="rId2">
            <a:alphaModFix amt="50000"/>
          </a:blip>
          <a:srcRect b="15730"/>
          <a:stretch/>
        </p:blipFill>
        <p:spPr>
          <a:xfrm>
            <a:off x="20" y="10"/>
            <a:ext cx="12191980" cy="6857990"/>
          </a:xfrm>
          <a:prstGeom prst="rect">
            <a:avLst/>
          </a:prstGeom>
        </p:spPr>
      </p:pic>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A0F9B5E6-956A-4BA4-975A-E7DEF0A26FCD}" type="datetime1">
              <a:rPr lang="en-US" smtClean="0"/>
              <a:t>9/5/2021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descr="SmartArt Timeline graphic placeholder">
            <a:extLst>
              <a:ext uri="{FF2B5EF4-FFF2-40B4-BE49-F238E27FC236}">
                <a16:creationId xmlns:a16="http://schemas.microsoft.com/office/drawing/2014/main" id="{FDF1889B-BBA4-498C-8A12-535F2D93BF07}"/>
              </a:ext>
            </a:extLst>
          </p:cNvPr>
          <p:cNvGraphicFramePr>
            <a:graphicFrameLocks/>
          </p:cNvGraphicFramePr>
          <p:nvPr userDrawn="1">
            <p:extLst>
              <p:ext uri="{D42A27DB-BD31-4B8C-83A1-F6EECF244321}">
                <p14:modId xmlns:p14="http://schemas.microsoft.com/office/powerpoint/2010/main" val="2816011409"/>
              </p:ext>
            </p:extLst>
          </p:nvPr>
        </p:nvGraphicFramePr>
        <p:xfrm>
          <a:off x="2833793" y="661987"/>
          <a:ext cx="590550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layers of white silk in the background">
            <a:extLst>
              <a:ext uri="{FF2B5EF4-FFF2-40B4-BE49-F238E27FC236}">
                <a16:creationId xmlns:a16="http://schemas.microsoft.com/office/drawing/2014/main" id="{F64AC3CD-1328-415A-B204-EEA3F73A9CB1}"/>
              </a:ext>
            </a:extLst>
          </p:cNvPr>
          <p:cNvPicPr>
            <a:picLocks noChangeAspect="1"/>
          </p:cNvPicPr>
          <p:nvPr userDrawn="1"/>
        </p:nvPicPr>
        <p:blipFill rotWithShape="1">
          <a:blip r:embed="rId2">
            <a:alphaModFix amt="50000"/>
          </a:blip>
          <a:srcRect b="15730"/>
          <a:stretch/>
        </p:blipFill>
        <p:spPr>
          <a:xfrm>
            <a:off x="20" y="10"/>
            <a:ext cx="12191980" cy="6857990"/>
          </a:xfrm>
          <a:prstGeom prst="rect">
            <a:avLst/>
          </a:prstGeom>
        </p:spPr>
      </p:pic>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274AE70-3B2E-4296-B975-61046C051972}" type="datetime1">
              <a:rPr lang="en-US" smtClean="0"/>
              <a:t>9/5/2021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layers of white silk in the background">
            <a:extLst>
              <a:ext uri="{FF2B5EF4-FFF2-40B4-BE49-F238E27FC236}">
                <a16:creationId xmlns:a16="http://schemas.microsoft.com/office/drawing/2014/main" id="{F64AC3CD-1328-415A-B204-EEA3F73A9CB1}"/>
              </a:ext>
            </a:extLst>
          </p:cNvPr>
          <p:cNvPicPr>
            <a:picLocks noChangeAspect="1"/>
          </p:cNvPicPr>
          <p:nvPr userDrawn="1"/>
        </p:nvPicPr>
        <p:blipFill rotWithShape="1">
          <a:blip r:embed="rId13">
            <a:alphaModFix amt="50000"/>
          </a:blip>
          <a:srcRect b="15730"/>
          <a:stretch/>
        </p:blipFill>
        <p:spPr>
          <a:xfrm>
            <a:off x="20" y="10"/>
            <a:ext cx="12191980" cy="6857990"/>
          </a:xfrm>
          <a:prstGeom prst="rect">
            <a:avLst/>
          </a:prstGeom>
        </p:spPr>
      </p:pic>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4758159-BAD0-408E-BBE1-96B668F1C589}" type="datetime1">
              <a:rPr lang="en-US" smtClean="0"/>
              <a:t>9/5/2021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16.png"/><Relationship Id="rId7"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7.png"/><Relationship Id="rId7"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185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0902" y="799934"/>
            <a:ext cx="2051158" cy="55399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vi-VN" sz="3000" b="1">
                <a:ln/>
                <a:solidFill>
                  <a:srgbClr val="3333FF"/>
                </a:solidFill>
                <a:latin typeface="Tahoma" panose="020B0604030504040204" pitchFamily="34" charset="0"/>
                <a:ea typeface="Tahoma" panose="020B0604030504040204" pitchFamily="34" charset="0"/>
                <a:cs typeface="Tahoma" panose="020B0604030504040204" pitchFamily="34" charset="0"/>
              </a:rPr>
              <a:t>GHI NHỚ</a:t>
            </a:r>
          </a:p>
        </p:txBody>
      </p:sp>
      <p:sp>
        <p:nvSpPr>
          <p:cNvPr id="3" name="Rectangle 2"/>
          <p:cNvSpPr/>
          <p:nvPr/>
        </p:nvSpPr>
        <p:spPr>
          <a:xfrm>
            <a:off x="2252623" y="1353932"/>
            <a:ext cx="8541121" cy="553998"/>
          </a:xfrm>
          <a:prstGeom prst="rect">
            <a:avLst/>
          </a:prstGeom>
        </p:spPr>
        <p:txBody>
          <a:bodyPr wrap="none">
            <a:spAutoFit/>
          </a:bodyPr>
          <a:lstStyle/>
          <a:p>
            <a:pPr marL="457200" indent="-457200">
              <a:buFont typeface="+mj-lt"/>
              <a:buAutoNum type="arabicPeriod"/>
            </a:pPr>
            <a:r>
              <a:rPr lang="vi-VN" sz="3000" b="1">
                <a:ea typeface="MS Mincho" panose="02020609040205080304" pitchFamily="49" charset="-128"/>
              </a:rPr>
              <a:t>Các biến đổi đơn giản để rút gọn biểu thức</a:t>
            </a:r>
            <a:endParaRPr lang="vi-VN" sz="3000" b="1"/>
          </a:p>
        </p:txBody>
      </p:sp>
      <p:sp>
        <p:nvSpPr>
          <p:cNvPr id="4" name="Rectangle 3"/>
          <p:cNvSpPr/>
          <p:nvPr/>
        </p:nvSpPr>
        <p:spPr>
          <a:xfrm>
            <a:off x="2695827" y="1907930"/>
            <a:ext cx="4554059" cy="553998"/>
          </a:xfrm>
          <a:prstGeom prst="rect">
            <a:avLst/>
          </a:prstGeom>
        </p:spPr>
        <p:txBody>
          <a:bodyPr wrap="square">
            <a:spAutoFit/>
          </a:bodyPr>
          <a:lstStyle/>
          <a:p>
            <a:pPr marL="342900" indent="-342900">
              <a:buFont typeface="Wingdings" panose="05000000000000000000" pitchFamily="2" charset="2"/>
              <a:buChar char="§"/>
            </a:pPr>
            <a:r>
              <a:rPr lang="vi-VN" sz="3000" b="1">
                <a:solidFill>
                  <a:srgbClr val="3333FF"/>
                </a:solidFill>
                <a:ea typeface="MS Mincho" panose="02020609040205080304" pitchFamily="49" charset="-128"/>
              </a:rPr>
              <a:t>Quy đồng mẫu thức.</a:t>
            </a:r>
          </a:p>
        </p:txBody>
      </p:sp>
      <p:sp>
        <p:nvSpPr>
          <p:cNvPr id="6" name="Rectangle 5"/>
          <p:cNvSpPr/>
          <p:nvPr/>
        </p:nvSpPr>
        <p:spPr>
          <a:xfrm>
            <a:off x="2252623" y="2455706"/>
            <a:ext cx="8475397" cy="553998"/>
          </a:xfrm>
          <a:prstGeom prst="rect">
            <a:avLst/>
          </a:prstGeom>
        </p:spPr>
        <p:txBody>
          <a:bodyPr wrap="none">
            <a:spAutoFit/>
          </a:bodyPr>
          <a:lstStyle/>
          <a:p>
            <a:pPr marL="457200" indent="-457200">
              <a:buFont typeface="+mj-lt"/>
              <a:buAutoNum type="arabicPeriod" startAt="2"/>
            </a:pPr>
            <a:r>
              <a:rPr lang="vi-VN" sz="3000" b="1">
                <a:ea typeface="MS Mincho" panose="02020609040205080304" pitchFamily="49" charset="-128"/>
              </a:rPr>
              <a:t>Giải một số phương trình có chứa dấu căn</a:t>
            </a:r>
          </a:p>
        </p:txBody>
      </p:sp>
      <p:sp>
        <p:nvSpPr>
          <p:cNvPr id="7" name="Rectangle 6"/>
          <p:cNvSpPr/>
          <p:nvPr/>
        </p:nvSpPr>
        <p:spPr>
          <a:xfrm>
            <a:off x="2695827" y="3009704"/>
            <a:ext cx="3780011" cy="553998"/>
          </a:xfrm>
          <a:prstGeom prst="rect">
            <a:avLst/>
          </a:prstGeom>
        </p:spPr>
        <p:txBody>
          <a:bodyPr wrap="square">
            <a:spAutoFit/>
          </a:bodyPr>
          <a:lstStyle/>
          <a:p>
            <a:pPr marL="285750" lvl="0" indent="-285750" algn="just">
              <a:spcAft>
                <a:spcPts val="0"/>
              </a:spcAft>
              <a:buFont typeface="Wingdings" panose="05000000000000000000" pitchFamily="2" charset="2"/>
              <a:buChar char="§"/>
            </a:pPr>
            <a:r>
              <a:rPr lang="vi-VN" sz="3000" b="1">
                <a:solidFill>
                  <a:srgbClr val="3333FF"/>
                </a:solidFill>
                <a:ea typeface="MS Mincho" panose="02020609040205080304" pitchFamily="49" charset="-128"/>
              </a:rPr>
              <a:t>Hằng đẳng thức.</a:t>
            </a:r>
          </a:p>
        </p:txBody>
      </p:sp>
      <p:sp>
        <p:nvSpPr>
          <p:cNvPr id="8" name="Rectangle 7"/>
          <p:cNvSpPr/>
          <p:nvPr/>
        </p:nvSpPr>
        <p:spPr>
          <a:xfrm>
            <a:off x="2252623" y="3557480"/>
            <a:ext cx="8188014" cy="553998"/>
          </a:xfrm>
          <a:prstGeom prst="rect">
            <a:avLst/>
          </a:prstGeom>
        </p:spPr>
        <p:txBody>
          <a:bodyPr wrap="square">
            <a:spAutoFit/>
          </a:bodyPr>
          <a:lstStyle/>
          <a:p>
            <a:pPr marL="457200" indent="-457200">
              <a:buFont typeface="+mj-lt"/>
              <a:buAutoNum type="arabicPeriod" startAt="3"/>
            </a:pPr>
            <a:r>
              <a:rPr lang="vi-VN" sz="3000" b="1">
                <a:ea typeface="MS Mincho" panose="02020609040205080304" pitchFamily="49" charset="-128"/>
              </a:rPr>
              <a:t>Rút gọn chính xác biểu thức chứa biến</a:t>
            </a:r>
            <a:endParaRPr lang="vi-VN" sz="3000" b="1">
              <a:solidFill>
                <a:srgbClr val="E14905"/>
              </a:solidFill>
              <a:ea typeface="MS Mincho" panose="02020609040205080304" pitchFamily="49" charset="-128"/>
            </a:endParaRPr>
          </a:p>
        </p:txBody>
      </p:sp>
      <p:sp>
        <p:nvSpPr>
          <p:cNvPr id="9" name="Rectangle 8"/>
          <p:cNvSpPr/>
          <p:nvPr/>
        </p:nvSpPr>
        <p:spPr>
          <a:xfrm>
            <a:off x="2695827" y="4111478"/>
            <a:ext cx="6745280" cy="553998"/>
          </a:xfrm>
          <a:prstGeom prst="rect">
            <a:avLst/>
          </a:prstGeom>
        </p:spPr>
        <p:txBody>
          <a:bodyPr wrap="square">
            <a:spAutoFit/>
          </a:bodyPr>
          <a:lstStyle/>
          <a:p>
            <a:pPr marL="285750" lvl="0" indent="-285750" algn="just">
              <a:spcAft>
                <a:spcPts val="0"/>
              </a:spcAft>
              <a:buFont typeface="Wingdings" panose="05000000000000000000" pitchFamily="2" charset="2"/>
              <a:buChar char="§"/>
            </a:pPr>
            <a:r>
              <a:rPr lang="vi-VN" sz="3000" b="1">
                <a:solidFill>
                  <a:srgbClr val="3333FF"/>
                </a:solidFill>
                <a:ea typeface="MS Mincho" panose="02020609040205080304" pitchFamily="49" charset="-128"/>
              </a:rPr>
              <a:t>Câu a) đúng thì câu b) mới đúng.</a:t>
            </a:r>
          </a:p>
        </p:txBody>
      </p:sp>
      <p:sp>
        <p:nvSpPr>
          <p:cNvPr id="10" name="Rectangle 9"/>
          <p:cNvSpPr/>
          <p:nvPr/>
        </p:nvSpPr>
        <p:spPr>
          <a:xfrm>
            <a:off x="2252623" y="4659254"/>
            <a:ext cx="6159857" cy="553998"/>
          </a:xfrm>
          <a:prstGeom prst="rect">
            <a:avLst/>
          </a:prstGeom>
        </p:spPr>
        <p:txBody>
          <a:bodyPr wrap="square">
            <a:spAutoFit/>
          </a:bodyPr>
          <a:lstStyle/>
          <a:p>
            <a:pPr marL="457200" indent="-457200">
              <a:buFont typeface="+mj-lt"/>
              <a:buAutoNum type="arabicPeriod" startAt="4"/>
            </a:pPr>
            <a:r>
              <a:rPr lang="vi-VN" sz="3000" b="1">
                <a:ea typeface="MS Mincho" panose="02020609040205080304" pitchFamily="49" charset="-128"/>
              </a:rPr>
              <a:t>Áp dụng vào toán thực tế</a:t>
            </a:r>
            <a:endParaRPr lang="vi-VN" sz="3000" b="1">
              <a:solidFill>
                <a:srgbClr val="E14905"/>
              </a:solidFill>
              <a:ea typeface="MS Mincho" panose="02020609040205080304" pitchFamily="49" charset="-128"/>
            </a:endParaRPr>
          </a:p>
        </p:txBody>
      </p:sp>
      <mc:AlternateContent xmlns:mc="http://schemas.openxmlformats.org/markup-compatibility/2006" xmlns:a14="http://schemas.microsoft.com/office/drawing/2010/main">
        <mc:Choice Requires="a14">
          <p:sp>
            <p:nvSpPr>
              <p:cNvPr id="11" name="Rectangle 10"/>
              <p:cNvSpPr/>
              <p:nvPr/>
            </p:nvSpPr>
            <p:spPr>
              <a:xfrm>
                <a:off x="2695827" y="5213252"/>
                <a:ext cx="6730171" cy="1083438"/>
              </a:xfrm>
              <a:prstGeom prst="rect">
                <a:avLst/>
              </a:prstGeom>
            </p:spPr>
            <p:txBody>
              <a:bodyPr wrap="square">
                <a:spAutoFit/>
              </a:bodyPr>
              <a:lstStyle/>
              <a:p>
                <a:pPr marL="285750" lvl="0" indent="-285750" algn="just">
                  <a:spcAft>
                    <a:spcPts val="0"/>
                  </a:spcAft>
                  <a:buFont typeface="Wingdings" panose="05000000000000000000" pitchFamily="2" charset="2"/>
                  <a:buChar char="§"/>
                </a:pPr>
                <a:r>
                  <a:rPr lang="vi-VN" sz="3000" b="1">
                    <a:solidFill>
                      <a:srgbClr val="3333FF"/>
                    </a:solidFill>
                    <a:ea typeface="MS Mincho" panose="02020609040205080304" pitchFamily="49" charset="-128"/>
                  </a:rPr>
                  <a:t>Định lí Pytago vào tam giác vuông cân và hằng đẳng thức </a:t>
                </a:r>
                <a14:m>
                  <m:oMath xmlns:m="http://schemas.openxmlformats.org/officeDocument/2006/math">
                    <m:rad>
                      <m:radPr>
                        <m:degHide m:val="on"/>
                        <m:ctrlPr>
                          <a:rPr lang="vi-VN" sz="3000" b="1" i="1" smtClean="0">
                            <a:solidFill>
                              <a:srgbClr val="3333FF"/>
                            </a:solidFill>
                            <a:latin typeface="Cambria Math" panose="02040503050406030204" pitchFamily="18" charset="0"/>
                            <a:ea typeface="MS Mincho" panose="02020609040205080304" pitchFamily="49" charset="-128"/>
                          </a:rPr>
                        </m:ctrlPr>
                      </m:radPr>
                      <m:deg/>
                      <m:e>
                        <m:sSup>
                          <m:sSupPr>
                            <m:ctrlPr>
                              <a:rPr lang="vi-VN" sz="3000" b="1" i="1" smtClean="0">
                                <a:solidFill>
                                  <a:srgbClr val="3333FF"/>
                                </a:solidFill>
                                <a:latin typeface="Cambria Math" panose="02040503050406030204" pitchFamily="18" charset="0"/>
                                <a:ea typeface="MS Mincho" panose="02020609040205080304" pitchFamily="49" charset="-128"/>
                              </a:rPr>
                            </m:ctrlPr>
                          </m:sSupPr>
                          <m:e>
                            <m:r>
                              <a:rPr lang="vi-VN" sz="3000" b="1" i="0" smtClean="0">
                                <a:solidFill>
                                  <a:srgbClr val="3333FF"/>
                                </a:solidFill>
                                <a:latin typeface="Cambria Math" panose="02040503050406030204" pitchFamily="18" charset="0"/>
                                <a:ea typeface="MS Mincho" panose="02020609040205080304" pitchFamily="49" charset="-128"/>
                              </a:rPr>
                              <m:t>𝐀</m:t>
                            </m:r>
                          </m:e>
                          <m:sup>
                            <m:r>
                              <a:rPr lang="vi-VN" sz="3000" b="1" i="0" smtClean="0">
                                <a:solidFill>
                                  <a:srgbClr val="3333FF"/>
                                </a:solidFill>
                                <a:latin typeface="Cambria Math" panose="02040503050406030204" pitchFamily="18" charset="0"/>
                                <a:ea typeface="MS Mincho" panose="02020609040205080304" pitchFamily="49" charset="-128"/>
                              </a:rPr>
                              <m:t>𝟐</m:t>
                            </m:r>
                          </m:sup>
                        </m:sSup>
                      </m:e>
                    </m:rad>
                    <m:r>
                      <a:rPr lang="vi-VN" sz="3000" b="1" i="0" smtClean="0">
                        <a:solidFill>
                          <a:srgbClr val="3333FF"/>
                        </a:solidFill>
                        <a:latin typeface="Cambria Math" panose="02040503050406030204" pitchFamily="18" charset="0"/>
                        <a:ea typeface="MS Mincho" panose="02020609040205080304" pitchFamily="49" charset="-128"/>
                      </a:rPr>
                      <m:t>=|</m:t>
                    </m:r>
                    <m:r>
                      <a:rPr lang="vi-VN" sz="3000" b="1" i="0" smtClean="0">
                        <a:solidFill>
                          <a:srgbClr val="3333FF"/>
                        </a:solidFill>
                        <a:latin typeface="Cambria Math" panose="02040503050406030204" pitchFamily="18" charset="0"/>
                        <a:ea typeface="MS Mincho" panose="02020609040205080304" pitchFamily="49" charset="-128"/>
                      </a:rPr>
                      <m:t>𝐀</m:t>
                    </m:r>
                    <m:r>
                      <a:rPr lang="vi-VN" sz="3000" b="1" i="0" smtClean="0">
                        <a:solidFill>
                          <a:srgbClr val="3333FF"/>
                        </a:solidFill>
                        <a:latin typeface="Cambria Math" panose="02040503050406030204" pitchFamily="18" charset="0"/>
                        <a:ea typeface="MS Mincho" panose="02020609040205080304" pitchFamily="49" charset="-128"/>
                      </a:rPr>
                      <m:t>|</m:t>
                    </m:r>
                  </m:oMath>
                </a14:m>
                <a:endParaRPr lang="vi-VN" sz="3000" b="1">
                  <a:solidFill>
                    <a:srgbClr val="3333FF"/>
                  </a:solidFill>
                  <a:ea typeface="MS Mincho" panose="02020609040205080304" pitchFamily="49" charset="-128"/>
                </a:endParaRPr>
              </a:p>
            </p:txBody>
          </p:sp>
        </mc:Choice>
        <mc:Fallback xmlns="">
          <p:sp>
            <p:nvSpPr>
              <p:cNvPr id="11" name="Rectangle 10"/>
              <p:cNvSpPr>
                <a:spLocks noRot="1" noChangeAspect="1" noMove="1" noResize="1" noEditPoints="1" noAdjustHandles="1" noChangeArrowheads="1" noChangeShapeType="1" noTextEdit="1"/>
              </p:cNvSpPr>
              <p:nvPr/>
            </p:nvSpPr>
            <p:spPr>
              <a:xfrm>
                <a:off x="2695827" y="5213252"/>
                <a:ext cx="6730171" cy="1083438"/>
              </a:xfrm>
              <a:prstGeom prst="rect">
                <a:avLst/>
              </a:prstGeom>
              <a:blipFill>
                <a:blip r:embed="rId2"/>
                <a:stretch>
                  <a:fillRect l="-1812" t="-7303" r="-2174" b="-16292"/>
                </a:stretch>
              </a:blipFill>
            </p:spPr>
            <p:txBody>
              <a:bodyPr/>
              <a:lstStyle/>
              <a:p>
                <a:r>
                  <a:rPr lang="vi-VN">
                    <a:noFill/>
                  </a:rPr>
                  <a:t> </a:t>
                </a:r>
              </a:p>
            </p:txBody>
          </p:sp>
        </mc:Fallback>
      </mc:AlternateContent>
    </p:spTree>
    <p:extLst>
      <p:ext uri="{BB962C8B-B14F-4D97-AF65-F5344CB8AC3E}">
        <p14:creationId xmlns:p14="http://schemas.microsoft.com/office/powerpoint/2010/main" val="1473117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75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anim calcmode="lin" valueType="num">
                                      <p:cBhvr>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75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anim calcmode="lin" valueType="num">
                                      <p:cBhvr>
                                        <p:cTn id="3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wipe(left)">
                                      <p:cBhvr>
                                        <p:cTn id="43" dur="75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fade">
                                      <p:cBhvr>
                                        <p:cTn id="48" dur="500"/>
                                        <p:tgtEl>
                                          <p:spTgt spid="10">
                                            <p:txEl>
                                              <p:pRg st="0" end="0"/>
                                            </p:txEl>
                                          </p:spTgt>
                                        </p:tgtEl>
                                      </p:cBhvr>
                                    </p:animEffect>
                                    <p:anim calcmode="lin" valueType="num">
                                      <p:cBhvr>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Effect transition="in" filter="wipe(left)">
                                      <p:cBhvr>
                                        <p:cTn id="54"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allAtOnce"/>
      <p:bldP spid="6" grpId="0" uiExpand="1" build="allAtOnce"/>
      <p:bldP spid="7" grpId="0" uiExpand="1" build="allAtOnce"/>
      <p:bldP spid="8" grpId="0" uiExpand="1" build="allAtOnce"/>
      <p:bldP spid="9" grpId="0" uiExpand="1" build="allAtOnce"/>
      <p:bldP spid="10" grpId="0" uiExpand="1" build="allAtOnce"/>
      <p:bldP spid="11"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1445" y="347194"/>
            <a:ext cx="3707198" cy="55399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vi-VN" sz="3000" b="1">
                <a:ln/>
                <a:solidFill>
                  <a:srgbClr val="3333FF"/>
                </a:solidFill>
                <a:latin typeface="Tahoma" panose="020B0604030504040204" pitchFamily="34" charset="0"/>
                <a:ea typeface="Tahoma" panose="020B0604030504040204" pitchFamily="34" charset="0"/>
                <a:cs typeface="Tahoma" panose="020B0604030504040204" pitchFamily="34" charset="0"/>
              </a:rPr>
              <a:t>BÀI TẬP VỀ NHÀ</a:t>
            </a:r>
          </a:p>
        </p:txBody>
      </p:sp>
      <p:sp>
        <p:nvSpPr>
          <p:cNvPr id="4" name="Rectangle 3"/>
          <p:cNvSpPr/>
          <p:nvPr/>
        </p:nvSpPr>
        <p:spPr>
          <a:xfrm>
            <a:off x="3597173" y="901514"/>
            <a:ext cx="4815742" cy="553998"/>
          </a:xfrm>
          <a:prstGeom prst="rect">
            <a:avLst/>
          </a:prstGeom>
        </p:spPr>
        <p:txBody>
          <a:bodyPr wrap="none">
            <a:spAutoFit/>
          </a:bodyPr>
          <a:lstStyle/>
          <a:p>
            <a:pPr marL="457200" indent="-457200">
              <a:buFont typeface="+mj-lt"/>
              <a:buAutoNum type="arabicParenR"/>
            </a:pPr>
            <a:r>
              <a:rPr lang="vi-VN" sz="3000" b="1" u="sng">
                <a:solidFill>
                  <a:srgbClr val="3333FF"/>
                </a:solidFill>
                <a:ea typeface="MS Mincho" panose="02020609040205080304" pitchFamily="49" charset="-128"/>
              </a:rPr>
              <a:t>Giải các phương trình</a:t>
            </a:r>
            <a:r>
              <a:rPr lang="vi-VN" sz="3000" b="1">
                <a:solidFill>
                  <a:srgbClr val="3333FF"/>
                </a:solidFill>
                <a:ea typeface="MS Mincho" panose="02020609040205080304" pitchFamily="49" charset="-128"/>
              </a:rPr>
              <a:t>:</a:t>
            </a:r>
            <a:endParaRPr lang="vi-VN" sz="3000" b="1">
              <a:solidFill>
                <a:srgbClr val="3333FF"/>
              </a:solidFill>
            </a:endParaRPr>
          </a:p>
        </p:txBody>
      </p:sp>
      <mc:AlternateContent xmlns:mc="http://schemas.openxmlformats.org/markup-compatibility/2006" xmlns:a14="http://schemas.microsoft.com/office/drawing/2010/main">
        <mc:Choice Requires="a14">
          <p:sp>
            <p:nvSpPr>
              <p:cNvPr id="5" name="Rectangle 4"/>
              <p:cNvSpPr/>
              <p:nvPr/>
            </p:nvSpPr>
            <p:spPr>
              <a:xfrm>
                <a:off x="1010657" y="1455834"/>
                <a:ext cx="7403326" cy="95801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rPr>
                        <m:t>𝐚</m:t>
                      </m:r>
                      <m:r>
                        <a:rPr lang="vi-VN" sz="3000" b="1" i="0" smtClean="0">
                          <a:latin typeface="Cambria Math" panose="02040503050406030204" pitchFamily="18" charset="0"/>
                        </a:rPr>
                        <m:t>)  </m:t>
                      </m:r>
                      <m:rad>
                        <m:radPr>
                          <m:degHide m:val="on"/>
                          <m:ctrlPr>
                            <a:rPr lang="vi-VN" sz="3000" b="1" i="1" smtClean="0">
                              <a:latin typeface="Cambria Math" panose="02040503050406030204" pitchFamily="18" charset="0"/>
                            </a:rPr>
                          </m:ctrlPr>
                        </m:radPr>
                        <m:deg/>
                        <m:e>
                          <m:r>
                            <a:rPr lang="vi-VN" sz="3000" b="1" i="1" smtClean="0">
                              <a:latin typeface="Cambria Math" panose="02040503050406030204" pitchFamily="18" charset="0"/>
                            </a:rPr>
                            <m:t>𝟒</m:t>
                          </m:r>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𝟐𝟎</m:t>
                          </m:r>
                        </m:e>
                      </m:rad>
                      <m:r>
                        <a:rPr lang="vi-VN" sz="3000" b="1" i="0" smtClean="0">
                          <a:latin typeface="Cambria Math" panose="02040503050406030204" pitchFamily="18" charset="0"/>
                        </a:rPr>
                        <m:t>−</m:t>
                      </m:r>
                      <m:r>
                        <a:rPr lang="vi-VN" sz="3000" b="1" i="1" smtClean="0">
                          <a:latin typeface="Cambria Math" panose="02040503050406030204" pitchFamily="18" charset="0"/>
                        </a:rPr>
                        <m:t>𝟑</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𝟓</m:t>
                          </m:r>
                        </m:e>
                      </m:rad>
                      <m:r>
                        <a:rPr lang="vi-VN" sz="3000" b="1" i="0" smtClean="0">
                          <a:latin typeface="Cambria Math" panose="02040503050406030204" pitchFamily="18" charset="0"/>
                        </a:rPr>
                        <m:t>+</m:t>
                      </m:r>
                      <m:f>
                        <m:fPr>
                          <m:ctrlPr>
                            <a:rPr lang="vi-VN" sz="3000" b="1" i="1" smtClean="0">
                              <a:latin typeface="Cambria Math" panose="02040503050406030204" pitchFamily="18" charset="0"/>
                            </a:rPr>
                          </m:ctrlPr>
                        </m:fPr>
                        <m:num>
                          <m:r>
                            <a:rPr lang="vi-VN" sz="3000" b="1" i="1" smtClean="0">
                              <a:latin typeface="Cambria Math" panose="02040503050406030204" pitchFamily="18" charset="0"/>
                            </a:rPr>
                            <m:t>𝟒</m:t>
                          </m:r>
                        </m:num>
                        <m:den>
                          <m:r>
                            <a:rPr lang="vi-VN" sz="3000" b="1" i="1" smtClean="0">
                              <a:latin typeface="Cambria Math" panose="02040503050406030204" pitchFamily="18" charset="0"/>
                            </a:rPr>
                            <m:t>𝟑</m:t>
                          </m:r>
                        </m:den>
                      </m:f>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𝟗</m:t>
                          </m:r>
                          <m:r>
                            <a:rPr lang="vi-VN" sz="3000" b="1">
                              <a:latin typeface="Cambria Math" panose="02040503050406030204" pitchFamily="18" charset="0"/>
                            </a:rPr>
                            <m:t>𝐱</m:t>
                          </m:r>
                          <m:r>
                            <a:rPr lang="vi-VN" sz="3000" b="1">
                              <a:latin typeface="Cambria Math" panose="02040503050406030204" pitchFamily="18" charset="0"/>
                            </a:rPr>
                            <m:t>+</m:t>
                          </m:r>
                          <m:r>
                            <a:rPr lang="vi-VN" sz="3000" b="1" i="0" smtClean="0">
                              <a:latin typeface="Cambria Math" panose="02040503050406030204" pitchFamily="18" charset="0"/>
                            </a:rPr>
                            <m:t>𝟒</m:t>
                          </m:r>
                          <m:r>
                            <a:rPr lang="vi-VN" sz="3000" b="1">
                              <a:latin typeface="Cambria Math" panose="02040503050406030204" pitchFamily="18" charset="0"/>
                            </a:rPr>
                            <m:t>𝟓</m:t>
                          </m:r>
                        </m:e>
                      </m:rad>
                      <m:r>
                        <a:rPr lang="vi-VN" sz="3000" b="1" i="0" smtClean="0">
                          <a:latin typeface="Cambria Math" panose="02040503050406030204" pitchFamily="18" charset="0"/>
                        </a:rPr>
                        <m:t>=</m:t>
                      </m:r>
                      <m:r>
                        <a:rPr lang="vi-VN" sz="3000" b="1" i="1" smtClean="0">
                          <a:latin typeface="Cambria Math" panose="02040503050406030204" pitchFamily="18" charset="0"/>
                        </a:rPr>
                        <m:t>𝟔</m:t>
                      </m:r>
                    </m:oMath>
                  </m:oMathPara>
                </a14:m>
                <a:endParaRPr lang="vi-VN" sz="3000" b="1"/>
              </a:p>
            </p:txBody>
          </p:sp>
        </mc:Choice>
        <mc:Fallback xmlns="">
          <p:sp>
            <p:nvSpPr>
              <p:cNvPr id="5" name="Rectangle 4"/>
              <p:cNvSpPr>
                <a:spLocks noRot="1" noChangeAspect="1" noMove="1" noResize="1" noEditPoints="1" noAdjustHandles="1" noChangeArrowheads="1" noChangeShapeType="1" noTextEdit="1"/>
              </p:cNvSpPr>
              <p:nvPr/>
            </p:nvSpPr>
            <p:spPr>
              <a:xfrm>
                <a:off x="1010657" y="1455834"/>
                <a:ext cx="7403326" cy="958019"/>
              </a:xfrm>
              <a:prstGeom prst="rect">
                <a:avLst/>
              </a:prstGeom>
              <a:blipFill>
                <a:blip r:embed="rId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10657" y="2215208"/>
                <a:ext cx="5922930" cy="103182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rPr>
                        <m:t>𝐛</m:t>
                      </m:r>
                      <m:r>
                        <a:rPr lang="vi-VN" sz="3000" b="1" i="0" smtClean="0">
                          <a:latin typeface="Cambria Math" panose="02040503050406030204" pitchFamily="18" charset="0"/>
                        </a:rPr>
                        <m:t>)  </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𝟐</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𝟑</m:t>
                              </m:r>
                            </m:e>
                          </m:rad>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𝟑</m:t>
                          </m:r>
                        </m:e>
                      </m:rad>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𝟑</m:t>
                          </m:r>
                        </m:e>
                      </m:rad>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𝟐𝟕</m:t>
                          </m:r>
                        </m:e>
                      </m:rad>
                    </m:oMath>
                  </m:oMathPara>
                </a14:m>
                <a:endParaRPr lang="vi-VN" sz="3000" b="1">
                  <a:latin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10657" y="2215208"/>
                <a:ext cx="5922930" cy="1031821"/>
              </a:xfrm>
              <a:prstGeom prst="rect">
                <a:avLst/>
              </a:prstGeom>
              <a:blipFill>
                <a:blip r:embed="rId3"/>
                <a:stretch>
                  <a:fillRect/>
                </a:stretch>
              </a:blipFill>
            </p:spPr>
            <p:txBody>
              <a:bodyPr/>
              <a:lstStyle/>
              <a:p>
                <a:r>
                  <a:rPr lang="vi-VN">
                    <a:noFill/>
                  </a:rPr>
                  <a:t> </a:t>
                </a:r>
              </a:p>
            </p:txBody>
          </p:sp>
        </mc:Fallback>
      </mc:AlternateContent>
      <p:sp>
        <p:nvSpPr>
          <p:cNvPr id="9" name="Rectangle 8"/>
          <p:cNvSpPr/>
          <p:nvPr/>
        </p:nvSpPr>
        <p:spPr>
          <a:xfrm>
            <a:off x="2246261" y="3247029"/>
            <a:ext cx="6167722" cy="553998"/>
          </a:xfrm>
          <a:prstGeom prst="rect">
            <a:avLst/>
          </a:prstGeom>
        </p:spPr>
        <p:txBody>
          <a:bodyPr wrap="square">
            <a:spAutoFit/>
          </a:bodyPr>
          <a:lstStyle/>
          <a:p>
            <a:pPr marL="396000" indent="-396000">
              <a:buFont typeface="+mj-lt"/>
              <a:buAutoNum type="arabicParenR" startAt="2"/>
            </a:pPr>
            <a:r>
              <a:rPr lang="vi-VN" sz="3000" b="1" u="sng">
                <a:solidFill>
                  <a:srgbClr val="3333FF"/>
                </a:solidFill>
                <a:ea typeface="MS Mincho" panose="02020609040205080304" pitchFamily="49" charset="-128"/>
              </a:rPr>
              <a:t>Toán tổng hợp</a:t>
            </a:r>
            <a:r>
              <a:rPr lang="vi-VN" sz="3000" b="1">
                <a:ea typeface="MS Mincho" panose="02020609040205080304" pitchFamily="49" charset="-128"/>
              </a:rPr>
              <a:t>: Cho biểu thức</a:t>
            </a:r>
          </a:p>
        </p:txBody>
      </p:sp>
      <mc:AlternateContent xmlns:mc="http://schemas.openxmlformats.org/markup-compatibility/2006" xmlns:a14="http://schemas.microsoft.com/office/drawing/2010/main">
        <mc:Choice Requires="a14">
          <p:sp>
            <p:nvSpPr>
              <p:cNvPr id="10" name="TextBox 9"/>
              <p:cNvSpPr txBox="1"/>
              <p:nvPr/>
            </p:nvSpPr>
            <p:spPr>
              <a:xfrm>
                <a:off x="1490107" y="3801027"/>
                <a:ext cx="6931266" cy="11487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𝐀</m:t>
                      </m:r>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e>
                              </m:rad>
                            </m:num>
                            <m:den>
                              <m:r>
                                <a:rPr lang="vi-VN" sz="3000" b="1" i="0" smtClean="0">
                                  <a:latin typeface="Cambria Math" panose="02040503050406030204" pitchFamily="18" charset="0"/>
                                </a:rPr>
                                <m:t>𝟑</m:t>
                              </m:r>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𝐱</m:t>
                                  </m:r>
                                </m:e>
                              </m:rad>
                            </m:den>
                          </m:f>
                          <m:r>
                            <a:rPr lang="vi-VN" sz="3000" b="1" i="0" smtClean="0">
                              <a:latin typeface="Cambria Math" panose="02040503050406030204" pitchFamily="18" charset="0"/>
                            </a:rPr>
                            <m:t>+</m:t>
                          </m:r>
                          <m:f>
                            <m:fPr>
                              <m:ctrlPr>
                                <a:rPr lang="vi-VN" sz="3000" b="1" i="1" smtClean="0">
                                  <a:latin typeface="Cambria Math" panose="02040503050406030204" pitchFamily="18" charset="0"/>
                                </a:rPr>
                              </m:ctrlPr>
                            </m:fPr>
                            <m:num>
                              <m:r>
                                <a:rPr lang="vi-VN" sz="3000" b="1" i="0" smtClean="0">
                                  <a:latin typeface="Cambria Math" panose="02040503050406030204" pitchFamily="18" charset="0"/>
                                </a:rPr>
                                <m:t>𝟗</m:t>
                              </m:r>
                              <m:r>
                                <a:rPr lang="vi-VN" sz="3000" b="1" i="0" smtClean="0">
                                  <a:latin typeface="Cambria Math" panose="02040503050406030204" pitchFamily="18" charset="0"/>
                                </a:rPr>
                                <m:t>+</m:t>
                              </m:r>
                              <m:r>
                                <a:rPr lang="vi-VN" sz="3000" b="1" i="0" smtClean="0">
                                  <a:latin typeface="Cambria Math" panose="02040503050406030204" pitchFamily="18" charset="0"/>
                                </a:rPr>
                                <m:t>𝐱</m:t>
                              </m:r>
                            </m:num>
                            <m:den>
                              <m:r>
                                <a:rPr lang="vi-VN" sz="3000" b="1" i="0" smtClean="0">
                                  <a:latin typeface="Cambria Math" panose="02040503050406030204" pitchFamily="18" charset="0"/>
                                </a:rPr>
                                <m:t>𝟗</m:t>
                              </m:r>
                              <m:r>
                                <a:rPr lang="vi-VN" sz="3000" b="1" i="0" smtClean="0">
                                  <a:latin typeface="Cambria Math" panose="02040503050406030204" pitchFamily="18" charset="0"/>
                                </a:rPr>
                                <m:t>−</m:t>
                              </m:r>
                              <m:r>
                                <a:rPr lang="vi-VN" sz="3000" b="1" i="0" smtClean="0">
                                  <a:latin typeface="Cambria Math" panose="02040503050406030204" pitchFamily="18" charset="0"/>
                                </a:rPr>
                                <m:t>𝐱</m:t>
                              </m:r>
                            </m:den>
                          </m:f>
                        </m:e>
                      </m:d>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
                                <a:rPr lang="vi-VN" sz="3000" b="1" i="0" smtClean="0">
                                  <a:latin typeface="Cambria Math" panose="02040503050406030204" pitchFamily="18" charset="0"/>
                                </a:rPr>
                                <m:t>𝟑</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e>
                              </m:rad>
                              <m:r>
                                <a:rPr lang="vi-VN" sz="3000" b="1" i="0" smtClean="0">
                                  <a:latin typeface="Cambria Math" panose="02040503050406030204" pitchFamily="18" charset="0"/>
                                </a:rPr>
                                <m:t>+</m:t>
                              </m:r>
                              <m:r>
                                <a:rPr lang="vi-VN" sz="3000" b="1" i="0">
                                  <a:latin typeface="Cambria Math" panose="02040503050406030204" pitchFamily="18" charset="0"/>
                                </a:rPr>
                                <m:t>𝟏</m:t>
                              </m:r>
                            </m:num>
                            <m:den>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1" smtClean="0">
                                  <a:latin typeface="Cambria Math" panose="02040503050406030204" pitchFamily="18" charset="0"/>
                                </a:rPr>
                                <m:t>𝟑</m:t>
                              </m:r>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𝐱</m:t>
                                  </m:r>
                                </m:e>
                              </m:rad>
                            </m:den>
                          </m:f>
                          <m:r>
                            <a:rPr lang="vi-VN" sz="3000" b="1" i="0">
                              <a:latin typeface="Cambria Math" panose="02040503050406030204" pitchFamily="18" charset="0"/>
                            </a:rPr>
                            <m:t>−</m:t>
                          </m:r>
                          <m:f>
                            <m:fPr>
                              <m:ctrlPr>
                                <a:rPr lang="vi-VN" sz="3000" b="1" i="1">
                                  <a:latin typeface="Cambria Math" panose="02040503050406030204" pitchFamily="18" charset="0"/>
                                </a:rPr>
                              </m:ctrlPr>
                            </m:fPr>
                            <m:num>
                              <m:r>
                                <a:rPr lang="vi-VN" sz="3000" b="1" i="0" smtClean="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𝐱</m:t>
                                  </m:r>
                                </m:e>
                              </m:rad>
                            </m:den>
                          </m:f>
                        </m:e>
                      </m:d>
                    </m:oMath>
                  </m:oMathPara>
                </a14:m>
                <a:endParaRPr lang="vi-VN" sz="3000" b="1">
                  <a:solidFill>
                    <a:schemeClr val="tx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490107" y="3801027"/>
                <a:ext cx="6931266" cy="1148776"/>
              </a:xfrm>
              <a:prstGeom prst="rect">
                <a:avLst/>
              </a:prstGeom>
              <a:blipFill>
                <a:blip r:embed="rId4"/>
                <a:stretch>
                  <a:fillRect/>
                </a:stretch>
              </a:blipFill>
            </p:spPr>
            <p:txBody>
              <a:bodyPr/>
              <a:lstStyle/>
              <a:p>
                <a:r>
                  <a:rPr lang="vi-VN">
                    <a:noFill/>
                  </a:rPr>
                  <a:t> </a:t>
                </a:r>
              </a:p>
            </p:txBody>
          </p:sp>
        </mc:Fallback>
      </mc:AlternateContent>
      <p:sp>
        <p:nvSpPr>
          <p:cNvPr id="11" name="Rectangle 10"/>
          <p:cNvSpPr/>
          <p:nvPr/>
        </p:nvSpPr>
        <p:spPr>
          <a:xfrm>
            <a:off x="2586447" y="4949803"/>
            <a:ext cx="6021976" cy="1015663"/>
          </a:xfrm>
          <a:prstGeom prst="rect">
            <a:avLst/>
          </a:prstGeom>
        </p:spPr>
        <p:txBody>
          <a:bodyPr wrap="square">
            <a:spAutoFit/>
          </a:bodyPr>
          <a:lstStyle/>
          <a:p>
            <a:pPr marL="457200" indent="-457200">
              <a:buFont typeface="+mj-lt"/>
              <a:buAutoNum type="alphaLcParenR"/>
            </a:pPr>
            <a:r>
              <a:rPr lang="vi-VN" sz="3000" b="1">
                <a:solidFill>
                  <a:srgbClr val="3333FF"/>
                </a:solidFill>
                <a:ea typeface="MS Mincho" panose="02020609040205080304" pitchFamily="49" charset="-128"/>
              </a:rPr>
              <a:t>Rút gọn A với x &gt; 0 </a:t>
            </a:r>
            <a:r>
              <a:rPr lang="vi-VN" sz="3000" b="1">
                <a:solidFill>
                  <a:srgbClr val="3333FF"/>
                </a:solidFill>
                <a:ea typeface="MS Mincho" panose="02020609040205080304" pitchFamily="49" charset="-128"/>
                <a:sym typeface="Symbol" panose="05050102010706020507" pitchFamily="18" charset="2"/>
              </a:rPr>
              <a:t>và x  9.</a:t>
            </a:r>
          </a:p>
          <a:p>
            <a:pPr marL="457200" indent="-457200">
              <a:buFont typeface="+mj-lt"/>
              <a:buAutoNum type="alphaLcParenR"/>
            </a:pPr>
            <a:r>
              <a:rPr lang="vi-VN" sz="3000" b="1">
                <a:solidFill>
                  <a:srgbClr val="3333FF"/>
                </a:solidFill>
                <a:ea typeface="MS Mincho" panose="02020609040205080304" pitchFamily="49" charset="-128"/>
              </a:rPr>
              <a:t>Tìm x sao cho A &lt; – 1.</a:t>
            </a:r>
          </a:p>
        </p:txBody>
      </p:sp>
      <p:cxnSp>
        <p:nvCxnSpPr>
          <p:cNvPr id="15" name="Straight Connector 14"/>
          <p:cNvCxnSpPr/>
          <p:nvPr/>
        </p:nvCxnSpPr>
        <p:spPr>
          <a:xfrm>
            <a:off x="8308411" y="1455512"/>
            <a:ext cx="0" cy="43966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412915" y="1443009"/>
            <a:ext cx="3171317" cy="4522457"/>
            <a:chOff x="7766951" y="1591126"/>
            <a:chExt cx="3171317" cy="4522457"/>
          </a:xfrm>
        </p:grpSpPr>
        <p:sp>
          <p:nvSpPr>
            <p:cNvPr id="6" name="Rectangle 5"/>
            <p:cNvSpPr/>
            <p:nvPr/>
          </p:nvSpPr>
          <p:spPr>
            <a:xfrm>
              <a:off x="7769086" y="1591126"/>
              <a:ext cx="1712328" cy="553998"/>
            </a:xfrm>
            <a:prstGeom prst="rect">
              <a:avLst/>
            </a:prstGeom>
          </p:spPr>
          <p:txBody>
            <a:bodyPr wrap="none">
              <a:spAutoFit/>
            </a:bodyPr>
            <a:lstStyle/>
            <a:p>
              <a:r>
                <a:rPr lang="vi-VN" sz="3000" b="1"/>
                <a:t>S = {– 1}</a:t>
              </a:r>
              <a:endParaRPr lang="vi-VN" sz="3000"/>
            </a:p>
          </p:txBody>
        </p:sp>
        <mc:AlternateContent xmlns:mc="http://schemas.openxmlformats.org/markup-compatibility/2006" xmlns:a14="http://schemas.microsoft.com/office/drawing/2010/main">
          <mc:Choice Requires="a14">
            <p:sp>
              <p:nvSpPr>
                <p:cNvPr id="8" name="Rectangle 7"/>
                <p:cNvSpPr/>
                <p:nvPr/>
              </p:nvSpPr>
              <p:spPr>
                <a:xfrm>
                  <a:off x="7769086" y="2197221"/>
                  <a:ext cx="3022302" cy="597471"/>
                </a:xfrm>
                <a:prstGeom prst="rect">
                  <a:avLst/>
                </a:prstGeom>
              </p:spPr>
              <p:txBody>
                <a:bodyPr wrap="none">
                  <a:spAutoFit/>
                </a:bodyPr>
                <a:lstStyle/>
                <a:p>
                  <a:r>
                    <a:rPr lang="vi-VN" sz="3000" b="1"/>
                    <a:t>S = {3</a:t>
                  </a:r>
                  <a14:m>
                    <m:oMath xmlns:m="http://schemas.openxmlformats.org/officeDocument/2006/math">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𝟑</m:t>
                          </m:r>
                        </m:e>
                      </m:rad>
                    </m:oMath>
                  </a14:m>
                  <a:r>
                    <a:rPr lang="vi-VN" sz="3000" b="1"/>
                    <a:t> ; – </a:t>
                  </a:r>
                  <a14:m>
                    <m:oMath xmlns:m="http://schemas.openxmlformats.org/officeDocument/2006/math">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𝟑</m:t>
                          </m:r>
                        </m:e>
                      </m:rad>
                    </m:oMath>
                  </a14:m>
                  <a:r>
                    <a:rPr lang="vi-VN" sz="3000" b="1"/>
                    <a:t>}</a:t>
                  </a:r>
                  <a:endParaRPr lang="vi-VN" sz="3000"/>
                </a:p>
              </p:txBody>
            </p:sp>
          </mc:Choice>
          <mc:Fallback xmlns="">
            <p:sp>
              <p:nvSpPr>
                <p:cNvPr id="8" name="Rectangle 7"/>
                <p:cNvSpPr>
                  <a:spLocks noRot="1" noChangeAspect="1" noMove="1" noResize="1" noEditPoints="1" noAdjustHandles="1" noChangeArrowheads="1" noChangeShapeType="1" noTextEdit="1"/>
                </p:cNvSpPr>
                <p:nvPr/>
              </p:nvSpPr>
              <p:spPr>
                <a:xfrm>
                  <a:off x="7769086" y="2197221"/>
                  <a:ext cx="3022302" cy="597471"/>
                </a:xfrm>
                <a:prstGeom prst="rect">
                  <a:avLst/>
                </a:prstGeom>
                <a:blipFill>
                  <a:blip r:embed="rId5"/>
                  <a:stretch>
                    <a:fillRect l="-4637" t="-6122" r="-4234" b="-3061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69086" y="4444728"/>
                  <a:ext cx="2563634" cy="11148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𝐀</m:t>
                        </m:r>
                        <m:r>
                          <a:rPr lang="vi-VN" sz="3000" b="1" i="0" smtClean="0">
                            <a:solidFill>
                              <a:schemeClr val="tx1"/>
                            </a:solidFill>
                            <a:latin typeface="Cambria Math" panose="02040503050406030204" pitchFamily="18" charset="0"/>
                          </a:rPr>
                          <m:t>=</m:t>
                        </m:r>
                        <m:f>
                          <m:fPr>
                            <m:ctrlPr>
                              <a:rPr lang="vi-VN" sz="3000" b="1" i="1">
                                <a:latin typeface="Cambria Math" panose="02040503050406030204" pitchFamily="18" charset="0"/>
                              </a:rPr>
                            </m:ctrlPr>
                          </m:fPr>
                          <m:num>
                            <m:r>
                              <a:rPr lang="vi-VN" sz="3000" b="1" i="1" smtClean="0">
                                <a:latin typeface="Cambria Math" panose="02040503050406030204" pitchFamily="18" charset="0"/>
                              </a:rPr>
                              <m:t>−</m:t>
                            </m:r>
                            <m:r>
                              <a:rPr lang="vi-VN" sz="3000" b="1" i="1" smtClean="0">
                                <a:latin typeface="Cambria Math" panose="02040503050406030204" pitchFamily="18" charset="0"/>
                              </a:rPr>
                              <m:t>𝟑</m:t>
                            </m:r>
                            <m:rad>
                              <m:radPr>
                                <m:degHide m:val="on"/>
                                <m:ctrlPr>
                                  <a:rPr lang="vi-VN" sz="3000" b="1" i="1">
                                    <a:latin typeface="Cambria Math" panose="02040503050406030204" pitchFamily="18" charset="0"/>
                                  </a:rPr>
                                </m:ctrlPr>
                              </m:radPr>
                              <m:deg/>
                              <m:e>
                                <m:r>
                                  <a:rPr lang="vi-VN" sz="3000" b="1">
                                    <a:latin typeface="Cambria Math" panose="02040503050406030204" pitchFamily="18" charset="0"/>
                                  </a:rPr>
                                  <m:t>𝐱</m:t>
                                </m:r>
                              </m:e>
                            </m:rad>
                          </m:num>
                          <m:den>
                            <m:r>
                              <a:rPr lang="vi-VN" sz="3000" b="1" i="1" smtClean="0">
                                <a:latin typeface="Cambria Math" panose="02040503050406030204" pitchFamily="18" charset="0"/>
                              </a:rPr>
                              <m:t>𝟐</m:t>
                            </m:r>
                            <m:rad>
                              <m:radPr>
                                <m:degHide m:val="on"/>
                                <m:ctrlPr>
                                  <a:rPr lang="vi-VN" sz="3000" b="1" i="1">
                                    <a:latin typeface="Cambria Math" panose="02040503050406030204" pitchFamily="18" charset="0"/>
                                  </a:rPr>
                                </m:ctrlPr>
                              </m:radPr>
                              <m:deg/>
                              <m:e>
                                <m:r>
                                  <a:rPr lang="vi-VN" sz="3000" b="1">
                                    <a:latin typeface="Cambria Math" panose="02040503050406030204" pitchFamily="18" charset="0"/>
                                  </a:rPr>
                                  <m:t>𝐱</m:t>
                                </m:r>
                              </m:e>
                            </m:rad>
                            <m:r>
                              <a:rPr lang="vi-VN" sz="3000" b="1" i="1" smtClean="0">
                                <a:latin typeface="Cambria Math" panose="02040503050406030204" pitchFamily="18" charset="0"/>
                              </a:rPr>
                              <m:t>+</m:t>
                            </m:r>
                            <m:r>
                              <a:rPr lang="vi-VN" sz="3000" b="1" i="1" smtClean="0">
                                <a:latin typeface="Cambria Math" panose="02040503050406030204" pitchFamily="18" charset="0"/>
                              </a:rPr>
                              <m:t>𝟒</m:t>
                            </m:r>
                          </m:den>
                        </m:f>
                      </m:oMath>
                    </m:oMathPara>
                  </a14:m>
                  <a:endParaRPr lang="vi-VN" sz="3000" b="1">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769086" y="4444728"/>
                  <a:ext cx="2563634" cy="1114857"/>
                </a:xfrm>
                <a:prstGeom prst="rect">
                  <a:avLst/>
                </a:prstGeom>
                <a:blipFill>
                  <a:blip r:embed="rId6"/>
                  <a:stretch>
                    <a:fillRect/>
                  </a:stretch>
                </a:blipFill>
              </p:spPr>
              <p:txBody>
                <a:bodyPr/>
                <a:lstStyle/>
                <a:p>
                  <a:r>
                    <a:rPr lang="vi-VN">
                      <a:noFill/>
                    </a:rPr>
                    <a:t> </a:t>
                  </a:r>
                </a:p>
              </p:txBody>
            </p:sp>
          </mc:Fallback>
        </mc:AlternateContent>
        <p:sp>
          <p:nvSpPr>
            <p:cNvPr id="16" name="Rectangle 15"/>
            <p:cNvSpPr/>
            <p:nvPr/>
          </p:nvSpPr>
          <p:spPr>
            <a:xfrm>
              <a:off x="7766951" y="5559585"/>
              <a:ext cx="3171317" cy="553998"/>
            </a:xfrm>
            <a:prstGeom prst="rect">
              <a:avLst/>
            </a:prstGeom>
          </p:spPr>
          <p:txBody>
            <a:bodyPr wrap="none">
              <a:spAutoFit/>
            </a:bodyPr>
            <a:lstStyle/>
            <a:p>
              <a:r>
                <a:rPr lang="vi-VN" sz="3000" b="1"/>
                <a:t>x &gt; 16 thì A </a:t>
              </a:r>
              <a:r>
                <a:rPr lang="vi-VN" sz="3000" b="1">
                  <a:ea typeface="MS Mincho" panose="02020609040205080304" pitchFamily="49" charset="-128"/>
                </a:rPr>
                <a:t>&lt; – 1</a:t>
              </a:r>
              <a:endParaRPr lang="vi-VN" sz="3000"/>
            </a:p>
          </p:txBody>
        </p:sp>
      </p:grpSp>
    </p:spTree>
    <p:extLst>
      <p:ext uri="{BB962C8B-B14F-4D97-AF65-F5344CB8AC3E}">
        <p14:creationId xmlns:p14="http://schemas.microsoft.com/office/powerpoint/2010/main" val="88690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750"/>
                                        <p:tgtEl>
                                          <p:spTgt spid="5">
                                            <p:txEl>
                                              <p:pRg st="0" end="0"/>
                                            </p:txEl>
                                          </p:spTgt>
                                        </p:tgtEl>
                                      </p:cBhvr>
                                    </p:animEffect>
                                  </p:childTnLst>
                                </p:cTn>
                              </p:par>
                            </p:childTnLst>
                          </p:cTn>
                        </p:par>
                        <p:par>
                          <p:cTn id="15" fill="hold">
                            <p:stCondLst>
                              <p:cond delay="750"/>
                            </p:stCondLst>
                            <p:childTnLst>
                              <p:par>
                                <p:cTn id="16" presetID="22" presetClass="entr" presetSubtype="8"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75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allAtOnce"/>
      <p:bldP spid="7" grpId="0" uiExpand="1" build="allAtOnce"/>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8378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2645805" y="4108289"/>
                <a:ext cx="5128263" cy="1626279"/>
              </a:xfrm>
              <a:prstGeom prst="rect">
                <a:avLst/>
              </a:prstGeom>
            </p:spPr>
            <p:txBody>
              <a:bodyPr wrap="none">
                <a:spAutoFit/>
              </a:bodyPr>
              <a:lstStyle/>
              <a:p>
                <a14:m>
                  <m:oMath xmlns:m="http://schemas.openxmlformats.org/officeDocument/2006/math">
                    <m:r>
                      <a:rPr lang="en-US" sz="3000" b="1" i="0" smtClean="0">
                        <a:latin typeface="Cambria Math" panose="02040503050406030204" pitchFamily="18" charset="0"/>
                        <a:ea typeface="Cambria Math" panose="02040503050406030204" pitchFamily="18" charset="0"/>
                      </a:rPr>
                      <m:t>=</m:t>
                    </m:r>
                    <m:d>
                      <m:dPr>
                        <m:ctrlPr>
                          <a:rPr lang="en-US" sz="3000" b="1" i="1">
                            <a:latin typeface="Cambria Math" panose="02040503050406030204" pitchFamily="18" charset="0"/>
                            <a:ea typeface="Cambria Math" panose="02040503050406030204" pitchFamily="18" charset="0"/>
                          </a:rPr>
                        </m:ctrlPr>
                      </m:dPr>
                      <m:e>
                        <m:r>
                          <a:rPr lang="en-US" sz="3000" b="1" i="0">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𝟓</m:t>
                            </m:r>
                          </m:e>
                        </m:rad>
                        <m:r>
                          <a:rPr lang="en-US" sz="3000" b="1" i="0">
                            <a:latin typeface="Cambria Math" panose="02040503050406030204" pitchFamily="18" charset="0"/>
                            <a:ea typeface="Cambria Math" panose="02040503050406030204" pitchFamily="18" charset="0"/>
                          </a:rPr>
                          <m:t>+</m:t>
                        </m:r>
                        <m:r>
                          <a:rPr lang="en-US" sz="3000" b="1" i="0">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𝟏𝟏</m:t>
                            </m:r>
                          </m:e>
                        </m:rad>
                      </m:e>
                    </m:d>
                    <m:r>
                      <a:rPr lang="en-US" sz="3000" b="1" i="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𝟓</m:t>
                        </m:r>
                      </m:e>
                    </m:rad>
                    <m:r>
                      <a:rPr lang="en-US" sz="3000" b="1" i="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𝟏𝟏</m:t>
                        </m:r>
                      </m:e>
                    </m:rad>
                  </m:oMath>
                </a14:m>
                <a:r>
                  <a:rPr lang="en-US" sz="3000" b="1" dirty="0"/>
                  <a:t>)</a:t>
                </a:r>
                <a:endParaRPr lang="vi-VN" sz="3000" b="1" dirty="0"/>
              </a:p>
              <a:p>
                <a:pPr/>
                <a14:m>
                  <m:oMathPara xmlns:m="http://schemas.openxmlformats.org/officeDocument/2006/math">
                    <m:oMathParaPr>
                      <m:jc m:val="left"/>
                    </m:oMathParaPr>
                    <m:oMath xmlns:m="http://schemas.openxmlformats.org/officeDocument/2006/math">
                      <m:r>
                        <a:rPr lang="en-US" sz="3000" b="1" i="0">
                          <a:latin typeface="Cambria Math" panose="02040503050406030204" pitchFamily="18" charset="0"/>
                          <a:ea typeface="Cambria Math" panose="02040503050406030204" pitchFamily="18" charset="0"/>
                        </a:rPr>
                        <m:t>=</m:t>
                      </m:r>
                      <m:r>
                        <a:rPr lang="en-US" sz="3000" b="1" i="0" smtClean="0">
                          <a:latin typeface="Cambria Math" panose="02040503050406030204" pitchFamily="18" charset="0"/>
                          <a:ea typeface="Cambria Math" panose="02040503050406030204" pitchFamily="18" charset="0"/>
                        </a:rPr>
                        <m:t>𝟏</m:t>
                      </m:r>
                      <m:r>
                        <a:rPr lang="en-US" sz="3000" b="1" i="0">
                          <a:latin typeface="Cambria Math" panose="02040503050406030204" pitchFamily="18" charset="0"/>
                          <a:ea typeface="Cambria Math" panose="02040503050406030204" pitchFamily="18" charset="0"/>
                        </a:rPr>
                        <m:t>𝟎</m:t>
                      </m:r>
                      <m:r>
                        <a:rPr lang="en-US" sz="3000" b="1" i="0">
                          <a:latin typeface="Cambria Math" panose="02040503050406030204" pitchFamily="18" charset="0"/>
                          <a:ea typeface="Cambria Math" panose="02040503050406030204" pitchFamily="18" charset="0"/>
                        </a:rPr>
                        <m:t>−</m:t>
                      </m:r>
                      <m:r>
                        <a:rPr lang="en-US" sz="3000" b="1" i="0">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𝟓𝟓</m:t>
                          </m:r>
                        </m:e>
                      </m:rad>
                      <m:r>
                        <a:rPr lang="en-US" sz="3000" b="1" i="0">
                          <a:latin typeface="Cambria Math" panose="02040503050406030204" pitchFamily="18" charset="0"/>
                          <a:ea typeface="Cambria Math" panose="02040503050406030204" pitchFamily="18" charset="0"/>
                        </a:rPr>
                        <m:t>+</m:t>
                      </m:r>
                      <m:r>
                        <a:rPr lang="en-US" sz="3000" b="1" i="0">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𝟓𝟓</m:t>
                          </m:r>
                        </m:e>
                      </m:rad>
                      <m:r>
                        <a:rPr lang="en-US" sz="3000" b="1" i="0">
                          <a:latin typeface="Cambria Math" panose="02040503050406030204" pitchFamily="18" charset="0"/>
                          <a:ea typeface="Cambria Math" panose="02040503050406030204" pitchFamily="18" charset="0"/>
                        </a:rPr>
                        <m:t>−</m:t>
                      </m:r>
                      <m:r>
                        <a:rPr lang="en-US" sz="3000" b="1" i="0">
                          <a:latin typeface="Cambria Math" panose="02040503050406030204" pitchFamily="18" charset="0"/>
                          <a:ea typeface="Cambria Math" panose="02040503050406030204" pitchFamily="18" charset="0"/>
                        </a:rPr>
                        <m:t>𝟐𝟐</m:t>
                      </m:r>
                    </m:oMath>
                  </m:oMathPara>
                </a14:m>
                <a:endParaRPr lang="vi-VN" sz="3000" b="1" dirty="0"/>
              </a:p>
              <a:p>
                <a:pPr/>
                <a14:m>
                  <m:oMathPara xmlns:m="http://schemas.openxmlformats.org/officeDocument/2006/math">
                    <m:oMathParaPr>
                      <m:jc m:val="left"/>
                    </m:oMathParaPr>
                    <m:oMath xmlns:m="http://schemas.openxmlformats.org/officeDocument/2006/math">
                      <m:r>
                        <a:rPr lang="en-US" sz="3000" b="1" i="0" smtClean="0">
                          <a:solidFill>
                            <a:schemeClr val="tx1"/>
                          </a:solidFill>
                          <a:latin typeface="Cambria Math" panose="02040503050406030204" pitchFamily="18" charset="0"/>
                        </a:rPr>
                        <m:t>=−</m:t>
                      </m:r>
                      <m:r>
                        <a:rPr lang="en-US" sz="3000" b="1" i="0" smtClean="0">
                          <a:solidFill>
                            <a:schemeClr val="tx1"/>
                          </a:solidFill>
                          <a:latin typeface="Cambria Math" panose="02040503050406030204" pitchFamily="18" charset="0"/>
                        </a:rPr>
                        <m:t>𝟏𝟐</m:t>
                      </m:r>
                    </m:oMath>
                  </m:oMathPara>
                </a14:m>
                <a:endParaRPr lang="vi-VN" sz="3000" b="1"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645805" y="4108289"/>
                <a:ext cx="5128263" cy="1626279"/>
              </a:xfrm>
              <a:prstGeom prst="rect">
                <a:avLst/>
              </a:prstGeom>
              <a:blipFill>
                <a:blip r:embed="rId2"/>
                <a:stretch>
                  <a:fillRect t="-1873" r="-1902"/>
                </a:stretch>
              </a:blipFill>
            </p:spPr>
            <p:txBody>
              <a:bodyPr/>
              <a:lstStyle/>
              <a:p>
                <a:r>
                  <a:rPr lang="vi-VN">
                    <a:noFill/>
                  </a:rPr>
                  <a:t> </a:t>
                </a:r>
              </a:p>
            </p:txBody>
          </p:sp>
        </mc:Fallback>
      </mc:AlternateContent>
      <p:sp>
        <p:nvSpPr>
          <p:cNvPr id="3" name="Rectangle 100"/>
          <p:cNvSpPr>
            <a:spLocks noChangeArrowheads="1"/>
          </p:cNvSpPr>
          <p:nvPr/>
        </p:nvSpPr>
        <p:spPr bwMode="auto">
          <a:xfrm>
            <a:off x="836023" y="819174"/>
            <a:ext cx="2207495" cy="439364"/>
          </a:xfrm>
          <a:prstGeom prst="rect">
            <a:avLst/>
          </a:prstGeom>
          <a:noFill/>
          <a:ln>
            <a:headEnd/>
            <a:tailEnd/>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2075" tIns="46038" rIns="92075" bIns="46038" anchor="ctr"/>
          <a:lstStyle/>
          <a:p>
            <a:pPr algn="ctr"/>
            <a:r>
              <a:rPr lang="en-US" sz="3000" b="1">
                <a:solidFill>
                  <a:srgbClr val="C00000"/>
                </a:solidFill>
              </a:rPr>
              <a:t>Khởi động</a:t>
            </a:r>
          </a:p>
        </p:txBody>
      </p:sp>
      <mc:AlternateContent xmlns:mc="http://schemas.openxmlformats.org/markup-compatibility/2006" xmlns:a14="http://schemas.microsoft.com/office/drawing/2010/main">
        <mc:Choice Requires="a14">
          <p:sp>
            <p:nvSpPr>
              <p:cNvPr id="4" name="Rectangle 3"/>
              <p:cNvSpPr/>
              <p:nvPr/>
            </p:nvSpPr>
            <p:spPr>
              <a:xfrm>
                <a:off x="3148887" y="527052"/>
                <a:ext cx="7406768" cy="118449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ctrlPr>
                            <a:rPr lang="en-US" sz="3000" b="1" i="1" smtClean="0">
                              <a:solidFill>
                                <a:schemeClr val="tx1"/>
                              </a:solidFill>
                              <a:latin typeface="Cambria Math" panose="02040503050406030204" pitchFamily="18" charset="0"/>
                              <a:ea typeface="Cambria Math" panose="02040503050406030204" pitchFamily="18" charset="0"/>
                            </a:rPr>
                          </m:ctrlPr>
                        </m:dPr>
                        <m:e>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a:solidFill>
                                    <a:schemeClr val="tx1"/>
                                  </a:solidFill>
                                  <a:latin typeface="Cambria Math" panose="02040503050406030204" pitchFamily="18" charset="0"/>
                                  <a:ea typeface="Cambria Math" panose="02040503050406030204" pitchFamily="18" charset="0"/>
                                </a:rPr>
                                <m:t>𝟗</m:t>
                              </m:r>
                            </m:num>
                            <m:den>
                              <m:r>
                                <a:rPr lang="en-US" sz="3000" b="1">
                                  <a:solidFill>
                                    <a:schemeClr val="tx1"/>
                                  </a:solidFill>
                                  <a:latin typeface="Cambria Math" panose="02040503050406030204" pitchFamily="18" charset="0"/>
                                  <a:ea typeface="Cambria Math" panose="02040503050406030204" pitchFamily="18" charset="0"/>
                                </a:rPr>
                                <m:t>𝟐</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𝟓</m:t>
                                  </m:r>
                                </m:e>
                              </m:rad>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𝟏𝟏</m:t>
                                  </m:r>
                                </m:e>
                              </m:rad>
                            </m:den>
                          </m:f>
                          <m:r>
                            <a:rPr lang="en-US" sz="3000" b="1">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a:solidFill>
                                    <a:schemeClr val="tx1"/>
                                  </a:solidFill>
                                  <a:latin typeface="Cambria Math" panose="02040503050406030204" pitchFamily="18" charset="0"/>
                                  <a:ea typeface="Cambria Math" panose="02040503050406030204" pitchFamily="18" charset="0"/>
                                </a:rPr>
                                <m:t>𝟏𝟏</m:t>
                              </m:r>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𝟒𝟒</m:t>
                                  </m:r>
                                </m:e>
                              </m:rad>
                            </m:num>
                            <m:den>
                              <m:r>
                                <a:rPr lang="en-US" sz="3000" b="1">
                                  <a:solidFill>
                                    <a:schemeClr val="tx1"/>
                                  </a:solidFill>
                                  <a:latin typeface="Cambria Math" panose="02040503050406030204" pitchFamily="18" charset="0"/>
                                  <a:ea typeface="Cambria Math" panose="02040503050406030204" pitchFamily="18" charset="0"/>
                                </a:rPr>
                                <m:t>𝟐</m:t>
                              </m:r>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𝟏𝟏</m:t>
                                  </m:r>
                                </m:e>
                              </m:rad>
                            </m:den>
                          </m:f>
                        </m:e>
                      </m:d>
                      <m:r>
                        <a:rPr lang="en-US" sz="3000" b="1" i="1" smtClean="0">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a:solidFill>
                                <a:schemeClr val="tx1"/>
                              </a:solidFill>
                              <a:latin typeface="Cambria Math" panose="02040503050406030204" pitchFamily="18" charset="0"/>
                              <a:ea typeface="Cambria Math" panose="02040503050406030204" pitchFamily="18" charset="0"/>
                            </a:rPr>
                            <m:t>𝟏</m:t>
                          </m:r>
                        </m:num>
                        <m:den>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𝟓</m:t>
                              </m:r>
                            </m:e>
                          </m:rad>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𝟏𝟏</m:t>
                              </m:r>
                            </m:e>
                          </m:rad>
                        </m:den>
                      </m:f>
                    </m:oMath>
                  </m:oMathPara>
                </a14:m>
                <a:endParaRPr lang="vi-VN" sz="300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148887" y="527052"/>
                <a:ext cx="7406768" cy="1184491"/>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645805" y="1711543"/>
                <a:ext cx="8885894" cy="121225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000" b="1" i="1" smtClean="0">
                          <a:solidFill>
                            <a:schemeClr val="tx1"/>
                          </a:solidFill>
                          <a:latin typeface="Cambria Math" panose="02040503050406030204" pitchFamily="18" charset="0"/>
                          <a:ea typeface="Cambria Math" panose="02040503050406030204" pitchFamily="18" charset="0"/>
                        </a:rPr>
                        <m:t>=</m:t>
                      </m:r>
                      <m:d>
                        <m:dPr>
                          <m:ctrlPr>
                            <a:rPr lang="en-US" sz="3000" b="1" i="1" smtClean="0">
                              <a:solidFill>
                                <a:schemeClr val="tx1"/>
                              </a:solidFill>
                              <a:latin typeface="Cambria Math" panose="02040503050406030204" pitchFamily="18" charset="0"/>
                              <a:ea typeface="Cambria Math" panose="02040503050406030204" pitchFamily="18" charset="0"/>
                            </a:rPr>
                          </m:ctrlPr>
                        </m:dPr>
                        <m:e>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a:solidFill>
                                    <a:schemeClr val="tx1"/>
                                  </a:solidFill>
                                  <a:latin typeface="Cambria Math" panose="02040503050406030204" pitchFamily="18" charset="0"/>
                                  <a:ea typeface="Cambria Math" panose="02040503050406030204" pitchFamily="18" charset="0"/>
                                </a:rPr>
                                <m:t>𝟗</m:t>
                              </m:r>
                              <m:r>
                                <a:rPr lang="en-US" sz="3000" b="1" i="0" smtClean="0">
                                  <a:solidFill>
                                    <a:schemeClr val="tx1"/>
                                  </a:solidFill>
                                  <a:latin typeface="Cambria Math" panose="02040503050406030204" pitchFamily="18" charset="0"/>
                                  <a:ea typeface="Cambria Math" panose="02040503050406030204" pitchFamily="18" charset="0"/>
                                </a:rPr>
                                <m:t>(</m:t>
                              </m:r>
                              <m:r>
                                <a:rPr lang="en-US" sz="3000" b="1">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𝟓</m:t>
                                  </m:r>
                                </m:e>
                              </m:rad>
                              <m:r>
                                <a:rPr lang="en-US" sz="3000" b="1" i="0" smtClean="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𝟏𝟏</m:t>
                                  </m:r>
                                </m:e>
                              </m:rad>
                              <m:r>
                                <a:rPr lang="en-US" sz="3000" b="1" i="1" smtClean="0">
                                  <a:latin typeface="Cambria Math" panose="02040503050406030204" pitchFamily="18" charset="0"/>
                                  <a:ea typeface="Cambria Math" panose="02040503050406030204" pitchFamily="18" charset="0"/>
                                </a:rPr>
                                <m:t>)</m:t>
                              </m:r>
                            </m:num>
                            <m:den>
                              <m:sSup>
                                <m:sSupPr>
                                  <m:ctrlPr>
                                    <a:rPr lang="en-US" sz="3000" b="1" i="1" smtClean="0">
                                      <a:solidFill>
                                        <a:schemeClr val="tx1"/>
                                      </a:solidFill>
                                      <a:latin typeface="Cambria Math" panose="02040503050406030204" pitchFamily="18" charset="0"/>
                                      <a:ea typeface="Cambria Math" panose="02040503050406030204" pitchFamily="18" charset="0"/>
                                    </a:rPr>
                                  </m:ctrlPr>
                                </m:sSupPr>
                                <m:e>
                                  <m:r>
                                    <a:rPr lang="en-US" sz="3000" b="1" i="1" smtClean="0">
                                      <a:solidFill>
                                        <a:schemeClr val="tx1"/>
                                      </a:solidFill>
                                      <a:latin typeface="Cambria Math" panose="02040503050406030204" pitchFamily="18" charset="0"/>
                                      <a:ea typeface="Cambria Math" panose="02040503050406030204" pitchFamily="18" charset="0"/>
                                    </a:rPr>
                                    <m:t>(</m:t>
                                  </m:r>
                                  <m:r>
                                    <a:rPr lang="en-US" sz="3000" b="1">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𝟓</m:t>
                                      </m:r>
                                    </m:e>
                                  </m:rad>
                                  <m:r>
                                    <a:rPr lang="en-US" sz="3000" b="1" i="1" smtClean="0">
                                      <a:latin typeface="Cambria Math" panose="02040503050406030204" pitchFamily="18" charset="0"/>
                                      <a:ea typeface="Cambria Math" panose="02040503050406030204" pitchFamily="18" charset="0"/>
                                    </a:rPr>
                                    <m:t>)</m:t>
                                  </m:r>
                                </m:e>
                                <m:sup>
                                  <m:r>
                                    <a:rPr lang="en-US" sz="3000" b="1" i="1" smtClean="0">
                                      <a:solidFill>
                                        <a:schemeClr val="tx1"/>
                                      </a:solidFill>
                                      <a:latin typeface="Cambria Math" panose="02040503050406030204" pitchFamily="18" charset="0"/>
                                      <a:ea typeface="Cambria Math" panose="02040503050406030204" pitchFamily="18" charset="0"/>
                                    </a:rPr>
                                    <m:t>𝟐</m:t>
                                  </m:r>
                                </m:sup>
                              </m:sSup>
                              <m:r>
                                <a:rPr lang="en-US" sz="3000" b="1">
                                  <a:solidFill>
                                    <a:schemeClr val="tx1"/>
                                  </a:solidFill>
                                  <a:latin typeface="Cambria Math" panose="02040503050406030204" pitchFamily="18" charset="0"/>
                                  <a:ea typeface="Cambria Math" panose="02040503050406030204" pitchFamily="18" charset="0"/>
                                </a:rPr>
                                <m:t>−</m:t>
                              </m:r>
                              <m:sSup>
                                <m:sSupPr>
                                  <m:ctrlPr>
                                    <a:rPr lang="en-US" sz="3000" b="1" i="1" smtClean="0">
                                      <a:solidFill>
                                        <a:schemeClr val="tx1"/>
                                      </a:solidFill>
                                      <a:latin typeface="Cambria Math" panose="02040503050406030204" pitchFamily="18" charset="0"/>
                                      <a:ea typeface="Cambria Math" panose="02040503050406030204" pitchFamily="18" charset="0"/>
                                    </a:rPr>
                                  </m:ctrlPr>
                                </m:sSupPr>
                                <m:e>
                                  <m:r>
                                    <a:rPr lang="en-US" sz="3000" b="1" i="1" smtClean="0">
                                      <a:solidFill>
                                        <a:schemeClr val="tx1"/>
                                      </a:solidFill>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𝟏𝟏</m:t>
                                      </m:r>
                                    </m:e>
                                  </m:rad>
                                  <m:r>
                                    <a:rPr lang="en-US" sz="3000" b="1" i="1" smtClean="0">
                                      <a:latin typeface="Cambria Math" panose="02040503050406030204" pitchFamily="18" charset="0"/>
                                      <a:ea typeface="Cambria Math" panose="02040503050406030204" pitchFamily="18" charset="0"/>
                                    </a:rPr>
                                    <m:t>)</m:t>
                                  </m:r>
                                </m:e>
                                <m:sup>
                                  <m:r>
                                    <a:rPr lang="en-US" sz="3000" b="1" i="1" smtClean="0">
                                      <a:solidFill>
                                        <a:schemeClr val="tx1"/>
                                      </a:solidFill>
                                      <a:latin typeface="Cambria Math" panose="02040503050406030204" pitchFamily="18" charset="0"/>
                                      <a:ea typeface="Cambria Math" panose="02040503050406030204" pitchFamily="18" charset="0"/>
                                    </a:rPr>
                                    <m:t>𝟐</m:t>
                                  </m:r>
                                </m:sup>
                              </m:sSup>
                            </m:den>
                          </m:f>
                          <m:r>
                            <a:rPr lang="en-US" sz="3000" b="1">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𝟏𝟏</m:t>
                                  </m:r>
                                </m:e>
                              </m:rad>
                              <m:r>
                                <a:rPr lang="en-US" sz="3000" b="1" i="0" smtClean="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𝟏𝟏</m:t>
                                  </m:r>
                                </m:e>
                              </m:rad>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𝟒</m:t>
                                  </m:r>
                                </m:e>
                              </m:rad>
                              <m:r>
                                <a:rPr lang="en-US" sz="3000" b="1" i="1" smtClean="0">
                                  <a:solidFill>
                                    <a:schemeClr val="tx1"/>
                                  </a:solidFill>
                                  <a:latin typeface="Cambria Math" panose="02040503050406030204" pitchFamily="18" charset="0"/>
                                  <a:ea typeface="Cambria Math" panose="02040503050406030204" pitchFamily="18" charset="0"/>
                                </a:rPr>
                                <m:t>)</m:t>
                              </m:r>
                            </m:num>
                            <m:den>
                              <m:r>
                                <a:rPr lang="en-US" sz="3000" b="1">
                                  <a:solidFill>
                                    <a:schemeClr val="tx1"/>
                                  </a:solidFill>
                                  <a:latin typeface="Cambria Math" panose="02040503050406030204" pitchFamily="18" charset="0"/>
                                  <a:ea typeface="Cambria Math" panose="02040503050406030204" pitchFamily="18" charset="0"/>
                                </a:rPr>
                                <m:t>𝟐</m:t>
                              </m:r>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𝟏𝟏</m:t>
                                  </m:r>
                                </m:e>
                              </m:rad>
                            </m:den>
                          </m:f>
                        </m:e>
                      </m:d>
                      <m:r>
                        <a:rPr lang="en-US" sz="3000" b="1" i="1" smtClean="0">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a:solidFill>
                                <a:schemeClr val="tx1"/>
                              </a:solidFill>
                              <a:latin typeface="Cambria Math" panose="02040503050406030204" pitchFamily="18" charset="0"/>
                              <a:ea typeface="Cambria Math" panose="02040503050406030204" pitchFamily="18" charset="0"/>
                            </a:rPr>
                            <m:t>𝟏</m:t>
                          </m:r>
                        </m:num>
                        <m:den>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𝟓</m:t>
                              </m:r>
                            </m:e>
                          </m:rad>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𝟏𝟏</m:t>
                              </m:r>
                            </m:e>
                          </m:rad>
                        </m:den>
                      </m:f>
                    </m:oMath>
                  </m:oMathPara>
                </a14:m>
                <a:endParaRPr lang="vi-VN" sz="300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645805" y="1711543"/>
                <a:ext cx="8885894" cy="1212255"/>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645805" y="2923798"/>
                <a:ext cx="8345874" cy="118846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000" b="1" i="0" smtClean="0">
                          <a:solidFill>
                            <a:schemeClr val="tx1"/>
                          </a:solidFill>
                          <a:latin typeface="Cambria Math" panose="02040503050406030204" pitchFamily="18" charset="0"/>
                          <a:ea typeface="Cambria Math" panose="02040503050406030204" pitchFamily="18" charset="0"/>
                        </a:rPr>
                        <m:t>=</m:t>
                      </m:r>
                      <m:d>
                        <m:dPr>
                          <m:ctrlPr>
                            <a:rPr lang="en-US" sz="3000" b="1" i="1" smtClean="0">
                              <a:solidFill>
                                <a:schemeClr val="tx1"/>
                              </a:solidFill>
                              <a:latin typeface="Cambria Math" panose="02040503050406030204" pitchFamily="18" charset="0"/>
                              <a:ea typeface="Cambria Math" panose="02040503050406030204" pitchFamily="18" charset="0"/>
                            </a:rPr>
                          </m:ctrlPr>
                        </m:dPr>
                        <m:e>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i="0">
                                  <a:solidFill>
                                    <a:schemeClr val="tx1"/>
                                  </a:solidFill>
                                  <a:latin typeface="Cambria Math" panose="02040503050406030204" pitchFamily="18" charset="0"/>
                                  <a:ea typeface="Cambria Math" panose="02040503050406030204" pitchFamily="18" charset="0"/>
                                </a:rPr>
                                <m:t>𝟗</m:t>
                              </m:r>
                              <m:r>
                                <a:rPr lang="en-US" sz="3000" b="1" i="0" smtClean="0">
                                  <a:solidFill>
                                    <a:schemeClr val="tx1"/>
                                  </a:solidFill>
                                  <a:latin typeface="Cambria Math" panose="02040503050406030204" pitchFamily="18" charset="0"/>
                                  <a:ea typeface="Cambria Math" panose="02040503050406030204" pitchFamily="18" charset="0"/>
                                </a:rPr>
                                <m:t>(</m:t>
                              </m:r>
                              <m:r>
                                <a:rPr lang="en-US" sz="3000" b="1" i="0">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𝟓</m:t>
                                  </m:r>
                                </m:e>
                              </m:rad>
                              <m:r>
                                <a:rPr lang="en-US" sz="3000" b="1" i="0" smtClean="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𝟏𝟏</m:t>
                                  </m:r>
                                </m:e>
                              </m:rad>
                              <m:r>
                                <a:rPr lang="en-US" sz="3000" b="1" i="0" smtClean="0">
                                  <a:latin typeface="Cambria Math" panose="02040503050406030204" pitchFamily="18" charset="0"/>
                                  <a:ea typeface="Cambria Math" panose="02040503050406030204" pitchFamily="18" charset="0"/>
                                </a:rPr>
                                <m:t>)</m:t>
                              </m:r>
                            </m:num>
                            <m:den>
                              <m:r>
                                <a:rPr lang="en-US" sz="3000" b="1" i="0" smtClean="0">
                                  <a:solidFill>
                                    <a:schemeClr val="tx1"/>
                                  </a:solidFill>
                                  <a:latin typeface="Cambria Math" panose="02040503050406030204" pitchFamily="18" charset="0"/>
                                  <a:ea typeface="Cambria Math" panose="02040503050406030204" pitchFamily="18" charset="0"/>
                                </a:rPr>
                                <m:t>𝟗</m:t>
                              </m:r>
                            </m:den>
                          </m:f>
                          <m:r>
                            <a:rPr lang="en-US" sz="3000" b="1" i="0" smtClean="0">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𝟏𝟏</m:t>
                                  </m:r>
                                </m:e>
                              </m:rad>
                              <m:r>
                                <a:rPr lang="en-US" sz="3000" b="1" i="0" smtClean="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𝟏𝟏</m:t>
                                  </m:r>
                                </m:e>
                              </m:rad>
                              <m:r>
                                <a:rPr lang="en-US" sz="3000" b="1" i="0">
                                  <a:solidFill>
                                    <a:schemeClr val="tx1"/>
                                  </a:solidFill>
                                  <a:latin typeface="Cambria Math" panose="02040503050406030204" pitchFamily="18" charset="0"/>
                                  <a:ea typeface="Cambria Math" panose="02040503050406030204" pitchFamily="18" charset="0"/>
                                </a:rPr>
                                <m:t>−</m:t>
                              </m:r>
                              <m:r>
                                <a:rPr lang="en-US" sz="3000" b="1" i="0" smtClean="0">
                                  <a:solidFill>
                                    <a:schemeClr val="tx1"/>
                                  </a:solidFill>
                                  <a:latin typeface="Cambria Math" panose="02040503050406030204" pitchFamily="18" charset="0"/>
                                  <a:ea typeface="Cambria Math" panose="02040503050406030204" pitchFamily="18" charset="0"/>
                                </a:rPr>
                                <m:t>𝟐</m:t>
                              </m:r>
                              <m:r>
                                <a:rPr lang="en-US" sz="3000" b="1" i="0" smtClean="0">
                                  <a:solidFill>
                                    <a:schemeClr val="tx1"/>
                                  </a:solidFill>
                                  <a:latin typeface="Cambria Math" panose="02040503050406030204" pitchFamily="18" charset="0"/>
                                  <a:ea typeface="Cambria Math" panose="02040503050406030204" pitchFamily="18" charset="0"/>
                                </a:rPr>
                                <m:t>)</m:t>
                              </m:r>
                            </m:num>
                            <m:den>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i="0">
                                      <a:solidFill>
                                        <a:schemeClr val="tx1"/>
                                      </a:solidFill>
                                      <a:latin typeface="Cambria Math" panose="02040503050406030204" pitchFamily="18" charset="0"/>
                                      <a:ea typeface="Cambria Math" panose="02040503050406030204" pitchFamily="18" charset="0"/>
                                    </a:rPr>
                                    <m:t>𝟏𝟏</m:t>
                                  </m:r>
                                </m:e>
                              </m:rad>
                              <m:r>
                                <a:rPr lang="en-US" sz="3000" b="1" i="0" smtClean="0">
                                  <a:solidFill>
                                    <a:schemeClr val="tx1"/>
                                  </a:solidFill>
                                  <a:latin typeface="Cambria Math" panose="02040503050406030204" pitchFamily="18" charset="0"/>
                                  <a:ea typeface="Cambria Math" panose="02040503050406030204" pitchFamily="18" charset="0"/>
                                </a:rPr>
                                <m:t>−</m:t>
                              </m:r>
                              <m:r>
                                <a:rPr lang="en-US" sz="3000" b="1" i="0" smtClean="0">
                                  <a:solidFill>
                                    <a:schemeClr val="tx1"/>
                                  </a:solidFill>
                                  <a:latin typeface="Cambria Math" panose="02040503050406030204" pitchFamily="18" charset="0"/>
                                  <a:ea typeface="Cambria Math" panose="02040503050406030204" pitchFamily="18" charset="0"/>
                                </a:rPr>
                                <m:t>𝟐</m:t>
                              </m:r>
                            </m:den>
                          </m:f>
                        </m:e>
                      </m:d>
                      <m:r>
                        <a:rPr lang="en-US" sz="3000" b="1" i="0" smtClean="0">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i="0">
                              <a:solidFill>
                                <a:schemeClr val="tx1"/>
                              </a:solidFill>
                              <a:latin typeface="Cambria Math" panose="02040503050406030204" pitchFamily="18" charset="0"/>
                              <a:ea typeface="Cambria Math" panose="02040503050406030204" pitchFamily="18" charset="0"/>
                            </a:rPr>
                            <m:t>𝟏</m:t>
                          </m:r>
                        </m:num>
                        <m:den>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i="0">
                                  <a:solidFill>
                                    <a:schemeClr val="tx1"/>
                                  </a:solidFill>
                                  <a:latin typeface="Cambria Math" panose="02040503050406030204" pitchFamily="18" charset="0"/>
                                  <a:ea typeface="Cambria Math" panose="02040503050406030204" pitchFamily="18" charset="0"/>
                                </a:rPr>
                                <m:t>𝟓</m:t>
                              </m:r>
                            </m:e>
                          </m:rad>
                          <m:r>
                            <a:rPr lang="en-US" sz="3000" b="1" i="0">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i="0">
                                  <a:solidFill>
                                    <a:schemeClr val="tx1"/>
                                  </a:solidFill>
                                  <a:latin typeface="Cambria Math" panose="02040503050406030204" pitchFamily="18" charset="0"/>
                                  <a:ea typeface="Cambria Math" panose="02040503050406030204" pitchFamily="18" charset="0"/>
                                </a:rPr>
                                <m:t>𝟏𝟏</m:t>
                              </m:r>
                            </m:e>
                          </m:rad>
                        </m:den>
                      </m:f>
                    </m:oMath>
                  </m:oMathPara>
                </a14:m>
                <a:endParaRPr lang="en-US" sz="3000" b="1">
                  <a:solidFill>
                    <a:schemeClr val="tx1"/>
                  </a:solidFill>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45805" y="2923798"/>
                <a:ext cx="8345874" cy="1188467"/>
              </a:xfrm>
              <a:prstGeom prst="rect">
                <a:avLst/>
              </a:prstGeom>
              <a:blipFill>
                <a:blip r:embed="rId5"/>
                <a:stretch>
                  <a:fillRect/>
                </a:stretch>
              </a:blipFill>
            </p:spPr>
            <p:txBody>
              <a:bodyPr/>
              <a:lstStyle/>
              <a:p>
                <a:r>
                  <a:rPr lang="vi-VN">
                    <a:noFill/>
                  </a:rPr>
                  <a:t> </a:t>
                </a:r>
              </a:p>
            </p:txBody>
          </p:sp>
        </mc:Fallback>
      </mc:AlternateContent>
      <p:sp>
        <p:nvSpPr>
          <p:cNvPr id="8" name="Rectangle 7"/>
          <p:cNvSpPr/>
          <p:nvPr/>
        </p:nvSpPr>
        <p:spPr>
          <a:xfrm>
            <a:off x="1339105" y="1258538"/>
            <a:ext cx="1201331" cy="1938992"/>
          </a:xfrm>
          <a:prstGeom prst="rect">
            <a:avLst/>
          </a:prstGeom>
        </p:spPr>
        <p:txBody>
          <a:bodyPr wrap="square">
            <a:spAutoFit/>
          </a:bodyPr>
          <a:lstStyle/>
          <a:p>
            <a:pPr algn="ctr"/>
            <a:r>
              <a:rPr lang="vi-VN" sz="3000" b="1">
                <a:solidFill>
                  <a:srgbClr val="3333FF"/>
                </a:solidFill>
                <a:ea typeface="MS Mincho" panose="02020609040205080304" pitchFamily="49" charset="-128"/>
              </a:rPr>
              <a:t>Rút gọn biểu thức</a:t>
            </a:r>
            <a:endParaRPr lang="vi-VN" sz="3000" b="1">
              <a:solidFill>
                <a:srgbClr val="3333FF"/>
              </a:solidFill>
            </a:endParaRPr>
          </a:p>
        </p:txBody>
      </p:sp>
    </p:spTree>
    <p:extLst>
      <p:ext uri="{BB962C8B-B14F-4D97-AF65-F5344CB8AC3E}">
        <p14:creationId xmlns:p14="http://schemas.microsoft.com/office/powerpoint/2010/main" val="229254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750"/>
                                        <p:tgtEl>
                                          <p:spTgt spid="8"/>
                                        </p:tgtEl>
                                      </p:cBhvr>
                                    </p:animEffect>
                                  </p:childTnLst>
                                </p:cTn>
                              </p:par>
                            </p:childTnLst>
                          </p:cTn>
                        </p:par>
                        <p:par>
                          <p:cTn id="19" fill="hold">
                            <p:stCondLst>
                              <p:cond delay="125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left)">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wipe(left)">
                                      <p:cBhvr>
                                        <p:cTn id="4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3" grpId="0"/>
      <p:bldP spid="4" grpId="0"/>
      <p:bldP spid="5" grpId="0"/>
      <p:bldP spid="7" grpId="0" uiExpand="1" build="allAtOnce"/>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2784" y="723202"/>
            <a:ext cx="4815742" cy="553998"/>
          </a:xfrm>
          <a:prstGeom prst="rect">
            <a:avLst/>
          </a:prstGeom>
        </p:spPr>
        <p:txBody>
          <a:bodyPr wrap="none">
            <a:spAutoFit/>
          </a:bodyPr>
          <a:lstStyle/>
          <a:p>
            <a:pPr marL="457200" indent="-457200">
              <a:buFont typeface="+mj-lt"/>
              <a:buAutoNum type="arabicParenR"/>
            </a:pPr>
            <a:r>
              <a:rPr lang="vi-VN" sz="3000" b="1" u="sng">
                <a:solidFill>
                  <a:srgbClr val="3333FF"/>
                </a:solidFill>
                <a:ea typeface="MS Mincho" panose="02020609040205080304" pitchFamily="49" charset="-128"/>
              </a:rPr>
              <a:t>Giải các phương trình</a:t>
            </a:r>
            <a:r>
              <a:rPr lang="vi-VN" sz="3000" b="1">
                <a:solidFill>
                  <a:srgbClr val="3333FF"/>
                </a:solidFill>
                <a:ea typeface="MS Mincho" panose="02020609040205080304" pitchFamily="49" charset="-128"/>
              </a:rPr>
              <a:t>:</a:t>
            </a:r>
            <a:endParaRPr lang="vi-VN" sz="3000" b="1">
              <a:solidFill>
                <a:srgbClr val="3333FF"/>
              </a:solidFill>
            </a:endParaRPr>
          </a:p>
        </p:txBody>
      </p:sp>
      <mc:AlternateContent xmlns:mc="http://schemas.openxmlformats.org/markup-compatibility/2006" xmlns:a14="http://schemas.microsoft.com/office/drawing/2010/main">
        <mc:Choice Requires="a14">
          <p:sp>
            <p:nvSpPr>
              <p:cNvPr id="6" name="Rectangle 5"/>
              <p:cNvSpPr/>
              <p:nvPr/>
            </p:nvSpPr>
            <p:spPr>
              <a:xfrm>
                <a:off x="3532784" y="1277200"/>
                <a:ext cx="5342799" cy="481240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rPr>
                        <m:t>𝐚</m:t>
                      </m:r>
                      <m:r>
                        <a:rPr lang="vi-VN" sz="3000" b="1" i="0" smtClean="0">
                          <a:latin typeface="Cambria Math" panose="02040503050406030204" pitchFamily="18" charset="0"/>
                        </a:rPr>
                        <m:t>)  </m:t>
                      </m:r>
                      <m:r>
                        <a:rPr lang="vi-VN" sz="3000" b="1" i="0" smtClean="0">
                          <a:latin typeface="Cambria Math" panose="02040503050406030204" pitchFamily="18" charset="0"/>
                        </a:rPr>
                        <m:t>𝟐</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𝟑</m:t>
                          </m:r>
                        </m:e>
                      </m:rad>
                      <m:r>
                        <a:rPr lang="vi-VN" sz="3000" b="1" i="0" smtClean="0">
                          <a:latin typeface="Cambria Math" panose="02040503050406030204" pitchFamily="18" charset="0"/>
                        </a:rPr>
                        <m:t>−</m:t>
                      </m:r>
                      <m:f>
                        <m:fPr>
                          <m:ctrlPr>
                            <a:rPr lang="vi-VN" sz="3000" b="1" i="1" smtClean="0">
                              <a:latin typeface="Cambria Math" panose="02040503050406030204" pitchFamily="18" charset="0"/>
                            </a:rPr>
                          </m:ctrlPr>
                        </m:fPr>
                        <m:num>
                          <m:r>
                            <a:rPr lang="vi-VN" sz="3000" b="1" i="0" smtClean="0">
                              <a:latin typeface="Cambria Math" panose="02040503050406030204" pitchFamily="18" charset="0"/>
                            </a:rPr>
                            <m:t>𝟏</m:t>
                          </m:r>
                        </m:num>
                        <m:den>
                          <m:r>
                            <a:rPr lang="vi-VN" sz="3000" b="1" i="0" smtClean="0">
                              <a:latin typeface="Cambria Math" panose="02040503050406030204" pitchFamily="18" charset="0"/>
                            </a:rPr>
                            <m:t>𝟑</m:t>
                          </m:r>
                        </m:den>
                      </m:f>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𝟗𝐱</m:t>
                          </m:r>
                          <m:r>
                            <a:rPr lang="vi-VN" sz="3000" b="1" i="0" smtClean="0">
                              <a:latin typeface="Cambria Math" panose="02040503050406030204" pitchFamily="18" charset="0"/>
                            </a:rPr>
                            <m:t>−</m:t>
                          </m:r>
                          <m:r>
                            <a:rPr lang="vi-VN" sz="3000" b="1" i="0" smtClean="0">
                              <a:latin typeface="Cambria Math" panose="02040503050406030204" pitchFamily="18" charset="0"/>
                            </a:rPr>
                            <m:t>𝟐𝟕</m:t>
                          </m:r>
                        </m:e>
                      </m:rad>
                      <m:r>
                        <a:rPr lang="vi-VN" sz="3000" b="1" i="0" smtClean="0">
                          <a:latin typeface="Cambria Math" panose="02040503050406030204" pitchFamily="18" charset="0"/>
                        </a:rPr>
                        <m:t>=</m:t>
                      </m:r>
                      <m:r>
                        <a:rPr lang="vi-VN" sz="3000" b="1" i="0" smtClean="0">
                          <a:latin typeface="Cambria Math" panose="02040503050406030204" pitchFamily="18" charset="0"/>
                        </a:rPr>
                        <m:t>𝟒</m:t>
                      </m:r>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
                        <a:rPr lang="vi-VN" sz="3000" b="1" i="0">
                          <a:latin typeface="Cambria Math" panose="02040503050406030204" pitchFamily="18" charset="0"/>
                        </a:rPr>
                        <m:t>𝟐</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𝐱</m:t>
                          </m:r>
                          <m:r>
                            <a:rPr lang="vi-VN" sz="3000" b="1" i="0">
                              <a:latin typeface="Cambria Math" panose="02040503050406030204" pitchFamily="18" charset="0"/>
                            </a:rPr>
                            <m:t>−</m:t>
                          </m:r>
                          <m:r>
                            <a:rPr lang="vi-VN" sz="3000" b="1" i="0">
                              <a:latin typeface="Cambria Math" panose="02040503050406030204" pitchFamily="18" charset="0"/>
                            </a:rPr>
                            <m:t>𝟑</m:t>
                          </m:r>
                        </m:e>
                      </m:rad>
                      <m:r>
                        <a:rPr lang="vi-VN" sz="3000" b="1" i="0">
                          <a:latin typeface="Cambria Math" panose="02040503050406030204" pitchFamily="18" charset="0"/>
                        </a:rPr>
                        <m:t>−</m:t>
                      </m:r>
                      <m:f>
                        <m:fPr>
                          <m:ctrlPr>
                            <a:rPr lang="vi-VN" sz="3000" b="1" i="1">
                              <a:latin typeface="Cambria Math" panose="02040503050406030204" pitchFamily="18" charset="0"/>
                            </a:rPr>
                          </m:ctrlPr>
                        </m:fPr>
                        <m:num>
                          <m:r>
                            <a:rPr lang="vi-VN" sz="3000" b="1" i="0">
                              <a:latin typeface="Cambria Math" panose="02040503050406030204" pitchFamily="18" charset="0"/>
                            </a:rPr>
                            <m:t>𝟏</m:t>
                          </m:r>
                        </m:num>
                        <m:den>
                          <m:r>
                            <a:rPr lang="vi-VN" sz="3000" b="1" i="0">
                              <a:latin typeface="Cambria Math" panose="02040503050406030204" pitchFamily="18" charset="0"/>
                            </a:rPr>
                            <m:t>𝟑</m:t>
                          </m:r>
                        </m:den>
                      </m:f>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𝟗</m:t>
                          </m:r>
                          <m:d>
                            <m:dPr>
                              <m:ctrlPr>
                                <a:rPr lang="vi-VN" sz="3000" b="1" i="1" smtClean="0">
                                  <a:latin typeface="Cambria Math" panose="02040503050406030204" pitchFamily="18" charset="0"/>
                                </a:rPr>
                              </m:ctrlPr>
                            </m:dPr>
                            <m:e>
                              <m:r>
                                <a:rPr lang="vi-VN" sz="3000" b="1" i="0">
                                  <a:latin typeface="Cambria Math" panose="02040503050406030204" pitchFamily="18" charset="0"/>
                                </a:rPr>
                                <m:t>𝐱</m:t>
                              </m:r>
                              <m:r>
                                <a:rPr lang="vi-VN" sz="3000" b="1" i="0">
                                  <a:latin typeface="Cambria Math" panose="02040503050406030204" pitchFamily="18" charset="0"/>
                                </a:rPr>
                                <m:t>−</m:t>
                              </m:r>
                              <m:r>
                                <a:rPr lang="vi-VN" sz="3000" b="1" i="0" smtClean="0">
                                  <a:latin typeface="Cambria Math" panose="02040503050406030204" pitchFamily="18" charset="0"/>
                                </a:rPr>
                                <m:t>𝟑</m:t>
                              </m:r>
                            </m:e>
                          </m:d>
                        </m:e>
                      </m:rad>
                      <m:r>
                        <a:rPr lang="vi-VN" sz="3000" b="1" i="0">
                          <a:latin typeface="Cambria Math" panose="02040503050406030204" pitchFamily="18" charset="0"/>
                        </a:rPr>
                        <m:t>=</m:t>
                      </m:r>
                      <m:r>
                        <a:rPr lang="vi-VN" sz="3000" b="1" i="0" smtClean="0">
                          <a:latin typeface="Cambria Math" panose="02040503050406030204" pitchFamily="18" charset="0"/>
                        </a:rPr>
                        <m:t>𝟒</m:t>
                      </m:r>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
                        <a:rPr lang="vi-VN" sz="3000" b="1" i="0">
                          <a:latin typeface="Cambria Math" panose="02040503050406030204" pitchFamily="18" charset="0"/>
                        </a:rPr>
                        <m:t>𝟐</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𝐱</m:t>
                          </m:r>
                          <m:r>
                            <a:rPr lang="vi-VN" sz="3000" b="1" i="0">
                              <a:latin typeface="Cambria Math" panose="02040503050406030204" pitchFamily="18" charset="0"/>
                            </a:rPr>
                            <m:t>−</m:t>
                          </m:r>
                          <m:r>
                            <a:rPr lang="vi-VN" sz="3000" b="1" i="0">
                              <a:latin typeface="Cambria Math" panose="02040503050406030204" pitchFamily="18" charset="0"/>
                            </a:rPr>
                            <m:t>𝟑</m:t>
                          </m:r>
                        </m:e>
                      </m:rad>
                      <m:r>
                        <a:rPr lang="vi-VN" sz="3000" b="1" i="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𝐱</m:t>
                          </m:r>
                          <m:r>
                            <a:rPr lang="vi-VN" sz="3000" b="1" i="0">
                              <a:latin typeface="Cambria Math" panose="02040503050406030204" pitchFamily="18" charset="0"/>
                            </a:rPr>
                            <m:t>−</m:t>
                          </m:r>
                          <m:r>
                            <a:rPr lang="vi-VN" sz="3000" b="1" i="0" smtClean="0">
                              <a:latin typeface="Cambria Math" panose="02040503050406030204" pitchFamily="18" charset="0"/>
                            </a:rPr>
                            <m:t>𝟑</m:t>
                          </m:r>
                        </m:e>
                      </m:rad>
                      <m:r>
                        <a:rPr lang="vi-VN" sz="3000" b="1" i="0">
                          <a:latin typeface="Cambria Math" panose="02040503050406030204" pitchFamily="18" charset="0"/>
                        </a:rPr>
                        <m:t>=</m:t>
                      </m:r>
                      <m:r>
                        <a:rPr lang="vi-VN" sz="3000" b="1" i="0" smtClean="0">
                          <a:latin typeface="Cambria Math" panose="02040503050406030204" pitchFamily="18" charset="0"/>
                        </a:rPr>
                        <m:t>𝟒</m:t>
                      </m:r>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𝐱</m:t>
                          </m:r>
                          <m:r>
                            <a:rPr lang="vi-VN" sz="3000" b="1" i="0">
                              <a:latin typeface="Cambria Math" panose="02040503050406030204" pitchFamily="18" charset="0"/>
                            </a:rPr>
                            <m:t>−</m:t>
                          </m:r>
                          <m:r>
                            <a:rPr lang="vi-VN" sz="3000" b="1" i="0">
                              <a:latin typeface="Cambria Math" panose="02040503050406030204" pitchFamily="18" charset="0"/>
                            </a:rPr>
                            <m:t>𝟑</m:t>
                          </m:r>
                        </m:e>
                      </m:rad>
                      <m:r>
                        <a:rPr lang="vi-VN" sz="3000" b="1" i="0">
                          <a:latin typeface="Cambria Math" panose="02040503050406030204" pitchFamily="18" charset="0"/>
                        </a:rPr>
                        <m:t>=</m:t>
                      </m:r>
                      <m:r>
                        <a:rPr lang="vi-VN" sz="3000" b="1" i="0" smtClean="0">
                          <a:latin typeface="Cambria Math" panose="02040503050406030204" pitchFamily="18" charset="0"/>
                        </a:rPr>
                        <m:t>𝟒</m:t>
                      </m:r>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eqArr>
                            <m:eqArrPr>
                              <m:ctrlPr>
                                <a:rPr lang="vi-VN" sz="3000" b="1" i="1" smtClean="0">
                                  <a:latin typeface="Cambria Math" panose="02040503050406030204" pitchFamily="18" charset="0"/>
                                  <a:ea typeface="Cambria Math" panose="02040503050406030204" pitchFamily="18" charset="0"/>
                                </a:rPr>
                              </m:ctrlPr>
                            </m:eqArrPr>
                            <m:e>
                              <m:r>
                                <a:rPr lang="vi-VN" sz="3000" b="1" i="0" smtClean="0">
                                  <a:latin typeface="Cambria Math" panose="02040503050406030204" pitchFamily="18" charset="0"/>
                                  <a:ea typeface="Cambria Math" panose="02040503050406030204" pitchFamily="18" charset="0"/>
                                </a:rPr>
                                <m:t>𝟒</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𝟎</m:t>
                              </m:r>
                              <m:r>
                                <a:rPr lang="vi-VN" sz="3000" b="1" i="0" smtClean="0">
                                  <a:latin typeface="Cambria Math" panose="02040503050406030204" pitchFamily="18" charset="0"/>
                                  <a:ea typeface="Cambria Math" panose="02040503050406030204" pitchFamily="18" charset="0"/>
                                </a:rPr>
                                <m:t> (</m:t>
                              </m:r>
                              <m:r>
                                <a:rPr lang="vi-VN" sz="3000" b="1" i="0" smtClean="0">
                                  <a:latin typeface="Cambria Math" panose="02040503050406030204" pitchFamily="18" charset="0"/>
                                  <a:ea typeface="Cambria Math" panose="02040503050406030204" pitchFamily="18" charset="0"/>
                                </a:rPr>
                                <m:t>𝐡𝐧</m:t>
                              </m:r>
                              <m:r>
                                <a:rPr lang="vi-VN" sz="3000" b="1" i="0" smtClean="0">
                                  <a:latin typeface="Cambria Math" panose="02040503050406030204" pitchFamily="18" charset="0"/>
                                  <a:ea typeface="Cambria Math" panose="02040503050406030204" pitchFamily="18" charset="0"/>
                                </a:rPr>
                                <m:t>)</m:t>
                              </m:r>
                            </m:e>
                            <m:e>
                              <m:r>
                                <a:rPr lang="vi-VN" sz="3000" b="1" i="0" smtClean="0">
                                  <a:latin typeface="Cambria Math" panose="02040503050406030204" pitchFamily="18" charset="0"/>
                                  <a:ea typeface="Cambria Math" panose="02040503050406030204" pitchFamily="18" charset="0"/>
                                </a:rPr>
                                <m:t>𝐱</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𝟑</m:t>
                              </m:r>
                              <m:r>
                                <a:rPr lang="vi-VN" sz="3000" b="1" i="0" smtClean="0">
                                  <a:latin typeface="Cambria Math" panose="02040503050406030204" pitchFamily="18" charset="0"/>
                                  <a:ea typeface="Cambria Math" panose="02040503050406030204" pitchFamily="18" charset="0"/>
                                </a:rPr>
                                <m:t>=</m:t>
                              </m:r>
                              <m:sSup>
                                <m:sSupPr>
                                  <m:ctrlPr>
                                    <a:rPr lang="vi-VN" sz="3000" b="1" i="1" smtClean="0">
                                      <a:latin typeface="Cambria Math" panose="02040503050406030204" pitchFamily="18" charset="0"/>
                                      <a:ea typeface="Cambria Math" panose="02040503050406030204" pitchFamily="18" charset="0"/>
                                    </a:rPr>
                                  </m:ctrlPr>
                                </m:sSupPr>
                                <m:e>
                                  <m:r>
                                    <a:rPr lang="vi-VN" sz="3000" b="1" i="0" smtClean="0">
                                      <a:latin typeface="Cambria Math" panose="02040503050406030204" pitchFamily="18" charset="0"/>
                                      <a:ea typeface="Cambria Math" panose="02040503050406030204" pitchFamily="18" charset="0"/>
                                    </a:rPr>
                                    <m:t>𝟒</m:t>
                                  </m:r>
                                </m:e>
                                <m:sup>
                                  <m:r>
                                    <a:rPr lang="vi-VN" sz="3000" b="1" i="0" smtClean="0">
                                      <a:latin typeface="Cambria Math" panose="02040503050406030204" pitchFamily="18" charset="0"/>
                                      <a:ea typeface="Cambria Math" panose="02040503050406030204" pitchFamily="18" charset="0"/>
                                    </a:rPr>
                                    <m:t>𝟐</m:t>
                                  </m:r>
                                </m:sup>
                              </m:sSup>
                            </m:e>
                          </m:eqArr>
                        </m:e>
                      </m:d>
                    </m:oMath>
                  </m:oMathPara>
                </a14:m>
                <a:endParaRPr lang="vi-VN" sz="3000" b="1"/>
              </a:p>
              <a:p>
                <a:pPr/>
                <a14:m>
                  <m:oMathPara xmlns:m="http://schemas.openxmlformats.org/officeDocument/2006/math">
                    <m:oMathParaPr>
                      <m:jc m:val="left"/>
                    </m:oMathParaPr>
                    <m:oMath xmlns:m="http://schemas.openxmlformats.org/officeDocument/2006/math">
                      <m:r>
                        <a:rPr lang="vi-VN" sz="3000" b="1" i="1"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𝐱</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𝟏𝟗</m:t>
                      </m:r>
                    </m:oMath>
                  </m:oMathPara>
                </a14:m>
                <a:endParaRPr lang="vi-VN" sz="3000" b="1">
                  <a:ea typeface="Cambria Math" panose="02040503050406030204" pitchFamily="18" charset="0"/>
                </a:endParaRPr>
              </a:p>
              <a:p>
                <a:r>
                  <a:rPr lang="vi-VN" sz="3000" b="1"/>
                  <a:t>Vậy tập nghiệm S = {19}</a:t>
                </a:r>
              </a:p>
            </p:txBody>
          </p:sp>
        </mc:Choice>
        <mc:Fallback xmlns="">
          <p:sp>
            <p:nvSpPr>
              <p:cNvPr id="6" name="Rectangle 5"/>
              <p:cNvSpPr>
                <a:spLocks noRot="1" noChangeAspect="1" noMove="1" noResize="1" noEditPoints="1" noAdjustHandles="1" noChangeArrowheads="1" noChangeShapeType="1" noTextEdit="1"/>
              </p:cNvSpPr>
              <p:nvPr/>
            </p:nvSpPr>
            <p:spPr>
              <a:xfrm>
                <a:off x="3532784" y="1277200"/>
                <a:ext cx="5342799" cy="4812408"/>
              </a:xfrm>
              <a:prstGeom prst="rect">
                <a:avLst/>
              </a:prstGeom>
              <a:blipFill>
                <a:blip r:embed="rId2"/>
                <a:stretch>
                  <a:fillRect l="-2740" b="-3042"/>
                </a:stretch>
              </a:blipFill>
            </p:spPr>
            <p:txBody>
              <a:bodyPr/>
              <a:lstStyle/>
              <a:p>
                <a:r>
                  <a:rPr lang="vi-VN">
                    <a:noFill/>
                  </a:rPr>
                  <a:t> </a:t>
                </a:r>
              </a:p>
            </p:txBody>
          </p:sp>
        </mc:Fallback>
      </mc:AlternateContent>
    </p:spTree>
    <p:extLst>
      <p:ext uri="{BB962C8B-B14F-4D97-AF65-F5344CB8AC3E}">
        <p14:creationId xmlns:p14="http://schemas.microsoft.com/office/powerpoint/2010/main" val="16624267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75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75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75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75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left)">
                                      <p:cBhvr>
                                        <p:cTn id="34" dur="75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wipe(left)">
                                      <p:cBhvr>
                                        <p:cTn id="39" dur="75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wipe(left)">
                                      <p:cBhvr>
                                        <p:cTn id="44" dur="7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767915" y="922766"/>
                <a:ext cx="5264331" cy="5559984"/>
              </a:xfrm>
              <a:prstGeom prst="rect">
                <a:avLst/>
              </a:prstGeom>
            </p:spPr>
            <p:txBody>
              <a:bodyPr wrap="square">
                <a:spAutoFit/>
              </a:bodyPr>
              <a:lstStyle/>
              <a:p>
                <a14:m>
                  <m:oMath xmlns:m="http://schemas.openxmlformats.org/officeDocument/2006/math">
                    <m:r>
                      <a:rPr lang="vi-VN" sz="3000" b="1" i="0" smtClean="0">
                        <a:latin typeface="Cambria Math" panose="02040503050406030204" pitchFamily="18" charset="0"/>
                      </a:rPr>
                      <m:t>𝐛</m:t>
                    </m:r>
                    <m:r>
                      <a:rPr lang="vi-VN" sz="3000" b="1" i="0" smtClean="0">
                        <a:latin typeface="Cambria Math" panose="02040503050406030204" pitchFamily="18" charset="0"/>
                      </a:rPr>
                      <m:t>)  </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𝟏𝟏</m:t>
                        </m:r>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𝟏𝟒𝐱</m:t>
                            </m:r>
                          </m:e>
                        </m:rad>
                      </m:e>
                    </m:rad>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𝟕</m:t>
                        </m:r>
                      </m:e>
                    </m:rad>
                    <m:r>
                      <a:rPr lang="vi-VN" sz="3000" b="1" i="0" smtClean="0">
                        <a:latin typeface="Cambria Math" panose="02040503050406030204" pitchFamily="18" charset="0"/>
                      </a:rPr>
                      <m:t>−</m:t>
                    </m:r>
                  </m:oMath>
                </a14:m>
                <a:r>
                  <a:rPr lang="vi-VN" sz="3000" b="1"/>
                  <a:t>2</a:t>
                </a: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eqArr>
                            <m:eqArrPr>
                              <m:ctrlPr>
                                <a:rPr lang="vi-VN" sz="3000" b="1" i="1">
                                  <a:latin typeface="Cambria Math" panose="02040503050406030204" pitchFamily="18" charset="0"/>
                                </a:rPr>
                              </m:ctrlPr>
                            </m:eqArrPr>
                            <m:e>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𝟕</m:t>
                                  </m:r>
                                </m:e>
                              </m:rad>
                              <m:r>
                                <a:rPr lang="vi-VN" sz="3000" b="1" i="0">
                                  <a:latin typeface="Cambria Math" panose="02040503050406030204" pitchFamily="18" charset="0"/>
                                </a:rPr>
                                <m:t>−</m:t>
                              </m:r>
                              <m:r>
                                <m:rPr>
                                  <m:nor/>
                                </m:rPr>
                                <a:rPr lang="vi-VN" sz="3000" b="1"/>
                                <m:t>2 </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𝟎</m:t>
                              </m:r>
                              <m:r>
                                <a:rPr lang="vi-VN" sz="3000" b="1" i="0" smtClean="0">
                                  <a:latin typeface="Cambria Math" panose="02040503050406030204" pitchFamily="18" charset="0"/>
                                  <a:ea typeface="Cambria Math" panose="02040503050406030204" pitchFamily="18" charset="0"/>
                                </a:rPr>
                                <m:t> (</m:t>
                              </m:r>
                              <m:r>
                                <a:rPr lang="vi-VN" sz="3000" b="1" i="0" smtClean="0">
                                  <a:latin typeface="Cambria Math" panose="02040503050406030204" pitchFamily="18" charset="0"/>
                                  <a:ea typeface="Cambria Math" panose="02040503050406030204" pitchFamily="18" charset="0"/>
                                </a:rPr>
                                <m:t>𝐡𝐧</m:t>
                              </m:r>
                              <m:r>
                                <a:rPr lang="vi-VN" sz="3000" b="1" i="0" smtClean="0">
                                  <a:latin typeface="Cambria Math" panose="02040503050406030204" pitchFamily="18" charset="0"/>
                                  <a:ea typeface="Cambria Math" panose="02040503050406030204" pitchFamily="18" charset="0"/>
                                </a:rPr>
                                <m:t>)</m:t>
                              </m:r>
                            </m:e>
                            <m:e>
                              <m:r>
                                <a:rPr lang="vi-VN" sz="3000" b="1" i="0" smtClean="0">
                                  <a:latin typeface="Cambria Math" panose="02040503050406030204" pitchFamily="18" charset="0"/>
                                  <a:ea typeface="Cambria Math" panose="02040503050406030204" pitchFamily="18" charset="0"/>
                                </a:rPr>
                                <m:t>𝟏𝟏</m:t>
                              </m:r>
                              <m:r>
                                <a:rPr lang="vi-VN" sz="3000" b="1" i="0" smtClean="0">
                                  <a:latin typeface="Cambria Math" panose="02040503050406030204" pitchFamily="18" charset="0"/>
                                  <a:ea typeface="Cambria Math" panose="02040503050406030204" pitchFamily="18" charset="0"/>
                                </a:rPr>
                                <m:t>−</m:t>
                              </m:r>
                              <m:rad>
                                <m:radPr>
                                  <m:degHide m:val="on"/>
                                  <m:ctrlPr>
                                    <a:rPr lang="vi-VN" sz="3000" b="1" i="1" smtClean="0">
                                      <a:latin typeface="Cambria Math" panose="02040503050406030204" pitchFamily="18" charset="0"/>
                                      <a:ea typeface="Cambria Math" panose="02040503050406030204" pitchFamily="18" charset="0"/>
                                    </a:rPr>
                                  </m:ctrlPr>
                                </m:radPr>
                                <m:deg/>
                                <m:e>
                                  <m:r>
                                    <a:rPr lang="vi-VN" sz="3000" b="1" i="0" smtClean="0">
                                      <a:latin typeface="Cambria Math" panose="02040503050406030204" pitchFamily="18" charset="0"/>
                                      <a:ea typeface="Cambria Math" panose="02040503050406030204" pitchFamily="18" charset="0"/>
                                    </a:rPr>
                                    <m:t>𝟏𝟒𝐱</m:t>
                                  </m:r>
                                </m:e>
                              </m:rad>
                              <m:r>
                                <a:rPr lang="vi-VN" sz="3000" b="1" i="0" smtClean="0">
                                  <a:latin typeface="Cambria Math" panose="02040503050406030204" pitchFamily="18" charset="0"/>
                                  <a:ea typeface="Cambria Math" panose="02040503050406030204" pitchFamily="18" charset="0"/>
                                </a:rPr>
                                <m:t>=</m:t>
                              </m:r>
                              <m:sSup>
                                <m:sSupPr>
                                  <m:ctrlPr>
                                    <a:rPr lang="vi-VN" sz="3000" b="1" i="1" smtClean="0">
                                      <a:latin typeface="Cambria Math" panose="02040503050406030204" pitchFamily="18" charset="0"/>
                                      <a:ea typeface="Cambria Math" panose="02040503050406030204" pitchFamily="18" charset="0"/>
                                    </a:rPr>
                                  </m:ctrlPr>
                                </m:sSupPr>
                                <m:e>
                                  <m:r>
                                    <a:rPr lang="vi-VN" sz="3000" b="1" i="0" smtClean="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𝟕</m:t>
                                      </m:r>
                                    </m:e>
                                  </m:rad>
                                  <m:r>
                                    <a:rPr lang="vi-VN" sz="3000" b="1" i="0">
                                      <a:latin typeface="Cambria Math" panose="02040503050406030204" pitchFamily="18" charset="0"/>
                                    </a:rPr>
                                    <m:t>−</m:t>
                                  </m:r>
                                  <m:r>
                                    <m:rPr>
                                      <m:nor/>
                                    </m:rPr>
                                    <a:rPr lang="vi-VN" sz="3000" b="1"/>
                                    <m:t>2 </m:t>
                                  </m:r>
                                  <m:r>
                                    <a:rPr lang="vi-VN" sz="3000" b="1" i="0" smtClean="0">
                                      <a:latin typeface="Cambria Math" panose="02040503050406030204" pitchFamily="18" charset="0"/>
                                    </a:rPr>
                                    <m:t>)</m:t>
                                  </m:r>
                                </m:e>
                                <m:sup>
                                  <m:r>
                                    <a:rPr lang="vi-VN" sz="3000" b="1" i="0" smtClean="0">
                                      <a:latin typeface="Cambria Math" panose="02040503050406030204" pitchFamily="18" charset="0"/>
                                      <a:ea typeface="Cambria Math" panose="02040503050406030204" pitchFamily="18" charset="0"/>
                                    </a:rPr>
                                    <m:t>𝟐</m:t>
                                  </m:r>
                                </m:sup>
                              </m:sSup>
                            </m:e>
                          </m:eqArr>
                        </m:e>
                      </m:d>
                    </m:oMath>
                  </m:oMathPara>
                </a14:m>
                <a:endParaRPr lang="vi-VN" sz="3000" b="1">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
                        <a:rPr lang="vi-VN" sz="3000" b="1" i="0">
                          <a:latin typeface="Cambria Math" panose="02040503050406030204" pitchFamily="18" charset="0"/>
                          <a:ea typeface="Cambria Math" panose="02040503050406030204" pitchFamily="18" charset="0"/>
                        </a:rPr>
                        <m:t>𝟏𝟏</m:t>
                      </m:r>
                      <m:r>
                        <a:rPr lang="vi-VN" sz="3000" b="1" i="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ea typeface="Cambria Math" panose="02040503050406030204" pitchFamily="18" charset="0"/>
                            </a:rPr>
                          </m:ctrlPr>
                        </m:radPr>
                        <m:deg/>
                        <m:e>
                          <m:r>
                            <a:rPr lang="vi-VN" sz="3000" b="1" i="0" smtClean="0">
                              <a:latin typeface="Cambria Math" panose="02040503050406030204" pitchFamily="18" charset="0"/>
                              <a:ea typeface="Cambria Math" panose="02040503050406030204" pitchFamily="18" charset="0"/>
                            </a:rPr>
                            <m:t>𝟏𝟒</m:t>
                          </m:r>
                          <m:r>
                            <a:rPr lang="vi-VN" sz="3000" b="1" i="0">
                              <a:latin typeface="Cambria Math" panose="02040503050406030204" pitchFamily="18" charset="0"/>
                              <a:ea typeface="Cambria Math" panose="02040503050406030204" pitchFamily="18" charset="0"/>
                            </a:rPr>
                            <m:t>𝐱</m:t>
                          </m:r>
                        </m:e>
                      </m:rad>
                      <m:r>
                        <a:rPr lang="vi-VN" sz="3000" b="1" i="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𝟕</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𝟒</m:t>
                      </m:r>
                      <m:rad>
                        <m:radPr>
                          <m:degHide m:val="on"/>
                          <m:ctrlPr>
                            <a:rPr lang="vi-VN" sz="3000" b="1" i="1" smtClean="0">
                              <a:latin typeface="Cambria Math" panose="02040503050406030204" pitchFamily="18" charset="0"/>
                              <a:ea typeface="Cambria Math" panose="02040503050406030204" pitchFamily="18" charset="0"/>
                            </a:rPr>
                          </m:ctrlPr>
                        </m:radPr>
                        <m:deg/>
                        <m:e>
                          <m:r>
                            <a:rPr lang="vi-VN" sz="3000" b="1" i="0" smtClean="0">
                              <a:latin typeface="Cambria Math" panose="02040503050406030204" pitchFamily="18" charset="0"/>
                              <a:ea typeface="Cambria Math" panose="02040503050406030204" pitchFamily="18" charset="0"/>
                            </a:rPr>
                            <m:t>𝟕</m:t>
                          </m:r>
                        </m:e>
                      </m:rad>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𝟒</m:t>
                      </m:r>
                    </m:oMath>
                  </m:oMathPara>
                </a14:m>
                <a:endParaRPr lang="vi-VN" sz="3000" b="1">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𝟏𝟒</m:t>
                          </m:r>
                          <m:r>
                            <a:rPr lang="vi-VN" sz="3000" b="1" i="0">
                              <a:latin typeface="Cambria Math" panose="02040503050406030204" pitchFamily="18" charset="0"/>
                            </a:rPr>
                            <m:t>𝐱</m:t>
                          </m:r>
                        </m:e>
                      </m:rad>
                      <m:r>
                        <a:rPr lang="vi-VN" sz="3000" b="1" i="0">
                          <a:latin typeface="Cambria Math" panose="02040503050406030204" pitchFamily="18" charset="0"/>
                        </a:rPr>
                        <m:t>=</m:t>
                      </m:r>
                      <m:r>
                        <a:rPr lang="vi-VN" sz="3000" b="1" i="0">
                          <a:latin typeface="Cambria Math" panose="02040503050406030204" pitchFamily="18" charset="0"/>
                          <a:ea typeface="Cambria Math" panose="02040503050406030204" pitchFamily="18" charset="0"/>
                        </a:rPr>
                        <m:t>−</m:t>
                      </m:r>
                      <m:r>
                        <a:rPr lang="vi-VN" sz="3000" b="1" i="0">
                          <a:latin typeface="Cambria Math" panose="02040503050406030204" pitchFamily="18" charset="0"/>
                          <a:ea typeface="Cambria Math" panose="02040503050406030204" pitchFamily="18" charset="0"/>
                        </a:rPr>
                        <m:t>𝟒</m:t>
                      </m:r>
                      <m:rad>
                        <m:radPr>
                          <m:degHide m:val="on"/>
                          <m:ctrlPr>
                            <a:rPr lang="vi-VN" sz="3000" b="1" i="1">
                              <a:latin typeface="Cambria Math" panose="02040503050406030204" pitchFamily="18" charset="0"/>
                              <a:ea typeface="Cambria Math" panose="02040503050406030204" pitchFamily="18" charset="0"/>
                            </a:rPr>
                          </m:ctrlPr>
                        </m:radPr>
                        <m:deg/>
                        <m:e>
                          <m:r>
                            <a:rPr lang="vi-VN" sz="3000" b="1" i="0">
                              <a:latin typeface="Cambria Math" panose="02040503050406030204" pitchFamily="18" charset="0"/>
                              <a:ea typeface="Cambria Math" panose="02040503050406030204" pitchFamily="18" charset="0"/>
                            </a:rPr>
                            <m:t>𝟕</m:t>
                          </m:r>
                        </m:e>
                      </m:rad>
                    </m:oMath>
                  </m:oMathPara>
                </a14:m>
                <a:endParaRPr lang="vi-VN" sz="3000" b="1">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vi-VN" sz="3000" b="1" i="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𝟏𝟒</m:t>
                          </m:r>
                          <m:r>
                            <a:rPr lang="vi-VN" sz="3000" b="1" i="0">
                              <a:latin typeface="Cambria Math" panose="02040503050406030204" pitchFamily="18" charset="0"/>
                            </a:rPr>
                            <m:t>𝐱</m:t>
                          </m:r>
                        </m:e>
                      </m:rad>
                      <m:r>
                        <a:rPr lang="vi-VN" sz="3000" b="1" i="0">
                          <a:latin typeface="Cambria Math" panose="02040503050406030204" pitchFamily="18" charset="0"/>
                        </a:rPr>
                        <m:t>=</m:t>
                      </m:r>
                      <m:r>
                        <a:rPr lang="vi-VN" sz="3000" b="1" i="0">
                          <a:latin typeface="Cambria Math" panose="02040503050406030204" pitchFamily="18" charset="0"/>
                          <a:ea typeface="Cambria Math" panose="02040503050406030204" pitchFamily="18" charset="0"/>
                        </a:rPr>
                        <m:t>𝟒</m:t>
                      </m:r>
                      <m:rad>
                        <m:radPr>
                          <m:degHide m:val="on"/>
                          <m:ctrlPr>
                            <a:rPr lang="vi-VN" sz="3000" b="1" i="1">
                              <a:latin typeface="Cambria Math" panose="02040503050406030204" pitchFamily="18" charset="0"/>
                              <a:ea typeface="Cambria Math" panose="02040503050406030204" pitchFamily="18" charset="0"/>
                            </a:rPr>
                          </m:ctrlPr>
                        </m:radPr>
                        <m:deg/>
                        <m:e>
                          <m:r>
                            <a:rPr lang="vi-VN" sz="3000" b="1" i="0">
                              <a:latin typeface="Cambria Math" panose="02040503050406030204" pitchFamily="18" charset="0"/>
                              <a:ea typeface="Cambria Math" panose="02040503050406030204" pitchFamily="18" charset="0"/>
                            </a:rPr>
                            <m:t>𝟕</m:t>
                          </m:r>
                        </m:e>
                      </m:rad>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eqArr>
                            <m:eqArrPr>
                              <m:ctrlPr>
                                <a:rPr lang="vi-VN" sz="3000" b="1" i="1" smtClean="0">
                                  <a:latin typeface="Cambria Math" panose="02040503050406030204" pitchFamily="18" charset="0"/>
                                  <a:ea typeface="Cambria Math" panose="02040503050406030204" pitchFamily="18" charset="0"/>
                                </a:rPr>
                              </m:ctrlPr>
                            </m:eqArrPr>
                            <m:e>
                              <m:r>
                                <a:rPr lang="vi-VN" sz="3000" b="1" i="0">
                                  <a:latin typeface="Cambria Math" panose="02040503050406030204" pitchFamily="18" charset="0"/>
                                  <a:ea typeface="Cambria Math" panose="02040503050406030204" pitchFamily="18" charset="0"/>
                                </a:rPr>
                                <m:t>𝟒</m:t>
                              </m:r>
                              <m:rad>
                                <m:radPr>
                                  <m:degHide m:val="on"/>
                                  <m:ctrlPr>
                                    <a:rPr lang="vi-VN" sz="3000" b="1" i="1">
                                      <a:latin typeface="Cambria Math" panose="02040503050406030204" pitchFamily="18" charset="0"/>
                                      <a:ea typeface="Cambria Math" panose="02040503050406030204" pitchFamily="18" charset="0"/>
                                    </a:rPr>
                                  </m:ctrlPr>
                                </m:radPr>
                                <m:deg/>
                                <m:e>
                                  <m:r>
                                    <a:rPr lang="vi-VN" sz="3000" b="1" i="0">
                                      <a:latin typeface="Cambria Math" panose="02040503050406030204" pitchFamily="18" charset="0"/>
                                      <a:ea typeface="Cambria Math" panose="02040503050406030204" pitchFamily="18" charset="0"/>
                                    </a:rPr>
                                    <m:t>𝟕</m:t>
                                  </m:r>
                                </m:e>
                              </m:rad>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𝟎</m:t>
                              </m:r>
                              <m:r>
                                <a:rPr lang="vi-VN" sz="3000" b="1" i="0" smtClean="0">
                                  <a:latin typeface="Cambria Math" panose="02040503050406030204" pitchFamily="18" charset="0"/>
                                  <a:ea typeface="Cambria Math" panose="02040503050406030204" pitchFamily="18" charset="0"/>
                                </a:rPr>
                                <m:t> (</m:t>
                              </m:r>
                              <m:r>
                                <a:rPr lang="vi-VN" sz="3000" b="1" i="0" smtClean="0">
                                  <a:latin typeface="Cambria Math" panose="02040503050406030204" pitchFamily="18" charset="0"/>
                                  <a:ea typeface="Cambria Math" panose="02040503050406030204" pitchFamily="18" charset="0"/>
                                </a:rPr>
                                <m:t>𝐡𝐧</m:t>
                              </m:r>
                              <m:r>
                                <a:rPr lang="vi-VN" sz="3000" b="1" i="0" smtClean="0">
                                  <a:latin typeface="Cambria Math" panose="02040503050406030204" pitchFamily="18" charset="0"/>
                                  <a:ea typeface="Cambria Math" panose="02040503050406030204" pitchFamily="18" charset="0"/>
                                </a:rPr>
                                <m:t>)</m:t>
                              </m:r>
                            </m:e>
                            <m:e>
                              <m:r>
                                <a:rPr lang="vi-VN" sz="3000" b="1" i="0" smtClean="0">
                                  <a:latin typeface="Cambria Math" panose="02040503050406030204" pitchFamily="18" charset="0"/>
                                  <a:ea typeface="Cambria Math" panose="02040503050406030204" pitchFamily="18" charset="0"/>
                                </a:rPr>
                                <m:t>𝟏𝟒𝐱</m:t>
                              </m:r>
                              <m:r>
                                <a:rPr lang="vi-VN" sz="3000" b="1" i="0" smtClean="0">
                                  <a:latin typeface="Cambria Math" panose="02040503050406030204" pitchFamily="18" charset="0"/>
                                  <a:ea typeface="Cambria Math" panose="02040503050406030204" pitchFamily="18" charset="0"/>
                                </a:rPr>
                                <m:t>=</m:t>
                              </m:r>
                              <m:sSup>
                                <m:sSupPr>
                                  <m:ctrlPr>
                                    <a:rPr lang="vi-VN" sz="3000" b="1" i="1" smtClean="0">
                                      <a:latin typeface="Cambria Math" panose="02040503050406030204" pitchFamily="18" charset="0"/>
                                      <a:ea typeface="Cambria Math" panose="02040503050406030204" pitchFamily="18" charset="0"/>
                                    </a:rPr>
                                  </m:ctrlPr>
                                </m:sSupPr>
                                <m:e>
                                  <m:r>
                                    <a:rPr lang="vi-VN" sz="3000" b="1" i="0" smtClean="0">
                                      <a:latin typeface="Cambria Math" panose="02040503050406030204" pitchFamily="18" charset="0"/>
                                      <a:ea typeface="Cambria Math" panose="02040503050406030204" pitchFamily="18" charset="0"/>
                                    </a:rPr>
                                    <m:t>(</m:t>
                                  </m:r>
                                  <m:r>
                                    <a:rPr lang="vi-VN" sz="3000" b="1" i="0">
                                      <a:latin typeface="Cambria Math" panose="02040503050406030204" pitchFamily="18" charset="0"/>
                                      <a:ea typeface="Cambria Math" panose="02040503050406030204" pitchFamily="18" charset="0"/>
                                    </a:rPr>
                                    <m:t>𝟒</m:t>
                                  </m:r>
                                  <m:rad>
                                    <m:radPr>
                                      <m:degHide m:val="on"/>
                                      <m:ctrlPr>
                                        <a:rPr lang="vi-VN" sz="3000" b="1" i="1">
                                          <a:latin typeface="Cambria Math" panose="02040503050406030204" pitchFamily="18" charset="0"/>
                                          <a:ea typeface="Cambria Math" panose="02040503050406030204" pitchFamily="18" charset="0"/>
                                        </a:rPr>
                                      </m:ctrlPr>
                                    </m:radPr>
                                    <m:deg/>
                                    <m:e>
                                      <m:r>
                                        <a:rPr lang="vi-VN" sz="3000" b="1" i="0">
                                          <a:latin typeface="Cambria Math" panose="02040503050406030204" pitchFamily="18" charset="0"/>
                                          <a:ea typeface="Cambria Math" panose="02040503050406030204" pitchFamily="18" charset="0"/>
                                        </a:rPr>
                                        <m:t>𝟕</m:t>
                                      </m:r>
                                    </m:e>
                                  </m:rad>
                                  <m:r>
                                    <a:rPr lang="vi-VN" sz="3000" b="1" i="0" smtClean="0">
                                      <a:latin typeface="Cambria Math" panose="02040503050406030204" pitchFamily="18" charset="0"/>
                                      <a:ea typeface="Cambria Math" panose="02040503050406030204" pitchFamily="18" charset="0"/>
                                    </a:rPr>
                                    <m:t>)</m:t>
                                  </m:r>
                                </m:e>
                                <m:sup>
                                  <m:r>
                                    <a:rPr lang="vi-VN" sz="3000" b="1" i="0" smtClean="0">
                                      <a:latin typeface="Cambria Math" panose="02040503050406030204" pitchFamily="18" charset="0"/>
                                      <a:ea typeface="Cambria Math" panose="02040503050406030204" pitchFamily="18" charset="0"/>
                                    </a:rPr>
                                    <m:t>𝟐</m:t>
                                  </m:r>
                                </m:sup>
                              </m:sSup>
                            </m:e>
                          </m:eqArr>
                        </m:e>
                      </m:d>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𝐱</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𝟖</m:t>
                      </m:r>
                    </m:oMath>
                  </m:oMathPara>
                </a14:m>
                <a:endParaRPr lang="vi-VN" sz="3000" b="1">
                  <a:ea typeface="Cambria Math" panose="02040503050406030204" pitchFamily="18" charset="0"/>
                </a:endParaRPr>
              </a:p>
              <a:p>
                <a:r>
                  <a:rPr lang="vi-VN" sz="3000" b="1"/>
                  <a:t>Vậy tập nghiệm S = {8}</a:t>
                </a:r>
              </a:p>
            </p:txBody>
          </p:sp>
        </mc:Choice>
        <mc:Fallback xmlns="">
          <p:sp>
            <p:nvSpPr>
              <p:cNvPr id="2" name="Rectangle 1"/>
              <p:cNvSpPr>
                <a:spLocks noRot="1" noChangeAspect="1" noMove="1" noResize="1" noEditPoints="1" noAdjustHandles="1" noChangeArrowheads="1" noChangeShapeType="1" noTextEdit="1"/>
              </p:cNvSpPr>
              <p:nvPr/>
            </p:nvSpPr>
            <p:spPr>
              <a:xfrm>
                <a:off x="3767915" y="922766"/>
                <a:ext cx="5264331" cy="5559984"/>
              </a:xfrm>
              <a:prstGeom prst="rect">
                <a:avLst/>
              </a:prstGeom>
              <a:blipFill>
                <a:blip r:embed="rId2"/>
                <a:stretch>
                  <a:fillRect l="-2662" b="-2412"/>
                </a:stretch>
              </a:blipFill>
            </p:spPr>
            <p:txBody>
              <a:bodyPr/>
              <a:lstStyle/>
              <a:p>
                <a:r>
                  <a:rPr lang="vi-VN">
                    <a:noFill/>
                  </a:rPr>
                  <a:t> </a:t>
                </a:r>
              </a:p>
            </p:txBody>
          </p:sp>
        </mc:Fallback>
      </mc:AlternateContent>
      <p:sp>
        <p:nvSpPr>
          <p:cNvPr id="4" name="Rectangle 3"/>
          <p:cNvSpPr/>
          <p:nvPr/>
        </p:nvSpPr>
        <p:spPr>
          <a:xfrm>
            <a:off x="1429664" y="980987"/>
            <a:ext cx="2123433" cy="1477328"/>
          </a:xfrm>
          <a:prstGeom prst="rect">
            <a:avLst/>
          </a:prstGeom>
        </p:spPr>
        <p:txBody>
          <a:bodyPr wrap="square">
            <a:spAutoFit/>
          </a:bodyPr>
          <a:lstStyle/>
          <a:p>
            <a:pPr marL="457200" indent="-457200">
              <a:buFont typeface="+mj-lt"/>
              <a:buAutoNum type="arabicParenR"/>
            </a:pPr>
            <a:r>
              <a:rPr lang="vi-VN" sz="3000" b="1" u="sng">
                <a:solidFill>
                  <a:srgbClr val="3333FF"/>
                </a:solidFill>
                <a:ea typeface="MS Mincho" panose="02020609040205080304" pitchFamily="49" charset="-128"/>
              </a:rPr>
              <a:t>Giải các phương trình</a:t>
            </a:r>
            <a:r>
              <a:rPr lang="vi-VN" sz="3000" b="1">
                <a:solidFill>
                  <a:srgbClr val="3333FF"/>
                </a:solidFill>
                <a:ea typeface="MS Mincho" panose="02020609040205080304" pitchFamily="49" charset="-128"/>
              </a:rPr>
              <a:t>:</a:t>
            </a:r>
            <a:endParaRPr lang="vi-VN" sz="3000" b="1">
              <a:solidFill>
                <a:srgbClr val="3333FF"/>
              </a:solidFill>
            </a:endParaRPr>
          </a:p>
        </p:txBody>
      </p:sp>
    </p:spTree>
    <p:extLst>
      <p:ext uri="{BB962C8B-B14F-4D97-AF65-F5344CB8AC3E}">
        <p14:creationId xmlns:p14="http://schemas.microsoft.com/office/powerpoint/2010/main" val="54236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75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75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75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11"/>
              <p:cNvSpPr/>
              <p:nvPr/>
            </p:nvSpPr>
            <p:spPr>
              <a:xfrm>
                <a:off x="3376030" y="820000"/>
                <a:ext cx="6161465" cy="582095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rPr>
                        <m:t>𝐜</m:t>
                      </m:r>
                      <m:r>
                        <a:rPr lang="vi-VN" sz="3000" b="1" i="0" smtClean="0">
                          <a:latin typeface="Cambria Math" panose="02040503050406030204" pitchFamily="18" charset="0"/>
                        </a:rPr>
                        <m:t>)  </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𝟖</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e>
                          </m:rad>
                          <m:r>
                            <a:rPr lang="vi-VN" sz="3000" b="1" i="0" smtClean="0">
                              <a:latin typeface="Cambria Math" panose="02040503050406030204" pitchFamily="18" charset="0"/>
                            </a:rPr>
                            <m:t>+</m:t>
                          </m:r>
                          <m:r>
                            <a:rPr lang="vi-VN" sz="3000" b="1" i="0" smtClean="0">
                              <a:latin typeface="Cambria Math" panose="02040503050406030204" pitchFamily="18" charset="0"/>
                            </a:rPr>
                            <m:t>𝟏𝟔</m:t>
                          </m:r>
                        </m:e>
                      </m:rad>
                      <m:r>
                        <a:rPr lang="vi-VN" sz="3000" b="1" i="0" smtClean="0">
                          <a:latin typeface="Cambria Math" panose="02040503050406030204" pitchFamily="18" charset="0"/>
                        </a:rPr>
                        <m:t>−</m:t>
                      </m:r>
                      <m:r>
                        <a:rPr lang="vi-VN" sz="3000" b="1" i="0" smtClean="0">
                          <a:latin typeface="Cambria Math" panose="02040503050406030204" pitchFamily="18" charset="0"/>
                        </a:rPr>
                        <m:t>𝟓</m:t>
                      </m:r>
                      <m:r>
                        <a:rPr lang="vi-VN" sz="3000" b="1" i="0" smtClean="0">
                          <a:latin typeface="Cambria Math" panose="02040503050406030204" pitchFamily="18" charset="0"/>
                        </a:rPr>
                        <m:t>=</m:t>
                      </m:r>
                      <m:r>
                        <a:rPr lang="vi-VN" sz="3000" b="1" i="0" smtClean="0">
                          <a:latin typeface="Cambria Math" panose="02040503050406030204" pitchFamily="18" charset="0"/>
                        </a:rPr>
                        <m:t>𝟏</m:t>
                      </m:r>
                    </m:oMath>
                  </m:oMathPara>
                </a14:m>
                <a:endParaRPr lang="vi-VN" sz="3000" b="1">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sSup>
                            <m:sSupPr>
                              <m:ctrlPr>
                                <a:rPr lang="vi-VN" sz="3000" b="1" i="1" smtClean="0">
                                  <a:latin typeface="Cambria Math" panose="02040503050406030204" pitchFamily="18" charset="0"/>
                                </a:rPr>
                              </m:ctrlPr>
                            </m:sSupPr>
                            <m:e>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e>
                              </m:rad>
                              <m:r>
                                <a:rPr lang="vi-VN" sz="3000" b="1" i="0" smtClean="0">
                                  <a:latin typeface="Cambria Math" panose="02040503050406030204" pitchFamily="18" charset="0"/>
                                </a:rPr>
                                <m:t>+</m:t>
                              </m:r>
                              <m:r>
                                <a:rPr lang="vi-VN" sz="3000" b="1" i="0" smtClean="0">
                                  <a:latin typeface="Cambria Math" panose="02040503050406030204" pitchFamily="18" charset="0"/>
                                </a:rPr>
                                <m:t>𝟒</m:t>
                              </m:r>
                              <m:r>
                                <a:rPr lang="vi-VN" sz="3000" b="1" i="0" smtClean="0">
                                  <a:latin typeface="Cambria Math" panose="02040503050406030204" pitchFamily="18" charset="0"/>
                                </a:rPr>
                                <m:t>)</m:t>
                              </m:r>
                            </m:e>
                            <m:sup>
                              <m:r>
                                <a:rPr lang="vi-VN" sz="3000" b="1" i="0" smtClean="0">
                                  <a:latin typeface="Cambria Math" panose="02040503050406030204" pitchFamily="18" charset="0"/>
                                </a:rPr>
                                <m:t>𝟐</m:t>
                              </m:r>
                            </m:sup>
                          </m:sSup>
                        </m:e>
                      </m:rad>
                      <m:r>
                        <a:rPr lang="vi-VN" sz="3000" b="1" i="0">
                          <a:latin typeface="Cambria Math" panose="02040503050406030204" pitchFamily="18" charset="0"/>
                        </a:rPr>
                        <m:t>=</m:t>
                      </m:r>
                      <m:r>
                        <a:rPr lang="vi-VN" sz="3000" b="1" i="0" smtClean="0">
                          <a:latin typeface="Cambria Math" panose="02040503050406030204" pitchFamily="18" charset="0"/>
                        </a:rPr>
                        <m:t>𝟔</m:t>
                      </m:r>
                    </m:oMath>
                  </m:oMathPara>
                </a14:m>
                <a:endParaRPr lang="vi-VN" sz="3000" b="1"/>
              </a:p>
              <a:p>
                <a14:m>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𝐱</m:t>
                            </m:r>
                          </m:e>
                        </m:rad>
                        <m:r>
                          <a:rPr lang="vi-VN" sz="3000" b="1" i="0">
                            <a:latin typeface="Cambria Math" panose="02040503050406030204" pitchFamily="18" charset="0"/>
                          </a:rPr>
                          <m:t>+</m:t>
                        </m:r>
                        <m:r>
                          <a:rPr lang="vi-VN" sz="3000" b="1" i="0">
                            <a:latin typeface="Cambria Math" panose="02040503050406030204" pitchFamily="18" charset="0"/>
                          </a:rPr>
                          <m:t>𝟒</m:t>
                        </m:r>
                      </m:e>
                    </m:d>
                    <m:r>
                      <a:rPr lang="vi-VN" sz="3000" b="1" i="0" smtClean="0">
                        <a:latin typeface="Cambria Math" panose="02040503050406030204" pitchFamily="18" charset="0"/>
                      </a:rPr>
                      <m:t>=</m:t>
                    </m:r>
                    <m:r>
                      <a:rPr lang="vi-VN" sz="3000" b="1" i="0" smtClean="0">
                        <a:latin typeface="Cambria Math" panose="02040503050406030204" pitchFamily="18" charset="0"/>
                      </a:rPr>
                      <m:t>𝟔</m:t>
                    </m:r>
                  </m:oMath>
                </a14:m>
                <a:r>
                  <a:rPr lang="vi-VN" sz="3000" b="1">
                    <a:latin typeface="Cambria Math" panose="02040503050406030204" pitchFamily="18" charset="0"/>
                    <a:ea typeface="Cambria Math" panose="02040503050406030204" pitchFamily="18" charset="0"/>
                  </a:rPr>
                  <a:t> vì 6 &gt; 0 (hn)</a:t>
                </a: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eqArr>
                            <m:eqArrPr>
                              <m:ctrlPr>
                                <a:rPr lang="vi-VN" sz="3000" b="1" i="1">
                                  <a:latin typeface="Cambria Math" panose="02040503050406030204" pitchFamily="18" charset="0"/>
                                </a:rPr>
                              </m:ctrlPr>
                            </m:eqArrPr>
                            <m:e>
                              <m:rad>
                                <m:radPr>
                                  <m:degHide m:val="on"/>
                                  <m:ctrlPr>
                                    <a:rPr lang="vi-VN" sz="3000" b="1" i="1">
                                      <a:latin typeface="Cambria Math" panose="02040503050406030204" pitchFamily="18" charset="0"/>
                                    </a:rPr>
                                  </m:ctrlPr>
                                </m:radPr>
                                <m:deg/>
                                <m:e>
                                  <m:r>
                                    <a:rPr lang="vi-VN" sz="3000" b="1">
                                      <a:latin typeface="Cambria Math" panose="02040503050406030204" pitchFamily="18" charset="0"/>
                                    </a:rPr>
                                    <m:t>𝐱</m:t>
                                  </m:r>
                                </m:e>
                              </m:rad>
                              <m:r>
                                <a:rPr lang="vi-VN" sz="3000" b="1">
                                  <a:latin typeface="Cambria Math" panose="02040503050406030204" pitchFamily="18" charset="0"/>
                                </a:rPr>
                                <m:t>+</m:t>
                              </m:r>
                              <m:r>
                                <a:rPr lang="vi-VN" sz="3000" b="1">
                                  <a:latin typeface="Cambria Math" panose="02040503050406030204" pitchFamily="18" charset="0"/>
                                </a:rPr>
                                <m:t>𝟒</m:t>
                              </m:r>
                              <m:r>
                                <a:rPr lang="vi-VN" sz="3000" b="1">
                                  <a:latin typeface="Cambria Math" panose="02040503050406030204" pitchFamily="18" charset="0"/>
                                </a:rPr>
                                <m:t>=</m:t>
                              </m:r>
                              <m:r>
                                <a:rPr lang="vi-VN" sz="3000" b="1">
                                  <a:latin typeface="Cambria Math" panose="02040503050406030204" pitchFamily="18" charset="0"/>
                                </a:rPr>
                                <m:t>𝟔</m:t>
                              </m:r>
                            </m:e>
                            <m:e>
                              <m:rad>
                                <m:radPr>
                                  <m:degHide m:val="on"/>
                                  <m:ctrlPr>
                                    <a:rPr lang="vi-VN" sz="3000" b="1" i="1">
                                      <a:latin typeface="Cambria Math" panose="02040503050406030204" pitchFamily="18" charset="0"/>
                                    </a:rPr>
                                  </m:ctrlPr>
                                </m:radPr>
                                <m:deg/>
                                <m:e>
                                  <m:r>
                                    <a:rPr lang="vi-VN" sz="3000" b="1">
                                      <a:latin typeface="Cambria Math" panose="02040503050406030204" pitchFamily="18" charset="0"/>
                                    </a:rPr>
                                    <m:t>𝐱</m:t>
                                  </m:r>
                                </m:e>
                              </m:rad>
                              <m:r>
                                <a:rPr lang="vi-VN" sz="3000" b="1">
                                  <a:latin typeface="Cambria Math" panose="02040503050406030204" pitchFamily="18" charset="0"/>
                                </a:rPr>
                                <m:t>+</m:t>
                              </m:r>
                              <m:r>
                                <a:rPr lang="vi-VN" sz="3000" b="1">
                                  <a:latin typeface="Cambria Math" panose="02040503050406030204" pitchFamily="18" charset="0"/>
                                </a:rPr>
                                <m:t>𝟒</m:t>
                              </m:r>
                              <m:r>
                                <a:rPr lang="vi-VN" sz="3000" b="1">
                                  <a:latin typeface="Cambria Math" panose="02040503050406030204" pitchFamily="18" charset="0"/>
                                </a:rPr>
                                <m:t>=−</m:t>
                              </m:r>
                              <m:r>
                                <a:rPr lang="vi-VN" sz="3000" b="1">
                                  <a:latin typeface="Cambria Math" panose="02040503050406030204" pitchFamily="18" charset="0"/>
                                </a:rPr>
                                <m:t>𝟔</m:t>
                              </m:r>
                            </m:e>
                          </m:eqArr>
                        </m:e>
                      </m:d>
                    </m:oMath>
                  </m:oMathPara>
                </a14:m>
                <a:endParaRPr lang="vi-VN" sz="3000" b="1">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eqArr>
                            <m:eqArrPr>
                              <m:ctrlPr>
                                <a:rPr lang="vi-VN" sz="3000" b="1" i="1">
                                  <a:latin typeface="Cambria Math" panose="02040503050406030204" pitchFamily="18" charset="0"/>
                                  <a:ea typeface="Cambria Math" panose="02040503050406030204" pitchFamily="18" charset="0"/>
                                </a:rPr>
                              </m:ctrlPr>
                            </m:eqArrPr>
                            <m:e>
                              <m:rad>
                                <m:radPr>
                                  <m:degHide m:val="on"/>
                                  <m:ctrlPr>
                                    <a:rPr lang="vi-VN" sz="3000" b="1" i="1">
                                      <a:latin typeface="Cambria Math" panose="02040503050406030204" pitchFamily="18" charset="0"/>
                                      <a:ea typeface="Cambria Math" panose="02040503050406030204" pitchFamily="18" charset="0"/>
                                    </a:rPr>
                                  </m:ctrlPr>
                                </m:radPr>
                                <m:deg/>
                                <m:e>
                                  <m:r>
                                    <a:rPr lang="vi-VN" sz="3000" b="1">
                                      <a:latin typeface="Cambria Math" panose="02040503050406030204" pitchFamily="18" charset="0"/>
                                      <a:ea typeface="Cambria Math" panose="02040503050406030204" pitchFamily="18" charset="0"/>
                                    </a:rPr>
                                    <m:t>𝐱</m:t>
                                  </m:r>
                                </m:e>
                              </m:rad>
                              <m:r>
                                <a:rPr lang="vi-VN" sz="3000" b="1">
                                  <a:latin typeface="Cambria Math" panose="02040503050406030204" pitchFamily="18" charset="0"/>
                                  <a:ea typeface="Cambria Math" panose="02040503050406030204" pitchFamily="18" charset="0"/>
                                </a:rPr>
                                <m:t>=</m:t>
                              </m:r>
                              <m:r>
                                <a:rPr lang="vi-VN" sz="3000" b="1">
                                  <a:latin typeface="Cambria Math" panose="02040503050406030204" pitchFamily="18" charset="0"/>
                                  <a:ea typeface="Cambria Math" panose="02040503050406030204" pitchFamily="18" charset="0"/>
                                </a:rPr>
                                <m:t>𝟐</m:t>
                              </m:r>
                              <m:r>
                                <a:rPr lang="vi-VN" sz="3000" b="1">
                                  <a:latin typeface="Cambria Math" panose="02040503050406030204" pitchFamily="18" charset="0"/>
                                  <a:ea typeface="Cambria Math" panose="02040503050406030204" pitchFamily="18" charset="0"/>
                                </a:rPr>
                                <m:t> (</m:t>
                              </m:r>
                              <m:r>
                                <a:rPr lang="vi-VN" sz="3000" b="1">
                                  <a:latin typeface="Cambria Math" panose="02040503050406030204" pitchFamily="18" charset="0"/>
                                  <a:ea typeface="Cambria Math" panose="02040503050406030204" pitchFamily="18" charset="0"/>
                                </a:rPr>
                                <m:t>𝐧𝐡</m:t>
                              </m:r>
                              <m:r>
                                <a:rPr lang="vi-VN" sz="3000" b="1">
                                  <a:latin typeface="Cambria Math" panose="02040503050406030204" pitchFamily="18" charset="0"/>
                                  <a:ea typeface="Cambria Math" panose="02040503050406030204" pitchFamily="18" charset="0"/>
                                </a:rPr>
                                <m:t>ậ</m:t>
                              </m:r>
                              <m:r>
                                <a:rPr lang="vi-VN" sz="3000" b="1">
                                  <a:latin typeface="Cambria Math" panose="02040503050406030204" pitchFamily="18" charset="0"/>
                                  <a:ea typeface="Cambria Math" panose="02040503050406030204" pitchFamily="18" charset="0"/>
                                </a:rPr>
                                <m:t>𝐧</m:t>
                              </m:r>
                              <m:r>
                                <a:rPr lang="vi-VN" sz="3000" b="1">
                                  <a:latin typeface="Cambria Math" panose="02040503050406030204" pitchFamily="18" charset="0"/>
                                  <a:ea typeface="Cambria Math" panose="02040503050406030204" pitchFamily="18" charset="0"/>
                                </a:rPr>
                                <m:t> </m:t>
                              </m:r>
                              <m:r>
                                <a:rPr lang="vi-VN" sz="3000" b="1">
                                  <a:latin typeface="Cambria Math" panose="02040503050406030204" pitchFamily="18" charset="0"/>
                                  <a:ea typeface="Cambria Math" panose="02040503050406030204" pitchFamily="18" charset="0"/>
                                </a:rPr>
                                <m:t>𝐯</m:t>
                              </m:r>
                              <m:r>
                                <a:rPr lang="vi-VN" sz="3000" b="1">
                                  <a:latin typeface="Cambria Math" panose="02040503050406030204" pitchFamily="18" charset="0"/>
                                  <a:ea typeface="Cambria Math" panose="02040503050406030204" pitchFamily="18" charset="0"/>
                                </a:rPr>
                                <m:t>ì </m:t>
                              </m:r>
                              <m:r>
                                <a:rPr lang="vi-VN" sz="3000" b="1">
                                  <a:latin typeface="Cambria Math" panose="02040503050406030204" pitchFamily="18" charset="0"/>
                                  <a:ea typeface="Cambria Math" panose="02040503050406030204" pitchFamily="18" charset="0"/>
                                </a:rPr>
                                <m:t>𝟐</m:t>
                              </m:r>
                              <m:r>
                                <a:rPr lang="vi-VN" sz="3000" b="1">
                                  <a:latin typeface="Cambria Math" panose="02040503050406030204" pitchFamily="18" charset="0"/>
                                  <a:ea typeface="Cambria Math" panose="02040503050406030204" pitchFamily="18" charset="0"/>
                                </a:rPr>
                                <m:t>≥</m:t>
                              </m:r>
                              <m:r>
                                <a:rPr lang="vi-VN" sz="3000" b="1">
                                  <a:latin typeface="Cambria Math" panose="02040503050406030204" pitchFamily="18" charset="0"/>
                                  <a:ea typeface="Cambria Math" panose="02040503050406030204" pitchFamily="18" charset="0"/>
                                </a:rPr>
                                <m:t>𝟎</m:t>
                              </m:r>
                              <m:r>
                                <a:rPr lang="vi-VN" sz="3000" b="1">
                                  <a:latin typeface="Cambria Math" panose="02040503050406030204" pitchFamily="18" charset="0"/>
                                  <a:ea typeface="Cambria Math" panose="02040503050406030204" pitchFamily="18" charset="0"/>
                                </a:rPr>
                                <m:t>)</m:t>
                              </m:r>
                            </m:e>
                            <m:e>
                              <m:rad>
                                <m:radPr>
                                  <m:degHide m:val="on"/>
                                  <m:ctrlPr>
                                    <a:rPr lang="vi-VN" sz="3000" b="1" i="1">
                                      <a:latin typeface="Cambria Math" panose="02040503050406030204" pitchFamily="18" charset="0"/>
                                      <a:ea typeface="Cambria Math" panose="02040503050406030204" pitchFamily="18" charset="0"/>
                                    </a:rPr>
                                  </m:ctrlPr>
                                </m:radPr>
                                <m:deg/>
                                <m:e>
                                  <m:r>
                                    <a:rPr lang="vi-VN" sz="3000" b="1">
                                      <a:latin typeface="Cambria Math" panose="02040503050406030204" pitchFamily="18" charset="0"/>
                                      <a:ea typeface="Cambria Math" panose="02040503050406030204" pitchFamily="18" charset="0"/>
                                    </a:rPr>
                                    <m:t>𝐱</m:t>
                                  </m:r>
                                </m:e>
                              </m:rad>
                              <m:r>
                                <a:rPr lang="vi-VN" sz="3000" b="1">
                                  <a:latin typeface="Cambria Math" panose="02040503050406030204" pitchFamily="18" charset="0"/>
                                  <a:ea typeface="Cambria Math" panose="02040503050406030204" pitchFamily="18" charset="0"/>
                                </a:rPr>
                                <m:t>=−</m:t>
                              </m:r>
                              <m:r>
                                <a:rPr lang="vi-VN" sz="3000" b="1">
                                  <a:latin typeface="Cambria Math" panose="02040503050406030204" pitchFamily="18" charset="0"/>
                                  <a:ea typeface="Cambria Math" panose="02040503050406030204" pitchFamily="18" charset="0"/>
                                </a:rPr>
                                <m:t>𝟏𝟎</m:t>
                              </m:r>
                              <m:r>
                                <a:rPr lang="vi-VN" sz="3000" b="1">
                                  <a:latin typeface="Cambria Math" panose="02040503050406030204" pitchFamily="18" charset="0"/>
                                  <a:ea typeface="Cambria Math" panose="02040503050406030204" pitchFamily="18" charset="0"/>
                                </a:rPr>
                                <m:t> (</m:t>
                              </m:r>
                              <m:r>
                                <a:rPr lang="vi-VN" sz="3000" b="1">
                                  <a:latin typeface="Cambria Math" panose="02040503050406030204" pitchFamily="18" charset="0"/>
                                  <a:ea typeface="Cambria Math" panose="02040503050406030204" pitchFamily="18" charset="0"/>
                                </a:rPr>
                                <m:t>𝐥𝐨</m:t>
                              </m:r>
                              <m:r>
                                <a:rPr lang="vi-VN" sz="3000" b="1">
                                  <a:latin typeface="Cambria Math" panose="02040503050406030204" pitchFamily="18" charset="0"/>
                                  <a:ea typeface="Cambria Math" panose="02040503050406030204" pitchFamily="18" charset="0"/>
                                </a:rPr>
                                <m:t>ạ</m:t>
                              </m:r>
                              <m:r>
                                <a:rPr lang="vi-VN" sz="3000" b="1">
                                  <a:latin typeface="Cambria Math" panose="02040503050406030204" pitchFamily="18" charset="0"/>
                                  <a:ea typeface="Cambria Math" panose="02040503050406030204" pitchFamily="18" charset="0"/>
                                </a:rPr>
                                <m:t>𝐢</m:t>
                              </m:r>
                              <m:r>
                                <a:rPr lang="vi-VN" sz="3000" b="1">
                                  <a:latin typeface="Cambria Math" panose="02040503050406030204" pitchFamily="18" charset="0"/>
                                  <a:ea typeface="Cambria Math" panose="02040503050406030204" pitchFamily="18" charset="0"/>
                                </a:rPr>
                                <m:t> </m:t>
                              </m:r>
                              <m:r>
                                <a:rPr lang="vi-VN" sz="3000" b="1">
                                  <a:latin typeface="Cambria Math" panose="02040503050406030204" pitchFamily="18" charset="0"/>
                                  <a:ea typeface="Cambria Math" panose="02040503050406030204" pitchFamily="18" charset="0"/>
                                </a:rPr>
                                <m:t>𝐯</m:t>
                              </m:r>
                              <m:r>
                                <a:rPr lang="vi-VN" sz="3000" b="1">
                                  <a:latin typeface="Cambria Math" panose="02040503050406030204" pitchFamily="18" charset="0"/>
                                  <a:ea typeface="Cambria Math" panose="02040503050406030204" pitchFamily="18" charset="0"/>
                                </a:rPr>
                                <m:t>ì −</m:t>
                              </m:r>
                              <m:r>
                                <a:rPr lang="vi-VN" sz="3000" b="1">
                                  <a:latin typeface="Cambria Math" panose="02040503050406030204" pitchFamily="18" charset="0"/>
                                  <a:ea typeface="Cambria Math" panose="02040503050406030204" pitchFamily="18" charset="0"/>
                                </a:rPr>
                                <m:t>𝟏𝟎</m:t>
                              </m:r>
                              <m:r>
                                <a:rPr lang="vi-VN" sz="3000" b="1">
                                  <a:latin typeface="Cambria Math" panose="02040503050406030204" pitchFamily="18" charset="0"/>
                                  <a:ea typeface="Cambria Math" panose="02040503050406030204" pitchFamily="18" charset="0"/>
                                </a:rPr>
                                <m:t>&lt;</m:t>
                              </m:r>
                              <m:r>
                                <a:rPr lang="vi-VN" sz="3000" b="1">
                                  <a:latin typeface="Cambria Math" panose="02040503050406030204" pitchFamily="18" charset="0"/>
                                  <a:ea typeface="Cambria Math" panose="02040503050406030204" pitchFamily="18" charset="0"/>
                                </a:rPr>
                                <m:t>𝟎</m:t>
                              </m:r>
                              <m:r>
                                <a:rPr lang="vi-VN" sz="3000" b="1">
                                  <a:latin typeface="Cambria Math" panose="02040503050406030204" pitchFamily="18" charset="0"/>
                                  <a:ea typeface="Cambria Math" panose="02040503050406030204" pitchFamily="18" charset="0"/>
                                </a:rPr>
                                <m:t>)</m:t>
                              </m:r>
                            </m:e>
                          </m:eqArr>
                        </m:e>
                      </m:d>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𝐱</m:t>
                      </m:r>
                      <m:r>
                        <a:rPr lang="vi-VN" sz="3000" b="1" i="0" smtClean="0">
                          <a:latin typeface="Cambria Math" panose="02040503050406030204" pitchFamily="18" charset="0"/>
                          <a:ea typeface="Cambria Math" panose="02040503050406030204" pitchFamily="18" charset="0"/>
                        </a:rPr>
                        <m:t>=</m:t>
                      </m:r>
                      <m:sSup>
                        <m:sSupPr>
                          <m:ctrlPr>
                            <a:rPr lang="vi-VN" sz="3000" b="1" i="1" smtClean="0">
                              <a:latin typeface="Cambria Math" panose="02040503050406030204" pitchFamily="18" charset="0"/>
                              <a:ea typeface="Cambria Math" panose="02040503050406030204" pitchFamily="18" charset="0"/>
                            </a:rPr>
                          </m:ctrlPr>
                        </m:sSupPr>
                        <m:e>
                          <m:r>
                            <a:rPr lang="vi-VN" sz="3000" b="1" i="1" smtClean="0">
                              <a:latin typeface="Cambria Math" panose="02040503050406030204" pitchFamily="18" charset="0"/>
                              <a:ea typeface="Cambria Math" panose="02040503050406030204" pitchFamily="18" charset="0"/>
                            </a:rPr>
                            <m:t>𝟐</m:t>
                          </m:r>
                        </m:e>
                        <m:sup>
                          <m:r>
                            <a:rPr lang="vi-VN" sz="3000" b="1" i="1" smtClean="0">
                              <a:latin typeface="Cambria Math" panose="02040503050406030204" pitchFamily="18" charset="0"/>
                              <a:ea typeface="Cambria Math" panose="02040503050406030204" pitchFamily="18" charset="0"/>
                            </a:rPr>
                            <m:t>𝟐</m:t>
                          </m:r>
                        </m:sup>
                      </m:sSup>
                      <m:r>
                        <a:rPr lang="vi-VN" sz="3000" b="1" i="1" smtClean="0">
                          <a:latin typeface="Cambria Math" panose="02040503050406030204" pitchFamily="18" charset="0"/>
                          <a:ea typeface="Cambria Math" panose="02040503050406030204" pitchFamily="18" charset="0"/>
                        </a:rPr>
                        <m:t>=</m:t>
                      </m:r>
                      <m:r>
                        <a:rPr lang="vi-VN" sz="3000" b="1" i="1" smtClean="0">
                          <a:latin typeface="Cambria Math" panose="02040503050406030204" pitchFamily="18" charset="0"/>
                          <a:ea typeface="Cambria Math" panose="02040503050406030204" pitchFamily="18" charset="0"/>
                        </a:rPr>
                        <m:t>𝟒</m:t>
                      </m:r>
                    </m:oMath>
                  </m:oMathPara>
                </a14:m>
                <a:endParaRPr lang="vi-VN" sz="3000" b="1"/>
              </a:p>
              <a:p>
                <a:r>
                  <a:rPr lang="vi-VN" sz="3000" b="1"/>
                  <a:t>Vậy tập nghiệm S = {4}</a:t>
                </a:r>
              </a:p>
            </p:txBody>
          </p:sp>
        </mc:Choice>
        <mc:Fallback xmlns="">
          <p:sp>
            <p:nvSpPr>
              <p:cNvPr id="12" name="Rectangle 11"/>
              <p:cNvSpPr>
                <a:spLocks noRot="1" noChangeAspect="1" noMove="1" noResize="1" noEditPoints="1" noAdjustHandles="1" noChangeArrowheads="1" noChangeShapeType="1" noTextEdit="1"/>
              </p:cNvSpPr>
              <p:nvPr/>
            </p:nvSpPr>
            <p:spPr>
              <a:xfrm>
                <a:off x="3376030" y="820000"/>
                <a:ext cx="6161465" cy="5820952"/>
              </a:xfrm>
              <a:prstGeom prst="rect">
                <a:avLst/>
              </a:prstGeom>
              <a:blipFill>
                <a:blip r:embed="rId2"/>
                <a:stretch>
                  <a:fillRect l="-2374" b="-2306"/>
                </a:stretch>
              </a:blipFill>
            </p:spPr>
            <p:txBody>
              <a:bodyPr/>
              <a:lstStyle/>
              <a:p>
                <a:r>
                  <a:rPr lang="vi-VN">
                    <a:noFill/>
                  </a:rPr>
                  <a:t> </a:t>
                </a:r>
              </a:p>
            </p:txBody>
          </p:sp>
        </mc:Fallback>
      </mc:AlternateContent>
      <p:sp>
        <p:nvSpPr>
          <p:cNvPr id="5" name="Rectangle 4"/>
          <p:cNvSpPr/>
          <p:nvPr/>
        </p:nvSpPr>
        <p:spPr>
          <a:xfrm>
            <a:off x="1252597" y="820000"/>
            <a:ext cx="2123433" cy="1477328"/>
          </a:xfrm>
          <a:prstGeom prst="rect">
            <a:avLst/>
          </a:prstGeom>
        </p:spPr>
        <p:txBody>
          <a:bodyPr wrap="square">
            <a:spAutoFit/>
          </a:bodyPr>
          <a:lstStyle/>
          <a:p>
            <a:pPr marL="457200" indent="-457200">
              <a:buFont typeface="+mj-lt"/>
              <a:buAutoNum type="arabicParenR"/>
            </a:pPr>
            <a:r>
              <a:rPr lang="vi-VN" sz="3000" b="1" u="sng">
                <a:solidFill>
                  <a:srgbClr val="3333FF"/>
                </a:solidFill>
                <a:ea typeface="MS Mincho" panose="02020609040205080304" pitchFamily="49" charset="-128"/>
              </a:rPr>
              <a:t>Giải các phương trình</a:t>
            </a:r>
            <a:r>
              <a:rPr lang="vi-VN" sz="3000" b="1">
                <a:solidFill>
                  <a:srgbClr val="3333FF"/>
                </a:solidFill>
                <a:ea typeface="MS Mincho" panose="02020609040205080304" pitchFamily="49" charset="-128"/>
              </a:rPr>
              <a:t>:</a:t>
            </a:r>
            <a:endParaRPr lang="vi-VN" sz="3000" b="1">
              <a:solidFill>
                <a:srgbClr val="3333FF"/>
              </a:solidFill>
            </a:endParaRPr>
          </a:p>
        </p:txBody>
      </p:sp>
    </p:spTree>
    <p:extLst>
      <p:ext uri="{BB962C8B-B14F-4D97-AF65-F5344CB8AC3E}">
        <p14:creationId xmlns:p14="http://schemas.microsoft.com/office/powerpoint/2010/main" val="19689198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7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75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75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75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75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75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left)">
                                      <p:cBhvr>
                                        <p:cTn id="37" dur="75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2532548" y="1339825"/>
                <a:ext cx="7138321" cy="11487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
                                <a:rPr lang="vi-VN" sz="3000" b="1" i="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den>
                          </m:f>
                          <m:r>
                            <a:rPr lang="vi-VN" sz="3000" b="1" i="0">
                              <a:latin typeface="Cambria Math" panose="02040503050406030204" pitchFamily="18" charset="0"/>
                            </a:rPr>
                            <m:t>−</m:t>
                          </m:r>
                          <m:f>
                            <m:fPr>
                              <m:ctrlPr>
                                <a:rPr lang="vi-VN" sz="3000" b="1" i="1" smtClean="0">
                                  <a:latin typeface="Cambria Math" panose="02040503050406030204" pitchFamily="18" charset="0"/>
                                </a:rPr>
                              </m:ctrlPr>
                            </m:fPr>
                            <m:num>
                              <m:r>
                                <a:rPr lang="vi-VN" sz="3000" b="1" i="0" smtClean="0">
                                  <a:latin typeface="Cambria Math" panose="02040503050406030204" pitchFamily="18" charset="0"/>
                                </a:rPr>
                                <m:t>𝟏</m:t>
                              </m:r>
                            </m:num>
                            <m:den>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den>
                          </m:f>
                        </m:e>
                      </m:d>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
                                <a:rPr lang="vi-VN" sz="3000" b="1" i="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den>
                          </m:f>
                          <m:r>
                            <a:rPr lang="vi-VN" sz="3000" b="1" i="0">
                              <a:latin typeface="Cambria Math" panose="02040503050406030204" pitchFamily="18" charset="0"/>
                            </a:rPr>
                            <m:t>−</m:t>
                          </m:r>
                          <m:f>
                            <m:fPr>
                              <m:ctrlPr>
                                <a:rPr lang="vi-VN" sz="3000" b="1" i="1">
                                  <a:latin typeface="Cambria Math" panose="02040503050406030204" pitchFamily="18" charset="0"/>
                                </a:rPr>
                              </m:ctrlPr>
                            </m:fPr>
                            <m:num>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𝟏</m:t>
                              </m:r>
                            </m:den>
                          </m:f>
                        </m:e>
                      </m:d>
                    </m:oMath>
                  </m:oMathPara>
                </a14:m>
                <a:endParaRPr lang="vi-VN" sz="3000" b="1">
                  <a:solidFill>
                    <a:schemeClr val="tx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532548" y="1339825"/>
                <a:ext cx="7138321" cy="1148776"/>
              </a:xfrm>
              <a:prstGeom prst="rect">
                <a:avLst/>
              </a:prstGeom>
              <a:blipFill>
                <a:blip r:embed="rId2"/>
                <a:stretch>
                  <a:fillRect/>
                </a:stretch>
              </a:blipFill>
            </p:spPr>
            <p:txBody>
              <a:bodyPr/>
              <a:lstStyle/>
              <a:p>
                <a:r>
                  <a:rPr lang="vi-VN">
                    <a:noFill/>
                  </a:rPr>
                  <a:t> </a:t>
                </a:r>
              </a:p>
            </p:txBody>
          </p:sp>
        </mc:Fallback>
      </mc:AlternateContent>
      <p:sp>
        <p:nvSpPr>
          <p:cNvPr id="3" name="Rectangle 2"/>
          <p:cNvSpPr/>
          <p:nvPr/>
        </p:nvSpPr>
        <p:spPr>
          <a:xfrm>
            <a:off x="2956466" y="762391"/>
            <a:ext cx="6290486" cy="553998"/>
          </a:xfrm>
          <a:prstGeom prst="rect">
            <a:avLst/>
          </a:prstGeom>
        </p:spPr>
        <p:txBody>
          <a:bodyPr wrap="square">
            <a:spAutoFit/>
          </a:bodyPr>
          <a:lstStyle/>
          <a:p>
            <a:pPr marL="396000" indent="-396000">
              <a:buFont typeface="+mj-lt"/>
              <a:buAutoNum type="arabicParenR" startAt="2"/>
            </a:pPr>
            <a:r>
              <a:rPr lang="vi-VN" sz="3000" b="1" u="sng">
                <a:solidFill>
                  <a:srgbClr val="3333FF"/>
                </a:solidFill>
                <a:ea typeface="MS Mincho" panose="02020609040205080304" pitchFamily="49" charset="-128"/>
              </a:rPr>
              <a:t>Toán tổng hợp</a:t>
            </a:r>
            <a:r>
              <a:rPr lang="vi-VN" sz="3000" b="1">
                <a:ea typeface="MS Mincho" panose="02020609040205080304" pitchFamily="49" charset="-128"/>
              </a:rPr>
              <a:t>: Cho biểu thức</a:t>
            </a:r>
          </a:p>
        </p:txBody>
      </p:sp>
      <p:sp>
        <p:nvSpPr>
          <p:cNvPr id="9" name="Rectangle 8"/>
          <p:cNvSpPr/>
          <p:nvPr/>
        </p:nvSpPr>
        <p:spPr>
          <a:xfrm>
            <a:off x="2532548" y="2488601"/>
            <a:ext cx="7114996" cy="553998"/>
          </a:xfrm>
          <a:prstGeom prst="rect">
            <a:avLst/>
          </a:prstGeom>
        </p:spPr>
        <p:txBody>
          <a:bodyPr wrap="square">
            <a:spAutoFit/>
          </a:bodyPr>
          <a:lstStyle/>
          <a:p>
            <a:pPr marL="457200" indent="-457200">
              <a:buFont typeface="+mj-lt"/>
              <a:buAutoNum type="alphaLcParenR"/>
            </a:pPr>
            <a:r>
              <a:rPr lang="vi-VN" sz="3000" b="1" dirty="0" err="1">
                <a:solidFill>
                  <a:srgbClr val="3333FF"/>
                </a:solidFill>
                <a:ea typeface="MS Mincho" panose="02020609040205080304" pitchFamily="49" charset="-128"/>
              </a:rPr>
              <a:t>Rút</a:t>
            </a:r>
            <a:r>
              <a:rPr lang="vi-VN" sz="3000" b="1" dirty="0">
                <a:solidFill>
                  <a:srgbClr val="3333FF"/>
                </a:solidFill>
                <a:ea typeface="MS Mincho" panose="02020609040205080304" pitchFamily="49" charset="-128"/>
              </a:rPr>
              <a:t> </a:t>
            </a:r>
            <a:r>
              <a:rPr lang="vi-VN" sz="3000" b="1" dirty="0" err="1">
                <a:solidFill>
                  <a:srgbClr val="3333FF"/>
                </a:solidFill>
                <a:ea typeface="MS Mincho" panose="02020609040205080304" pitchFamily="49" charset="-128"/>
              </a:rPr>
              <a:t>gọn</a:t>
            </a:r>
            <a:r>
              <a:rPr lang="vi-VN" sz="3000" b="1" dirty="0">
                <a:solidFill>
                  <a:srgbClr val="3333FF"/>
                </a:solidFill>
                <a:ea typeface="MS Mincho" panose="02020609040205080304" pitchFamily="49" charset="-128"/>
              </a:rPr>
              <a:t> M </a:t>
            </a:r>
            <a:r>
              <a:rPr lang="vi-VN" sz="3000" b="1" dirty="0" err="1">
                <a:solidFill>
                  <a:srgbClr val="3333FF"/>
                </a:solidFill>
                <a:ea typeface="MS Mincho" panose="02020609040205080304" pitchFamily="49" charset="-128"/>
              </a:rPr>
              <a:t>với</a:t>
            </a:r>
            <a:r>
              <a:rPr lang="vi-VN" sz="3000" b="1" dirty="0">
                <a:solidFill>
                  <a:srgbClr val="3333FF"/>
                </a:solidFill>
                <a:ea typeface="MS Mincho" panose="02020609040205080304" pitchFamily="49" charset="-128"/>
              </a:rPr>
              <a:t> a &gt; 0, a </a:t>
            </a:r>
            <a:r>
              <a:rPr lang="vi-VN" sz="3000" b="1" dirty="0">
                <a:solidFill>
                  <a:srgbClr val="3333FF"/>
                </a:solidFill>
                <a:ea typeface="MS Mincho" panose="02020609040205080304" pitchFamily="49" charset="-128"/>
                <a:sym typeface="Symbol" panose="05050102010706020507" pitchFamily="18" charset="2"/>
              </a:rPr>
              <a:t> 1 </a:t>
            </a:r>
            <a:r>
              <a:rPr lang="vi-VN" sz="3000" b="1" dirty="0" err="1">
                <a:solidFill>
                  <a:srgbClr val="3333FF"/>
                </a:solidFill>
                <a:ea typeface="MS Mincho" panose="02020609040205080304" pitchFamily="49" charset="-128"/>
                <a:sym typeface="Symbol" panose="05050102010706020507" pitchFamily="18" charset="2"/>
              </a:rPr>
              <a:t>và</a:t>
            </a:r>
            <a:r>
              <a:rPr lang="vi-VN" sz="3000" b="1" dirty="0">
                <a:solidFill>
                  <a:srgbClr val="3333FF"/>
                </a:solidFill>
                <a:ea typeface="MS Mincho" panose="02020609040205080304" pitchFamily="49" charset="-128"/>
                <a:sym typeface="Symbol" panose="05050102010706020507" pitchFamily="18" charset="2"/>
              </a:rPr>
              <a:t> a  4.</a:t>
            </a:r>
            <a:endParaRPr lang="vi-VN" sz="3000" b="1" dirty="0">
              <a:solidFill>
                <a:srgbClr val="3333FF"/>
              </a:solidFill>
              <a:ea typeface="MS Mincho" panose="02020609040205080304" pitchFamily="49" charset="-128"/>
            </a:endParaRPr>
          </a:p>
        </p:txBody>
      </p:sp>
      <mc:AlternateContent xmlns:mc="http://schemas.openxmlformats.org/markup-compatibility/2006" xmlns:a14="http://schemas.microsoft.com/office/drawing/2010/main">
        <mc:Choice Requires="a14">
          <p:sp>
            <p:nvSpPr>
              <p:cNvPr id="12" name="TextBox 11"/>
              <p:cNvSpPr txBox="1"/>
              <p:nvPr/>
            </p:nvSpPr>
            <p:spPr>
              <a:xfrm>
                <a:off x="2541258" y="3042599"/>
                <a:ext cx="7129611" cy="11487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
                                <a:rPr lang="vi-VN" sz="3000" b="1" i="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den>
                          </m:f>
                          <m:r>
                            <a:rPr lang="vi-VN" sz="3000" b="1" i="0">
                              <a:latin typeface="Cambria Math" panose="02040503050406030204" pitchFamily="18" charset="0"/>
                            </a:rPr>
                            <m:t>−</m:t>
                          </m:r>
                          <m:f>
                            <m:fPr>
                              <m:ctrlPr>
                                <a:rPr lang="vi-VN" sz="3000" b="1" i="1" smtClean="0">
                                  <a:latin typeface="Cambria Math" panose="02040503050406030204" pitchFamily="18" charset="0"/>
                                </a:rPr>
                              </m:ctrlPr>
                            </m:fPr>
                            <m:num>
                              <m:r>
                                <a:rPr lang="vi-VN" sz="3000" b="1" i="0" smtClean="0">
                                  <a:latin typeface="Cambria Math" panose="02040503050406030204" pitchFamily="18" charset="0"/>
                                </a:rPr>
                                <m:t>𝟏</m:t>
                              </m:r>
                            </m:num>
                            <m:den>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den>
                          </m:f>
                        </m:e>
                      </m:d>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
                                <a:rPr lang="vi-VN" sz="3000" b="1" i="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den>
                          </m:f>
                          <m:r>
                            <a:rPr lang="vi-VN" sz="3000" b="1" i="0">
                              <a:latin typeface="Cambria Math" panose="02040503050406030204" pitchFamily="18" charset="0"/>
                            </a:rPr>
                            <m:t>−</m:t>
                          </m:r>
                          <m:f>
                            <m:fPr>
                              <m:ctrlPr>
                                <a:rPr lang="vi-VN" sz="3000" b="1" i="1">
                                  <a:latin typeface="Cambria Math" panose="02040503050406030204" pitchFamily="18" charset="0"/>
                                </a:rPr>
                              </m:ctrlPr>
                            </m:fPr>
                            <m:num>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𝟏</m:t>
                              </m:r>
                            </m:den>
                          </m:f>
                        </m:e>
                      </m:d>
                    </m:oMath>
                  </m:oMathPara>
                </a14:m>
                <a:endParaRPr lang="vi-VN" sz="3000" b="1">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541258" y="3042599"/>
                <a:ext cx="7129611" cy="1148776"/>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00445" y="4191375"/>
                <a:ext cx="12544697" cy="116531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
                                <a:rPr lang="vi-VN" sz="3000" b="1" i="0" smtClean="0">
                                  <a:latin typeface="Cambria Math" panose="02040503050406030204" pitchFamily="18" charset="0"/>
                                </a:rPr>
                                <m:t>𝟏</m:t>
                              </m:r>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
                                <a:rPr lang="vi-VN" sz="3000" b="1" i="0" smtClean="0">
                                  <a:latin typeface="Cambria Math" panose="02040503050406030204" pitchFamily="18" charset="0"/>
                                </a:rPr>
                                <m:t>𝟏</m:t>
                              </m:r>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smtClean="0">
                                  <a:latin typeface="Cambria Math" panose="02040503050406030204" pitchFamily="18" charset="0"/>
                                </a:rPr>
                                <m:t>)</m:t>
                              </m:r>
                            </m:num>
                            <m:den>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smtClean="0">
                                  <a:latin typeface="Cambria Math" panose="02040503050406030204" pitchFamily="18" charset="0"/>
                                </a:rPr>
                                <m:t>)</m:t>
                              </m:r>
                            </m:den>
                          </m:f>
                        </m:e>
                      </m:d>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d>
                                <m:dPr>
                                  <m:ctrlPr>
                                    <a:rPr lang="vi-VN" sz="3000" b="1" i="1" smtClean="0">
                                      <a:latin typeface="Cambria Math" panose="02040503050406030204" pitchFamily="18" charset="0"/>
                                    </a:rPr>
                                  </m:ctrlPr>
                                </m:dPr>
                                <m:e>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
                                    <a:rPr lang="vi-VN" sz="3000" b="1" i="0">
                                      <a:latin typeface="Cambria Math" panose="02040503050406030204" pitchFamily="18" charset="0"/>
                                    </a:rPr>
                                    <m:t>𝟏</m:t>
                                  </m:r>
                                </m:e>
                              </m:d>
                              <m:d>
                                <m:dPr>
                                  <m:ctrlPr>
                                    <a:rPr lang="vi-VN" sz="3000" b="1" i="1" smtClean="0">
                                      <a:latin typeface="Cambria Math" panose="02040503050406030204" pitchFamily="18" charset="0"/>
                                    </a:rPr>
                                  </m:ctrlPr>
                                </m:dPr>
                                <m:e>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e>
                              </m:d>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smtClean="0">
                                  <a:latin typeface="Cambria Math" panose="02040503050406030204" pitchFamily="18" charset="0"/>
                                </a:rPr>
                                <m:t>+</m:t>
                              </m:r>
                              <m:r>
                                <a:rPr lang="vi-VN" sz="3000" b="1" i="0" smtClean="0">
                                  <a:latin typeface="Cambria Math" panose="02040503050406030204" pitchFamily="18" charset="0"/>
                                </a:rPr>
                                <m:t>𝟐</m:t>
                              </m:r>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r>
                                <a:rPr lang="vi-VN" sz="3000" b="1" i="0" smtClean="0">
                                  <a:latin typeface="Cambria Math" panose="02040503050406030204" pitchFamily="18" charset="0"/>
                                </a:rPr>
                                <m:t>)</m:t>
                              </m:r>
                            </m:num>
                            <m:den>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smtClean="0">
                                  <a:latin typeface="Cambria Math" panose="02040503050406030204" pitchFamily="18" charset="0"/>
                                </a:rPr>
                                <m:t>)</m:t>
                              </m:r>
                            </m:den>
                          </m:f>
                        </m:e>
                      </m:d>
                    </m:oMath>
                  </m:oMathPara>
                </a14:m>
                <a:endParaRPr lang="vi-VN" sz="3000" b="1">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00445" y="4191375"/>
                <a:ext cx="12544697" cy="1165319"/>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41258" y="5356694"/>
                <a:ext cx="7353230" cy="11487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smtClean="0">
                                  <a:latin typeface="Cambria Math" panose="02040503050406030204" pitchFamily="18" charset="0"/>
                                </a:rPr>
                                <m:t>+</m:t>
                              </m:r>
                              <m:r>
                                <a:rPr lang="vi-VN" sz="3000" b="1" i="0">
                                  <a:latin typeface="Cambria Math" panose="02040503050406030204" pitchFamily="18" charset="0"/>
                                </a:rPr>
                                <m:t>𝟏</m:t>
                              </m:r>
                            </m:num>
                            <m:den>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smtClean="0">
                                  <a:latin typeface="Cambria Math" panose="02040503050406030204" pitchFamily="18" charset="0"/>
                                </a:rPr>
                                <m:t>)</m:t>
                              </m:r>
                            </m:den>
                          </m:f>
                        </m:e>
                      </m:d>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
                                <a:rPr lang="vi-VN" sz="3000" b="1" i="0" smtClean="0">
                                  <a:latin typeface="Cambria Math" panose="02040503050406030204" pitchFamily="18" charset="0"/>
                                </a:rPr>
                                <m:t>𝐚</m:t>
                              </m:r>
                              <m:r>
                                <a:rPr lang="vi-VN" sz="3000" b="1" i="0" smtClean="0">
                                  <a:latin typeface="Cambria Math" panose="02040503050406030204" pitchFamily="18" charset="0"/>
                                </a:rPr>
                                <m:t>−</m:t>
                              </m:r>
                              <m:r>
                                <a:rPr lang="vi-VN" sz="3000" b="1" i="0" smtClean="0">
                                  <a:latin typeface="Cambria Math" panose="02040503050406030204" pitchFamily="18" charset="0"/>
                                </a:rPr>
                                <m:t>𝟏</m:t>
                              </m:r>
                              <m:r>
                                <a:rPr lang="vi-VN" sz="3000" b="1" i="0" smtClean="0">
                                  <a:latin typeface="Cambria Math" panose="02040503050406030204" pitchFamily="18" charset="0"/>
                                </a:rPr>
                                <m:t>−</m:t>
                              </m:r>
                              <m:r>
                                <a:rPr lang="vi-VN" sz="3000" b="1" i="0" smtClean="0">
                                  <a:latin typeface="Cambria Math" panose="02040503050406030204" pitchFamily="18" charset="0"/>
                                </a:rPr>
                                <m:t>𝐚</m:t>
                              </m:r>
                              <m:r>
                                <a:rPr lang="vi-VN" sz="3000" b="1" i="0" smtClean="0">
                                  <a:latin typeface="Cambria Math" panose="02040503050406030204" pitchFamily="18" charset="0"/>
                                </a:rPr>
                                <m:t>+</m:t>
                              </m:r>
                              <m:r>
                                <a:rPr lang="vi-VN" sz="3000" b="1" i="0" smtClean="0">
                                  <a:latin typeface="Cambria Math" panose="02040503050406030204" pitchFamily="18" charset="0"/>
                                </a:rPr>
                                <m:t>𝟒</m:t>
                              </m:r>
                            </m:num>
                            <m:den>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smtClean="0">
                                  <a:latin typeface="Cambria Math" panose="02040503050406030204" pitchFamily="18" charset="0"/>
                                </a:rPr>
                                <m:t>)</m:t>
                              </m:r>
                            </m:den>
                          </m:f>
                        </m:e>
                      </m:d>
                    </m:oMath>
                  </m:oMathPara>
                </a14:m>
                <a:endParaRPr lang="vi-VN" sz="3000" b="1">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541258" y="5356694"/>
                <a:ext cx="7353230" cy="1148776"/>
              </a:xfrm>
              <a:prstGeom prst="rect">
                <a:avLst/>
              </a:prstGeom>
              <a:blipFill>
                <a:blip r:embed="rId5"/>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7075069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9" grpId="0"/>
      <p:bldP spid="12"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p:cNvSpPr txBox="1"/>
              <p:nvPr/>
            </p:nvSpPr>
            <p:spPr>
              <a:xfrm>
                <a:off x="1371601" y="1014865"/>
                <a:ext cx="6229432" cy="113287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f>
                        <m:fPr>
                          <m:ctrlPr>
                            <a:rPr lang="vi-VN" sz="3000" b="1" i="1">
                              <a:latin typeface="Cambria Math" panose="02040503050406030204" pitchFamily="18" charset="0"/>
                            </a:rPr>
                          </m:ctrlPr>
                        </m:fPr>
                        <m:num>
                          <m:r>
                            <a:rPr lang="vi-VN" sz="3000" b="1" i="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a:latin typeface="Cambria Math" panose="02040503050406030204" pitchFamily="18" charset="0"/>
                            </a:rPr>
                            <m:t>)</m:t>
                          </m:r>
                        </m:den>
                      </m:f>
                      <m:r>
                        <a:rPr lang="vi-VN" sz="3000" b="1" i="0" smtClean="0">
                          <a:latin typeface="Cambria Math" panose="02040503050406030204" pitchFamily="18" charset="0"/>
                        </a:rPr>
                        <m:t>.</m:t>
                      </m:r>
                      <m:f>
                        <m:fPr>
                          <m:ctrlPr>
                            <a:rPr lang="vi-VN" sz="3000" b="1" i="1">
                              <a:latin typeface="Cambria Math" panose="02040503050406030204" pitchFamily="18" charset="0"/>
                            </a:rPr>
                          </m:ctrlPr>
                        </m:fPr>
                        <m:num>
                          <m:r>
                            <a:rPr lang="vi-VN" sz="3000" b="1" i="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𝟐</m:t>
                          </m:r>
                          <m:r>
                            <a:rPr lang="vi-VN" sz="3000" b="1" i="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a:latin typeface="Cambria Math" panose="02040503050406030204" pitchFamily="18" charset="0"/>
                            </a:rPr>
                            <m:t>)</m:t>
                          </m:r>
                        </m:num>
                        <m:den>
                          <m:r>
                            <a:rPr lang="vi-VN" sz="3000" b="1" i="0" smtClean="0">
                              <a:latin typeface="Cambria Math" panose="02040503050406030204" pitchFamily="18" charset="0"/>
                            </a:rPr>
                            <m:t>𝟑</m:t>
                          </m:r>
                        </m:den>
                      </m:f>
                    </m:oMath>
                  </m:oMathPara>
                </a14:m>
                <a:endParaRPr lang="vi-VN" sz="3000" b="1">
                  <a:solidFill>
                    <a:schemeClr val="tx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371601" y="1014865"/>
                <a:ext cx="6229432" cy="1132874"/>
              </a:xfrm>
              <a:prstGeom prst="rect">
                <a:avLst/>
              </a:prstGeom>
              <a:blipFill>
                <a:blip r:embed="rId3"/>
                <a:stretch>
                  <a:fillRect/>
                </a:stretch>
              </a:blipFill>
            </p:spPr>
            <p:txBody>
              <a:bodyPr/>
              <a:lstStyle/>
              <a:p>
                <a:r>
                  <a:rPr lang="vi-VN">
                    <a:noFill/>
                  </a:rPr>
                  <a:t> </a:t>
                </a:r>
              </a:p>
            </p:txBody>
          </p:sp>
        </mc:Fallback>
      </mc:AlternateContent>
      <p:grpSp>
        <p:nvGrpSpPr>
          <p:cNvPr id="15" name="Group 14"/>
          <p:cNvGrpSpPr/>
          <p:nvPr/>
        </p:nvGrpSpPr>
        <p:grpSpPr>
          <a:xfrm>
            <a:off x="7718597" y="1014865"/>
            <a:ext cx="3319519" cy="1114857"/>
            <a:chOff x="6387737" y="5013231"/>
            <a:chExt cx="2550115" cy="1114857"/>
          </a:xfrm>
        </p:grpSpPr>
        <mc:AlternateContent xmlns:mc="http://schemas.openxmlformats.org/markup-compatibility/2006" xmlns:a14="http://schemas.microsoft.com/office/drawing/2010/main">
          <mc:Choice Requires="a14">
            <p:sp>
              <p:nvSpPr>
                <p:cNvPr id="16" name="TextBox 15"/>
                <p:cNvSpPr txBox="1"/>
                <p:nvPr/>
              </p:nvSpPr>
              <p:spPr>
                <a:xfrm>
                  <a:off x="6988305" y="5013231"/>
                  <a:ext cx="1949547" cy="11148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f>
                          <m:fPr>
                            <m:ctrlPr>
                              <a:rPr lang="vi-VN" sz="3000" b="1" i="1">
                                <a:latin typeface="Cambria Math" panose="02040503050406030204" pitchFamily="18" charset="0"/>
                              </a:rPr>
                            </m:ctrlPr>
                          </m:fPr>
                          <m:num>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𝟐</m:t>
                            </m:r>
                          </m:num>
                          <m:den>
                            <m:r>
                              <a:rPr lang="vi-VN" sz="3000" b="1" i="0" smtClean="0">
                                <a:latin typeface="Cambria Math" panose="02040503050406030204" pitchFamily="18" charset="0"/>
                              </a:rPr>
                              <m:t>𝟑</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den>
                        </m:f>
                      </m:oMath>
                    </m:oMathPara>
                  </a14:m>
                  <a:endParaRPr lang="vi-VN" sz="3000" b="1">
                    <a:solidFill>
                      <a:schemeClr val="tx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988305" y="5013231"/>
                  <a:ext cx="1949547" cy="1114857"/>
                </a:xfrm>
                <a:prstGeom prst="rect">
                  <a:avLst/>
                </a:prstGeom>
                <a:blipFill>
                  <a:blip r:embed="rId4"/>
                  <a:stretch>
                    <a:fillRect/>
                  </a:stretch>
                </a:blipFill>
              </p:spPr>
              <p:txBody>
                <a:bodyPr/>
                <a:lstStyle/>
                <a:p>
                  <a:r>
                    <a:rPr lang="vi-VN">
                      <a:noFill/>
                    </a:rPr>
                    <a:t> </a:t>
                  </a:r>
                </a:p>
              </p:txBody>
            </p:sp>
          </mc:Fallback>
        </mc:AlternateContent>
        <p:sp>
          <p:nvSpPr>
            <p:cNvPr id="17" name="Rectangle 16"/>
            <p:cNvSpPr/>
            <p:nvPr/>
          </p:nvSpPr>
          <p:spPr>
            <a:xfrm>
              <a:off x="6387737" y="5316972"/>
              <a:ext cx="876564" cy="553998"/>
            </a:xfrm>
            <a:prstGeom prst="rect">
              <a:avLst/>
            </a:prstGeom>
          </p:spPr>
          <p:txBody>
            <a:bodyPr wrap="square">
              <a:spAutoFit/>
            </a:bodyPr>
            <a:lstStyle/>
            <a:p>
              <a:r>
                <a:rPr lang="vi-VN" sz="3000" b="1">
                  <a:ea typeface="MS Mincho" panose="02020609040205080304" pitchFamily="49" charset="-128"/>
                </a:rPr>
                <a:t>Vậy</a:t>
              </a:r>
            </a:p>
          </p:txBody>
        </p:sp>
      </p:grpSp>
      <p:sp>
        <p:nvSpPr>
          <p:cNvPr id="18" name="Rectangle 17"/>
          <p:cNvSpPr/>
          <p:nvPr/>
        </p:nvSpPr>
        <p:spPr>
          <a:xfrm>
            <a:off x="3405169" y="2129722"/>
            <a:ext cx="5454463" cy="553998"/>
          </a:xfrm>
          <a:prstGeom prst="rect">
            <a:avLst/>
          </a:prstGeom>
        </p:spPr>
        <p:txBody>
          <a:bodyPr wrap="square">
            <a:spAutoFit/>
          </a:bodyPr>
          <a:lstStyle/>
          <a:p>
            <a:pPr marL="396000" indent="-396000">
              <a:buFont typeface="+mj-lt"/>
              <a:buAutoNum type="alphaLcParenR" startAt="2"/>
            </a:pPr>
            <a:r>
              <a:rPr lang="vi-VN" sz="3000" b="1">
                <a:solidFill>
                  <a:srgbClr val="3333FF"/>
                </a:solidFill>
                <a:ea typeface="MS Mincho" panose="02020609040205080304" pitchFamily="49" charset="-128"/>
              </a:rPr>
              <a:t>Tìm giá trị của a để M &gt; 0.</a:t>
            </a:r>
          </a:p>
        </p:txBody>
      </p:sp>
      <mc:AlternateContent xmlns:mc="http://schemas.openxmlformats.org/markup-compatibility/2006" xmlns:a14="http://schemas.microsoft.com/office/drawing/2010/main">
        <mc:Choice Requires="a14">
          <p:sp>
            <p:nvSpPr>
              <p:cNvPr id="20" name="TextBox 19"/>
              <p:cNvSpPr txBox="1"/>
              <p:nvPr/>
            </p:nvSpPr>
            <p:spPr>
              <a:xfrm>
                <a:off x="3741209" y="3213185"/>
                <a:ext cx="2825726" cy="11148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ea typeface="Cambria Math" panose="02040503050406030204" pitchFamily="18" charset="0"/>
                        </a:rPr>
                        <m:t>⇔</m:t>
                      </m:r>
                      <m:f>
                        <m:fPr>
                          <m:ctrlPr>
                            <a:rPr lang="vi-VN" sz="3000" b="1" i="1">
                              <a:latin typeface="Cambria Math" panose="02040503050406030204" pitchFamily="18" charset="0"/>
                            </a:rPr>
                          </m:ctrlPr>
                        </m:fPr>
                        <m:num>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𝟐</m:t>
                          </m:r>
                        </m:num>
                        <m:den>
                          <m:r>
                            <a:rPr lang="vi-VN" sz="3000" b="1" i="0" smtClean="0">
                              <a:latin typeface="Cambria Math" panose="02040503050406030204" pitchFamily="18" charset="0"/>
                            </a:rPr>
                            <m:t>𝟑</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den>
                      </m:f>
                      <m:r>
                        <a:rPr lang="vi-VN" sz="3000" b="1" i="0" smtClean="0">
                          <a:latin typeface="Cambria Math" panose="02040503050406030204" pitchFamily="18" charset="0"/>
                        </a:rPr>
                        <m:t>&gt;</m:t>
                      </m:r>
                      <m:r>
                        <a:rPr lang="vi-VN" sz="3000" b="1" i="0" smtClean="0">
                          <a:latin typeface="Cambria Math" panose="02040503050406030204" pitchFamily="18" charset="0"/>
                        </a:rPr>
                        <m:t>𝟎</m:t>
                      </m:r>
                      <m:r>
                        <a:rPr lang="vi-VN" sz="3000" b="1" i="0" smtClean="0">
                          <a:latin typeface="Cambria Math" panose="02040503050406030204" pitchFamily="18" charset="0"/>
                        </a:rPr>
                        <m:t>,</m:t>
                      </m:r>
                    </m:oMath>
                  </m:oMathPara>
                </a14:m>
                <a:endParaRPr lang="vi-VN" sz="3000" b="1"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741209" y="3213185"/>
                <a:ext cx="2825726" cy="1114857"/>
              </a:xfrm>
              <a:prstGeom prst="rect">
                <a:avLst/>
              </a:prstGeom>
              <a:blipFill>
                <a:blip r:embed="rId5"/>
                <a:stretch>
                  <a:fillRect/>
                </a:stretch>
              </a:blipFill>
            </p:spPr>
            <p:txBody>
              <a:bodyPr/>
              <a:lstStyle/>
              <a:p>
                <a:r>
                  <a:rPr lang="vi-VN">
                    <a:noFill/>
                  </a:rPr>
                  <a:t> </a:t>
                </a:r>
              </a:p>
            </p:txBody>
          </p:sp>
        </mc:Fallback>
      </mc:AlternateContent>
      <p:sp>
        <p:nvSpPr>
          <p:cNvPr id="21" name="Rectangle 20"/>
          <p:cNvSpPr/>
          <p:nvPr/>
        </p:nvSpPr>
        <p:spPr>
          <a:xfrm>
            <a:off x="3741209" y="2683720"/>
            <a:ext cx="2461518" cy="553998"/>
          </a:xfrm>
          <a:prstGeom prst="rect">
            <a:avLst/>
          </a:prstGeom>
        </p:spPr>
        <p:txBody>
          <a:bodyPr wrap="square">
            <a:spAutoFit/>
          </a:bodyPr>
          <a:lstStyle/>
          <a:p>
            <a:r>
              <a:rPr lang="vi-VN" sz="3000" b="1">
                <a:ea typeface="MS Mincho" panose="02020609040205080304" pitchFamily="49" charset="-128"/>
              </a:rPr>
              <a:t>Ta có M &gt; 0</a:t>
            </a:r>
          </a:p>
        </p:txBody>
      </p:sp>
      <mc:AlternateContent xmlns:mc="http://schemas.openxmlformats.org/markup-compatibility/2006" xmlns:a14="http://schemas.microsoft.com/office/drawing/2010/main">
        <mc:Choice Requires="a14">
          <p:sp>
            <p:nvSpPr>
              <p:cNvPr id="22" name="TextBox 21"/>
              <p:cNvSpPr txBox="1"/>
              <p:nvPr/>
            </p:nvSpPr>
            <p:spPr>
              <a:xfrm>
                <a:off x="3741209" y="4315539"/>
                <a:ext cx="2825726" cy="153856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𝟐</m:t>
                      </m:r>
                      <m:r>
                        <a:rPr lang="vi-VN" sz="3000" b="1" i="0" smtClean="0">
                          <a:latin typeface="Cambria Math" panose="02040503050406030204" pitchFamily="18" charset="0"/>
                        </a:rPr>
                        <m:t>&gt;</m:t>
                      </m:r>
                      <m:r>
                        <a:rPr lang="vi-VN" sz="3000" b="1" i="0" smtClean="0">
                          <a:latin typeface="Cambria Math" panose="02040503050406030204" pitchFamily="18" charset="0"/>
                        </a:rPr>
                        <m:t>𝟎</m:t>
                      </m:r>
                    </m:oMath>
                  </m:oMathPara>
                </a14:m>
                <a:endParaRPr lang="vi-VN" sz="3000" b="1" dirty="0"/>
              </a:p>
              <a:p>
                <a:pPr/>
                <a14:m>
                  <m:oMathPara xmlns:m="http://schemas.openxmlformats.org/officeDocument/2006/math">
                    <m:oMathParaPr>
                      <m:jc m:val="left"/>
                    </m:oMathParaPr>
                    <m:oMath xmlns:m="http://schemas.openxmlformats.org/officeDocument/2006/math">
                      <m:r>
                        <a:rPr lang="vi-VN" sz="3000" b="1" i="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&gt;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𝟒</m:t>
                          </m:r>
                        </m:e>
                      </m:rad>
                    </m:oMath>
                  </m:oMathPara>
                </a14:m>
                <a:endParaRPr lang="vi-VN" sz="3000" b="1" dirty="0"/>
              </a:p>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ea typeface="Cambria Math" panose="02040503050406030204" pitchFamily="18" charset="0"/>
                        </a:rPr>
                        <m:t>⇔</m:t>
                      </m:r>
                      <m:r>
                        <a:rPr lang="vi-VN" sz="3000" b="1" i="0" smtClean="0">
                          <a:solidFill>
                            <a:schemeClr val="tx1"/>
                          </a:solidFill>
                          <a:latin typeface="Cambria Math" panose="02040503050406030204" pitchFamily="18" charset="0"/>
                          <a:ea typeface="Cambria Math" panose="02040503050406030204" pitchFamily="18" charset="0"/>
                        </a:rPr>
                        <m:t>𝐚</m:t>
                      </m:r>
                      <m:r>
                        <a:rPr lang="vi-VN" sz="3000" b="1" i="0" smtClean="0">
                          <a:solidFill>
                            <a:schemeClr val="tx1"/>
                          </a:solidFill>
                          <a:latin typeface="Cambria Math" panose="02040503050406030204" pitchFamily="18" charset="0"/>
                          <a:ea typeface="Cambria Math" panose="02040503050406030204" pitchFamily="18" charset="0"/>
                        </a:rPr>
                        <m:t>&gt;</m:t>
                      </m:r>
                      <m:r>
                        <a:rPr lang="vi-VN" sz="3000" b="1" i="0" smtClean="0">
                          <a:solidFill>
                            <a:schemeClr val="tx1"/>
                          </a:solidFill>
                          <a:latin typeface="Cambria Math" panose="02040503050406030204" pitchFamily="18" charset="0"/>
                          <a:ea typeface="Cambria Math" panose="02040503050406030204" pitchFamily="18" charset="0"/>
                        </a:rPr>
                        <m:t>𝟒</m:t>
                      </m:r>
                    </m:oMath>
                  </m:oMathPara>
                </a14:m>
                <a:endParaRPr lang="vi-VN" sz="3000" b="1" dirty="0">
                  <a:solidFill>
                    <a:schemeClr val="tx1"/>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741209" y="4315539"/>
                <a:ext cx="2825726" cy="1538563"/>
              </a:xfrm>
              <a:prstGeom prst="rect">
                <a:avLst/>
              </a:prstGeom>
              <a:blipFill>
                <a:blip r:embed="rId6"/>
                <a:stretch>
                  <a:fillRect/>
                </a:stretch>
              </a:blipFill>
            </p:spPr>
            <p:txBody>
              <a:bodyPr/>
              <a:lstStyle/>
              <a:p>
                <a:r>
                  <a:rPr lang="vi-VN">
                    <a:noFill/>
                  </a:rPr>
                  <a:t> </a:t>
                </a:r>
              </a:p>
            </p:txBody>
          </p:sp>
        </mc:Fallback>
      </mc:AlternateContent>
      <p:sp>
        <p:nvSpPr>
          <p:cNvPr id="23" name="Rectangle 22"/>
          <p:cNvSpPr/>
          <p:nvPr/>
        </p:nvSpPr>
        <p:spPr>
          <a:xfrm>
            <a:off x="3141617" y="5854102"/>
            <a:ext cx="3775165" cy="553998"/>
          </a:xfrm>
          <a:prstGeom prst="rect">
            <a:avLst/>
          </a:prstGeom>
        </p:spPr>
        <p:txBody>
          <a:bodyPr wrap="square">
            <a:spAutoFit/>
          </a:bodyPr>
          <a:lstStyle/>
          <a:p>
            <a:r>
              <a:rPr lang="vi-VN" sz="3000" b="1">
                <a:ea typeface="MS Mincho" panose="02020609040205080304" pitchFamily="49" charset="-128"/>
              </a:rPr>
              <a:t>Vậy a &gt; 4 thì M &gt; 0</a:t>
            </a:r>
          </a:p>
        </p:txBody>
      </p:sp>
      <p:graphicFrame>
        <p:nvGraphicFramePr>
          <p:cNvPr id="3" name="Đối tượng 2">
            <a:extLst>
              <a:ext uri="{FF2B5EF4-FFF2-40B4-BE49-F238E27FC236}">
                <a16:creationId xmlns:a16="http://schemas.microsoft.com/office/drawing/2014/main" id="{F917751A-04AE-4389-B97B-E52D04947AF0}"/>
              </a:ext>
            </a:extLst>
          </p:cNvPr>
          <p:cNvGraphicFramePr>
            <a:graphicFrameLocks noChangeAspect="1"/>
          </p:cNvGraphicFramePr>
          <p:nvPr>
            <p:extLst>
              <p:ext uri="{D42A27DB-BD31-4B8C-83A1-F6EECF244321}">
                <p14:modId xmlns:p14="http://schemas.microsoft.com/office/powerpoint/2010/main" val="4018954779"/>
              </p:ext>
            </p:extLst>
          </p:nvPr>
        </p:nvGraphicFramePr>
        <p:xfrm>
          <a:off x="4114800" y="2209800"/>
          <a:ext cx="914400" cy="203200"/>
        </p:xfrm>
        <a:graphic>
          <a:graphicData uri="http://schemas.openxmlformats.org/presentationml/2006/ole">
            <mc:AlternateContent xmlns:mc="http://schemas.openxmlformats.org/markup-compatibility/2006">
              <mc:Choice xmlns:v="urn:schemas-microsoft-com:vml" Requires="v">
                <p:oleObj name="Equation" r:id="rId7" imgW="914400" imgH="203040" progId="Equation.DSMT4">
                  <p:embed/>
                </p:oleObj>
              </mc:Choice>
              <mc:Fallback>
                <p:oleObj name="Equation" r:id="rId7" imgW="914400" imgH="203040" progId="Equation.DSMT4">
                  <p:embed/>
                  <p:pic>
                    <p:nvPicPr>
                      <p:cNvPr id="0" name=""/>
                      <p:cNvPicPr/>
                      <p:nvPr/>
                    </p:nvPicPr>
                    <p:blipFill>
                      <a:blip r:embed="rId8"/>
                      <a:stretch>
                        <a:fillRect/>
                      </a:stretch>
                    </p:blipFill>
                    <p:spPr>
                      <a:xfrm>
                        <a:off x="4114800" y="2209800"/>
                        <a:ext cx="914400" cy="203200"/>
                      </a:xfrm>
                      <a:prstGeom prst="rect">
                        <a:avLst/>
                      </a:prstGeom>
                    </p:spPr>
                  </p:pic>
                </p:oleObj>
              </mc:Fallback>
            </mc:AlternateContent>
          </a:graphicData>
        </a:graphic>
      </p:graphicFrame>
      <p:graphicFrame>
        <p:nvGraphicFramePr>
          <p:cNvPr id="4" name="Đối tượng 3">
            <a:extLst>
              <a:ext uri="{FF2B5EF4-FFF2-40B4-BE49-F238E27FC236}">
                <a16:creationId xmlns:a16="http://schemas.microsoft.com/office/drawing/2014/main" id="{B4E26A14-D2DB-4E98-A238-0F13E9D13A3A}"/>
              </a:ext>
            </a:extLst>
          </p:cNvPr>
          <p:cNvGraphicFramePr>
            <a:graphicFrameLocks noChangeAspect="1"/>
          </p:cNvGraphicFramePr>
          <p:nvPr>
            <p:extLst>
              <p:ext uri="{D42A27DB-BD31-4B8C-83A1-F6EECF244321}">
                <p14:modId xmlns:p14="http://schemas.microsoft.com/office/powerpoint/2010/main" val="1953307014"/>
              </p:ext>
            </p:extLst>
          </p:nvPr>
        </p:nvGraphicFramePr>
        <p:xfrm>
          <a:off x="4114800" y="2209800"/>
          <a:ext cx="914400" cy="203200"/>
        </p:xfrm>
        <a:graphic>
          <a:graphicData uri="http://schemas.openxmlformats.org/presentationml/2006/ole">
            <mc:AlternateContent xmlns:mc="http://schemas.openxmlformats.org/markup-compatibility/2006">
              <mc:Choice xmlns:v="urn:schemas-microsoft-com:vml" Requires="v">
                <p:oleObj name="Equation" r:id="rId9" imgW="914400" imgH="203040" progId="Equation.DSMT4">
                  <p:embed/>
                </p:oleObj>
              </mc:Choice>
              <mc:Fallback>
                <p:oleObj name="Equation" r:id="rId9" imgW="914400" imgH="203040" progId="Equation.DSMT4">
                  <p:embed/>
                  <p:pic>
                    <p:nvPicPr>
                      <p:cNvPr id="0" name=""/>
                      <p:cNvPicPr/>
                      <p:nvPr/>
                    </p:nvPicPr>
                    <p:blipFill>
                      <a:blip r:embed="rId8"/>
                      <a:stretch>
                        <a:fillRect/>
                      </a:stretch>
                    </p:blipFill>
                    <p:spPr>
                      <a:xfrm>
                        <a:off x="4114800" y="2209800"/>
                        <a:ext cx="914400" cy="203200"/>
                      </a:xfrm>
                      <a:prstGeom prst="rect">
                        <a:avLst/>
                      </a:prstGeom>
                    </p:spPr>
                  </p:pic>
                </p:oleObj>
              </mc:Fallback>
            </mc:AlternateContent>
          </a:graphicData>
        </a:graphic>
      </p:graphicFrame>
      <p:sp>
        <p:nvSpPr>
          <p:cNvPr id="19" name="Rectangle 8">
            <a:extLst>
              <a:ext uri="{FF2B5EF4-FFF2-40B4-BE49-F238E27FC236}">
                <a16:creationId xmlns:a16="http://schemas.microsoft.com/office/drawing/2014/main" id="{B429FA07-DD49-4A6C-853F-C3AD94D59B81}"/>
              </a:ext>
            </a:extLst>
          </p:cNvPr>
          <p:cNvSpPr/>
          <p:nvPr/>
        </p:nvSpPr>
        <p:spPr>
          <a:xfrm>
            <a:off x="5355413" y="5300104"/>
            <a:ext cx="4769148" cy="553998"/>
          </a:xfrm>
          <a:prstGeom prst="rect">
            <a:avLst/>
          </a:prstGeom>
        </p:spPr>
        <p:txBody>
          <a:bodyPr wrap="square">
            <a:spAutoFit/>
          </a:bodyPr>
          <a:lstStyle/>
          <a:p>
            <a:r>
              <a:rPr lang="vi-VN" sz="3000" b="1" dirty="0">
                <a:ea typeface="MS Mincho" panose="02020609040205080304" pitchFamily="49" charset="-128"/>
              </a:rPr>
              <a:t>(</a:t>
            </a:r>
            <a:r>
              <a:rPr lang="vi-VN" sz="3000" b="1" dirty="0" err="1">
                <a:ea typeface="MS Mincho" panose="02020609040205080304" pitchFamily="49" charset="-128"/>
              </a:rPr>
              <a:t>thỏa</a:t>
            </a:r>
            <a:r>
              <a:rPr lang="vi-VN" sz="3000" b="1" dirty="0">
                <a:ea typeface="MS Mincho" panose="02020609040205080304" pitchFamily="49" charset="-128"/>
              </a:rPr>
              <a:t> a &gt; 0, a </a:t>
            </a:r>
            <a:r>
              <a:rPr lang="vi-VN" sz="3000" b="1" dirty="0">
                <a:ea typeface="MS Mincho" panose="02020609040205080304" pitchFamily="49" charset="-128"/>
                <a:sym typeface="Symbol" panose="05050102010706020507" pitchFamily="18" charset="2"/>
              </a:rPr>
              <a:t> 1 </a:t>
            </a:r>
            <a:r>
              <a:rPr lang="vi-VN" sz="3000" b="1" dirty="0" err="1">
                <a:ea typeface="MS Mincho" panose="02020609040205080304" pitchFamily="49" charset="-128"/>
                <a:sym typeface="Symbol" panose="05050102010706020507" pitchFamily="18" charset="2"/>
              </a:rPr>
              <a:t>và</a:t>
            </a:r>
            <a:r>
              <a:rPr lang="vi-VN" sz="3000" b="1" dirty="0">
                <a:ea typeface="MS Mincho" panose="02020609040205080304" pitchFamily="49" charset="-128"/>
                <a:sym typeface="Symbol" panose="05050102010706020507" pitchFamily="18" charset="2"/>
              </a:rPr>
              <a:t> a  4)</a:t>
            </a:r>
            <a:endParaRPr lang="vi-VN" sz="3000" b="1" dirty="0">
              <a:ea typeface="MS Mincho" panose="02020609040205080304" pitchFamily="49" charset="-128"/>
            </a:endParaRPr>
          </a:p>
        </p:txBody>
      </p:sp>
      <mc:AlternateContent xmlns:mc="http://schemas.openxmlformats.org/markup-compatibility/2006" xmlns:a14="http://schemas.microsoft.com/office/drawing/2010/main">
        <mc:Choice Requires="a14">
          <p:sp>
            <p:nvSpPr>
              <p:cNvPr id="24" name="Rectangle 23"/>
              <p:cNvSpPr/>
              <p:nvPr/>
            </p:nvSpPr>
            <p:spPr>
              <a:xfrm>
                <a:off x="6399637" y="3480310"/>
                <a:ext cx="4240311" cy="562462"/>
              </a:xfrm>
              <a:prstGeom prst="rect">
                <a:avLst/>
              </a:prstGeom>
            </p:spPr>
            <p:txBody>
              <a:bodyPr wrap="square">
                <a:spAutoFit/>
              </a:bodyPr>
              <a:lstStyle/>
              <a:p>
                <a:r>
                  <a:rPr lang="vi-VN" sz="3000" b="1">
                    <a:ea typeface="MS Mincho" panose="02020609040205080304" pitchFamily="49" charset="-128"/>
                  </a:rPr>
                  <a:t>mà a &gt; 0 nên </a:t>
                </a:r>
                <a14:m>
                  <m:oMath xmlns:m="http://schemas.openxmlformats.org/officeDocument/2006/math">
                    <m:r>
                      <a:rPr lang="vi-VN" sz="3000" b="1" i="0" smtClean="0">
                        <a:latin typeface="Cambria Math" panose="02040503050406030204" pitchFamily="18" charset="0"/>
                        <a:ea typeface="MS Mincho" panose="02020609040205080304" pitchFamily="49" charset="-128"/>
                      </a:rPr>
                      <m:t>𝟑</m:t>
                    </m:r>
                    <m:rad>
                      <m:radPr>
                        <m:degHide m:val="on"/>
                        <m:ctrlPr>
                          <a:rPr lang="vi-VN" sz="3000" b="1" i="1" smtClean="0">
                            <a:latin typeface="Cambria Math" panose="02040503050406030204" pitchFamily="18" charset="0"/>
                            <a:ea typeface="MS Mincho" panose="02020609040205080304" pitchFamily="49" charset="-128"/>
                          </a:rPr>
                        </m:ctrlPr>
                      </m:radPr>
                      <m:deg/>
                      <m:e>
                        <m:r>
                          <a:rPr lang="vi-VN" sz="3000" b="1" i="0" smtClean="0">
                            <a:latin typeface="Cambria Math" panose="02040503050406030204" pitchFamily="18" charset="0"/>
                            <a:ea typeface="MS Mincho" panose="02020609040205080304" pitchFamily="49" charset="-128"/>
                          </a:rPr>
                          <m:t>𝐚</m:t>
                        </m:r>
                      </m:e>
                    </m:rad>
                    <m:r>
                      <a:rPr lang="vi-VN" sz="3000" b="1" i="0" smtClean="0">
                        <a:latin typeface="Cambria Math" panose="02040503050406030204" pitchFamily="18" charset="0"/>
                        <a:ea typeface="MS Mincho" panose="02020609040205080304" pitchFamily="49" charset="-128"/>
                      </a:rPr>
                      <m:t>&gt;</m:t>
                    </m:r>
                    <m:r>
                      <a:rPr lang="vi-VN" sz="3000" b="1" i="0" smtClean="0">
                        <a:latin typeface="Cambria Math" panose="02040503050406030204" pitchFamily="18" charset="0"/>
                        <a:ea typeface="MS Mincho" panose="02020609040205080304" pitchFamily="49" charset="-128"/>
                      </a:rPr>
                      <m:t>𝟎</m:t>
                    </m:r>
                  </m:oMath>
                </a14:m>
                <a:endParaRPr lang="vi-VN" sz="3000" b="1">
                  <a:ea typeface="MS Mincho" panose="02020609040205080304" pitchFamily="49" charset="-128"/>
                </a:endParaRPr>
              </a:p>
            </p:txBody>
          </p:sp>
        </mc:Choice>
        <mc:Fallback xmlns="">
          <p:sp>
            <p:nvSpPr>
              <p:cNvPr id="24" name="Rectangle 23"/>
              <p:cNvSpPr>
                <a:spLocks noRot="1" noChangeAspect="1" noMove="1" noResize="1" noEditPoints="1" noAdjustHandles="1" noChangeArrowheads="1" noChangeShapeType="1" noTextEdit="1"/>
              </p:cNvSpPr>
              <p:nvPr/>
            </p:nvSpPr>
            <p:spPr>
              <a:xfrm>
                <a:off x="6399637" y="3480310"/>
                <a:ext cx="4240311" cy="562462"/>
              </a:xfrm>
              <a:prstGeom prst="rect">
                <a:avLst/>
              </a:prstGeom>
              <a:blipFill>
                <a:blip r:embed="rId10"/>
                <a:stretch>
                  <a:fillRect l="-3453" t="-13043" b="-32609"/>
                </a:stretch>
              </a:blipFill>
            </p:spPr>
            <p:txBody>
              <a:bodyPr/>
              <a:lstStyle/>
              <a:p>
                <a:r>
                  <a:rPr lang="vi-VN">
                    <a:noFill/>
                  </a:rPr>
                  <a:t> </a:t>
                </a:r>
              </a:p>
            </p:txBody>
          </p:sp>
        </mc:Fallback>
      </mc:AlternateContent>
    </p:spTree>
    <p:extLst>
      <p:ext uri="{BB962C8B-B14F-4D97-AF65-F5344CB8AC3E}">
        <p14:creationId xmlns:p14="http://schemas.microsoft.com/office/powerpoint/2010/main" val="41198077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wipe(left)">
                                      <p:cBhvr>
                                        <p:cTn id="36" dur="500"/>
                                        <p:tgtEl>
                                          <p:spTgt spid="2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2">
                                            <p:txEl>
                                              <p:pRg st="1" end="1"/>
                                            </p:txEl>
                                          </p:spTgt>
                                        </p:tgtEl>
                                        <p:attrNameLst>
                                          <p:attrName>style.visibility</p:attrName>
                                        </p:attrNameLst>
                                      </p:cBhvr>
                                      <p:to>
                                        <p:strVal val="visible"/>
                                      </p:to>
                                    </p:set>
                                    <p:animEffect transition="in" filter="wipe(left)">
                                      <p:cBhvr>
                                        <p:cTn id="41" dur="500"/>
                                        <p:tgtEl>
                                          <p:spTgt spid="2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2">
                                            <p:txEl>
                                              <p:pRg st="2" end="2"/>
                                            </p:txEl>
                                          </p:spTgt>
                                        </p:tgtEl>
                                        <p:attrNameLst>
                                          <p:attrName>style.visibility</p:attrName>
                                        </p:attrNameLst>
                                      </p:cBhvr>
                                      <p:to>
                                        <p:strVal val="visible"/>
                                      </p:to>
                                    </p:set>
                                    <p:animEffect transition="in" filter="wipe(left)">
                                      <p:cBhvr>
                                        <p:cTn id="46" dur="500"/>
                                        <p:tgtEl>
                                          <p:spTgt spid="22">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P spid="21" grpId="0"/>
      <p:bldP spid="22" grpId="0" uiExpand="1" build="allAtOnce"/>
      <p:bldP spid="23" grpId="0"/>
      <p:bldP spid="19"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46233" y="824141"/>
            <a:ext cx="10575988" cy="5853348"/>
            <a:chOff x="946233" y="824141"/>
            <a:chExt cx="10575988" cy="5853348"/>
          </a:xfrm>
        </p:grpSpPr>
        <p:sp>
          <p:nvSpPr>
            <p:cNvPr id="30" name="Rectangle 29"/>
            <p:cNvSpPr/>
            <p:nvPr/>
          </p:nvSpPr>
          <p:spPr>
            <a:xfrm>
              <a:off x="1636829" y="5661826"/>
              <a:ext cx="8130900" cy="1015663"/>
            </a:xfrm>
            <a:prstGeom prst="rect">
              <a:avLst/>
            </a:prstGeom>
          </p:spPr>
          <p:txBody>
            <a:bodyPr wrap="square">
              <a:spAutoFit/>
            </a:bodyPr>
            <a:lstStyle/>
            <a:p>
              <a:pPr algn="just"/>
              <a:r>
                <a:rPr lang="vi-VN" sz="3000" b="1">
                  <a:ea typeface="MS Mincho" panose="02020609040205080304" pitchFamily="49" charset="-128"/>
                </a:rPr>
                <a:t>Tính độ dài đường chéo b và độ dài nhánh dây cáp L.</a:t>
              </a:r>
              <a:endParaRPr lang="vi-VN" sz="3000" b="1"/>
            </a:p>
          </p:txBody>
        </p:sp>
        <p:sp>
          <p:nvSpPr>
            <p:cNvPr id="32" name="Rectangle 31"/>
            <p:cNvSpPr/>
            <p:nvPr/>
          </p:nvSpPr>
          <p:spPr>
            <a:xfrm>
              <a:off x="946233" y="824141"/>
              <a:ext cx="7080068" cy="2862322"/>
            </a:xfrm>
            <a:prstGeom prst="rect">
              <a:avLst/>
            </a:prstGeom>
          </p:spPr>
          <p:txBody>
            <a:bodyPr wrap="square">
              <a:spAutoFit/>
            </a:bodyPr>
            <a:lstStyle/>
            <a:p>
              <a:pPr marL="468000" indent="-468000" algn="just">
                <a:buFont typeface="+mj-lt"/>
                <a:buAutoNum type="arabicParenR" startAt="3"/>
              </a:pPr>
              <a:r>
                <a:rPr lang="vi-VN" sz="3000" b="1" u="sng">
                  <a:solidFill>
                    <a:srgbClr val="3333FF"/>
                  </a:solidFill>
                  <a:ea typeface="MS Mincho" panose="02020609040205080304" pitchFamily="49" charset="-128"/>
                </a:rPr>
                <a:t>Toán thực tế</a:t>
              </a:r>
              <a:r>
                <a:rPr lang="vi-VN" sz="3000" b="1">
                  <a:ea typeface="MS Mincho" panose="02020609040205080304" pitchFamily="49" charset="-128"/>
                </a:rPr>
                <a:t>: Hình ảnh 4 nhánh dây cáp cẩu nâng một khối bê tông (be’ton) nặng hình vuông, có dạng một hình chóp. Chiều dài L (m) của mỗi nhánh dây cáp được xác định theo công thức:</a:t>
              </a:r>
              <a:endParaRPr lang="vi-VN" sz="3000" b="1"/>
            </a:p>
          </p:txBody>
        </p:sp>
        <p:grpSp>
          <p:nvGrpSpPr>
            <p:cNvPr id="39" name="Group 38"/>
            <p:cNvGrpSpPr/>
            <p:nvPr/>
          </p:nvGrpSpPr>
          <p:grpSpPr>
            <a:xfrm>
              <a:off x="8039363" y="824141"/>
              <a:ext cx="3482858" cy="2387269"/>
              <a:chOff x="7824651" y="784405"/>
              <a:chExt cx="3482858" cy="2387269"/>
            </a:xfrm>
          </p:grpSpPr>
          <p:pic>
            <p:nvPicPr>
              <p:cNvPr id="2076" name="Picture 28" descr="Cumoccauv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651" y="784405"/>
                <a:ext cx="2769326" cy="238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rot="-60000" flipV="1">
                <a:off x="7968343" y="1463040"/>
                <a:ext cx="979714" cy="692331"/>
              </a:xfrm>
              <a:prstGeom prst="line">
                <a:avLst/>
              </a:prstGeom>
              <a:ln w="38100">
                <a:solidFill>
                  <a:srgbClr val="3333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60000">
                <a:off x="8138160" y="2377440"/>
                <a:ext cx="2050869" cy="266541"/>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0178136" y="1467606"/>
                <a:ext cx="0" cy="905020"/>
              </a:xfrm>
              <a:prstGeom prst="straightConnector1">
                <a:avLst/>
              </a:prstGeom>
              <a:ln w="38100">
                <a:solidFill>
                  <a:srgbClr val="3333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20196656">
                <a:off x="8216537" y="1511595"/>
                <a:ext cx="431074" cy="369332"/>
              </a:xfrm>
              <a:prstGeom prst="rect">
                <a:avLst/>
              </a:prstGeom>
              <a:noFill/>
            </p:spPr>
            <p:txBody>
              <a:bodyPr wrap="square" rtlCol="0">
                <a:spAutoFit/>
              </a:bodyPr>
              <a:lstStyle/>
              <a:p>
                <a:r>
                  <a:rPr lang="vi-VN" b="1" dirty="0">
                    <a:solidFill>
                      <a:srgbClr val="3333FF"/>
                    </a:solidFill>
                  </a:rPr>
                  <a:t>L</a:t>
                </a:r>
              </a:p>
            </p:txBody>
          </p:sp>
          <p:sp>
            <p:nvSpPr>
              <p:cNvPr id="41" name="TextBox 40"/>
              <p:cNvSpPr txBox="1"/>
              <p:nvPr/>
            </p:nvSpPr>
            <p:spPr>
              <a:xfrm rot="284193">
                <a:off x="10121876" y="1721340"/>
                <a:ext cx="431074" cy="369332"/>
              </a:xfrm>
              <a:prstGeom prst="rect">
                <a:avLst/>
              </a:prstGeom>
              <a:noFill/>
            </p:spPr>
            <p:txBody>
              <a:bodyPr wrap="square" rtlCol="0">
                <a:spAutoFit/>
              </a:bodyPr>
              <a:lstStyle/>
              <a:p>
                <a:r>
                  <a:rPr lang="vi-VN" b="1" dirty="0">
                    <a:solidFill>
                      <a:srgbClr val="3333FF"/>
                    </a:solidFill>
                  </a:rPr>
                  <a:t>h</a:t>
                </a:r>
              </a:p>
            </p:txBody>
          </p:sp>
          <p:sp>
            <p:nvSpPr>
              <p:cNvPr id="42" name="TextBox 41"/>
              <p:cNvSpPr txBox="1"/>
              <p:nvPr/>
            </p:nvSpPr>
            <p:spPr>
              <a:xfrm rot="980266">
                <a:off x="8955473" y="2460570"/>
                <a:ext cx="431074" cy="369332"/>
              </a:xfrm>
              <a:prstGeom prst="rect">
                <a:avLst/>
              </a:prstGeom>
              <a:noFill/>
            </p:spPr>
            <p:txBody>
              <a:bodyPr wrap="square" rtlCol="0">
                <a:spAutoFit/>
              </a:bodyPr>
              <a:lstStyle/>
              <a:p>
                <a:r>
                  <a:rPr lang="vi-VN" b="1" dirty="0">
                    <a:solidFill>
                      <a:srgbClr val="3333FF"/>
                    </a:solidFill>
                  </a:rPr>
                  <a:t>b</a:t>
                </a:r>
              </a:p>
            </p:txBody>
          </p:sp>
          <mc:AlternateContent xmlns:mc="http://schemas.openxmlformats.org/markup-compatibility/2006" xmlns:a14="http://schemas.microsoft.com/office/drawing/2010/main">
            <mc:Choice Requires="a14">
              <p:sp>
                <p:nvSpPr>
                  <p:cNvPr id="43" name="TextBox 42"/>
                  <p:cNvSpPr txBox="1"/>
                  <p:nvPr/>
                </p:nvSpPr>
                <p:spPr>
                  <a:xfrm>
                    <a:off x="7854934" y="2610671"/>
                    <a:ext cx="591773" cy="401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𝟖</m:t>
                              </m:r>
                            </m:e>
                          </m:rad>
                        </m:oMath>
                      </m:oMathPara>
                    </a14:m>
                    <a:endParaRPr lang="vi-VN" b="1" dirty="0">
                      <a:solidFill>
                        <a:srgbClr val="3333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7854934" y="2610671"/>
                    <a:ext cx="591773" cy="40197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0314917" y="1533981"/>
                    <a:ext cx="992592" cy="65601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b="1" i="1" smtClean="0">
                              <a:solidFill>
                                <a:srgbClr val="3333FF"/>
                              </a:solidFill>
                              <a:latin typeface="Cambria Math" panose="02040503050406030204" pitchFamily="18" charset="0"/>
                            </a:rPr>
                            <m:t>=</m:t>
                          </m:r>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𝟐</m:t>
                              </m:r>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𝟑</m:t>
                                  </m:r>
                                </m:e>
                              </m:rad>
                            </m:e>
                          </m:rad>
                        </m:oMath>
                      </m:oMathPara>
                    </a14:m>
                    <a:endParaRPr lang="vi-VN" b="1" dirty="0">
                      <a:solidFill>
                        <a:srgbClr val="3333FF"/>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0314917" y="1533981"/>
                    <a:ext cx="992592" cy="656013"/>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6" name="TextBox 45"/>
                <p:cNvSpPr txBox="1"/>
                <p:nvPr/>
              </p:nvSpPr>
              <p:spPr>
                <a:xfrm>
                  <a:off x="3881756" y="3182618"/>
                  <a:ext cx="3001888" cy="145636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rPr>
                          <m:t>𝐋</m:t>
                        </m:r>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sSup>
                              <m:sSupPr>
                                <m:ctrlPr>
                                  <a:rPr lang="vi-VN" sz="3000" b="1" i="1" smtClean="0">
                                    <a:latin typeface="Cambria Math" panose="02040503050406030204" pitchFamily="18" charset="0"/>
                                  </a:rPr>
                                </m:ctrlPr>
                              </m:sSupPr>
                              <m:e>
                                <m:d>
                                  <m:dPr>
                                    <m:ctrlPr>
                                      <a:rPr lang="vi-VN" sz="3000" b="1" i="1" smtClean="0">
                                        <a:latin typeface="Cambria Math" panose="02040503050406030204" pitchFamily="18" charset="0"/>
                                      </a:rPr>
                                    </m:ctrlPr>
                                  </m:dPr>
                                  <m:e>
                                    <m:f>
                                      <m:fPr>
                                        <m:ctrlPr>
                                          <a:rPr lang="vi-VN" sz="3000" b="1" i="1" smtClean="0">
                                            <a:latin typeface="Cambria Math" panose="02040503050406030204" pitchFamily="18" charset="0"/>
                                          </a:rPr>
                                        </m:ctrlPr>
                                      </m:fPr>
                                      <m:num>
                                        <m:r>
                                          <a:rPr lang="vi-VN" sz="3000" b="1" i="0" smtClean="0">
                                            <a:latin typeface="Cambria Math" panose="02040503050406030204" pitchFamily="18" charset="0"/>
                                          </a:rPr>
                                          <m:t>𝐛</m:t>
                                        </m:r>
                                      </m:num>
                                      <m:den>
                                        <m:r>
                                          <a:rPr lang="vi-VN" sz="3000" b="1" i="0" smtClean="0">
                                            <a:latin typeface="Cambria Math" panose="02040503050406030204" pitchFamily="18" charset="0"/>
                                          </a:rPr>
                                          <m:t>𝟐</m:t>
                                        </m:r>
                                      </m:den>
                                    </m:f>
                                  </m:e>
                                </m:d>
                              </m:e>
                              <m:sup>
                                <m:r>
                                  <a:rPr lang="vi-VN" sz="3000" b="1" i="0" smtClean="0">
                                    <a:latin typeface="Cambria Math" panose="02040503050406030204" pitchFamily="18" charset="0"/>
                                  </a:rPr>
                                  <m:t>𝟐</m:t>
                                </m:r>
                              </m:sup>
                            </m:sSup>
                            <m:r>
                              <a:rPr lang="vi-VN" sz="3000" b="1" i="0" smtClean="0">
                                <a:latin typeface="Cambria Math" panose="02040503050406030204" pitchFamily="18" charset="0"/>
                              </a:rPr>
                              <m:t>+</m:t>
                            </m:r>
                            <m:sSup>
                              <m:sSupPr>
                                <m:ctrlPr>
                                  <a:rPr lang="vi-VN" sz="3000" b="1" i="1" smtClean="0">
                                    <a:latin typeface="Cambria Math" panose="02040503050406030204" pitchFamily="18" charset="0"/>
                                  </a:rPr>
                                </m:ctrlPr>
                              </m:sSupPr>
                              <m:e>
                                <m:r>
                                  <a:rPr lang="vi-VN" sz="3000" b="1" i="0" smtClean="0">
                                    <a:latin typeface="Cambria Math" panose="02040503050406030204" pitchFamily="18" charset="0"/>
                                  </a:rPr>
                                  <m:t>𝐡</m:t>
                                </m:r>
                              </m:e>
                              <m:sup>
                                <m:r>
                                  <a:rPr lang="vi-VN" sz="3000" b="1" i="0" smtClean="0">
                                    <a:latin typeface="Cambria Math" panose="02040503050406030204" pitchFamily="18" charset="0"/>
                                  </a:rPr>
                                  <m:t>𝟐</m:t>
                                </m:r>
                              </m:sup>
                            </m:sSup>
                          </m:e>
                        </m:rad>
                      </m:oMath>
                    </m:oMathPara>
                  </a14:m>
                  <a:endParaRPr lang="vi-VN" sz="3000" b="1"/>
                </a:p>
              </p:txBody>
            </p:sp>
          </mc:Choice>
          <mc:Fallback xmlns="">
            <p:sp>
              <p:nvSpPr>
                <p:cNvPr id="46" name="TextBox 45"/>
                <p:cNvSpPr txBox="1">
                  <a:spLocks noRot="1" noChangeAspect="1" noMove="1" noResize="1" noEditPoints="1" noAdjustHandles="1" noChangeArrowheads="1" noChangeShapeType="1" noTextEdit="1"/>
                </p:cNvSpPr>
                <p:nvPr/>
              </p:nvSpPr>
              <p:spPr>
                <a:xfrm>
                  <a:off x="3881756" y="3182618"/>
                  <a:ext cx="3001888" cy="1456361"/>
                </a:xfrm>
                <a:prstGeom prst="rect">
                  <a:avLst/>
                </a:prstGeom>
                <a:blipFill>
                  <a:blip r:embed="rId5"/>
                  <a:stretch>
                    <a:fillRect/>
                  </a:stretch>
                </a:blipFill>
              </p:spPr>
              <p:txBody>
                <a:bodyPr/>
                <a:lstStyle/>
                <a:p>
                  <a:r>
                    <a:rPr lang="vi-VN">
                      <a:noFill/>
                    </a:rPr>
                    <a:t> </a:t>
                  </a:r>
                </a:p>
              </p:txBody>
            </p:sp>
          </mc:Fallback>
        </mc:AlternateContent>
        <p:grpSp>
          <p:nvGrpSpPr>
            <p:cNvPr id="2" name="Group 1"/>
            <p:cNvGrpSpPr/>
            <p:nvPr/>
          </p:nvGrpSpPr>
          <p:grpSpPr>
            <a:xfrm>
              <a:off x="1649892" y="4307294"/>
              <a:ext cx="8130900" cy="1354532"/>
              <a:chOff x="1649893" y="3636435"/>
              <a:chExt cx="8130900" cy="1354532"/>
            </a:xfrm>
          </p:grpSpPr>
          <p:sp>
            <p:nvSpPr>
              <p:cNvPr id="27" name="Rectangle 26"/>
              <p:cNvSpPr>
                <a:spLocks noChangeArrowheads="1"/>
              </p:cNvSpPr>
              <p:nvPr/>
            </p:nvSpPr>
            <p:spPr bwMode="auto">
              <a:xfrm>
                <a:off x="1649893" y="3968120"/>
                <a:ext cx="81309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3000" b="1" i="0" u="none" strike="noStrike" cap="none" normalizeH="0" baseline="0">
                    <a:ln>
                      <a:noFill/>
                    </a:ln>
                    <a:solidFill>
                      <a:schemeClr val="tx1"/>
                    </a:solidFill>
                    <a:effectLst/>
                    <a:ea typeface="MS Mincho" panose="02020609040205080304" pitchFamily="49" charset="-128"/>
                    <a:cs typeface="Times New Roman" panose="02020603050405020304" pitchFamily="18" charset="0"/>
                  </a:rPr>
                  <a:t>Biết h =             và cạnh của khối bê tông hình vuông bằng </a:t>
                </a:r>
                <a:endParaRPr kumimoji="0" lang="vi-VN" altLang="vi-VN" sz="3000" b="1"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47" name="TextBox 46"/>
                  <p:cNvSpPr txBox="1"/>
                  <p:nvPr/>
                </p:nvSpPr>
                <p:spPr>
                  <a:xfrm>
                    <a:off x="4847061" y="4382531"/>
                    <a:ext cx="1071280" cy="6084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𝟖</m:t>
                              </m:r>
                              <m:r>
                                <a:rPr lang="vi-VN" sz="3000" b="1" i="0" smtClean="0">
                                  <a:latin typeface="Cambria Math" panose="02040503050406030204" pitchFamily="18" charset="0"/>
                                </a:rPr>
                                <m:t> </m:t>
                              </m:r>
                            </m:e>
                          </m:rad>
                          <m:r>
                            <a:rPr lang="vi-VN" sz="3000" b="1" i="0" smtClean="0">
                              <a:latin typeface="Cambria Math" panose="02040503050406030204" pitchFamily="18" charset="0"/>
                            </a:rPr>
                            <m:t> </m:t>
                          </m:r>
                          <m:r>
                            <a:rPr lang="vi-VN" sz="3000" b="1" i="0" smtClean="0">
                              <a:latin typeface="Cambria Math" panose="02040503050406030204" pitchFamily="18" charset="0"/>
                            </a:rPr>
                            <m:t>𝐦</m:t>
                          </m:r>
                        </m:oMath>
                      </m:oMathPara>
                    </a14:m>
                    <a:endParaRPr lang="vi-VN" sz="3000" b="1"/>
                  </a:p>
                </p:txBody>
              </p:sp>
            </mc:Choice>
            <mc:Fallback xmlns="">
              <p:sp>
                <p:nvSpPr>
                  <p:cNvPr id="47" name="TextBox 46"/>
                  <p:cNvSpPr txBox="1">
                    <a:spLocks noRot="1" noChangeAspect="1" noMove="1" noResize="1" noEditPoints="1" noAdjustHandles="1" noChangeArrowheads="1" noChangeShapeType="1" noTextEdit="1"/>
                  </p:cNvSpPr>
                  <p:nvPr/>
                </p:nvSpPr>
                <p:spPr>
                  <a:xfrm>
                    <a:off x="4847061" y="4382531"/>
                    <a:ext cx="1071280" cy="608436"/>
                  </a:xfrm>
                  <a:prstGeom prst="rect">
                    <a:avLst/>
                  </a:prstGeom>
                  <a:blipFill>
                    <a:blip r:embed="rId6"/>
                    <a:stretch>
                      <a:fillRect r="-5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239591" y="3636435"/>
                    <a:ext cx="1425685" cy="103182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𝟐</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𝟑</m:t>
                                  </m:r>
                                </m:e>
                              </m:rad>
                            </m:e>
                          </m:rad>
                          <m:r>
                            <a:rPr lang="vi-VN" sz="3000" b="1" i="0" smtClean="0">
                              <a:latin typeface="Cambria Math" panose="02040503050406030204" pitchFamily="18" charset="0"/>
                            </a:rPr>
                            <m:t> </m:t>
                          </m:r>
                          <m:r>
                            <a:rPr lang="vi-VN" sz="3000" b="1" i="0" smtClean="0">
                              <a:latin typeface="Cambria Math" panose="02040503050406030204" pitchFamily="18" charset="0"/>
                            </a:rPr>
                            <m:t>𝐦</m:t>
                          </m:r>
                        </m:oMath>
                      </m:oMathPara>
                    </a14:m>
                    <a:endParaRPr lang="vi-VN" sz="3000" b="1"/>
                  </a:p>
                </p:txBody>
              </p:sp>
            </mc:Choice>
            <mc:Fallback xmlns="">
              <p:sp>
                <p:nvSpPr>
                  <p:cNvPr id="48" name="TextBox 47"/>
                  <p:cNvSpPr txBox="1">
                    <a:spLocks noRot="1" noChangeAspect="1" noMove="1" noResize="1" noEditPoints="1" noAdjustHandles="1" noChangeArrowheads="1" noChangeShapeType="1" noTextEdit="1"/>
                  </p:cNvSpPr>
                  <p:nvPr/>
                </p:nvSpPr>
                <p:spPr>
                  <a:xfrm>
                    <a:off x="3239591" y="3636435"/>
                    <a:ext cx="1425685" cy="1031821"/>
                  </a:xfrm>
                  <a:prstGeom prst="rect">
                    <a:avLst/>
                  </a:prstGeom>
                  <a:blipFill>
                    <a:blip r:embed="rId7"/>
                    <a:stretch>
                      <a:fillRect r="-6410"/>
                    </a:stretch>
                  </a:blipFill>
                </p:spPr>
                <p:txBody>
                  <a:bodyPr/>
                  <a:lstStyle/>
                  <a:p>
                    <a:r>
                      <a:rPr lang="vi-VN">
                        <a:noFill/>
                      </a:rPr>
                      <a:t> </a:t>
                    </a:r>
                  </a:p>
                </p:txBody>
              </p:sp>
            </mc:Fallback>
          </mc:AlternateContent>
        </p:grpSp>
      </p:grpSp>
    </p:spTree>
    <p:extLst>
      <p:ext uri="{BB962C8B-B14F-4D97-AF65-F5344CB8AC3E}">
        <p14:creationId xmlns:p14="http://schemas.microsoft.com/office/powerpoint/2010/main" val="290075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16554" y="888785"/>
                <a:ext cx="5606695" cy="2025876"/>
              </a:xfrm>
              <a:prstGeom prst="rect">
                <a:avLst/>
              </a:prstGeom>
            </p:spPr>
            <p:txBody>
              <a:bodyPr wrap="square">
                <a:spAutoFit/>
              </a:bodyPr>
              <a:lstStyle/>
              <a:p>
                <a:r>
                  <a:rPr lang="vi-VN" sz="3000" b="1">
                    <a:solidFill>
                      <a:srgbClr val="3333FF"/>
                    </a:solidFill>
                    <a:ea typeface="MS Mincho" panose="02020609040205080304" pitchFamily="49" charset="-128"/>
                  </a:rPr>
                  <a:t>Áp dụng định lí Pytago vào tam giác vuông cân, ta có</a:t>
                </a:r>
              </a:p>
              <a:p>
                <a:r>
                  <a:rPr lang="vi-VN" sz="3000" b="1">
                    <a:solidFill>
                      <a:srgbClr val="3333FF"/>
                    </a:solidFill>
                    <a:ea typeface="MS Mincho" panose="02020609040205080304" pitchFamily="49" charset="-128"/>
                  </a:rPr>
                  <a:t>b</a:t>
                </a:r>
                <a:r>
                  <a:rPr lang="vi-VN" sz="3000" b="1" baseline="30000">
                    <a:solidFill>
                      <a:srgbClr val="3333FF"/>
                    </a:solidFill>
                    <a:ea typeface="MS Mincho" panose="02020609040205080304" pitchFamily="49" charset="-128"/>
                  </a:rPr>
                  <a:t>2</a:t>
                </a:r>
                <a:r>
                  <a:rPr lang="vi-VN" sz="3000" b="1">
                    <a:solidFill>
                      <a:srgbClr val="3333FF"/>
                    </a:solidFill>
                    <a:ea typeface="MS Mincho" panose="02020609040205080304" pitchFamily="49" charset="-128"/>
                  </a:rPr>
                  <a:t> = (</a:t>
                </a:r>
                <a14:m>
                  <m:oMath xmlns:m="http://schemas.openxmlformats.org/officeDocument/2006/math">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𝟖</m:t>
                        </m:r>
                      </m:e>
                    </m:rad>
                  </m:oMath>
                </a14:m>
                <a:r>
                  <a:rPr lang="vi-VN" sz="3000" b="1">
                    <a:solidFill>
                      <a:srgbClr val="3333FF"/>
                    </a:solidFill>
                    <a:ea typeface="MS Mincho" panose="02020609040205080304" pitchFamily="49" charset="-128"/>
                  </a:rPr>
                  <a:t>)</a:t>
                </a:r>
                <a:r>
                  <a:rPr lang="vi-VN" sz="3000" b="1" baseline="30000">
                    <a:solidFill>
                      <a:srgbClr val="3333FF"/>
                    </a:solidFill>
                    <a:ea typeface="MS Mincho" panose="02020609040205080304" pitchFamily="49" charset="-128"/>
                  </a:rPr>
                  <a:t>2</a:t>
                </a:r>
                <a:r>
                  <a:rPr lang="vi-VN" sz="3000" b="1">
                    <a:solidFill>
                      <a:srgbClr val="3333FF"/>
                    </a:solidFill>
                    <a:ea typeface="MS Mincho" panose="02020609040205080304" pitchFamily="49" charset="-128"/>
                  </a:rPr>
                  <a:t> + (</a:t>
                </a:r>
                <a14:m>
                  <m:oMath xmlns:m="http://schemas.openxmlformats.org/officeDocument/2006/math">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𝟖</m:t>
                        </m:r>
                      </m:e>
                    </m:rad>
                  </m:oMath>
                </a14:m>
                <a:r>
                  <a:rPr lang="vi-VN" sz="3000" b="1">
                    <a:solidFill>
                      <a:srgbClr val="3333FF"/>
                    </a:solidFill>
                    <a:ea typeface="MS Mincho" panose="02020609040205080304" pitchFamily="49" charset="-128"/>
                  </a:rPr>
                  <a:t>)</a:t>
                </a:r>
                <a:r>
                  <a:rPr lang="vi-VN" sz="3000" b="1" baseline="30000">
                    <a:solidFill>
                      <a:srgbClr val="3333FF"/>
                    </a:solidFill>
                    <a:ea typeface="MS Mincho" panose="02020609040205080304" pitchFamily="49" charset="-128"/>
                  </a:rPr>
                  <a:t>2</a:t>
                </a:r>
                <a:r>
                  <a:rPr lang="vi-VN" sz="3000" b="1">
                    <a:solidFill>
                      <a:srgbClr val="3333FF"/>
                    </a:solidFill>
                    <a:ea typeface="MS Mincho" panose="02020609040205080304" pitchFamily="49" charset="-128"/>
                  </a:rPr>
                  <a:t> = 8 + 8 = 16</a:t>
                </a:r>
              </a:p>
              <a:p>
                <a:r>
                  <a:rPr lang="vi-VN" sz="3000" b="1">
                    <a:solidFill>
                      <a:srgbClr val="3333FF"/>
                    </a:solidFill>
                    <a:ea typeface="MS Mincho" panose="02020609040205080304" pitchFamily="49" charset="-128"/>
                    <a:sym typeface="Symbol" panose="05050102010706020507" pitchFamily="18" charset="2"/>
                  </a:rPr>
                  <a:t> b = </a:t>
                </a:r>
                <a14:m>
                  <m:oMath xmlns:m="http://schemas.openxmlformats.org/officeDocument/2006/math">
                    <m:rad>
                      <m:radPr>
                        <m:degHide m:val="on"/>
                        <m:ctrlPr>
                          <a:rPr lang="vi-VN" sz="3000" b="1" i="1">
                            <a:solidFill>
                              <a:srgbClr val="3333FF"/>
                            </a:solidFill>
                            <a:latin typeface="Cambria Math" panose="02040503050406030204" pitchFamily="18" charset="0"/>
                          </a:rPr>
                        </m:ctrlPr>
                      </m:radPr>
                      <m:deg/>
                      <m:e>
                        <m:r>
                          <a:rPr lang="vi-VN" sz="3000" b="1" i="1" smtClean="0">
                            <a:solidFill>
                              <a:srgbClr val="3333FF"/>
                            </a:solidFill>
                            <a:latin typeface="Cambria Math" panose="02040503050406030204" pitchFamily="18" charset="0"/>
                          </a:rPr>
                          <m:t>𝟏𝟔</m:t>
                        </m:r>
                      </m:e>
                    </m:rad>
                  </m:oMath>
                </a14:m>
                <a:r>
                  <a:rPr lang="vi-VN" sz="3000" b="1">
                    <a:solidFill>
                      <a:srgbClr val="3333FF"/>
                    </a:solidFill>
                    <a:ea typeface="MS Mincho" panose="02020609040205080304" pitchFamily="49" charset="-128"/>
                  </a:rPr>
                  <a:t> = 4 (m)</a:t>
                </a:r>
              </a:p>
            </p:txBody>
          </p:sp>
        </mc:Choice>
        <mc:Fallback xmlns="">
          <p:sp>
            <p:nvSpPr>
              <p:cNvPr id="2" name="Rectangle 1"/>
              <p:cNvSpPr>
                <a:spLocks noRot="1" noChangeAspect="1" noMove="1" noResize="1" noEditPoints="1" noAdjustHandles="1" noChangeArrowheads="1" noChangeShapeType="1" noTextEdit="1"/>
              </p:cNvSpPr>
              <p:nvPr/>
            </p:nvSpPr>
            <p:spPr>
              <a:xfrm>
                <a:off x="1816554" y="888785"/>
                <a:ext cx="5606695" cy="2025876"/>
              </a:xfrm>
              <a:prstGeom prst="rect">
                <a:avLst/>
              </a:prstGeom>
              <a:blipFill>
                <a:blip r:embed="rId2"/>
                <a:stretch>
                  <a:fillRect l="-2609" t="-3916" b="-8434"/>
                </a:stretch>
              </a:blipFill>
            </p:spPr>
            <p:txBody>
              <a:bodyPr/>
              <a:lstStyle/>
              <a:p>
                <a:r>
                  <a:rPr lang="vi-VN">
                    <a:noFill/>
                  </a:rPr>
                  <a:t> </a:t>
                </a:r>
              </a:p>
            </p:txBody>
          </p:sp>
        </mc:Fallback>
      </mc:AlternateContent>
      <p:grpSp>
        <p:nvGrpSpPr>
          <p:cNvPr id="3" name="Group 2"/>
          <p:cNvGrpSpPr/>
          <p:nvPr/>
        </p:nvGrpSpPr>
        <p:grpSpPr>
          <a:xfrm>
            <a:off x="2910530" y="2914661"/>
            <a:ext cx="3195530" cy="1456361"/>
            <a:chOff x="6170504" y="4545039"/>
            <a:chExt cx="3195530" cy="1456361"/>
          </a:xfrm>
        </p:grpSpPr>
        <p:sp>
          <p:nvSpPr>
            <p:cNvPr id="4" name="Rectangle 3"/>
            <p:cNvSpPr/>
            <p:nvPr/>
          </p:nvSpPr>
          <p:spPr>
            <a:xfrm>
              <a:off x="6170504" y="4545039"/>
              <a:ext cx="1321835" cy="553998"/>
            </a:xfrm>
            <a:prstGeom prst="rect">
              <a:avLst/>
            </a:prstGeom>
          </p:spPr>
          <p:txBody>
            <a:bodyPr wrap="square">
              <a:spAutoFit/>
            </a:bodyPr>
            <a:lstStyle/>
            <a:p>
              <a:r>
                <a:rPr lang="vi-VN" sz="3000" b="1">
                  <a:solidFill>
                    <a:srgbClr val="3333FF"/>
                  </a:solidFill>
                  <a:ea typeface="MS Mincho" panose="02020609040205080304" pitchFamily="49" charset="-128"/>
                </a:rPr>
                <a:t>Ta có</a:t>
              </a:r>
            </a:p>
          </p:txBody>
        </p:sp>
        <mc:AlternateContent xmlns:mc="http://schemas.openxmlformats.org/markup-compatibility/2006" xmlns:a14="http://schemas.microsoft.com/office/drawing/2010/main">
          <mc:Choice Requires="a14">
            <p:sp>
              <p:nvSpPr>
                <p:cNvPr id="5" name="TextBox 4"/>
                <p:cNvSpPr txBox="1"/>
                <p:nvPr/>
              </p:nvSpPr>
              <p:spPr>
                <a:xfrm>
                  <a:off x="6387740" y="4545039"/>
                  <a:ext cx="2978294" cy="145636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rgbClr val="3333FF"/>
                            </a:solidFill>
                            <a:latin typeface="Cambria Math" panose="02040503050406030204" pitchFamily="18" charset="0"/>
                          </a:rPr>
                          <m:t>𝐋</m:t>
                        </m:r>
                        <m:r>
                          <a:rPr lang="vi-VN" sz="3000" b="1" i="0" smtClean="0">
                            <a:solidFill>
                              <a:srgbClr val="3333FF"/>
                            </a:solidFill>
                            <a:latin typeface="Cambria Math" panose="02040503050406030204" pitchFamily="18" charset="0"/>
                          </a:rPr>
                          <m:t>=</m:t>
                        </m:r>
                        <m:rad>
                          <m:radPr>
                            <m:degHide m:val="on"/>
                            <m:ctrlPr>
                              <a:rPr lang="vi-VN" sz="3000" b="1" i="1" smtClean="0">
                                <a:solidFill>
                                  <a:srgbClr val="3333FF"/>
                                </a:solidFill>
                                <a:latin typeface="Cambria Math" panose="02040503050406030204" pitchFamily="18" charset="0"/>
                              </a:rPr>
                            </m:ctrlPr>
                          </m:radPr>
                          <m:deg/>
                          <m:e>
                            <m:sSup>
                              <m:sSupPr>
                                <m:ctrlPr>
                                  <a:rPr lang="vi-VN" sz="3000" b="1" i="1" smtClean="0">
                                    <a:solidFill>
                                      <a:srgbClr val="3333FF"/>
                                    </a:solidFill>
                                    <a:latin typeface="Cambria Math" panose="02040503050406030204" pitchFamily="18" charset="0"/>
                                  </a:rPr>
                                </m:ctrlPr>
                              </m:sSupPr>
                              <m:e>
                                <m:d>
                                  <m:dPr>
                                    <m:ctrlPr>
                                      <a:rPr lang="vi-VN" sz="3000" b="1" i="1" smtClean="0">
                                        <a:solidFill>
                                          <a:srgbClr val="3333FF"/>
                                        </a:solidFill>
                                        <a:latin typeface="Cambria Math" panose="02040503050406030204" pitchFamily="18" charset="0"/>
                                      </a:rPr>
                                    </m:ctrlPr>
                                  </m:dPr>
                                  <m:e>
                                    <m:f>
                                      <m:fPr>
                                        <m:ctrlPr>
                                          <a:rPr lang="vi-VN" sz="3000" b="1" i="1" smtClean="0">
                                            <a:solidFill>
                                              <a:srgbClr val="3333FF"/>
                                            </a:solidFill>
                                            <a:latin typeface="Cambria Math" panose="02040503050406030204" pitchFamily="18" charset="0"/>
                                          </a:rPr>
                                        </m:ctrlPr>
                                      </m:fPr>
                                      <m:num>
                                        <m:r>
                                          <a:rPr lang="vi-VN" sz="3000" b="1" i="0" smtClean="0">
                                            <a:solidFill>
                                              <a:srgbClr val="3333FF"/>
                                            </a:solidFill>
                                            <a:latin typeface="Cambria Math" panose="02040503050406030204" pitchFamily="18" charset="0"/>
                                          </a:rPr>
                                          <m:t>𝐛</m:t>
                                        </m:r>
                                      </m:num>
                                      <m:den>
                                        <m:r>
                                          <a:rPr lang="vi-VN" sz="3000" b="1" i="0" smtClean="0">
                                            <a:solidFill>
                                              <a:srgbClr val="3333FF"/>
                                            </a:solidFill>
                                            <a:latin typeface="Cambria Math" panose="02040503050406030204" pitchFamily="18" charset="0"/>
                                          </a:rPr>
                                          <m:t>𝟐</m:t>
                                        </m:r>
                                      </m:den>
                                    </m:f>
                                  </m:e>
                                </m:d>
                              </m:e>
                              <m:sup>
                                <m:r>
                                  <a:rPr lang="vi-VN" sz="3000" b="1" i="0" smtClean="0">
                                    <a:solidFill>
                                      <a:srgbClr val="3333FF"/>
                                    </a:solidFill>
                                    <a:latin typeface="Cambria Math" panose="02040503050406030204" pitchFamily="18" charset="0"/>
                                  </a:rPr>
                                  <m:t>𝟐</m:t>
                                </m:r>
                              </m:sup>
                            </m:sSup>
                            <m:r>
                              <a:rPr lang="vi-VN" sz="3000" b="1" i="0" smtClean="0">
                                <a:solidFill>
                                  <a:srgbClr val="3333FF"/>
                                </a:solidFill>
                                <a:latin typeface="Cambria Math" panose="02040503050406030204" pitchFamily="18" charset="0"/>
                              </a:rPr>
                              <m:t>+</m:t>
                            </m:r>
                            <m:sSup>
                              <m:sSupPr>
                                <m:ctrlPr>
                                  <a:rPr lang="vi-VN" sz="3000" b="1" i="1" smtClean="0">
                                    <a:solidFill>
                                      <a:srgbClr val="3333FF"/>
                                    </a:solidFill>
                                    <a:latin typeface="Cambria Math" panose="02040503050406030204" pitchFamily="18" charset="0"/>
                                  </a:rPr>
                                </m:ctrlPr>
                              </m:sSupPr>
                              <m:e>
                                <m:r>
                                  <a:rPr lang="vi-VN" sz="3000" b="1" i="0" smtClean="0">
                                    <a:solidFill>
                                      <a:srgbClr val="3333FF"/>
                                    </a:solidFill>
                                    <a:latin typeface="Cambria Math" panose="02040503050406030204" pitchFamily="18" charset="0"/>
                                  </a:rPr>
                                  <m:t>𝐡</m:t>
                                </m:r>
                              </m:e>
                              <m:sup>
                                <m:r>
                                  <a:rPr lang="vi-VN" sz="3000" b="1" i="0" smtClean="0">
                                    <a:solidFill>
                                      <a:srgbClr val="3333FF"/>
                                    </a:solidFill>
                                    <a:latin typeface="Cambria Math" panose="02040503050406030204" pitchFamily="18" charset="0"/>
                                  </a:rPr>
                                  <m:t>𝟐</m:t>
                                </m:r>
                              </m:sup>
                            </m:sSup>
                          </m:e>
                        </m:rad>
                      </m:oMath>
                    </m:oMathPara>
                  </a14:m>
                  <a:endParaRPr lang="vi-VN" sz="3000" b="1">
                    <a:solidFill>
                      <a:srgbClr val="3333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387740" y="4545039"/>
                  <a:ext cx="2978294" cy="1456361"/>
                </a:xfrm>
                <a:prstGeom prst="rect">
                  <a:avLst/>
                </a:prstGeom>
                <a:blipFill>
                  <a:blip r:embed="rId3"/>
                  <a:stretch>
                    <a:fillRect/>
                  </a:stretch>
                </a:blipFill>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7" name="Rectangle 6"/>
              <p:cNvSpPr/>
              <p:nvPr/>
            </p:nvSpPr>
            <p:spPr>
              <a:xfrm>
                <a:off x="6004818" y="3093041"/>
                <a:ext cx="2377639" cy="10318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3000" b="1">
                          <a:solidFill>
                            <a:srgbClr val="3333FF"/>
                          </a:solidFill>
                          <a:latin typeface="Cambria Math" panose="02040503050406030204" pitchFamily="18" charset="0"/>
                        </a:rPr>
                        <m:t>=</m:t>
                      </m:r>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𝟒</m:t>
                          </m:r>
                          <m:r>
                            <a:rPr lang="vi-VN" sz="3000" b="1" i="1">
                              <a:solidFill>
                                <a:srgbClr val="3333FF"/>
                              </a:solidFill>
                              <a:latin typeface="Cambria Math" panose="02040503050406030204" pitchFamily="18" charset="0"/>
                            </a:rPr>
                            <m:t>+</m:t>
                          </m:r>
                          <m:r>
                            <a:rPr lang="vi-VN" sz="3000" b="1" i="1">
                              <a:solidFill>
                                <a:srgbClr val="3333FF"/>
                              </a:solidFill>
                              <a:latin typeface="Cambria Math" panose="02040503050406030204" pitchFamily="18" charset="0"/>
                            </a:rPr>
                            <m:t>𝟐</m:t>
                          </m:r>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𝟑</m:t>
                              </m:r>
                            </m:e>
                          </m:rad>
                        </m:e>
                      </m:rad>
                    </m:oMath>
                  </m:oMathPara>
                </a14:m>
                <a:endParaRPr lang="vi-VN" sz="3000" b="1"/>
              </a:p>
            </p:txBody>
          </p:sp>
        </mc:Choice>
        <mc:Fallback xmlns="">
          <p:sp>
            <p:nvSpPr>
              <p:cNvPr id="7" name="Rectangle 6"/>
              <p:cNvSpPr>
                <a:spLocks noRot="1" noChangeAspect="1" noMove="1" noResize="1" noEditPoints="1" noAdjustHandles="1" noChangeArrowheads="1" noChangeShapeType="1" noTextEdit="1"/>
              </p:cNvSpPr>
              <p:nvPr/>
            </p:nvSpPr>
            <p:spPr>
              <a:xfrm>
                <a:off x="6004818" y="3093041"/>
                <a:ext cx="2377639" cy="1031821"/>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27766" y="4371022"/>
                <a:ext cx="6180282" cy="1031821"/>
              </a:xfrm>
              <a:prstGeom prst="rect">
                <a:avLst/>
              </a:prstGeom>
            </p:spPr>
            <p:txBody>
              <a:bodyPr wrap="none">
                <a:spAutoFit/>
              </a:bodyPr>
              <a:lstStyle/>
              <a:p>
                <a:r>
                  <a:rPr lang="vi-VN" sz="3000" b="1" dirty="0">
                    <a:solidFill>
                      <a:srgbClr val="3333FF"/>
                    </a:solidFill>
                  </a:rPr>
                  <a:t>L = </a:t>
                </a:r>
                <a14:m>
                  <m:oMath xmlns:m="http://schemas.openxmlformats.org/officeDocument/2006/math">
                    <m:rad>
                      <m:radPr>
                        <m:degHide m:val="on"/>
                        <m:ctrlPr>
                          <a:rPr lang="vi-VN" sz="3000" b="1" i="1">
                            <a:solidFill>
                              <a:srgbClr val="3333FF"/>
                            </a:solidFill>
                            <a:latin typeface="Cambria Math" panose="02040503050406030204" pitchFamily="18" charset="0"/>
                          </a:rPr>
                        </m:ctrlPr>
                      </m:radPr>
                      <m:deg/>
                      <m:e>
                        <m:sSup>
                          <m:sSupPr>
                            <m:ctrlPr>
                              <a:rPr lang="vi-VN" sz="3000" b="1" i="1">
                                <a:solidFill>
                                  <a:srgbClr val="3333FF"/>
                                </a:solidFill>
                                <a:latin typeface="Cambria Math" panose="02040503050406030204" pitchFamily="18" charset="0"/>
                              </a:rPr>
                            </m:ctrlPr>
                          </m:sSupPr>
                          <m:e>
                            <m:r>
                              <a:rPr lang="vi-VN" sz="3000" b="1" i="1">
                                <a:solidFill>
                                  <a:srgbClr val="3333FF"/>
                                </a:solidFill>
                                <a:latin typeface="Cambria Math" panose="02040503050406030204" pitchFamily="18" charset="0"/>
                              </a:rPr>
                              <m:t>(</m:t>
                            </m:r>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𝟑</m:t>
                                </m:r>
                              </m:e>
                            </m:rad>
                            <m:r>
                              <a:rPr lang="vi-VN" sz="3000" b="1" i="1">
                                <a:solidFill>
                                  <a:srgbClr val="3333FF"/>
                                </a:solidFill>
                                <a:latin typeface="Cambria Math" panose="02040503050406030204" pitchFamily="18" charset="0"/>
                              </a:rPr>
                              <m:t>+</m:t>
                            </m:r>
                            <m:r>
                              <a:rPr lang="vi-VN" sz="3000" b="1" i="1">
                                <a:solidFill>
                                  <a:srgbClr val="3333FF"/>
                                </a:solidFill>
                                <a:latin typeface="Cambria Math" panose="02040503050406030204" pitchFamily="18" charset="0"/>
                              </a:rPr>
                              <m:t>𝟏</m:t>
                            </m:r>
                            <m:r>
                              <a:rPr lang="vi-VN" sz="3000" b="1" i="1">
                                <a:solidFill>
                                  <a:srgbClr val="3333FF"/>
                                </a:solidFill>
                                <a:latin typeface="Cambria Math" panose="02040503050406030204" pitchFamily="18" charset="0"/>
                              </a:rPr>
                              <m:t>)</m:t>
                            </m:r>
                          </m:e>
                          <m:sup>
                            <m:r>
                              <a:rPr lang="vi-VN" sz="3000" b="1" i="1">
                                <a:solidFill>
                                  <a:srgbClr val="3333FF"/>
                                </a:solidFill>
                                <a:latin typeface="Cambria Math" panose="02040503050406030204" pitchFamily="18" charset="0"/>
                              </a:rPr>
                              <m:t>𝟐</m:t>
                            </m:r>
                          </m:sup>
                        </m:sSup>
                      </m:e>
                    </m:rad>
                  </m:oMath>
                </a14:m>
                <a:r>
                  <a:rPr lang="vi-VN" sz="3000" b="1" dirty="0">
                    <a:solidFill>
                      <a:srgbClr val="3333FF"/>
                    </a:solidFill>
                  </a:rPr>
                  <a:t> = </a:t>
                </a:r>
                <a14:m>
                  <m:oMath xmlns:m="http://schemas.openxmlformats.org/officeDocument/2006/math">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𝟑</m:t>
                        </m:r>
                      </m:e>
                    </m:rad>
                    <m:r>
                      <a:rPr lang="vi-VN" sz="3000" b="1" i="1">
                        <a:solidFill>
                          <a:srgbClr val="3333FF"/>
                        </a:solidFill>
                        <a:latin typeface="Cambria Math" panose="02040503050406030204" pitchFamily="18" charset="0"/>
                      </a:rPr>
                      <m:t>+</m:t>
                    </m:r>
                    <m:r>
                      <a:rPr lang="vi-VN" sz="3000" b="1" i="1">
                        <a:solidFill>
                          <a:srgbClr val="3333FF"/>
                        </a:solidFill>
                        <a:latin typeface="Cambria Math" panose="02040503050406030204" pitchFamily="18" charset="0"/>
                      </a:rPr>
                      <m:t>𝟏</m:t>
                    </m:r>
                    <m:r>
                      <a:rPr lang="vi-VN" sz="3000" b="1" i="1" smtClean="0">
                        <a:solidFill>
                          <a:srgbClr val="3333FF"/>
                        </a:solidFill>
                        <a:latin typeface="Cambria Math" panose="02040503050406030204" pitchFamily="18" charset="0"/>
                      </a:rPr>
                      <m:t> </m:t>
                    </m:r>
                  </m:oMath>
                </a14:m>
                <a:r>
                  <a:rPr lang="vi-VN" sz="3000" b="1" dirty="0">
                    <a:solidFill>
                      <a:srgbClr val="3333FF"/>
                    </a:solidFill>
                  </a:rPr>
                  <a:t> </a:t>
                </a:r>
                <a:r>
                  <a:rPr lang="vi-VN" sz="3000" b="1" dirty="0">
                    <a:solidFill>
                      <a:srgbClr val="3333FF"/>
                    </a:solidFill>
                    <a:sym typeface="Symbol" panose="05050102010706020507" pitchFamily="18" charset="2"/>
                  </a:rPr>
                  <a:t> 2,7 </a:t>
                </a:r>
                <a:r>
                  <a:rPr lang="vi-VN" sz="3000" b="1" dirty="0">
                    <a:solidFill>
                      <a:srgbClr val="3333FF"/>
                    </a:solidFill>
                  </a:rPr>
                  <a:t>(m)</a:t>
                </a:r>
              </a:p>
            </p:txBody>
          </p:sp>
        </mc:Choice>
        <mc:Fallback xmlns="">
          <p:sp>
            <p:nvSpPr>
              <p:cNvPr id="8" name="Rectangle 7"/>
              <p:cNvSpPr>
                <a:spLocks noRot="1" noChangeAspect="1" noMove="1" noResize="1" noEditPoints="1" noAdjustHandles="1" noChangeArrowheads="1" noChangeShapeType="1" noTextEdit="1"/>
              </p:cNvSpPr>
              <p:nvPr/>
            </p:nvSpPr>
            <p:spPr>
              <a:xfrm>
                <a:off x="3127766" y="4371022"/>
                <a:ext cx="6180282" cy="1031821"/>
              </a:xfrm>
              <a:prstGeom prst="rect">
                <a:avLst/>
              </a:prstGeom>
              <a:blipFill>
                <a:blip r:embed="rId5"/>
                <a:stretch>
                  <a:fillRect l="-2268" r="-1381" b="-592"/>
                </a:stretch>
              </a:blipFill>
            </p:spPr>
            <p:txBody>
              <a:bodyPr/>
              <a:lstStyle/>
              <a:p>
                <a:r>
                  <a:rPr lang="vi-VN">
                    <a:noFill/>
                  </a:rPr>
                  <a:t> </a:t>
                </a:r>
              </a:p>
            </p:txBody>
          </p:sp>
        </mc:Fallback>
      </mc:AlternateContent>
      <p:grpSp>
        <p:nvGrpSpPr>
          <p:cNvPr id="9" name="Group 8"/>
          <p:cNvGrpSpPr/>
          <p:nvPr/>
        </p:nvGrpSpPr>
        <p:grpSpPr>
          <a:xfrm>
            <a:off x="7268654" y="731461"/>
            <a:ext cx="3482858" cy="2387269"/>
            <a:chOff x="7824651" y="784405"/>
            <a:chExt cx="3482858" cy="2387269"/>
          </a:xfrm>
        </p:grpSpPr>
        <p:pic>
          <p:nvPicPr>
            <p:cNvPr id="10" name="Picture 28" descr="Cumoccauva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4651" y="784405"/>
              <a:ext cx="2769326" cy="238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rot="-60000" flipV="1">
              <a:off x="7968343" y="1463040"/>
              <a:ext cx="979714" cy="692331"/>
            </a:xfrm>
            <a:prstGeom prst="line">
              <a:avLst/>
            </a:prstGeom>
            <a:ln w="38100">
              <a:solidFill>
                <a:srgbClr val="3333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60000">
              <a:off x="8138160" y="2377440"/>
              <a:ext cx="2050869" cy="266541"/>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178136" y="1467606"/>
              <a:ext cx="0" cy="905020"/>
            </a:xfrm>
            <a:prstGeom prst="straightConnector1">
              <a:avLst/>
            </a:prstGeom>
            <a:ln w="38100">
              <a:solidFill>
                <a:srgbClr val="3333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0196656">
              <a:off x="8216537" y="1511595"/>
              <a:ext cx="431074" cy="369332"/>
            </a:xfrm>
            <a:prstGeom prst="rect">
              <a:avLst/>
            </a:prstGeom>
            <a:noFill/>
          </p:spPr>
          <p:txBody>
            <a:bodyPr wrap="square" rtlCol="0">
              <a:spAutoFit/>
            </a:bodyPr>
            <a:lstStyle/>
            <a:p>
              <a:r>
                <a:rPr lang="vi-VN" b="1" dirty="0">
                  <a:solidFill>
                    <a:srgbClr val="3333FF"/>
                  </a:solidFill>
                </a:rPr>
                <a:t>L</a:t>
              </a:r>
            </a:p>
          </p:txBody>
        </p:sp>
        <p:sp>
          <p:nvSpPr>
            <p:cNvPr id="15" name="TextBox 14"/>
            <p:cNvSpPr txBox="1"/>
            <p:nvPr/>
          </p:nvSpPr>
          <p:spPr>
            <a:xfrm rot="284193">
              <a:off x="10121876" y="1721340"/>
              <a:ext cx="431074" cy="369332"/>
            </a:xfrm>
            <a:prstGeom prst="rect">
              <a:avLst/>
            </a:prstGeom>
            <a:noFill/>
          </p:spPr>
          <p:txBody>
            <a:bodyPr wrap="square" rtlCol="0">
              <a:spAutoFit/>
            </a:bodyPr>
            <a:lstStyle/>
            <a:p>
              <a:r>
                <a:rPr lang="vi-VN" b="1" dirty="0">
                  <a:solidFill>
                    <a:srgbClr val="3333FF"/>
                  </a:solidFill>
                </a:rPr>
                <a:t>h</a:t>
              </a:r>
            </a:p>
          </p:txBody>
        </p:sp>
        <p:sp>
          <p:nvSpPr>
            <p:cNvPr id="16" name="TextBox 15"/>
            <p:cNvSpPr txBox="1"/>
            <p:nvPr/>
          </p:nvSpPr>
          <p:spPr>
            <a:xfrm rot="980266">
              <a:off x="8955473" y="2460570"/>
              <a:ext cx="431074" cy="369332"/>
            </a:xfrm>
            <a:prstGeom prst="rect">
              <a:avLst/>
            </a:prstGeom>
            <a:noFill/>
          </p:spPr>
          <p:txBody>
            <a:bodyPr wrap="square" rtlCol="0">
              <a:spAutoFit/>
            </a:bodyPr>
            <a:lstStyle/>
            <a:p>
              <a:r>
                <a:rPr lang="vi-VN" b="1" dirty="0">
                  <a:solidFill>
                    <a:srgbClr val="3333FF"/>
                  </a:solidFill>
                </a:rPr>
                <a:t>b</a:t>
              </a:r>
            </a:p>
          </p:txBody>
        </p:sp>
        <mc:AlternateContent xmlns:mc="http://schemas.openxmlformats.org/markup-compatibility/2006" xmlns:a14="http://schemas.microsoft.com/office/drawing/2010/main">
          <mc:Choice Requires="a14">
            <p:sp>
              <p:nvSpPr>
                <p:cNvPr id="17" name="TextBox 16"/>
                <p:cNvSpPr txBox="1"/>
                <p:nvPr/>
              </p:nvSpPr>
              <p:spPr>
                <a:xfrm>
                  <a:off x="7854934" y="2610671"/>
                  <a:ext cx="591773" cy="401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𝟖</m:t>
                            </m:r>
                          </m:e>
                        </m:rad>
                      </m:oMath>
                    </m:oMathPara>
                  </a14:m>
                  <a:endParaRPr lang="vi-VN" b="1" dirty="0">
                    <a:solidFill>
                      <a:srgbClr val="3333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7854934" y="2610671"/>
                  <a:ext cx="591773" cy="40197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314917" y="1533981"/>
                  <a:ext cx="992592" cy="65601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b="1" i="1" smtClean="0">
                            <a:solidFill>
                              <a:srgbClr val="3333FF"/>
                            </a:solidFill>
                            <a:latin typeface="Cambria Math" panose="02040503050406030204" pitchFamily="18" charset="0"/>
                          </a:rPr>
                          <m:t>=</m:t>
                        </m:r>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𝟐</m:t>
                            </m:r>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𝟑</m:t>
                                </m:r>
                              </m:e>
                            </m:rad>
                          </m:e>
                        </m:rad>
                      </m:oMath>
                    </m:oMathPara>
                  </a14:m>
                  <a:endParaRPr lang="vi-VN" b="1" dirty="0">
                    <a:solidFill>
                      <a:srgbClr val="3333FF"/>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0314917" y="1533981"/>
                  <a:ext cx="992592" cy="656013"/>
                </a:xfrm>
                <a:prstGeom prst="rect">
                  <a:avLst/>
                </a:prstGeom>
                <a:blipFill>
                  <a:blip r:embed="rId8"/>
                  <a:stretch>
                    <a:fillRect/>
                  </a:stretch>
                </a:blipFill>
              </p:spPr>
              <p:txBody>
                <a:bodyPr/>
                <a:lstStyle/>
                <a:p>
                  <a:r>
                    <a:rPr lang="en-US">
                      <a:noFill/>
                    </a:rPr>
                    <a:t> </a:t>
                  </a:r>
                </a:p>
              </p:txBody>
            </p:sp>
          </mc:Fallback>
        </mc:AlternateContent>
      </p:grpSp>
      <p:grpSp>
        <p:nvGrpSpPr>
          <p:cNvPr id="19" name="Group 18"/>
          <p:cNvGrpSpPr/>
          <p:nvPr/>
        </p:nvGrpSpPr>
        <p:grpSpPr>
          <a:xfrm>
            <a:off x="7579993" y="2306619"/>
            <a:ext cx="2055209" cy="461187"/>
            <a:chOff x="7809419" y="2337549"/>
            <a:chExt cx="2055209" cy="461187"/>
          </a:xfrm>
        </p:grpSpPr>
        <p:cxnSp>
          <p:nvCxnSpPr>
            <p:cNvPr id="20" name="Straight Connector 19"/>
            <p:cNvCxnSpPr/>
            <p:nvPr/>
          </p:nvCxnSpPr>
          <p:spPr>
            <a:xfrm>
              <a:off x="7809419" y="2337549"/>
              <a:ext cx="591773" cy="46118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385467" y="2617702"/>
              <a:ext cx="1479161" cy="1719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870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8CC0DF8-A3C6-4F0C-AAB6-327115DBB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1B96DA-D61E-4352-8013-F432E69A2633}">
  <ds:schemaRefs>
    <ds:schemaRef ds:uri="http://schemas.microsoft.com/sharepoint/v3/contenttype/forms"/>
  </ds:schemaRefs>
</ds:datastoreItem>
</file>

<file path=customXml/itemProps3.xml><?xml version="1.0" encoding="utf-8"?>
<ds:datastoreItem xmlns:ds="http://schemas.openxmlformats.org/officeDocument/2006/customXml" ds:itemID="{8728D249-1983-451D-8451-059C0BA5C7BA}">
  <ds:schemaRefs>
    <ds:schemaRef ds:uri="http://www.w3.org/XML/1998/namespace"/>
    <ds:schemaRef ds:uri="http://purl.org/dc/elements/1.1/"/>
    <ds:schemaRef ds:uri="16c05727-aa75-4e4a-9b5f-8a80a116589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Savon design</Template>
  <TotalTime>0</TotalTime>
  <Words>602</Words>
  <Application>Microsoft Office PowerPoint</Application>
  <PresentationFormat>Widescreen</PresentationFormat>
  <Paragraphs>95</Paragraphs>
  <Slides>12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Calibri</vt:lpstr>
      <vt:lpstr>Cambria Math</vt:lpstr>
      <vt:lpstr>Garamond</vt:lpstr>
      <vt:lpstr>Tahoma</vt:lpstr>
      <vt:lpstr>Wingdings</vt:lpstr>
      <vt:lpstr>Wingdings 3</vt:lpstr>
      <vt:lpstr>Savon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2020-04-30T01:52:54Z</dcterms:created>
  <dcterms:modified xsi:type="dcterms:W3CDTF">2021-09-05T14:51:41Z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