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6"/>
  </p:notesMasterIdLst>
  <p:sldIdLst>
    <p:sldId id="305" r:id="rId2"/>
    <p:sldId id="296" r:id="rId3"/>
    <p:sldId id="260" r:id="rId4"/>
    <p:sldId id="261" r:id="rId5"/>
    <p:sldId id="262" r:id="rId6"/>
    <p:sldId id="291" r:id="rId7"/>
    <p:sldId id="287" r:id="rId8"/>
    <p:sldId id="301" r:id="rId9"/>
    <p:sldId id="292" r:id="rId10"/>
    <p:sldId id="302" r:id="rId11"/>
    <p:sldId id="303" r:id="rId12"/>
    <p:sldId id="278" r:id="rId13"/>
    <p:sldId id="293" r:id="rId14"/>
    <p:sldId id="299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9" autoAdjust="0"/>
  </p:normalViewPr>
  <p:slideViewPr>
    <p:cSldViewPr>
      <p:cViewPr varScale="1">
        <p:scale>
          <a:sx n="81" d="100"/>
          <a:sy n="81" d="100"/>
        </p:scale>
        <p:origin x="96" y="5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1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6.wmf"/><Relationship Id="rId1" Type="http://schemas.openxmlformats.org/officeDocument/2006/relationships/image" Target="../media/image47.wmf"/><Relationship Id="rId4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>
            <a:extLst>
              <a:ext uri="{FF2B5EF4-FFF2-40B4-BE49-F238E27FC236}">
                <a16:creationId xmlns:a16="http://schemas.microsoft.com/office/drawing/2014/main" id="{BBC8241C-F62A-4398-B844-1E792B3E60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7" name="Rectangle 3">
            <a:extLst>
              <a:ext uri="{FF2B5EF4-FFF2-40B4-BE49-F238E27FC236}">
                <a16:creationId xmlns:a16="http://schemas.microsoft.com/office/drawing/2014/main" id="{F90CEDAF-9021-44D4-A345-226B466605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680B02F-B4BF-47EA-BD23-E465697FC0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7669" name="Rectangle 5">
            <a:extLst>
              <a:ext uri="{FF2B5EF4-FFF2-40B4-BE49-F238E27FC236}">
                <a16:creationId xmlns:a16="http://schemas.microsoft.com/office/drawing/2014/main" id="{7DB318E0-B004-48F8-8F43-B268CC32982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7670" name="Rectangle 6">
            <a:extLst>
              <a:ext uri="{FF2B5EF4-FFF2-40B4-BE49-F238E27FC236}">
                <a16:creationId xmlns:a16="http://schemas.microsoft.com/office/drawing/2014/main" id="{E8838FEA-39A9-420C-B480-7B09E6DA8FE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71" name="Rectangle 7">
            <a:extLst>
              <a:ext uri="{FF2B5EF4-FFF2-40B4-BE49-F238E27FC236}">
                <a16:creationId xmlns:a16="http://schemas.microsoft.com/office/drawing/2014/main" id="{14E52A22-FD16-42A7-A17E-E294187870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B7F4E0A-2481-4A74-8393-A20CA6598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7F8FEF2-98F9-4F3A-A774-AC4AD469A3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9B1649-DD44-4BD4-BEDB-EE4BC640318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195" name="Slide Image Placeholder 1">
            <a:extLst>
              <a:ext uri="{FF2B5EF4-FFF2-40B4-BE49-F238E27FC236}">
                <a16:creationId xmlns:a16="http://schemas.microsoft.com/office/drawing/2014/main" id="{988A529E-E0DE-45B4-BB49-58B665745B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Notes Placeholder 2">
            <a:extLst>
              <a:ext uri="{FF2B5EF4-FFF2-40B4-BE49-F238E27FC236}">
                <a16:creationId xmlns:a16="http://schemas.microsoft.com/office/drawing/2014/main" id="{201DD6DC-B628-4AB0-9319-FB0F6B688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Arial" panose="020B0604020202020204" pitchFamily="34" charset="0"/>
            </a:endParaRPr>
          </a:p>
        </p:txBody>
      </p:sp>
      <p:sp>
        <p:nvSpPr>
          <p:cNvPr id="8197" name="Slide Number Placeholder 3">
            <a:extLst>
              <a:ext uri="{FF2B5EF4-FFF2-40B4-BE49-F238E27FC236}">
                <a16:creationId xmlns:a16="http://schemas.microsoft.com/office/drawing/2014/main" id="{AA57B5F0-4C17-4A3A-983C-8198D97E6AB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0EE8294-EF68-465B-A4AD-C9ED8E1214EA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F1FAAD-FBC3-4A03-AB45-2322B07EC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5476F6-433C-4EF0-B9E2-224F2283A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29DAA0-F651-4A81-B4B3-22EDCA84D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21DBA-C4EB-4CD9-B816-56C9B0780F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3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0DCCC6-4E4A-4CF5-91DF-C138804072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96957A-A982-4481-A700-5A1CF36F21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548004-98D3-4F88-8E4D-D1D1C4ADA1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8067D-724E-4899-864A-DFC8CC5EE0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67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057213-C421-49A4-BBE8-8871FC1A7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53BC2D-0CD9-47FB-9888-9EDA5A15F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925B9E-3143-4AAC-98C3-FEEFC062F8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5359B-11FD-4E68-B0DC-BD7E71D144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142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6604AB8-F6FA-4D6B-B92D-62E0DF27DD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FD39D00-85EC-4CDF-8453-079059726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07FE29-4E19-4083-9CFE-6607A071D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CA4B7-B056-453B-B902-C4FD9EC5E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23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7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9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9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DEDA67F-CBB3-4A04-ABE1-397169927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CC9686-849F-4F9C-935B-F7E058D014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4DD453-933E-47E6-A553-33F19FEA58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5D899-82A9-4C81-9197-1BEE68D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02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606ABB-DB34-4169-9D9A-13A7146C3F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06C26A-ACE0-4FAE-A0A9-79E2A7F1AF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431710-8B8A-457B-B92B-3FD2A0AC68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A7B06-3549-4A55-8FFC-507D5732ED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50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F531B-3323-469A-80E3-0C92B48CA1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114647-49A8-40DA-AFF8-CEBFC7B1B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22792E-A227-4A78-A5B3-3846A243C7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120DF-8EC6-4D91-978D-F96B73F59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53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AF69B2-5D7E-4825-9F4B-4F713DB7F2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813CA-FA26-4F2A-8EC9-66ED9B1A7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7C053C-AAEB-4F9B-900E-672DE2C330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7A64-7F2D-4A6B-A014-C5FECBD33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74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392C277-A7D7-4F99-A338-A376999F7A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722D01C-EB9B-448E-8BF0-F811D320F4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3252BEE-4245-490A-9CA4-2F39B45931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DAD91-463D-4253-B663-FA072F1DBC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76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CFF306-1803-408B-B3B2-E9EC61D6F4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BB7C0E-3B75-49D6-B946-39D935AFB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21D7E0-5D0B-4BD9-B1C0-FCA1977BFC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2E806-F0BE-4198-B3D2-FAC35AF39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61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FACA8A0-CA93-4C05-8842-BF47147AB4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284973-9B5C-42CF-A886-AF9F7DE618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6F03C1E-D288-4E2C-AE0D-5543BD7610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F63F7-32E4-454F-9448-5CF733B33D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26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DF8F0A-E379-41E6-BBE5-6065F7CD66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41971D-28A5-4A7C-8701-674E0C1A76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4D40E0-AAE0-4959-B43D-C4B27690C7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502AC-8C69-4755-A07C-23E7DD6465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13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E7AA80-F956-4456-BE27-A954BE5CC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BEDF15-70FB-42CB-A44F-C25223B858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9B5F0D-97B9-4CF1-AAA0-64BC64EEAB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5DBBA-4A3A-4B8D-9326-367CEA2465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5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7C1E5AC-8CCD-4D0C-A7A7-DB143C01F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B46C799-E493-4E47-902F-E2F5789BC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7364" name="Rectangle 4">
            <a:extLst>
              <a:ext uri="{FF2B5EF4-FFF2-40B4-BE49-F238E27FC236}">
                <a16:creationId xmlns:a16="http://schemas.microsoft.com/office/drawing/2014/main" id="{1E9308D0-54A1-4079-B5CA-70DBE5B499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6813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7365" name="Rectangle 5">
            <a:extLst>
              <a:ext uri="{FF2B5EF4-FFF2-40B4-BE49-F238E27FC236}">
                <a16:creationId xmlns:a16="http://schemas.microsoft.com/office/drawing/2014/main" id="{E0385A64-743E-479D-B19C-92D8FA4CBD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6813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7366" name="Rectangle 6">
            <a:extLst>
              <a:ext uri="{FF2B5EF4-FFF2-40B4-BE49-F238E27FC236}">
                <a16:creationId xmlns:a16="http://schemas.microsoft.com/office/drawing/2014/main" id="{9AC1A173-AF5F-419C-A413-39A19B53E9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6813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4016752-C7F4-4C7F-BAB5-C86C1970D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50.wmf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9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.png"/><Relationship Id="rId18" Type="http://schemas.openxmlformats.org/officeDocument/2006/relationships/image" Target="../media/image20.wmf"/><Relationship Id="rId26" Type="http://schemas.openxmlformats.org/officeDocument/2006/relationships/oleObject" Target="../embeddings/oleObject23.bin"/><Relationship Id="rId3" Type="http://schemas.openxmlformats.org/officeDocument/2006/relationships/image" Target="../media/image27.png"/><Relationship Id="rId21" Type="http://schemas.openxmlformats.org/officeDocument/2006/relationships/image" Target="../media/image21.wmf"/><Relationship Id="rId34" Type="http://schemas.openxmlformats.org/officeDocument/2006/relationships/image" Target="../media/image42.png"/><Relationship Id="rId7" Type="http://schemas.openxmlformats.org/officeDocument/2006/relationships/image" Target="../media/image31.png"/><Relationship Id="rId12" Type="http://schemas.openxmlformats.org/officeDocument/2006/relationships/image" Target="../media/image34.png"/><Relationship Id="rId17" Type="http://schemas.openxmlformats.org/officeDocument/2006/relationships/oleObject" Target="../embeddings/oleObject20.bin"/><Relationship Id="rId25" Type="http://schemas.openxmlformats.org/officeDocument/2006/relationships/image" Target="../media/image39.png"/><Relationship Id="rId33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6.png"/><Relationship Id="rId20" Type="http://schemas.openxmlformats.org/officeDocument/2006/relationships/oleObject" Target="../embeddings/oleObject21.bin"/><Relationship Id="rId29" Type="http://schemas.openxmlformats.org/officeDocument/2006/relationships/oleObject" Target="../embeddings/oleObject24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png"/><Relationship Id="rId11" Type="http://schemas.openxmlformats.org/officeDocument/2006/relationships/image" Target="../media/image18.wmf"/><Relationship Id="rId24" Type="http://schemas.openxmlformats.org/officeDocument/2006/relationships/image" Target="../media/image22.wmf"/><Relationship Id="rId32" Type="http://schemas.openxmlformats.org/officeDocument/2006/relationships/oleObject" Target="../embeddings/oleObject25.bin"/><Relationship Id="rId5" Type="http://schemas.openxmlformats.org/officeDocument/2006/relationships/image" Target="../media/image29.png"/><Relationship Id="rId15" Type="http://schemas.openxmlformats.org/officeDocument/2006/relationships/image" Target="../media/image19.wmf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40.png"/><Relationship Id="rId36" Type="http://schemas.openxmlformats.org/officeDocument/2006/relationships/image" Target="../media/image26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37.png"/><Relationship Id="rId31" Type="http://schemas.openxmlformats.org/officeDocument/2006/relationships/image" Target="../media/image41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oleObject" Target="../embeddings/oleObject19.bin"/><Relationship Id="rId22" Type="http://schemas.openxmlformats.org/officeDocument/2006/relationships/image" Target="../media/image38.png"/><Relationship Id="rId27" Type="http://schemas.openxmlformats.org/officeDocument/2006/relationships/image" Target="../media/image23.wmf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26.bin"/><Relationship Id="rId8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21611330-DDF1-4311-85EE-5D9799F5F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150" y="1092200"/>
            <a:ext cx="87058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9 – ĐẠI SỐ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9 - TIẾT 13: CĂN BẬC BA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B30607CD-F676-447C-AE73-608306D95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25" y="381000"/>
            <a:ext cx="1738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Em có biết</a:t>
            </a:r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39814A32-67D6-4976-A665-2662A9757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2213" y="838200"/>
            <a:ext cx="6462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vi-VN" altLang="en-US" sz="2800">
                <a:latin typeface="Times New Roman" panose="02020603050405020304" pitchFamily="18" charset="0"/>
              </a:rPr>
              <a:t>Bất đẳng thức Cô-si cho ba số không âm:</a:t>
            </a:r>
            <a:endParaRPr lang="vi-VN" altLang="en-US" sz="2800"/>
          </a:p>
        </p:txBody>
      </p:sp>
      <p:graphicFrame>
        <p:nvGraphicFramePr>
          <p:cNvPr id="14340" name="Object 2">
            <a:extLst>
              <a:ext uri="{FF2B5EF4-FFF2-40B4-BE49-F238E27FC236}">
                <a16:creationId xmlns:a16="http://schemas.microsoft.com/office/drawing/2014/main" id="{5A09CB10-5E92-4A07-AFF9-101DC5E1A2CD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6781800" y="1295400"/>
          <a:ext cx="23383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054100" imgH="393700" progId="Equation.DSMT4">
                  <p:embed/>
                </p:oleObj>
              </mc:Choice>
              <mc:Fallback>
                <p:oleObj name="Equation" r:id="rId3" imgW="10541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295400"/>
                        <a:ext cx="23383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8">
            <a:extLst>
              <a:ext uri="{FF2B5EF4-FFF2-40B4-BE49-F238E27FC236}">
                <a16:creationId xmlns:a16="http://schemas.microsoft.com/office/drawing/2014/main" id="{52F79B53-1070-475A-8961-FC02C0219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0" y="1371600"/>
            <a:ext cx="4418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Với ba số a,b,c không âm thì:</a:t>
            </a:r>
          </a:p>
        </p:txBody>
      </p:sp>
      <p:sp>
        <p:nvSpPr>
          <p:cNvPr id="14342" name="Text Box 9">
            <a:extLst>
              <a:ext uri="{FF2B5EF4-FFF2-40B4-BE49-F238E27FC236}">
                <a16:creationId xmlns:a16="http://schemas.microsoft.com/office/drawing/2014/main" id="{227B920F-B5DD-4FD7-979A-A7BB3988B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263" y="2071688"/>
            <a:ext cx="5254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Dấu đẳng thức xảy ra khi a = b = c.</a:t>
            </a:r>
          </a:p>
        </p:txBody>
      </p:sp>
      <p:sp>
        <p:nvSpPr>
          <p:cNvPr id="14343" name="Text Box 10">
            <a:extLst>
              <a:ext uri="{FF2B5EF4-FFF2-40B4-BE49-F238E27FC236}">
                <a16:creationId xmlns:a16="http://schemas.microsoft.com/office/drawing/2014/main" id="{7ED561C2-B9BC-41CE-BEC6-2F83EA0B7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2614613"/>
            <a:ext cx="77739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b) Áp dụng bất đẳng thức Cô-si cho ba số không âm,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 chứng minh:</a:t>
            </a:r>
          </a:p>
        </p:txBody>
      </p:sp>
      <p:sp>
        <p:nvSpPr>
          <p:cNvPr id="14344" name="Text Box 11">
            <a:extLst>
              <a:ext uri="{FF2B5EF4-FFF2-40B4-BE49-F238E27FC236}">
                <a16:creationId xmlns:a16="http://schemas.microsoft.com/office/drawing/2014/main" id="{201B87A2-9288-4532-8E37-128F5A1DB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3500438"/>
            <a:ext cx="785177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*) Trong các hình hộp chữ nhật có cùng tổng ba kích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thước thì hình lập phương có thể tích lớn nhất.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*) Trong các hình hộp chữ nhật có cùng thể tích thì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hình lập phương có tổng ba kích thước nhỏ nhất.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>
            <a:extLst>
              <a:ext uri="{FF2B5EF4-FFF2-40B4-BE49-F238E27FC236}">
                <a16:creationId xmlns:a16="http://schemas.microsoft.com/office/drawing/2014/main" id="{7B2F7DE8-0EAA-4AC2-A14A-510206AC4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4343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6">
            <a:extLst>
              <a:ext uri="{FF2B5EF4-FFF2-40B4-BE49-F238E27FC236}">
                <a16:creationId xmlns:a16="http://schemas.microsoft.com/office/drawing/2014/main" id="{8CBDAF99-940C-4226-9CC8-0EFC9A8BA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81200"/>
            <a:ext cx="342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a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15364" name="Text Box 7">
            <a:extLst>
              <a:ext uri="{FF2B5EF4-FFF2-40B4-BE49-F238E27FC236}">
                <a16:creationId xmlns:a16="http://schemas.microsoft.com/office/drawing/2014/main" id="{BE2D03EC-6AE0-4B04-97FD-4BE76E290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86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5365" name="Text Box 8">
            <a:extLst>
              <a:ext uri="{FF2B5EF4-FFF2-40B4-BE49-F238E27FC236}">
                <a16:creationId xmlns:a16="http://schemas.microsoft.com/office/drawing/2014/main" id="{5CB1D810-1DA5-424F-BB2A-E5CE9B68A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676400"/>
            <a:ext cx="396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b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15366" name="Text Box 9">
            <a:extLst>
              <a:ext uri="{FF2B5EF4-FFF2-40B4-BE49-F238E27FC236}">
                <a16:creationId xmlns:a16="http://schemas.microsoft.com/office/drawing/2014/main" id="{C264D27F-FC49-458A-BBE1-D154B77D6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919288"/>
            <a:ext cx="342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c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602122" name="Text Box 10">
            <a:extLst>
              <a:ext uri="{FF2B5EF4-FFF2-40B4-BE49-F238E27FC236}">
                <a16:creationId xmlns:a16="http://schemas.microsoft.com/office/drawing/2014/main" id="{E516965F-6AE9-4C50-A66D-F78F5F81C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09800"/>
            <a:ext cx="179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Hướng dẫn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2123" name="Text Box 11">
            <a:extLst>
              <a:ext uri="{FF2B5EF4-FFF2-40B4-BE49-F238E27FC236}">
                <a16:creationId xmlns:a16="http://schemas.microsoft.com/office/drawing/2014/main" id="{594344C6-F423-4950-9C15-29C684C10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2711450"/>
            <a:ext cx="7243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Gọi ba kích thước của hình hộp chữ nhật là a, b,c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602124" name="Text Box 12">
            <a:extLst>
              <a:ext uri="{FF2B5EF4-FFF2-40B4-BE49-F238E27FC236}">
                <a16:creationId xmlns:a16="http://schemas.microsoft.com/office/drawing/2014/main" id="{BA7D42F6-17A4-496A-A9B1-6BB656C48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0" y="3254375"/>
            <a:ext cx="8631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Theo bđt Cô-si cho ba số a,b c không âm ta có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graphicFrame>
        <p:nvGraphicFramePr>
          <p:cNvPr id="25633" name="Object 2">
            <a:extLst>
              <a:ext uri="{FF2B5EF4-FFF2-40B4-BE49-F238E27FC236}">
                <a16:creationId xmlns:a16="http://schemas.microsoft.com/office/drawing/2014/main" id="{454C7886-9DC4-4C2B-B7D7-4614F9F3F69D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4648200" y="5257800"/>
          <a:ext cx="1524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571252" imgH="393529" progId="Equation.DSMT4">
                  <p:embed/>
                </p:oleObj>
              </mc:Choice>
              <mc:Fallback>
                <p:oleObj name="Equation" r:id="rId4" imgW="571252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257800"/>
                        <a:ext cx="1524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1423EAA9-396A-4DCB-98EA-3C67E9DF9094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8421688" y="3155950"/>
          <a:ext cx="17653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054100" imgH="393700" progId="Equation.DSMT4">
                  <p:embed/>
                </p:oleObj>
              </mc:Choice>
              <mc:Fallback>
                <p:oleObj name="Equation" r:id="rId6" imgW="10541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1688" y="3155950"/>
                        <a:ext cx="17653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E783C39F-A09D-4862-BEF5-8CDEC116C0DF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752600" y="5319713"/>
          <a:ext cx="8382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381000" imgH="228600" progId="Equation.DSMT4">
                  <p:embed/>
                </p:oleObj>
              </mc:Choice>
              <mc:Fallback>
                <p:oleObj name="Equation" r:id="rId8" imgW="3810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319713"/>
                        <a:ext cx="8382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2127" name="Text Box 15">
            <a:extLst>
              <a:ext uri="{FF2B5EF4-FFF2-40B4-BE49-F238E27FC236}">
                <a16:creationId xmlns:a16="http://schemas.microsoft.com/office/drawing/2014/main" id="{C2974DEC-16BB-4A73-9643-E7C9B9AED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3862388"/>
            <a:ext cx="5254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Dấu đẳng thức xảy ra khi a = b = c.</a:t>
            </a:r>
          </a:p>
        </p:txBody>
      </p:sp>
      <p:sp>
        <p:nvSpPr>
          <p:cNvPr id="602128" name="Text Box 16">
            <a:extLst>
              <a:ext uri="{FF2B5EF4-FFF2-40B4-BE49-F238E27FC236}">
                <a16:creationId xmlns:a16="http://schemas.microsoft.com/office/drawing/2014/main" id="{053435EA-89E5-4CF1-BFA1-21EEFF174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4357688"/>
            <a:ext cx="1127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Với các hình hộp chữ nhật có cùng tổng ba kích thước thì</a:t>
            </a:r>
          </a:p>
        </p:txBody>
      </p:sp>
      <p:sp>
        <p:nvSpPr>
          <p:cNvPr id="602132" name="Text Box 20">
            <a:extLst>
              <a:ext uri="{FF2B5EF4-FFF2-40B4-BE49-F238E27FC236}">
                <a16:creationId xmlns:a16="http://schemas.microsoft.com/office/drawing/2014/main" id="{90C4A43A-570A-4C28-8BC7-91EA69DDE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1988" y="4303713"/>
            <a:ext cx="1630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không đổi</a:t>
            </a:r>
          </a:p>
        </p:txBody>
      </p:sp>
      <p:sp>
        <p:nvSpPr>
          <p:cNvPr id="602133" name="Text Box 21">
            <a:extLst>
              <a:ext uri="{FF2B5EF4-FFF2-40B4-BE49-F238E27FC236}">
                <a16:creationId xmlns:a16="http://schemas.microsoft.com/office/drawing/2014/main" id="{085F2269-81F3-4761-A230-75D2BF8F5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2888" y="3284538"/>
            <a:ext cx="46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/>
              <a:t>(1)</a:t>
            </a:r>
          </a:p>
        </p:txBody>
      </p:sp>
      <p:sp>
        <p:nvSpPr>
          <p:cNvPr id="602134" name="Text Box 22">
            <a:extLst>
              <a:ext uri="{FF2B5EF4-FFF2-40B4-BE49-F238E27FC236}">
                <a16:creationId xmlns:a16="http://schemas.microsoft.com/office/drawing/2014/main" id="{5DF83978-6513-4CE2-AD02-E2CC33C05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0275" y="4379913"/>
            <a:ext cx="55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/>
              <a:t>(2)</a:t>
            </a:r>
          </a:p>
        </p:txBody>
      </p:sp>
      <p:sp>
        <p:nvSpPr>
          <p:cNvPr id="602135" name="Text Box 23">
            <a:extLst>
              <a:ext uri="{FF2B5EF4-FFF2-40B4-BE49-F238E27FC236}">
                <a16:creationId xmlns:a16="http://schemas.microsoft.com/office/drawing/2014/main" id="{ACCA7F57-F3DA-49E3-A526-96CCFB2EA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0" y="4811713"/>
            <a:ext cx="3092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Từ (1) và (2) suy ra </a:t>
            </a:r>
          </a:p>
        </p:txBody>
      </p:sp>
      <p:sp>
        <p:nvSpPr>
          <p:cNvPr id="602139" name="Text Box 27">
            <a:extLst>
              <a:ext uri="{FF2B5EF4-FFF2-40B4-BE49-F238E27FC236}">
                <a16:creationId xmlns:a16="http://schemas.microsoft.com/office/drawing/2014/main" id="{DAEDBC3C-2C74-4F80-B96D-E5E2E6C9F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334000"/>
            <a:ext cx="2146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lớn nhất bằng</a:t>
            </a: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C5CEEB3B-5FCE-4C3D-B1CC-93B733DC9236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8610600" y="4240213"/>
          <a:ext cx="9715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571252" imgH="393529" progId="Equation.DSMT4">
                  <p:embed/>
                </p:oleObj>
              </mc:Choice>
              <mc:Fallback>
                <p:oleObj name="Equation" r:id="rId10" imgW="571252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600" y="4240213"/>
                        <a:ext cx="9715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2143" name="Text Box 31">
            <a:extLst>
              <a:ext uri="{FF2B5EF4-FFF2-40B4-BE49-F238E27FC236}">
                <a16:creationId xmlns:a16="http://schemas.microsoft.com/office/drawing/2014/main" id="{68554622-9596-49BE-BA20-A15D005BD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334000"/>
            <a:ext cx="163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khi a=b=c</a:t>
            </a:r>
          </a:p>
        </p:txBody>
      </p:sp>
      <p:sp>
        <p:nvSpPr>
          <p:cNvPr id="602144" name="Text Box 32">
            <a:extLst>
              <a:ext uri="{FF2B5EF4-FFF2-40B4-BE49-F238E27FC236}">
                <a16:creationId xmlns:a16="http://schemas.microsoft.com/office/drawing/2014/main" id="{2CFF52CC-6D3D-4109-9553-5FFC4EC23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5899150"/>
            <a:ext cx="1127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Khi đó hình hộp chữ nhật có ba kích thước bằng nhau là hình lập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0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0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0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0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0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0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122" grpId="0"/>
      <p:bldP spid="602123" grpId="0"/>
      <p:bldP spid="602124" grpId="0"/>
      <p:bldP spid="602127" grpId="0"/>
      <p:bldP spid="602128" grpId="0"/>
      <p:bldP spid="602132" grpId="0"/>
      <p:bldP spid="602133" grpId="0"/>
      <p:bldP spid="602134" grpId="0"/>
      <p:bldP spid="602135" grpId="0"/>
      <p:bldP spid="602139" grpId="0"/>
      <p:bldP spid="602143" grpId="0"/>
      <p:bldP spid="6021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78ED1D2-75AE-44AC-95C6-03FF2FB21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581400"/>
            <a:ext cx="7924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Trả lời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 câu hỏi ôn tập chương I và ôn các công thức biến đổi căn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thức trang 39 SGK.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 Làm bài tập 70 đến 76 trang 38; 39 SGK.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Tiết sau ôn tập chương 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96B72A5B-B006-4228-B5D0-1B468C55E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447800"/>
            <a:ext cx="868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-  Học thuộc: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căn bậc ba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căn bậc ba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- Làm bài tập: 68; 69 (SGK) </a:t>
            </a:r>
            <a:b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88" name="Group 8">
            <a:extLst>
              <a:ext uri="{FF2B5EF4-FFF2-40B4-BE49-F238E27FC236}">
                <a16:creationId xmlns:a16="http://schemas.microsoft.com/office/drawing/2014/main" id="{50AC6C1C-76FE-4A07-878B-B3648A474911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04800"/>
            <a:ext cx="6534150" cy="752475"/>
            <a:chOff x="900" y="2892"/>
            <a:chExt cx="4092" cy="607"/>
          </a:xfrm>
        </p:grpSpPr>
        <p:pic>
          <p:nvPicPr>
            <p:cNvPr id="16391" name="Picture 9" descr="SOFTC03A">
              <a:extLst>
                <a:ext uri="{FF2B5EF4-FFF2-40B4-BE49-F238E27FC236}">
                  <a16:creationId xmlns:a16="http://schemas.microsoft.com/office/drawing/2014/main" id="{79EF234D-157D-4D20-B6E3-965322F710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" y="2892"/>
              <a:ext cx="4092" cy="607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2" name="Text Box 10">
              <a:hlinkClick r:id="" action="ppaction://noaction"/>
              <a:extLst>
                <a:ext uri="{FF2B5EF4-FFF2-40B4-BE49-F238E27FC236}">
                  <a16:creationId xmlns:a16="http://schemas.microsoft.com/office/drawing/2014/main" id="{BCB182BD-8D20-465E-A703-85D090178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7" y="3024"/>
              <a:ext cx="3911" cy="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66"/>
                  </a:solidFill>
                  <a:cs typeface="Arial" panose="020B0604020202020204" pitchFamily="34" charset="0"/>
                </a:rPr>
                <a:t>HƯỚNG DẪN HỌC Ở NHÀ</a:t>
              </a:r>
              <a:r>
                <a:rPr lang="en-US" altLang="en-US" sz="2800"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3143" name="Text Box 71">
            <a:extLst>
              <a:ext uri="{FF2B5EF4-FFF2-40B4-BE49-F238E27FC236}">
                <a16:creationId xmlns:a16="http://schemas.microsoft.com/office/drawing/2014/main" id="{0FCF7683-EEB0-44FC-8F2F-9F23C610B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33688"/>
            <a:ext cx="441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tập: Rút gọn biểu thức </a:t>
            </a:r>
            <a:r>
              <a:rPr lang="en-US" altLang="en-US" sz="2800"/>
              <a:t> </a:t>
            </a:r>
          </a:p>
        </p:txBody>
      </p:sp>
      <p:graphicFrame>
        <p:nvGraphicFramePr>
          <p:cNvPr id="549900" name="Object 12">
            <a:extLst>
              <a:ext uri="{FF2B5EF4-FFF2-40B4-BE49-F238E27FC236}">
                <a16:creationId xmlns:a16="http://schemas.microsoft.com/office/drawing/2014/main" id="{2558362D-5980-40F6-B22A-8F3AE30F1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2554288"/>
          <a:ext cx="28194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307532" imgH="444307" progId="Equation.3">
                  <p:embed/>
                </p:oleObj>
              </mc:Choice>
              <mc:Fallback>
                <p:oleObj name="Equation" r:id="rId4" imgW="1307532" imgH="44430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554288"/>
                        <a:ext cx="2819400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4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 build="p"/>
      <p:bldP spid="31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755EFD9F-C358-4D6D-83FD-8662CEB81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906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Calibri" panose="020F0502020204030204" pitchFamily="34" charset="0"/>
            </a:endParaRPr>
          </a:p>
        </p:txBody>
      </p:sp>
      <p:graphicFrame>
        <p:nvGraphicFramePr>
          <p:cNvPr id="7183" name="Object 3">
            <a:extLst>
              <a:ext uri="{FF2B5EF4-FFF2-40B4-BE49-F238E27FC236}">
                <a16:creationId xmlns:a16="http://schemas.microsoft.com/office/drawing/2014/main" id="{42AFBCEC-2C9D-4D08-B93E-63553125C6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2451100"/>
          <a:ext cx="334803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435100" imgH="444500" progId="Equation.3">
                  <p:embed/>
                </p:oleObj>
              </mc:Choice>
              <mc:Fallback>
                <p:oleObj name="Equation" r:id="rId3" imgW="14351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51100"/>
                        <a:ext cx="3348038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4">
            <a:extLst>
              <a:ext uri="{FF2B5EF4-FFF2-40B4-BE49-F238E27FC236}">
                <a16:creationId xmlns:a16="http://schemas.microsoft.com/office/drawing/2014/main" id="{713A9FEC-9CB7-4850-8C37-6B349435A9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5225" y="3352800"/>
          <a:ext cx="41783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790700" imgH="444500" progId="Equation.3">
                  <p:embed/>
                </p:oleObj>
              </mc:Choice>
              <mc:Fallback>
                <p:oleObj name="Equation" r:id="rId5" imgW="17907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3352800"/>
                        <a:ext cx="41783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5">
            <a:extLst>
              <a:ext uri="{FF2B5EF4-FFF2-40B4-BE49-F238E27FC236}">
                <a16:creationId xmlns:a16="http://schemas.microsoft.com/office/drawing/2014/main" id="{91F89C73-88EB-44D5-A2C7-C4B82AEB8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1425" y="4256088"/>
          <a:ext cx="35861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1536033" imgH="393529" progId="Equation.3">
                  <p:embed/>
                </p:oleObj>
              </mc:Choice>
              <mc:Fallback>
                <p:oleObj name="Equation" r:id="rId7" imgW="1536033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1425" y="4256088"/>
                        <a:ext cx="3586163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6">
            <a:extLst>
              <a:ext uri="{FF2B5EF4-FFF2-40B4-BE49-F238E27FC236}">
                <a16:creationId xmlns:a16="http://schemas.microsoft.com/office/drawing/2014/main" id="{1F05A657-4351-4F31-A42A-BF8B7DB9C5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5238" y="5143500"/>
          <a:ext cx="33194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9" imgW="1422400" imgH="241300" progId="Equation.3">
                  <p:embed/>
                </p:oleObj>
              </mc:Choice>
              <mc:Fallback>
                <p:oleObj name="Equation" r:id="rId9" imgW="14224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8" y="5143500"/>
                        <a:ext cx="33194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7">
            <a:extLst>
              <a:ext uri="{FF2B5EF4-FFF2-40B4-BE49-F238E27FC236}">
                <a16:creationId xmlns:a16="http://schemas.microsoft.com/office/drawing/2014/main" id="{6F3A568C-5768-4D4C-A8F0-A26330EE23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5767388"/>
          <a:ext cx="1481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1" imgW="634725" imgH="241195" progId="Equation.3">
                  <p:embed/>
                </p:oleObj>
              </mc:Choice>
              <mc:Fallback>
                <p:oleObj name="Equation" r:id="rId11" imgW="634725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767388"/>
                        <a:ext cx="14811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>
            <a:extLst>
              <a:ext uri="{FF2B5EF4-FFF2-40B4-BE49-F238E27FC236}">
                <a16:creationId xmlns:a16="http://schemas.microsoft.com/office/drawing/2014/main" id="{6B409E05-5483-42CE-A6A3-C4D0AA02D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914400"/>
          <a:ext cx="28194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3" imgW="1307532" imgH="444307" progId="Equation.3">
                  <p:embed/>
                </p:oleObj>
              </mc:Choice>
              <mc:Fallback>
                <p:oleObj name="Equation" r:id="rId13" imgW="1307532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914400"/>
                        <a:ext cx="2819400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71">
            <a:extLst>
              <a:ext uri="{FF2B5EF4-FFF2-40B4-BE49-F238E27FC236}">
                <a16:creationId xmlns:a16="http://schemas.microsoft.com/office/drawing/2014/main" id="{625F2CBF-7797-4D94-992C-9AC786100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"/>
            <a:ext cx="441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 Rút gọn biểu thức: </a:t>
            </a:r>
            <a:r>
              <a:rPr lang="en-US" altLang="en-US" sz="2800"/>
              <a:t> </a:t>
            </a:r>
          </a:p>
        </p:txBody>
      </p:sp>
      <p:sp>
        <p:nvSpPr>
          <p:cNvPr id="2" name="Text Box 71">
            <a:extLst>
              <a:ext uri="{FF2B5EF4-FFF2-40B4-BE49-F238E27FC236}">
                <a16:creationId xmlns:a16="http://schemas.microsoft.com/office/drawing/2014/main" id="{43A958ED-54CD-401C-9B4C-B3B4A2911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133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r>
              <a:rPr lang="en-US" alt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>
            <a:extLst>
              <a:ext uri="{FF2B5EF4-FFF2-40B4-BE49-F238E27FC236}">
                <a16:creationId xmlns:a16="http://schemas.microsoft.com/office/drawing/2014/main" id="{CE2D8E6F-650D-46AE-8BDF-DB0B1399B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FF"/>
                </a:solidFill>
                <a:latin typeface=".VnAristote" panose="020B7200000000000000" pitchFamily="34" charset="0"/>
              </a:rPr>
              <a:t>Bµi häc h«m nay ®Õn ®©y lµ hÕt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FF"/>
                </a:solidFill>
                <a:latin typeface=".VnAristote" panose="020B7200000000000000" pitchFamily="34" charset="0"/>
              </a:rPr>
              <a:t>xin chóc c¸c thÇy c« m¹nh khoÎ,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FF"/>
                </a:solidFill>
                <a:latin typeface=".VnAristote" panose="020B7200000000000000" pitchFamily="34" charset="0"/>
              </a:rPr>
              <a:t>chóc c¸c em häc sinh häc giái </a:t>
            </a:r>
          </a:p>
        </p:txBody>
      </p:sp>
      <p:pic>
        <p:nvPicPr>
          <p:cNvPr id="18435" name="Picture 4" descr="ure2">
            <a:extLst>
              <a:ext uri="{FF2B5EF4-FFF2-40B4-BE49-F238E27FC236}">
                <a16:creationId xmlns:a16="http://schemas.microsoft.com/office/drawing/2014/main" id="{941E3B6A-E319-4B82-9305-EEC3D65D63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9812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6">
            <a:extLst>
              <a:ext uri="{FF2B5EF4-FFF2-40B4-BE49-F238E27FC236}">
                <a16:creationId xmlns:a16="http://schemas.microsoft.com/office/drawing/2014/main" id="{19FE6D67-DAE6-460E-9BEC-4F9E6D17A19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5021263"/>
            <a:ext cx="8366125" cy="1379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71"/>
              </a:avLst>
            </a:prstTxWarp>
          </a:bodyPr>
          <a:lstStyle/>
          <a:p>
            <a:pPr algn="ctr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Xin chào và hẹn gặp lại</a:t>
            </a:r>
          </a:p>
          <a:p>
            <a:pPr algn="ctr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you again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DD1F3F-57FF-4053-BF5E-624B734F4C68}"/>
              </a:ext>
            </a:extLst>
          </p:cNvPr>
          <p:cNvSpPr/>
          <p:nvPr/>
        </p:nvSpPr>
        <p:spPr>
          <a:xfrm>
            <a:off x="1676400" y="1801813"/>
            <a:ext cx="8763000" cy="619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</a:rPr>
              <a:t>a) Căn bậc hai của một số a ....................là số x sao cho .............</a:t>
            </a:r>
            <a:endParaRPr lang="vi-VN" sz="2800" baseline="30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7991CEB-21DE-45B6-AD8B-C463D8F7DCAD}"/>
              </a:ext>
            </a:extLst>
          </p:cNvPr>
          <p:cNvSpPr/>
          <p:nvPr/>
        </p:nvSpPr>
        <p:spPr>
          <a:xfrm>
            <a:off x="1638300" y="3048000"/>
            <a:ext cx="6827838" cy="6397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..............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124" name="Text Box 30">
            <a:extLst>
              <a:ext uri="{FF2B5EF4-FFF2-40B4-BE49-F238E27FC236}">
                <a16:creationId xmlns:a16="http://schemas.microsoft.com/office/drawing/2014/main" id="{273FF6CA-9FA1-4463-92C8-C27B263F9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96913"/>
            <a:ext cx="7848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Điền vào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dấu </a:t>
            </a: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chấm (....) để được khẳng định đúng.</a:t>
            </a:r>
            <a:endParaRPr lang="en-US" alt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55" name="Object 6">
            <a:extLst>
              <a:ext uri="{FF2B5EF4-FFF2-40B4-BE49-F238E27FC236}">
                <a16:creationId xmlns:a16="http://schemas.microsoft.com/office/drawing/2014/main" id="{0E762CA9-3D7A-4DD0-8DD9-B062FBA4CD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009775"/>
          <a:ext cx="10414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418918" imgH="203112" progId="Equation.DSMT4">
                  <p:embed/>
                </p:oleObj>
              </mc:Choice>
              <mc:Fallback>
                <p:oleObj name="Equation" r:id="rId3" imgW="418918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09775"/>
                        <a:ext cx="10414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6">
            <a:extLst>
              <a:ext uri="{FF2B5EF4-FFF2-40B4-BE49-F238E27FC236}">
                <a16:creationId xmlns:a16="http://schemas.microsoft.com/office/drawing/2014/main" id="{8164998E-AA0D-4548-AF97-81383CD1B69D}"/>
              </a:ext>
            </a:extLst>
          </p:cNvPr>
          <p:cNvSpPr/>
          <p:nvPr/>
        </p:nvSpPr>
        <p:spPr>
          <a:xfrm>
            <a:off x="3903663" y="158750"/>
            <a:ext cx="4495800" cy="6397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4D97D7E-826E-4149-AB69-CB855DF4E3F4}"/>
              </a:ext>
            </a:extLst>
          </p:cNvPr>
          <p:cNvSpPr/>
          <p:nvPr/>
        </p:nvSpPr>
        <p:spPr>
          <a:xfrm>
            <a:off x="5867400" y="1676400"/>
            <a:ext cx="1600200" cy="39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vi-VN" sz="2800" dirty="0">
                <a:solidFill>
                  <a:srgbClr val="FF0066"/>
                </a:solidFill>
                <a:latin typeface="Times New Roman" pitchFamily="18" charset="0"/>
              </a:rPr>
              <a:t>không âm</a:t>
            </a:r>
            <a:endParaRPr lang="vi-VN" sz="2800" baseline="30000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grpSp>
        <p:nvGrpSpPr>
          <p:cNvPr id="5128" name="Group 9">
            <a:extLst>
              <a:ext uri="{FF2B5EF4-FFF2-40B4-BE49-F238E27FC236}">
                <a16:creationId xmlns:a16="http://schemas.microsoft.com/office/drawing/2014/main" id="{E2A67AE9-7AE5-4AFE-9D46-E654CD05ECCF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457450"/>
            <a:ext cx="8991600" cy="666750"/>
            <a:chOff x="0" y="1843"/>
            <a:chExt cx="2832" cy="420"/>
          </a:xfrm>
        </p:grpSpPr>
        <p:sp>
          <p:nvSpPr>
            <p:cNvPr id="2" name="Rectangle 11">
              <a:extLst>
                <a:ext uri="{FF2B5EF4-FFF2-40B4-BE49-F238E27FC236}">
                  <a16:creationId xmlns:a16="http://schemas.microsoft.com/office/drawing/2014/main" id="{5C57298C-9CF9-4BAE-9613-7E8D1D30D734}"/>
                </a:ext>
              </a:extLst>
            </p:cNvPr>
            <p:cNvSpPr/>
            <p:nvPr/>
          </p:nvSpPr>
          <p:spPr>
            <a:xfrm>
              <a:off x="0" y="1872"/>
              <a:ext cx="2832" cy="39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</a:rPr>
                <a:t>b) Với số a dương có đúng ........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</a:rPr>
                <a:t> </a:t>
              </a:r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</a:rPr>
                <a:t>căn bậc hai là:        và  - </a:t>
              </a:r>
              <a:endParaRPr lang="vi-VN" sz="2800" baseline="30000" dirty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5141" name="Object 11">
              <a:extLst>
                <a:ext uri="{FF2B5EF4-FFF2-40B4-BE49-F238E27FC236}">
                  <a16:creationId xmlns:a16="http://schemas.microsoft.com/office/drawing/2014/main" id="{26DD5B54-78C0-4212-8830-FD91C14F654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68" y="1843"/>
            <a:ext cx="168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5" imgW="241300" imgH="228600" progId="Equation.DSMT4">
                    <p:embed/>
                  </p:oleObj>
                </mc:Choice>
                <mc:Fallback>
                  <p:oleObj name="Equation" r:id="rId5" imgW="241300" imgH="2286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8" y="1843"/>
                          <a:ext cx="168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42" name="Object 12">
              <a:extLst>
                <a:ext uri="{FF2B5EF4-FFF2-40B4-BE49-F238E27FC236}">
                  <a16:creationId xmlns:a16="http://schemas.microsoft.com/office/drawing/2014/main" id="{8151E0CA-95C6-42EE-BE56-C8B6A7BD94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8" y="1843"/>
            <a:ext cx="19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7" imgW="241300" imgH="228600" progId="Equation.DSMT4">
                    <p:embed/>
                  </p:oleObj>
                </mc:Choice>
                <mc:Fallback>
                  <p:oleObj name="Equation" r:id="rId7" imgW="241300" imgH="22860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8" y="1843"/>
                          <a:ext cx="19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Rectangle 11">
            <a:extLst>
              <a:ext uri="{FF2B5EF4-FFF2-40B4-BE49-F238E27FC236}">
                <a16:creationId xmlns:a16="http://schemas.microsoft.com/office/drawing/2014/main" id="{7C897A26-3844-4AAC-B1AC-6AA533F3E2BD}"/>
              </a:ext>
            </a:extLst>
          </p:cNvPr>
          <p:cNvSpPr/>
          <p:nvPr/>
        </p:nvSpPr>
        <p:spPr>
          <a:xfrm>
            <a:off x="5638800" y="2579688"/>
            <a:ext cx="685800" cy="392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vi-VN" sz="2800" dirty="0">
                <a:solidFill>
                  <a:srgbClr val="FF0066"/>
                </a:solidFill>
                <a:latin typeface="Times New Roman" pitchFamily="18" charset="0"/>
              </a:rPr>
              <a:t>hai</a:t>
            </a:r>
            <a:endParaRPr lang="vi-VN" sz="2800" baseline="30000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08ADA76-E654-43D5-9C5C-2F23D7F6FC39}"/>
              </a:ext>
            </a:extLst>
          </p:cNvPr>
          <p:cNvSpPr/>
          <p:nvPr/>
        </p:nvSpPr>
        <p:spPr>
          <a:xfrm>
            <a:off x="2895600" y="3133725"/>
            <a:ext cx="838200" cy="39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vi-VN" sz="2800" dirty="0">
                <a:solidFill>
                  <a:srgbClr val="FF0066"/>
                </a:solidFill>
                <a:latin typeface="Times New Roman" pitchFamily="18" charset="0"/>
              </a:rPr>
              <a:t>số 0</a:t>
            </a:r>
            <a:endParaRPr lang="vi-VN" sz="2800" baseline="30000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5131" name="Text Box 12">
            <a:extLst>
              <a:ext uri="{FF2B5EF4-FFF2-40B4-BE49-F238E27FC236}">
                <a16:creationId xmlns:a16="http://schemas.microsoft.com/office/drawing/2014/main" id="{60D1E30D-95E2-4765-A655-EC207B4C0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52525"/>
            <a:ext cx="111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</a:rPr>
              <a:t>Câu 1</a:t>
            </a:r>
          </a:p>
        </p:txBody>
      </p:sp>
      <p:graphicFrame>
        <p:nvGraphicFramePr>
          <p:cNvPr id="5132" name="Object 16">
            <a:extLst>
              <a:ext uri="{FF2B5EF4-FFF2-40B4-BE49-F238E27FC236}">
                <a16:creationId xmlns:a16="http://schemas.microsoft.com/office/drawing/2014/main" id="{6E4430EC-E9F3-49B1-A4B3-F027226D82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059238"/>
          <a:ext cx="4306888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2133360" imgH="977760" progId="Equation.DSMT4">
                  <p:embed/>
                </p:oleObj>
              </mc:Choice>
              <mc:Fallback>
                <p:oleObj name="Equation" r:id="rId9" imgW="2133360" imgH="9777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59238"/>
                        <a:ext cx="4306888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798" name="Text Box 6">
            <a:extLst>
              <a:ext uri="{FF2B5EF4-FFF2-40B4-BE49-F238E27FC236}">
                <a16:creationId xmlns:a16="http://schemas.microsoft.com/office/drawing/2014/main" id="{E866EC0A-C4FB-43D1-A551-332FA81A9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5" y="4619625"/>
            <a:ext cx="3714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61799" name="Text Box 7">
            <a:extLst>
              <a:ext uri="{FF2B5EF4-FFF2-40B4-BE49-F238E27FC236}">
                <a16:creationId xmlns:a16="http://schemas.microsoft.com/office/drawing/2014/main" id="{265F8F1E-FDC9-4905-9DC3-8461B00EC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975" y="4643438"/>
            <a:ext cx="393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61800" name="Text Box 8">
            <a:extLst>
              <a:ext uri="{FF2B5EF4-FFF2-40B4-BE49-F238E27FC236}">
                <a16:creationId xmlns:a16="http://schemas.microsoft.com/office/drawing/2014/main" id="{3AE4A7F5-20D0-436E-8B0F-49914E1BF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5216525"/>
            <a:ext cx="3714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61801" name="Text Box 9">
            <a:extLst>
              <a:ext uri="{FF2B5EF4-FFF2-40B4-BE49-F238E27FC236}">
                <a16:creationId xmlns:a16="http://schemas.microsoft.com/office/drawing/2014/main" id="{78D26CF6-4293-4CD1-9125-1B1ACE487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5749925"/>
            <a:ext cx="350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61802" name="Text Box 10">
            <a:extLst>
              <a:ext uri="{FF2B5EF4-FFF2-40B4-BE49-F238E27FC236}">
                <a16:creationId xmlns:a16="http://schemas.microsoft.com/office/drawing/2014/main" id="{757F073F-C11F-4A78-9C93-16264B79F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0" y="4038600"/>
            <a:ext cx="393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61803" name="Text Box 11">
            <a:extLst>
              <a:ext uri="{FF2B5EF4-FFF2-40B4-BE49-F238E27FC236}">
                <a16:creationId xmlns:a16="http://schemas.microsoft.com/office/drawing/2014/main" id="{B3DE641C-E060-4220-B082-8CD7D0742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725" y="4038600"/>
            <a:ext cx="3714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139" name="Text Box 12">
            <a:extLst>
              <a:ext uri="{FF2B5EF4-FFF2-40B4-BE49-F238E27FC236}">
                <a16:creationId xmlns:a16="http://schemas.microsoft.com/office/drawing/2014/main" id="{7C906821-D17F-498B-A149-0A3D97A26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57600"/>
            <a:ext cx="111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</a:rPr>
              <a:t>Câu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1798" grpId="0"/>
      <p:bldP spid="161799" grpId="0"/>
      <p:bldP spid="161801" grpId="0"/>
      <p:bldP spid="161802" grpId="0"/>
      <p:bldP spid="1618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0" name="Text Box 48">
            <a:extLst>
              <a:ext uri="{FF2B5EF4-FFF2-40B4-BE49-F238E27FC236}">
                <a16:creationId xmlns:a16="http://schemas.microsoft.com/office/drawing/2014/main" id="{2323C63B-582D-4787-A119-5E48DD0C7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1524000"/>
            <a:ext cx="8712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   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Một người thợ cần làm một thùng hình lập phương chứa được đúng 64 lít nước.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Hỏi người thợ đó phải chọn độ dài cạnh của thùng là bao nhiêu đêximet?</a:t>
            </a:r>
          </a:p>
        </p:txBody>
      </p:sp>
      <p:grpSp>
        <p:nvGrpSpPr>
          <p:cNvPr id="2" name="Group 11">
            <a:extLst>
              <a:ext uri="{FF2B5EF4-FFF2-40B4-BE49-F238E27FC236}">
                <a16:creationId xmlns:a16="http://schemas.microsoft.com/office/drawing/2014/main" id="{6A1BD4C8-40AA-48CC-86E4-BDF7975B545A}"/>
              </a:ext>
            </a:extLst>
          </p:cNvPr>
          <p:cNvGrpSpPr>
            <a:grpSpLocks/>
          </p:cNvGrpSpPr>
          <p:nvPr/>
        </p:nvGrpSpPr>
        <p:grpSpPr bwMode="auto">
          <a:xfrm>
            <a:off x="1843088" y="4267200"/>
            <a:ext cx="1585912" cy="1430338"/>
            <a:chOff x="3696" y="1200"/>
            <a:chExt cx="1202" cy="1056"/>
          </a:xfrm>
        </p:grpSpPr>
        <p:sp>
          <p:nvSpPr>
            <p:cNvPr id="6163" name="AutoShape 6">
              <a:extLst>
                <a:ext uri="{FF2B5EF4-FFF2-40B4-BE49-F238E27FC236}">
                  <a16:creationId xmlns:a16="http://schemas.microsoft.com/office/drawing/2014/main" id="{610A6838-CA5D-4848-B124-D014149C1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1200"/>
              <a:ext cx="1200" cy="1056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>
                <a:latin typeface="Calibri" panose="020F0502020204030204" pitchFamily="34" charset="0"/>
              </a:endParaRPr>
            </a:p>
          </p:txBody>
        </p:sp>
        <p:sp>
          <p:nvSpPr>
            <p:cNvPr id="6164" name="Line 8">
              <a:extLst>
                <a:ext uri="{FF2B5EF4-FFF2-40B4-BE49-F238E27FC236}">
                  <a16:creationId xmlns:a16="http://schemas.microsoft.com/office/drawing/2014/main" id="{65B14E48-7375-4CDE-B131-AF480A85AA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" y="1200"/>
              <a:ext cx="8" cy="8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9">
              <a:extLst>
                <a:ext uri="{FF2B5EF4-FFF2-40B4-BE49-F238E27FC236}">
                  <a16:creationId xmlns:a16="http://schemas.microsoft.com/office/drawing/2014/main" id="{32ECEE20-9611-49AC-9ACB-CFB237555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001"/>
              <a:ext cx="273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10">
              <a:extLst>
                <a:ext uri="{FF2B5EF4-FFF2-40B4-BE49-F238E27FC236}">
                  <a16:creationId xmlns:a16="http://schemas.microsoft.com/office/drawing/2014/main" id="{B4C7837C-EE7A-423F-AB58-64760FABA8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6" y="2001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D514F9FB-36AB-4BCE-9014-DAD4C280911B}"/>
              </a:ext>
            </a:extLst>
          </p:cNvPr>
          <p:cNvGrpSpPr>
            <a:grpSpLocks/>
          </p:cNvGrpSpPr>
          <p:nvPr/>
        </p:nvGrpSpPr>
        <p:grpSpPr bwMode="auto">
          <a:xfrm>
            <a:off x="1984375" y="4572000"/>
            <a:ext cx="822325" cy="1014413"/>
            <a:chOff x="3492" y="1752"/>
            <a:chExt cx="623" cy="749"/>
          </a:xfrm>
        </p:grpSpPr>
        <p:sp>
          <p:nvSpPr>
            <p:cNvPr id="6160" name="Text Box 12">
              <a:extLst>
                <a:ext uri="{FF2B5EF4-FFF2-40B4-BE49-F238E27FC236}">
                  <a16:creationId xmlns:a16="http://schemas.microsoft.com/office/drawing/2014/main" id="{C8222D20-29CA-4F6D-B4FE-F2369638E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1" y="2251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CC"/>
                  </a:solidFill>
                </a:rPr>
                <a:t>x</a:t>
              </a:r>
            </a:p>
          </p:txBody>
        </p:sp>
        <p:sp>
          <p:nvSpPr>
            <p:cNvPr id="6161" name="Text Box 13">
              <a:extLst>
                <a:ext uri="{FF2B5EF4-FFF2-40B4-BE49-F238E27FC236}">
                  <a16:creationId xmlns:a16="http://schemas.microsoft.com/office/drawing/2014/main" id="{38BCBA45-A783-4BE7-93A9-ACBE134FF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" y="1752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CC"/>
                  </a:solidFill>
                </a:rPr>
                <a:t>x</a:t>
              </a:r>
            </a:p>
          </p:txBody>
        </p:sp>
        <p:sp>
          <p:nvSpPr>
            <p:cNvPr id="6162" name="Text Box 14">
              <a:extLst>
                <a:ext uri="{FF2B5EF4-FFF2-40B4-BE49-F238E27FC236}">
                  <a16:creationId xmlns:a16="http://schemas.microsoft.com/office/drawing/2014/main" id="{2BDBB066-5769-4E5A-8B9E-F1A3E407F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7" y="2125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CC"/>
                  </a:solidFill>
                </a:rPr>
                <a:t>x</a:t>
              </a:r>
            </a:p>
          </p:txBody>
        </p:sp>
      </p:grpSp>
      <p:sp>
        <p:nvSpPr>
          <p:cNvPr id="2064" name="Text Box 16">
            <a:extLst>
              <a:ext uri="{FF2B5EF4-FFF2-40B4-BE49-F238E27FC236}">
                <a16:creationId xmlns:a16="http://schemas.microsoft.com/office/drawing/2014/main" id="{6E611AC4-9845-4F66-A364-A84E4AE9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3581400"/>
            <a:ext cx="1271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V = 64 lít </a:t>
            </a:r>
          </a:p>
        </p:txBody>
      </p:sp>
      <p:sp>
        <p:nvSpPr>
          <p:cNvPr id="2071" name="Text Box 23">
            <a:extLst>
              <a:ext uri="{FF2B5EF4-FFF2-40B4-BE49-F238E27FC236}">
                <a16:creationId xmlns:a16="http://schemas.microsoft.com/office/drawing/2014/main" id="{8E95A353-4254-47A2-8304-39B6E269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950" y="58674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CC"/>
                </a:solidFill>
              </a:rPr>
              <a:t>x=?</a:t>
            </a:r>
          </a:p>
        </p:txBody>
      </p:sp>
      <p:sp>
        <p:nvSpPr>
          <p:cNvPr id="25" name="TextBox 56">
            <a:extLst>
              <a:ext uri="{FF2B5EF4-FFF2-40B4-BE49-F238E27FC236}">
                <a16:creationId xmlns:a16="http://schemas.microsoft.com/office/drawing/2014/main" id="{28015383-8C64-42B7-A5F0-B5D073A25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3581400"/>
            <a:ext cx="1963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= 64dm</a:t>
            </a:r>
            <a:r>
              <a:rPr lang="en-US" altLang="en-US" sz="2000" baseline="30000"/>
              <a:t>3</a:t>
            </a:r>
            <a:endParaRPr lang="en-US" altLang="en-US" sz="2000"/>
          </a:p>
        </p:txBody>
      </p:sp>
      <p:sp>
        <p:nvSpPr>
          <p:cNvPr id="30" name="WordArt 9">
            <a:extLst>
              <a:ext uri="{FF2B5EF4-FFF2-40B4-BE49-F238E27FC236}">
                <a16:creationId xmlns:a16="http://schemas.microsoft.com/office/drawing/2014/main" id="{7085E71B-087F-406A-9A5C-398053E6AC5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32" name="Text Box 33">
            <a:extLst>
              <a:ext uri="{FF2B5EF4-FFF2-40B4-BE49-F238E27FC236}">
                <a16:creationId xmlns:a16="http://schemas.microsoft.com/office/drawing/2014/main" id="{FD335B62-8D6C-4F2D-9D1A-1C13208B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971800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</a:rPr>
              <a:t>Hình lập phương</a:t>
            </a:r>
          </a:p>
        </p:txBody>
      </p:sp>
      <p:sp>
        <p:nvSpPr>
          <p:cNvPr id="4" name="Text Box 71">
            <a:extLst>
              <a:ext uri="{FF2B5EF4-FFF2-40B4-BE49-F238E27FC236}">
                <a16:creationId xmlns:a16="http://schemas.microsoft.com/office/drawing/2014/main" id="{00510A94-1119-47B3-AEA9-D3BF96AA5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85800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về căn bậc ba:</a:t>
            </a:r>
            <a:r>
              <a:rPr lang="en-US" altLang="en-US" sz="2800"/>
              <a:t> </a:t>
            </a:r>
          </a:p>
        </p:txBody>
      </p:sp>
      <p:sp>
        <p:nvSpPr>
          <p:cNvPr id="5" name="Text Box 71">
            <a:extLst>
              <a:ext uri="{FF2B5EF4-FFF2-40B4-BE49-F238E27FC236}">
                <a16:creationId xmlns:a16="http://schemas.microsoft.com/office/drawing/2014/main" id="{7910E86E-F4F3-4D36-B91B-39C44DD2B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143000"/>
            <a:ext cx="2054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toán: </a:t>
            </a:r>
            <a:r>
              <a:rPr lang="en-US" altLang="en-US" sz="28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530464" name="Rectangle 32">
            <a:extLst>
              <a:ext uri="{FF2B5EF4-FFF2-40B4-BE49-F238E27FC236}">
                <a16:creationId xmlns:a16="http://schemas.microsoft.com/office/drawing/2014/main" id="{7BE5D818-C555-4591-AE5A-E782917D4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dirty="0" err="1">
                <a:solidFill>
                  <a:srgbClr val="FF0066"/>
                </a:solidFill>
                <a:latin typeface="Arial" charset="0"/>
              </a:rPr>
              <a:t>Tiết</a:t>
            </a:r>
            <a:r>
              <a:rPr lang="en-US" sz="2800" dirty="0">
                <a:solidFill>
                  <a:srgbClr val="FF0066"/>
                </a:solidFill>
                <a:latin typeface="Arial" charset="0"/>
              </a:rPr>
              <a:t> 13: 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CĂN BẬC BA</a:t>
            </a:r>
          </a:p>
        </p:txBody>
      </p:sp>
      <p:sp>
        <p:nvSpPr>
          <p:cNvPr id="6" name="Text Box 71">
            <a:extLst>
              <a:ext uri="{FF2B5EF4-FFF2-40B4-BE49-F238E27FC236}">
                <a16:creationId xmlns:a16="http://schemas.microsoft.com/office/drawing/2014/main" id="{950FFC3A-DBFF-4273-B57C-C56A4B0D4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90913"/>
            <a:ext cx="1454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altLang="en-US" sz="2800">
              <a:solidFill>
                <a:srgbClr val="000099"/>
              </a:solidFill>
            </a:endParaRP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C51B03B7-3B4C-4633-BB51-0C91C616E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3" y="4572000"/>
            <a:ext cx="251460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AutoShape 48">
            <a:extLst>
              <a:ext uri="{FF2B5EF4-FFF2-40B4-BE49-F238E27FC236}">
                <a16:creationId xmlns:a16="http://schemas.microsoft.com/office/drawing/2014/main" id="{29280E9D-D963-40CA-834D-AC3B8AFD1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8188" y="3402013"/>
            <a:ext cx="1677987" cy="865187"/>
          </a:xfrm>
          <a:prstGeom prst="cloudCallout">
            <a:avLst>
              <a:gd name="adj1" fmla="val -23176"/>
              <a:gd name="adj2" fmla="val 13051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=?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0" grpId="0"/>
      <p:bldP spid="2064" grpId="0"/>
      <p:bldP spid="2071" grpId="0"/>
      <p:bldP spid="25" grpId="0"/>
      <p:bldP spid="32" grpId="0"/>
      <p:bldP spid="4" grpId="0"/>
      <p:bldP spid="5" grpId="0"/>
      <p:bldP spid="6" grpId="0"/>
      <p:bldP spid="29" grpId="0" animBg="1"/>
      <p:bldP spid="2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8">
            <a:extLst>
              <a:ext uri="{FF2B5EF4-FFF2-40B4-BE49-F238E27FC236}">
                <a16:creationId xmlns:a16="http://schemas.microsoft.com/office/drawing/2014/main" id="{5C7BE539-6FC6-4DDB-A4FD-73B2885BE3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685800"/>
            <a:ext cx="0" cy="617220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Text Box 14">
            <a:extLst>
              <a:ext uri="{FF2B5EF4-FFF2-40B4-BE49-F238E27FC236}">
                <a16:creationId xmlns:a16="http://schemas.microsoft.com/office/drawing/2014/main" id="{4BE0B35D-0D95-4066-922F-5769B789E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371600"/>
            <a:ext cx="426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.VnTime" panose="020B7200000000000000" pitchFamily="34" charset="0"/>
              </a:rPr>
              <a:t> </a:t>
            </a:r>
          </a:p>
        </p:txBody>
      </p:sp>
      <p:grpSp>
        <p:nvGrpSpPr>
          <p:cNvPr id="7172" name="Group 11">
            <a:extLst>
              <a:ext uri="{FF2B5EF4-FFF2-40B4-BE49-F238E27FC236}">
                <a16:creationId xmlns:a16="http://schemas.microsoft.com/office/drawing/2014/main" id="{C650CFCC-2554-44A0-AFEC-56DA5ECEB9D9}"/>
              </a:ext>
            </a:extLst>
          </p:cNvPr>
          <p:cNvGrpSpPr>
            <a:grpSpLocks/>
          </p:cNvGrpSpPr>
          <p:nvPr/>
        </p:nvGrpSpPr>
        <p:grpSpPr bwMode="auto">
          <a:xfrm>
            <a:off x="2305050" y="1447800"/>
            <a:ext cx="1585913" cy="1430338"/>
            <a:chOff x="3696" y="1200"/>
            <a:chExt cx="1202" cy="1056"/>
          </a:xfrm>
        </p:grpSpPr>
        <p:sp>
          <p:nvSpPr>
            <p:cNvPr id="7195" name="AutoShape 6">
              <a:extLst>
                <a:ext uri="{FF2B5EF4-FFF2-40B4-BE49-F238E27FC236}">
                  <a16:creationId xmlns:a16="http://schemas.microsoft.com/office/drawing/2014/main" id="{D645DC7F-711A-48C2-BC3B-E604A0BBE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1200"/>
              <a:ext cx="1200" cy="1056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>
                <a:latin typeface="Calibri" panose="020F0502020204030204" pitchFamily="34" charset="0"/>
              </a:endParaRPr>
            </a:p>
          </p:txBody>
        </p:sp>
        <p:sp>
          <p:nvSpPr>
            <p:cNvPr id="7196" name="Line 8">
              <a:extLst>
                <a:ext uri="{FF2B5EF4-FFF2-40B4-BE49-F238E27FC236}">
                  <a16:creationId xmlns:a16="http://schemas.microsoft.com/office/drawing/2014/main" id="{BD22FBFC-6C17-4838-9DE3-945037217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" y="1200"/>
              <a:ext cx="8" cy="8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9">
              <a:extLst>
                <a:ext uri="{FF2B5EF4-FFF2-40B4-BE49-F238E27FC236}">
                  <a16:creationId xmlns:a16="http://schemas.microsoft.com/office/drawing/2014/main" id="{0849DA46-ED31-4691-91CD-52778D4267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001"/>
              <a:ext cx="273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0">
              <a:extLst>
                <a:ext uri="{FF2B5EF4-FFF2-40B4-BE49-F238E27FC236}">
                  <a16:creationId xmlns:a16="http://schemas.microsoft.com/office/drawing/2014/main" id="{4A430E70-1C01-4BEE-BFDE-04A9684077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6" y="2001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3" name="Group 15">
            <a:extLst>
              <a:ext uri="{FF2B5EF4-FFF2-40B4-BE49-F238E27FC236}">
                <a16:creationId xmlns:a16="http://schemas.microsoft.com/office/drawing/2014/main" id="{700E41C0-C4DF-4A85-9B7B-DA94219A237C}"/>
              </a:ext>
            </a:extLst>
          </p:cNvPr>
          <p:cNvGrpSpPr>
            <a:grpSpLocks/>
          </p:cNvGrpSpPr>
          <p:nvPr/>
        </p:nvGrpSpPr>
        <p:grpSpPr bwMode="auto">
          <a:xfrm>
            <a:off x="2136775" y="2112963"/>
            <a:ext cx="1065213" cy="1012825"/>
            <a:chOff x="3492" y="1752"/>
            <a:chExt cx="808" cy="749"/>
          </a:xfrm>
        </p:grpSpPr>
        <p:sp>
          <p:nvSpPr>
            <p:cNvPr id="7192" name="Text Box 12">
              <a:extLst>
                <a:ext uri="{FF2B5EF4-FFF2-40B4-BE49-F238E27FC236}">
                  <a16:creationId xmlns:a16="http://schemas.microsoft.com/office/drawing/2014/main" id="{4EE9BFCF-C3A6-4E92-BA00-8410446A8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2" y="2251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chemeClr val="tx2"/>
                  </a:solidFill>
                </a:rPr>
                <a:t>x</a:t>
              </a:r>
            </a:p>
          </p:txBody>
        </p:sp>
        <p:sp>
          <p:nvSpPr>
            <p:cNvPr id="7193" name="Text Box 13">
              <a:extLst>
                <a:ext uri="{FF2B5EF4-FFF2-40B4-BE49-F238E27FC236}">
                  <a16:creationId xmlns:a16="http://schemas.microsoft.com/office/drawing/2014/main" id="{2C0BCBF9-6FA0-4648-BFA1-1706B974CB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" y="1752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chemeClr val="tx2"/>
                  </a:solidFill>
                </a:rPr>
                <a:t>x</a:t>
              </a:r>
            </a:p>
          </p:txBody>
        </p:sp>
        <p:sp>
          <p:nvSpPr>
            <p:cNvPr id="7194" name="Text Box 14">
              <a:extLst>
                <a:ext uri="{FF2B5EF4-FFF2-40B4-BE49-F238E27FC236}">
                  <a16:creationId xmlns:a16="http://schemas.microsoft.com/office/drawing/2014/main" id="{19BD4807-DFAE-413B-BFF9-9AF3B4C5BA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2000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chemeClr val="tx2"/>
                  </a:solidFill>
                </a:rPr>
                <a:t>x</a:t>
              </a:r>
            </a:p>
          </p:txBody>
        </p:sp>
      </p:grpSp>
      <p:sp>
        <p:nvSpPr>
          <p:cNvPr id="7174" name="Text Box 16">
            <a:extLst>
              <a:ext uri="{FF2B5EF4-FFF2-40B4-BE49-F238E27FC236}">
                <a16:creationId xmlns:a16="http://schemas.microsoft.com/office/drawing/2014/main" id="{D4758A31-84FB-4543-A2E6-67B62EBA2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209800"/>
            <a:ext cx="1271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V = 64 lít </a:t>
            </a:r>
          </a:p>
        </p:txBody>
      </p:sp>
      <p:sp>
        <p:nvSpPr>
          <p:cNvPr id="7175" name="Text Box 23">
            <a:extLst>
              <a:ext uri="{FF2B5EF4-FFF2-40B4-BE49-F238E27FC236}">
                <a16:creationId xmlns:a16="http://schemas.microsoft.com/office/drawing/2014/main" id="{C13BD695-F3C3-4FBD-BE68-41CCA58DD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048000"/>
            <a:ext cx="838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tx2"/>
                </a:solidFill>
              </a:rPr>
              <a:t>X=?</a:t>
            </a:r>
          </a:p>
        </p:txBody>
      </p:sp>
      <p:sp>
        <p:nvSpPr>
          <p:cNvPr id="7176" name="TextBox 56">
            <a:extLst>
              <a:ext uri="{FF2B5EF4-FFF2-40B4-BE49-F238E27FC236}">
                <a16:creationId xmlns:a16="http://schemas.microsoft.com/office/drawing/2014/main" id="{8D6263D1-9901-4C6F-AFF1-AA7C7D4B1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228850"/>
            <a:ext cx="196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= 64dm</a:t>
            </a:r>
            <a:r>
              <a:rPr lang="en-US" altLang="en-US" sz="2000" baseline="30000"/>
              <a:t>3</a:t>
            </a:r>
            <a:endParaRPr lang="en-US" altLang="en-US" sz="2000"/>
          </a:p>
        </p:txBody>
      </p:sp>
      <p:sp>
        <p:nvSpPr>
          <p:cNvPr id="7177" name="Text Box 34">
            <a:extLst>
              <a:ext uri="{FF2B5EF4-FFF2-40B4-BE49-F238E27FC236}">
                <a16:creationId xmlns:a16="http://schemas.microsoft.com/office/drawing/2014/main" id="{D6AF8072-AB10-4B62-8676-EB8B12C43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009650"/>
            <a:ext cx="3733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ông thức tính thể tích hình lập phương cạnh có độ dài  </a:t>
            </a: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36899" name="Object 24">
            <a:extLst>
              <a:ext uri="{FF2B5EF4-FFF2-40B4-BE49-F238E27FC236}">
                <a16:creationId xmlns:a16="http://schemas.microsoft.com/office/drawing/2014/main" id="{45E2507C-1CB0-4B05-9A6D-F4384AE15D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8600" y="2495550"/>
          <a:ext cx="9906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31613" imgH="203112" progId="Equation.DSMT4">
                  <p:embed/>
                </p:oleObj>
              </mc:Choice>
              <mc:Fallback>
                <p:oleObj name="Equation" r:id="rId4" imgW="431613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495550"/>
                        <a:ext cx="9906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Text Box 18">
            <a:extLst>
              <a:ext uri="{FF2B5EF4-FFF2-40B4-BE49-F238E27FC236}">
                <a16:creationId xmlns:a16="http://schemas.microsoft.com/office/drawing/2014/main" id="{9287F2B6-7DB8-40B5-BB68-D002F4E14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004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6C9E7C62-5ABB-4B68-A3A9-A90DD951B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3581400"/>
            <a:ext cx="50228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Gọi  x (dm) là độ dài cạnh của thùng hình lập phương  (Đk:x &gt;0)</a:t>
            </a:r>
          </a:p>
        </p:txBody>
      </p:sp>
      <p:sp>
        <p:nvSpPr>
          <p:cNvPr id="2068" name="Text Box 20">
            <a:extLst>
              <a:ext uri="{FF2B5EF4-FFF2-40B4-BE49-F238E27FC236}">
                <a16:creationId xmlns:a16="http://schemas.microsoft.com/office/drawing/2014/main" id="{075224B0-3984-4DFE-A642-D75986AF4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2713" y="4800600"/>
            <a:ext cx="1728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   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= 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9" name="Text Box 21">
            <a:extLst>
              <a:ext uri="{FF2B5EF4-FFF2-40B4-BE49-F238E27FC236}">
                <a16:creationId xmlns:a16="http://schemas.microsoft.com/office/drawing/2014/main" id="{2643B95B-E521-47EA-8166-2A7924B33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5105400"/>
            <a:ext cx="5187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 độ dài cạnh của thùng là </a:t>
            </a:r>
            <a:r>
              <a:rPr lang="en-US" altLang="en-US" sz="28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dm.</a:t>
            </a:r>
          </a:p>
        </p:txBody>
      </p:sp>
      <p:sp>
        <p:nvSpPr>
          <p:cNvPr id="2070" name="Text Box 22">
            <a:extLst>
              <a:ext uri="{FF2B5EF4-FFF2-40B4-BE49-F238E27FC236}">
                <a16:creationId xmlns:a16="http://schemas.microsoft.com/office/drawing/2014/main" id="{66AE67EA-8085-4D91-A4A7-BBAF97106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5715000"/>
            <a:ext cx="50228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người ta gọi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85FD0D-78A2-478E-A52F-E745E1239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19600"/>
            <a:ext cx="320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 có: 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64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331" name="TextBox 26">
            <a:extLst>
              <a:ext uri="{FF2B5EF4-FFF2-40B4-BE49-F238E27FC236}">
                <a16:creationId xmlns:a16="http://schemas.microsoft.com/office/drawing/2014/main" id="{060F6DF5-C872-4587-91C6-C3EACC92F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0" y="4724400"/>
            <a:ext cx="3644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khi nào? </a:t>
            </a:r>
          </a:p>
        </p:txBody>
      </p:sp>
      <p:sp>
        <p:nvSpPr>
          <p:cNvPr id="37" name="WordArt 9">
            <a:extLst>
              <a:ext uri="{FF2B5EF4-FFF2-40B4-BE49-F238E27FC236}">
                <a16:creationId xmlns:a16="http://schemas.microsoft.com/office/drawing/2014/main" id="{A6C9DF7B-DA4B-47C8-809E-8E8E83B22A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531493" name="Rectangle 37">
            <a:extLst>
              <a:ext uri="{FF2B5EF4-FFF2-40B4-BE49-F238E27FC236}">
                <a16:creationId xmlns:a16="http://schemas.microsoft.com/office/drawing/2014/main" id="{615CB410-24C5-498C-983F-F84551B11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3500"/>
            <a:ext cx="9144000" cy="609600"/>
          </a:xfrm>
          <a:prstGeom prst="rect">
            <a:avLst/>
          </a:prstGeom>
          <a:gradFill rotWithShape="0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>
                <a:solidFill>
                  <a:srgbClr val="FF0066"/>
                </a:solidFill>
                <a:latin typeface="Arial" charset="0"/>
              </a:rPr>
              <a:t>Tiết</a:t>
            </a:r>
            <a:r>
              <a:rPr lang="en-US" sz="2400" dirty="0">
                <a:solidFill>
                  <a:srgbClr val="FF0066"/>
                </a:solidFill>
                <a:latin typeface="Arial" charset="0"/>
              </a:rPr>
              <a:t> 13: </a:t>
            </a:r>
            <a:r>
              <a:rPr lang="en-US" sz="2400" b="1" dirty="0">
                <a:solidFill>
                  <a:srgbClr val="FF0066"/>
                </a:solidFill>
                <a:latin typeface="Arial" charset="0"/>
              </a:rPr>
              <a:t>CĂN BẬC BA</a:t>
            </a:r>
          </a:p>
        </p:txBody>
      </p:sp>
      <p:sp>
        <p:nvSpPr>
          <p:cNvPr id="7188" name="Text Box 71">
            <a:extLst>
              <a:ext uri="{FF2B5EF4-FFF2-40B4-BE49-F238E27FC236}">
                <a16:creationId xmlns:a16="http://schemas.microsoft.com/office/drawing/2014/main" id="{B847A1DF-8C95-41B6-97CB-4EDC2ACCE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600075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về căn bậc ba:</a:t>
            </a:r>
            <a:r>
              <a:rPr lang="en-US" altLang="en-US" sz="2800"/>
              <a:t> </a:t>
            </a:r>
          </a:p>
        </p:txBody>
      </p:sp>
      <p:sp>
        <p:nvSpPr>
          <p:cNvPr id="7189" name="Text Box 71">
            <a:extLst>
              <a:ext uri="{FF2B5EF4-FFF2-40B4-BE49-F238E27FC236}">
                <a16:creationId xmlns:a16="http://schemas.microsoft.com/office/drawing/2014/main" id="{9BD829E2-0FA9-41AA-8C4F-9B7189106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066800"/>
            <a:ext cx="1493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toán: </a:t>
            </a:r>
            <a:r>
              <a:rPr lang="en-US" altLang="en-US" sz="28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7190" name="Text Box 71">
            <a:extLst>
              <a:ext uri="{FF2B5EF4-FFF2-40B4-BE49-F238E27FC236}">
                <a16:creationId xmlns:a16="http://schemas.microsoft.com/office/drawing/2014/main" id="{0D3BFB63-2DD0-466B-94C2-13F2FC8C1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76400"/>
            <a:ext cx="1365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altLang="en-US" sz="2800">
              <a:solidFill>
                <a:srgbClr val="000099"/>
              </a:solidFill>
            </a:endParaRPr>
          </a:p>
        </p:txBody>
      </p:sp>
      <p:sp>
        <p:nvSpPr>
          <p:cNvPr id="4" name="TextBox 25">
            <a:extLst>
              <a:ext uri="{FF2B5EF4-FFF2-40B4-BE49-F238E27FC236}">
                <a16:creationId xmlns:a16="http://schemas.microsoft.com/office/drawing/2014/main" id="{3DCB77D0-EC76-49ED-A2EA-2EFE79C73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4419600"/>
            <a:ext cx="1104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  <p:bldP spid="2067" grpId="0"/>
      <p:bldP spid="2068" grpId="0"/>
      <p:bldP spid="2069" grpId="0"/>
      <p:bldP spid="2070" grpId="0"/>
      <p:bldP spid="26" grpId="0"/>
      <p:bldP spid="13331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8">
            <a:extLst>
              <a:ext uri="{FF2B5EF4-FFF2-40B4-BE49-F238E27FC236}">
                <a16:creationId xmlns:a16="http://schemas.microsoft.com/office/drawing/2014/main" id="{008CF650-8A43-41C2-96FC-9BCDF62DA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685800"/>
            <a:ext cx="0" cy="617220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A9B5055A-463D-4673-B84C-B90B35075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331913"/>
            <a:ext cx="449580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Căn bậc ba của số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là số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sao cho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8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</a:p>
        </p:txBody>
      </p:sp>
      <p:sp>
        <p:nvSpPr>
          <p:cNvPr id="30" name="WordArt 9">
            <a:extLst>
              <a:ext uri="{FF2B5EF4-FFF2-40B4-BE49-F238E27FC236}">
                <a16:creationId xmlns:a16="http://schemas.microsoft.com/office/drawing/2014/main" id="{4964CA53-6672-453D-BF9C-D8884D0796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37" name="WordArt 9">
            <a:extLst>
              <a:ext uri="{FF2B5EF4-FFF2-40B4-BE49-F238E27FC236}">
                <a16:creationId xmlns:a16="http://schemas.microsoft.com/office/drawing/2014/main" id="{ADC2D88A-ED6A-40BC-B449-CEF89000E6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533529" name="Rectangle 25">
            <a:extLst>
              <a:ext uri="{FF2B5EF4-FFF2-40B4-BE49-F238E27FC236}">
                <a16:creationId xmlns:a16="http://schemas.microsoft.com/office/drawing/2014/main" id="{8E818284-2CA9-4CD6-8392-0BC8D32A1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>
                <a:solidFill>
                  <a:srgbClr val="FF0066"/>
                </a:solidFill>
                <a:latin typeface="Arial" charset="0"/>
              </a:rPr>
              <a:t>Tiết</a:t>
            </a:r>
            <a:r>
              <a:rPr lang="en-US" sz="2400" dirty="0">
                <a:solidFill>
                  <a:srgbClr val="FF0066"/>
                </a:solidFill>
                <a:latin typeface="Arial" charset="0"/>
              </a:rPr>
              <a:t> 13: </a:t>
            </a:r>
            <a:r>
              <a:rPr lang="en-US" sz="2400" b="1" dirty="0">
                <a:solidFill>
                  <a:srgbClr val="FF0066"/>
                </a:solidFill>
                <a:latin typeface="Arial" charset="0"/>
              </a:rPr>
              <a:t>CĂN BẬC BA</a:t>
            </a:r>
          </a:p>
        </p:txBody>
      </p:sp>
      <p:sp>
        <p:nvSpPr>
          <p:cNvPr id="9223" name="Text Box 71">
            <a:extLst>
              <a:ext uri="{FF2B5EF4-FFF2-40B4-BE49-F238E27FC236}">
                <a16:creationId xmlns:a16="http://schemas.microsoft.com/office/drawing/2014/main" id="{24CC1722-5D79-4ECD-9BDD-F052123ED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85800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về căn bậc ba:</a:t>
            </a:r>
            <a:r>
              <a:rPr lang="en-US" altLang="en-US" sz="2800"/>
              <a:t> </a:t>
            </a:r>
          </a:p>
        </p:txBody>
      </p:sp>
      <p:sp>
        <p:nvSpPr>
          <p:cNvPr id="2" name="Text Box 7">
            <a:extLst>
              <a:ext uri="{FF2B5EF4-FFF2-40B4-BE49-F238E27FC236}">
                <a16:creationId xmlns:a16="http://schemas.microsoft.com/office/drawing/2014/main" id="{916690E3-1752-4325-8708-2E0BBDB51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95525"/>
            <a:ext cx="6248400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Mỗi số a đều có duy nhất một căn bậc ba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234305C0-C619-4C7F-81E0-6439F9ABB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762000"/>
            <a:ext cx="4343400" cy="9540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2là căn bậc ba của 8,vì 2</a:t>
            </a:r>
            <a:r>
              <a:rPr lang="vi-VN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41F9162F-E66A-4516-AD9A-658984E89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5" y="1716088"/>
            <a:ext cx="434340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-5 là căn bậc ba của -125, vì (-5)</a:t>
            </a:r>
            <a:r>
              <a:rPr lang="vi-VN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-125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2DD045DC-6DE5-4233-BDD8-80B8BD115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601913"/>
            <a:ext cx="4267200" cy="5222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Mỗi số có mấy căn bậc ba?</a:t>
            </a:r>
          </a:p>
        </p:txBody>
      </p:sp>
      <p:grpSp>
        <p:nvGrpSpPr>
          <p:cNvPr id="12" name="Group 26">
            <a:extLst>
              <a:ext uri="{FF2B5EF4-FFF2-40B4-BE49-F238E27FC236}">
                <a16:creationId xmlns:a16="http://schemas.microsoft.com/office/drawing/2014/main" id="{54D33846-4A62-4020-B51A-4B8022501845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05113"/>
            <a:ext cx="2070100" cy="623887"/>
            <a:chOff x="0" y="1488"/>
            <a:chExt cx="844" cy="394"/>
          </a:xfrm>
        </p:grpSpPr>
        <p:sp>
          <p:nvSpPr>
            <p:cNvPr id="9239" name="TextBox 41">
              <a:extLst>
                <a:ext uri="{FF2B5EF4-FFF2-40B4-BE49-F238E27FC236}">
                  <a16:creationId xmlns:a16="http://schemas.microsoft.com/office/drawing/2014/main" id="{C2B7F8F3-C396-4B8C-A7BD-BC8EF4121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536"/>
              <a:ext cx="7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Kí hiệu:</a:t>
              </a:r>
            </a:p>
          </p:txBody>
        </p:sp>
        <p:graphicFrame>
          <p:nvGraphicFramePr>
            <p:cNvPr id="9240" name="Object 24">
              <a:extLst>
                <a:ext uri="{FF2B5EF4-FFF2-40B4-BE49-F238E27FC236}">
                  <a16:creationId xmlns:a16="http://schemas.microsoft.com/office/drawing/2014/main" id="{459906CF-ED6E-4E9D-A72F-69DCF3B368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8" y="1488"/>
            <a:ext cx="306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241300" imgH="228600" progId="Equation.3">
                    <p:embed/>
                  </p:oleObj>
                </mc:Choice>
                <mc:Fallback>
                  <p:oleObj name="Equation" r:id="rId3" imgW="241300" imgH="22860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" y="1488"/>
                          <a:ext cx="306" cy="3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21">
            <a:extLst>
              <a:ext uri="{FF2B5EF4-FFF2-40B4-BE49-F238E27FC236}">
                <a16:creationId xmlns:a16="http://schemas.microsoft.com/office/drawing/2014/main" id="{A970F2BC-10FA-484B-89D0-BAC3DFD44F3C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3124200"/>
            <a:ext cx="2667000" cy="1143000"/>
            <a:chOff x="3072" y="576"/>
            <a:chExt cx="1152" cy="720"/>
          </a:xfrm>
        </p:grpSpPr>
        <p:sp>
          <p:nvSpPr>
            <p:cNvPr id="9237" name="Line 6">
              <a:extLst>
                <a:ext uri="{FF2B5EF4-FFF2-40B4-BE49-F238E27FC236}">
                  <a16:creationId xmlns:a16="http://schemas.microsoft.com/office/drawing/2014/main" id="{B9AA53D4-57DF-4DA8-8A79-126470580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5" y="864"/>
              <a:ext cx="236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TextBox 41">
              <a:extLst>
                <a:ext uri="{FF2B5EF4-FFF2-40B4-BE49-F238E27FC236}">
                  <a16:creationId xmlns:a16="http://schemas.microsoft.com/office/drawing/2014/main" id="{34EC3F80-98F6-426C-85B4-AF6CECC39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576"/>
              <a:ext cx="115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Chỉ số của căn</a:t>
              </a:r>
            </a:p>
          </p:txBody>
        </p:sp>
      </p:grpSp>
      <p:grpSp>
        <p:nvGrpSpPr>
          <p:cNvPr id="18" name="Group 22">
            <a:extLst>
              <a:ext uri="{FF2B5EF4-FFF2-40B4-BE49-F238E27FC236}">
                <a16:creationId xmlns:a16="http://schemas.microsoft.com/office/drawing/2014/main" id="{DFE577AF-42A7-4E86-9345-A497BCD3910F}"/>
              </a:ext>
            </a:extLst>
          </p:cNvPr>
          <p:cNvGrpSpPr>
            <a:grpSpLocks/>
          </p:cNvGrpSpPr>
          <p:nvPr/>
        </p:nvGrpSpPr>
        <p:grpSpPr bwMode="auto">
          <a:xfrm>
            <a:off x="8896350" y="4343400"/>
            <a:ext cx="2686050" cy="523875"/>
            <a:chOff x="3972" y="1248"/>
            <a:chExt cx="1692" cy="330"/>
          </a:xfrm>
        </p:grpSpPr>
        <p:sp>
          <p:nvSpPr>
            <p:cNvPr id="9235" name="Line 8">
              <a:extLst>
                <a:ext uri="{FF2B5EF4-FFF2-40B4-BE49-F238E27FC236}">
                  <a16:creationId xmlns:a16="http://schemas.microsoft.com/office/drawing/2014/main" id="{97FDEED3-97C2-4888-8346-D90BAD9DAE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72" y="1440"/>
              <a:ext cx="636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TextBox 41">
              <a:extLst>
                <a:ext uri="{FF2B5EF4-FFF2-40B4-BE49-F238E27FC236}">
                  <a16:creationId xmlns:a16="http://schemas.microsoft.com/office/drawing/2014/main" id="{688C83A9-FF4F-4A6C-9EA7-57D62E12A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1248"/>
              <a:ext cx="105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lấy căn</a:t>
              </a:r>
            </a:p>
          </p:txBody>
        </p:sp>
      </p:grpSp>
      <p:graphicFrame>
        <p:nvGraphicFramePr>
          <p:cNvPr id="21" name="Object 28">
            <a:extLst>
              <a:ext uri="{FF2B5EF4-FFF2-40B4-BE49-F238E27FC236}">
                <a16:creationId xmlns:a16="http://schemas.microsoft.com/office/drawing/2014/main" id="{D83AF1DF-D394-4519-A892-1EB2CEC652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0" y="3886200"/>
          <a:ext cx="1371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241300" imgH="228600" progId="Equation.3">
                  <p:embed/>
                </p:oleObj>
              </mc:Choice>
              <mc:Fallback>
                <p:oleObj name="Equation" r:id="rId5" imgW="24130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886200"/>
                        <a:ext cx="1371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7">
            <a:extLst>
              <a:ext uri="{FF2B5EF4-FFF2-40B4-BE49-F238E27FC236}">
                <a16:creationId xmlns:a16="http://schemas.microsoft.com/office/drawing/2014/main" id="{690BDEA7-A68B-4D21-9BED-E926179A8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029200"/>
            <a:ext cx="3886200" cy="15700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tìm căn bậc ba của một số gọi là phép khai căn bậc ba.</a:t>
            </a:r>
          </a:p>
        </p:txBody>
      </p:sp>
      <p:sp>
        <p:nvSpPr>
          <p:cNvPr id="24" name="Text Box 3">
            <a:extLst>
              <a:ext uri="{FF2B5EF4-FFF2-40B4-BE49-F238E27FC236}">
                <a16:creationId xmlns:a16="http://schemas.microsoft.com/office/drawing/2014/main" id="{D547C735-B159-4E57-A23C-7F58D2CA9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24313"/>
            <a:ext cx="5867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dương là số dương;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âm là số âm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0 là chính số 0.</a:t>
            </a:r>
          </a:p>
        </p:txBody>
      </p:sp>
      <p:sp>
        <p:nvSpPr>
          <p:cNvPr id="25" name="Text Box 75">
            <a:extLst>
              <a:ext uri="{FF2B5EF4-FFF2-40B4-BE49-F238E27FC236}">
                <a16:creationId xmlns:a16="http://schemas.microsoft.com/office/drawing/2014/main" id="{094AD347-9968-4959-9F22-F8193BC95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556000"/>
            <a:ext cx="503238" cy="40005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cs typeface="Arial" panose="020B0604020202020204" pitchFamily="34" charset="0"/>
              </a:rPr>
              <a:t>?2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4" grpId="0" animBg="1"/>
      <p:bldP spid="5" grpId="0" animBg="1"/>
      <p:bldP spid="5" grpId="1" animBg="1"/>
      <p:bldP spid="23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C04FD4C-34AB-4C4A-BBD0-EB174BCA6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Calibri" panose="020F050202020403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F62A5FE-651C-498A-898C-562251CE2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Calibri" panose="020F0502020204030204" pitchFamily="34" charset="0"/>
            </a:endParaRP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FF470F34-F546-41ED-8399-4E638CF9C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2763" y="2133600"/>
            <a:ext cx="3810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1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5B98BA73-FD77-46E5-82EA-889A8CCD73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133600"/>
          <a:ext cx="5476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28501" imgH="215806" progId="Equation.DSMT4">
                  <p:embed/>
                </p:oleObj>
              </mc:Choice>
              <mc:Fallback>
                <p:oleObj name="Equation" r:id="rId3" imgW="228501" imgH="21580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547688" cy="4762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12">
            <a:extLst>
              <a:ext uri="{FF2B5EF4-FFF2-40B4-BE49-F238E27FC236}">
                <a16:creationId xmlns:a16="http://schemas.microsoft.com/office/drawing/2014/main" id="{097B3F8B-05C3-404A-886B-097C7FD61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6175" y="2133600"/>
            <a:ext cx="10668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SHIFT</a:t>
            </a:r>
          </a:p>
        </p:txBody>
      </p:sp>
      <p:sp>
        <p:nvSpPr>
          <p:cNvPr id="3084" name="Text Box 13">
            <a:extLst>
              <a:ext uri="{FF2B5EF4-FFF2-40B4-BE49-F238E27FC236}">
                <a16:creationId xmlns:a16="http://schemas.microsoft.com/office/drawing/2014/main" id="{58B25359-8F13-4B41-8F09-06AFACBD0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133600"/>
            <a:ext cx="3810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3085" name="Text Box 14">
            <a:extLst>
              <a:ext uri="{FF2B5EF4-FFF2-40B4-BE49-F238E27FC236}">
                <a16:creationId xmlns:a16="http://schemas.microsoft.com/office/drawing/2014/main" id="{BF40DD85-CD1E-41EF-836B-76A660362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133600"/>
            <a:ext cx="3810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3086" name="Text Box 15">
            <a:extLst>
              <a:ext uri="{FF2B5EF4-FFF2-40B4-BE49-F238E27FC236}">
                <a16:creationId xmlns:a16="http://schemas.microsoft.com/office/drawing/2014/main" id="{668CB7BE-FDA1-4A6B-ACCA-B3CCB7645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133600"/>
            <a:ext cx="3810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8</a:t>
            </a:r>
          </a:p>
        </p:txBody>
      </p:sp>
      <p:graphicFrame>
        <p:nvGraphicFramePr>
          <p:cNvPr id="16400" name="Object 10">
            <a:extLst>
              <a:ext uri="{FF2B5EF4-FFF2-40B4-BE49-F238E27FC236}">
                <a16:creationId xmlns:a16="http://schemas.microsoft.com/office/drawing/2014/main" id="{A8EB26DC-39A8-41D0-A95B-21F0A9A47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743200"/>
          <a:ext cx="1316038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43200"/>
                        <a:ext cx="1316038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Text Box 17">
            <a:extLst>
              <a:ext uri="{FF2B5EF4-FFF2-40B4-BE49-F238E27FC236}">
                <a16:creationId xmlns:a16="http://schemas.microsoft.com/office/drawing/2014/main" id="{F91FA16E-6BC0-444D-943E-094FEA3B3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33600"/>
            <a:ext cx="381000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10252" name="Text Box 71">
            <a:extLst>
              <a:ext uri="{FF2B5EF4-FFF2-40B4-BE49-F238E27FC236}">
                <a16:creationId xmlns:a16="http://schemas.microsoft.com/office/drawing/2014/main" id="{5CF49F0A-C5A9-4F30-8CFB-DC4918A87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04800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tìm căn bậc ba bằng máy tính bỏ túi </a:t>
            </a:r>
            <a:r>
              <a:rPr lang="en-US" altLang="en-US" sz="2800" b="1"/>
              <a:t> </a:t>
            </a:r>
          </a:p>
        </p:txBody>
      </p:sp>
      <p:sp>
        <p:nvSpPr>
          <p:cNvPr id="2" name="Text Box 71">
            <a:extLst>
              <a:ext uri="{FF2B5EF4-FFF2-40B4-BE49-F238E27FC236}">
                <a16:creationId xmlns:a16="http://schemas.microsoft.com/office/drawing/2014/main" id="{E183568D-963A-4B66-9C45-56747B472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21209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Bấm:</a:t>
            </a:r>
            <a:r>
              <a:rPr lang="en-US" altLang="en-US" sz="2400"/>
              <a:t> </a:t>
            </a:r>
          </a:p>
        </p:txBody>
      </p:sp>
      <p:graphicFrame>
        <p:nvGraphicFramePr>
          <p:cNvPr id="567310" name="Object 14">
            <a:extLst>
              <a:ext uri="{FF2B5EF4-FFF2-40B4-BE49-F238E27FC236}">
                <a16:creationId xmlns:a16="http://schemas.microsoft.com/office/drawing/2014/main" id="{5B3068E8-C73A-45FE-BC22-0AF0F016CE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2209800"/>
          <a:ext cx="3810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177492" imgH="164814" progId="Equation.3">
                  <p:embed/>
                </p:oleObj>
              </mc:Choice>
              <mc:Fallback>
                <p:oleObj name="Equation" r:id="rId7" imgW="177492" imgH="16481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09800"/>
                        <a:ext cx="3810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71">
            <a:extLst>
              <a:ext uri="{FF2B5EF4-FFF2-40B4-BE49-F238E27FC236}">
                <a16:creationId xmlns:a16="http://schemas.microsoft.com/office/drawing/2014/main" id="{C8D68912-1D1F-4F31-8955-361F1E0AB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27559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 </a:t>
            </a:r>
            <a:r>
              <a:rPr lang="en-US" altLang="en-US" sz="2400"/>
              <a:t> </a:t>
            </a:r>
          </a:p>
        </p:txBody>
      </p:sp>
      <p:grpSp>
        <p:nvGrpSpPr>
          <p:cNvPr id="4" name="Group 32">
            <a:extLst>
              <a:ext uri="{FF2B5EF4-FFF2-40B4-BE49-F238E27FC236}">
                <a16:creationId xmlns:a16="http://schemas.microsoft.com/office/drawing/2014/main" id="{8697B1BC-76E0-4BFF-9FC5-C514BDD89E31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1905000"/>
            <a:ext cx="3276600" cy="1447800"/>
            <a:chOff x="3024" y="624"/>
            <a:chExt cx="2555" cy="1200"/>
          </a:xfrm>
        </p:grpSpPr>
        <p:sp>
          <p:nvSpPr>
            <p:cNvPr id="10257" name="AutoShape 7">
              <a:extLst>
                <a:ext uri="{FF2B5EF4-FFF2-40B4-BE49-F238E27FC236}">
                  <a16:creationId xmlns:a16="http://schemas.microsoft.com/office/drawing/2014/main" id="{40F73FB5-CA72-4341-A0A3-AB0AEECD0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624"/>
              <a:ext cx="2555" cy="1200"/>
            </a:xfrm>
            <a:prstGeom prst="cloudCallout">
              <a:avLst>
                <a:gd name="adj1" fmla="val -58421"/>
                <a:gd name="adj2" fmla="val 19513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25400">
              <a:solidFill>
                <a:srgbClr val="FF0066"/>
              </a:solidFill>
              <a:prstDash val="dash"/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200">
                  <a:solidFill>
                    <a:srgbClr val="0000FF"/>
                  </a:solidFill>
                  <a:latin typeface=".VnTime" panose="020B7200000000000000" pitchFamily="34" charset="0"/>
                </a:rPr>
                <a:t>TÝnh </a:t>
              </a:r>
              <a:endParaRPr lang="en-US" altLang="en-US" sz="2200" i="1" u="sng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graphicFrame>
          <p:nvGraphicFramePr>
            <p:cNvPr id="10258" name="Object 18">
              <a:extLst>
                <a:ext uri="{FF2B5EF4-FFF2-40B4-BE49-F238E27FC236}">
                  <a16:creationId xmlns:a16="http://schemas.microsoft.com/office/drawing/2014/main" id="{71674EE1-8E49-42BE-A4E1-A110DBE6623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0" y="1104"/>
            <a:ext cx="960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9" imgW="444307" imgH="228501" progId="Equation.DSMT4">
                    <p:embed/>
                  </p:oleObj>
                </mc:Choice>
                <mc:Fallback>
                  <p:oleObj name="Equation" r:id="rId9" imgW="444307" imgH="228501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1104"/>
                          <a:ext cx="960" cy="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20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20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20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100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100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00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56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8">
            <a:extLst>
              <a:ext uri="{FF2B5EF4-FFF2-40B4-BE49-F238E27FC236}">
                <a16:creationId xmlns:a16="http://schemas.microsoft.com/office/drawing/2014/main" id="{280B8D84-870E-4340-BF14-ADDE5CF42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685800"/>
            <a:ext cx="0" cy="617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Text Box 7">
            <a:extLst>
              <a:ext uri="{FF2B5EF4-FFF2-40B4-BE49-F238E27FC236}">
                <a16:creationId xmlns:a16="http://schemas.microsoft.com/office/drawing/2014/main" id="{D29C56D8-AC66-4038-B7E6-7AE6EAD37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3" y="1179513"/>
            <a:ext cx="441960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là số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sao cho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8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</a:p>
        </p:txBody>
      </p:sp>
      <p:sp>
        <p:nvSpPr>
          <p:cNvPr id="30" name="WordArt 9">
            <a:extLst>
              <a:ext uri="{FF2B5EF4-FFF2-40B4-BE49-F238E27FC236}">
                <a16:creationId xmlns:a16="http://schemas.microsoft.com/office/drawing/2014/main" id="{EAA22B69-C08D-449C-B83D-3B81E2B8CE0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37" name="WordArt 9">
            <a:extLst>
              <a:ext uri="{FF2B5EF4-FFF2-40B4-BE49-F238E27FC236}">
                <a16:creationId xmlns:a16="http://schemas.microsoft.com/office/drawing/2014/main" id="{9606E767-C879-4914-9DA8-B8BA82A2C5C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48113" y="76200"/>
            <a:ext cx="4586287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7565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        </a:t>
            </a:r>
          </a:p>
        </p:txBody>
      </p:sp>
      <p:sp>
        <p:nvSpPr>
          <p:cNvPr id="562182" name="Rectangle 6">
            <a:extLst>
              <a:ext uri="{FF2B5EF4-FFF2-40B4-BE49-F238E27FC236}">
                <a16:creationId xmlns:a16="http://schemas.microsoft.com/office/drawing/2014/main" id="{15D44100-B26E-47DB-A103-FAE4FAB66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>
                <a:solidFill>
                  <a:srgbClr val="FF0066"/>
                </a:solidFill>
                <a:latin typeface="Arial" charset="0"/>
              </a:rPr>
              <a:t>Tiết</a:t>
            </a:r>
            <a:r>
              <a:rPr lang="en-US" sz="2400" dirty="0">
                <a:solidFill>
                  <a:srgbClr val="FF0066"/>
                </a:solidFill>
                <a:latin typeface="Arial" charset="0"/>
              </a:rPr>
              <a:t> 13: </a:t>
            </a:r>
            <a:r>
              <a:rPr lang="en-US" sz="2400" b="1" dirty="0">
                <a:solidFill>
                  <a:srgbClr val="FF0066"/>
                </a:solidFill>
                <a:latin typeface="Arial" charset="0"/>
              </a:rPr>
              <a:t>CĂN BẬC BA</a:t>
            </a:r>
          </a:p>
        </p:txBody>
      </p:sp>
      <p:sp>
        <p:nvSpPr>
          <p:cNvPr id="11271" name="Text Box 71">
            <a:extLst>
              <a:ext uri="{FF2B5EF4-FFF2-40B4-BE49-F238E27FC236}">
                <a16:creationId xmlns:a16="http://schemas.microsoft.com/office/drawing/2014/main" id="{1A81F8A4-6FA5-4993-B828-7FFA3212E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3" y="695325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về căn bậc ba:</a:t>
            </a:r>
            <a:r>
              <a:rPr lang="en-US" altLang="en-US" sz="280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1272" name="Text Box 7">
            <a:extLst>
              <a:ext uri="{FF2B5EF4-FFF2-40B4-BE49-F238E27FC236}">
                <a16:creationId xmlns:a16="http://schemas.microsoft.com/office/drawing/2014/main" id="{9BAF8868-DC65-4181-9317-57851690E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" y="2170113"/>
            <a:ext cx="471805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Mỗi số a đều có duy nhất một căn bậc ba</a:t>
            </a:r>
          </a:p>
        </p:txBody>
      </p:sp>
      <p:grpSp>
        <p:nvGrpSpPr>
          <p:cNvPr id="11273" name="Group 23">
            <a:extLst>
              <a:ext uri="{FF2B5EF4-FFF2-40B4-BE49-F238E27FC236}">
                <a16:creationId xmlns:a16="http://schemas.microsoft.com/office/drawing/2014/main" id="{B103994E-D34E-40AE-AFD4-E10E8354099F}"/>
              </a:ext>
            </a:extLst>
          </p:cNvPr>
          <p:cNvGrpSpPr>
            <a:grpSpLocks/>
          </p:cNvGrpSpPr>
          <p:nvPr/>
        </p:nvGrpSpPr>
        <p:grpSpPr bwMode="auto">
          <a:xfrm>
            <a:off x="835025" y="3048000"/>
            <a:ext cx="2133600" cy="712788"/>
            <a:chOff x="96" y="1479"/>
            <a:chExt cx="1152" cy="449"/>
          </a:xfrm>
        </p:grpSpPr>
        <p:graphicFrame>
          <p:nvGraphicFramePr>
            <p:cNvPr id="11285" name="Object 9">
              <a:extLst>
                <a:ext uri="{FF2B5EF4-FFF2-40B4-BE49-F238E27FC236}">
                  <a16:creationId xmlns:a16="http://schemas.microsoft.com/office/drawing/2014/main" id="{E3D67AF3-2B72-47A1-8B27-425654D06F6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1" y="1479"/>
            <a:ext cx="347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3" imgW="241300" imgH="228600" progId="Equation.DSMT4">
                    <p:embed/>
                  </p:oleObj>
                </mc:Choice>
                <mc:Fallback>
                  <p:oleObj name="Equation" r:id="rId3" imgW="241300" imgH="2286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1" y="1479"/>
                          <a:ext cx="347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6" name="TextBox 41">
              <a:extLst>
                <a:ext uri="{FF2B5EF4-FFF2-40B4-BE49-F238E27FC236}">
                  <a16:creationId xmlns:a16="http://schemas.microsoft.com/office/drawing/2014/main" id="{A0446EDC-406F-4008-8A95-66F748CAB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1599"/>
              <a:ext cx="1152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Kí hiệu:</a:t>
              </a:r>
            </a:p>
          </p:txBody>
        </p:sp>
      </p:grpSp>
      <p:grpSp>
        <p:nvGrpSpPr>
          <p:cNvPr id="11274" name="Group 11">
            <a:extLst>
              <a:ext uri="{FF2B5EF4-FFF2-40B4-BE49-F238E27FC236}">
                <a16:creationId xmlns:a16="http://schemas.microsoft.com/office/drawing/2014/main" id="{3EBF608A-3A61-4F1D-9243-8D2D8799D673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3808413"/>
            <a:ext cx="3886200" cy="598487"/>
            <a:chOff x="0" y="1782"/>
            <a:chExt cx="1728" cy="377"/>
          </a:xfrm>
        </p:grpSpPr>
        <p:graphicFrame>
          <p:nvGraphicFramePr>
            <p:cNvPr id="11283" name="Object 12">
              <a:extLst>
                <a:ext uri="{FF2B5EF4-FFF2-40B4-BE49-F238E27FC236}">
                  <a16:creationId xmlns:a16="http://schemas.microsoft.com/office/drawing/2014/main" id="{C4AFE58D-518F-4756-8021-C0CA92734F8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3" y="1782"/>
            <a:ext cx="1285" cy="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5" imgW="1053643" imgH="266584" progId="Equation.DSMT4">
                    <p:embed/>
                  </p:oleObj>
                </mc:Choice>
                <mc:Fallback>
                  <p:oleObj name="Equation" r:id="rId5" imgW="1053643" imgH="266584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" y="1782"/>
                          <a:ext cx="1285" cy="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4" name="TextBox 41">
              <a:extLst>
                <a:ext uri="{FF2B5EF4-FFF2-40B4-BE49-F238E27FC236}">
                  <a16:creationId xmlns:a16="http://schemas.microsoft.com/office/drawing/2014/main" id="{28505E76-E845-4310-87D8-AF7AADB5C7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29"/>
              <a:ext cx="5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Chú ý:</a:t>
              </a:r>
            </a:p>
          </p:txBody>
        </p:sp>
      </p:grpSp>
      <p:sp>
        <p:nvSpPr>
          <p:cNvPr id="11275" name="Text Box 3">
            <a:extLst>
              <a:ext uri="{FF2B5EF4-FFF2-40B4-BE49-F238E27FC236}">
                <a16:creationId xmlns:a16="http://schemas.microsoft.com/office/drawing/2014/main" id="{95DD9DDF-EDCF-42AC-B541-8776F4D0A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49750"/>
            <a:ext cx="5943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dương là số dương;  </a:t>
            </a:r>
            <a:endParaRPr lang="en-US" alt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Căn bậc ba của số âm là số âm   Căn bậc ba của số 0 là chính số 0.</a:t>
            </a:r>
          </a:p>
        </p:txBody>
      </p:sp>
      <p:graphicFrame>
        <p:nvGraphicFramePr>
          <p:cNvPr id="10252" name="Object 35">
            <a:extLst>
              <a:ext uri="{FF2B5EF4-FFF2-40B4-BE49-F238E27FC236}">
                <a16:creationId xmlns:a16="http://schemas.microsoft.com/office/drawing/2014/main" id="{694B44D4-ECFD-4A5F-94D0-DD9CF79509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4400" y="1676400"/>
          <a:ext cx="3856038" cy="212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2095200" imgH="977760" progId="Equation.DSMT4">
                  <p:embed/>
                </p:oleObj>
              </mc:Choice>
              <mc:Fallback>
                <p:oleObj name="Equation" r:id="rId7" imgW="2095200" imgH="9777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1676400"/>
                        <a:ext cx="3856038" cy="212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Text Box 7">
            <a:extLst>
              <a:ext uri="{FF2B5EF4-FFF2-40B4-BE49-F238E27FC236}">
                <a16:creationId xmlns:a16="http://schemas.microsoft.com/office/drawing/2014/main" id="{0706DF78-DC23-4D4C-A96A-E3A853614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211263"/>
            <a:ext cx="5486400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tính chất của căn bậc hai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C3A3AA60-E34E-4101-9381-063D8D77D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950" y="3733800"/>
            <a:ext cx="2286000" cy="5222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chất:</a:t>
            </a:r>
          </a:p>
        </p:txBody>
      </p:sp>
      <p:graphicFrame>
        <p:nvGraphicFramePr>
          <p:cNvPr id="562220" name="Object 44">
            <a:extLst>
              <a:ext uri="{FF2B5EF4-FFF2-40B4-BE49-F238E27FC236}">
                <a16:creationId xmlns:a16="http://schemas.microsoft.com/office/drawing/2014/main" id="{7BC9FE67-1D34-458B-845E-8B1FB21038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3538" y="4114800"/>
          <a:ext cx="28575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1320480" imgH="253800" progId="Equation.DSMT4">
                  <p:embed/>
                </p:oleObj>
              </mc:Choice>
              <mc:Fallback>
                <p:oleObj name="Equation" r:id="rId9" imgW="1320480" imgH="2538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538" y="4114800"/>
                        <a:ext cx="28575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2221" name="Object 45">
            <a:extLst>
              <a:ext uri="{FF2B5EF4-FFF2-40B4-BE49-F238E27FC236}">
                <a16:creationId xmlns:a16="http://schemas.microsoft.com/office/drawing/2014/main" id="{3FE2873B-699F-4F97-8A54-D951F8C510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8938" y="4724400"/>
          <a:ext cx="233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1079280" imgH="241200" progId="Equation.DSMT4">
                  <p:embed/>
                </p:oleObj>
              </mc:Choice>
              <mc:Fallback>
                <p:oleObj name="Equation" r:id="rId11" imgW="1079280" imgH="241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4724400"/>
                        <a:ext cx="2336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2222" name="Object 46">
            <a:extLst>
              <a:ext uri="{FF2B5EF4-FFF2-40B4-BE49-F238E27FC236}">
                <a16:creationId xmlns:a16="http://schemas.microsoft.com/office/drawing/2014/main" id="{5E124E58-9691-4B3F-937D-6C453FFC8A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69100" y="5334000"/>
          <a:ext cx="2514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1257120" imgH="457200" progId="Equation.DSMT4">
                  <p:embed/>
                </p:oleObj>
              </mc:Choice>
              <mc:Fallback>
                <p:oleObj name="Equation" r:id="rId13" imgW="1257120" imgH="4572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5334000"/>
                        <a:ext cx="2514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75">
            <a:extLst>
              <a:ext uri="{FF2B5EF4-FFF2-40B4-BE49-F238E27FC236}">
                <a16:creationId xmlns:a16="http://schemas.microsoft.com/office/drawing/2014/main" id="{64E2B9FD-E713-4550-B16F-80410A6B5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725488"/>
            <a:ext cx="504825" cy="40005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cs typeface="Arial" panose="020B0604020202020204" pitchFamily="34" charset="0"/>
              </a:rPr>
              <a:t>?2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6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6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6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6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Cover">
            <a:extLst>
              <a:ext uri="{FF2B5EF4-FFF2-40B4-BE49-F238E27FC236}">
                <a16:creationId xmlns:a16="http://schemas.microsoft.com/office/drawing/2014/main" id="{31BD8F99-8645-47C5-A95F-57AFD233B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3357563"/>
            <a:ext cx="4130675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3" name="Picture 3" descr="Cover">
            <a:extLst>
              <a:ext uri="{FF2B5EF4-FFF2-40B4-BE49-F238E27FC236}">
                <a16:creationId xmlns:a16="http://schemas.microsoft.com/office/drawing/2014/main" id="{7A9FC7A4-C0E0-4996-93BD-6729018AF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950" y="1947863"/>
            <a:ext cx="17716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4" descr="Cover">
            <a:extLst>
              <a:ext uri="{FF2B5EF4-FFF2-40B4-BE49-F238E27FC236}">
                <a16:creationId xmlns:a16="http://schemas.microsoft.com/office/drawing/2014/main" id="{B9972EC4-E940-4232-869C-E1184E7C1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950" y="1712913"/>
            <a:ext cx="18399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5" descr="Cover">
            <a:extLst>
              <a:ext uri="{FF2B5EF4-FFF2-40B4-BE49-F238E27FC236}">
                <a16:creationId xmlns:a16="http://schemas.microsoft.com/office/drawing/2014/main" id="{E2EB9191-3FC0-4175-BC57-5D5BFFA04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782638"/>
            <a:ext cx="20161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6" descr="Cover">
            <a:extLst>
              <a:ext uri="{FF2B5EF4-FFF2-40B4-BE49-F238E27FC236}">
                <a16:creationId xmlns:a16="http://schemas.microsoft.com/office/drawing/2014/main" id="{CFC4B503-3016-4AE9-91B2-3753D4692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1576388"/>
            <a:ext cx="4130675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7" name="Picture 7" descr="Cover">
            <a:extLst>
              <a:ext uri="{FF2B5EF4-FFF2-40B4-BE49-F238E27FC236}">
                <a16:creationId xmlns:a16="http://schemas.microsoft.com/office/drawing/2014/main" id="{945624A9-C210-444B-91A8-AEB14DC0C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84513"/>
            <a:ext cx="232092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>
            <a:extLst>
              <a:ext uri="{FF2B5EF4-FFF2-40B4-BE49-F238E27FC236}">
                <a16:creationId xmlns:a16="http://schemas.microsoft.com/office/drawing/2014/main" id="{9ED0B332-9E97-45D0-A399-5B7E1AFB9F07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711200"/>
            <a:ext cx="2339975" cy="514350"/>
            <a:chOff x="4176" y="448"/>
            <a:chExt cx="1474" cy="324"/>
          </a:xfrm>
        </p:grpSpPr>
        <p:pic>
          <p:nvPicPr>
            <p:cNvPr id="12323" name="Picture 9" descr="Cover">
              <a:extLst>
                <a:ext uri="{FF2B5EF4-FFF2-40B4-BE49-F238E27FC236}">
                  <a16:creationId xmlns:a16="http://schemas.microsoft.com/office/drawing/2014/main" id="{04D5926E-9C0E-40F8-AE75-F487051EAE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624"/>
              <a:ext cx="1474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24" name="Object 10">
              <a:extLst>
                <a:ext uri="{FF2B5EF4-FFF2-40B4-BE49-F238E27FC236}">
                  <a16:creationId xmlns:a16="http://schemas.microsoft.com/office/drawing/2014/main" id="{DBDE2253-7F1C-4725-84BE-F5929CEAA3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76" y="448"/>
            <a:ext cx="1096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Equation" r:id="rId10" imgW="1739900" imgH="355600" progId="Equation.DSMT4">
                    <p:embed/>
                  </p:oleObj>
                </mc:Choice>
                <mc:Fallback>
                  <p:oleObj name="Equation" r:id="rId10" imgW="1739900" imgH="35560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6" y="448"/>
                          <a:ext cx="1096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6331" name="Picture 11" descr="Cover">
            <a:extLst>
              <a:ext uri="{FF2B5EF4-FFF2-40B4-BE49-F238E27FC236}">
                <a16:creationId xmlns:a16="http://schemas.microsoft.com/office/drawing/2014/main" id="{42C9D7DC-171A-4DEB-84A1-88AA19CE1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813" y="1166813"/>
            <a:ext cx="2633662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2">
            <a:extLst>
              <a:ext uri="{FF2B5EF4-FFF2-40B4-BE49-F238E27FC236}">
                <a16:creationId xmlns:a16="http://schemas.microsoft.com/office/drawing/2014/main" id="{B81E7D5C-2975-490F-AC46-A38845C63539}"/>
              </a:ext>
            </a:extLst>
          </p:cNvPr>
          <p:cNvGrpSpPr>
            <a:grpSpLocks/>
          </p:cNvGrpSpPr>
          <p:nvPr/>
        </p:nvGrpSpPr>
        <p:grpSpPr bwMode="auto">
          <a:xfrm>
            <a:off x="8043863" y="1778000"/>
            <a:ext cx="2466975" cy="633413"/>
            <a:chOff x="4107" y="1120"/>
            <a:chExt cx="1554" cy="398"/>
          </a:xfrm>
        </p:grpSpPr>
        <p:pic>
          <p:nvPicPr>
            <p:cNvPr id="12321" name="Picture 13" descr="Cover">
              <a:extLst>
                <a:ext uri="{FF2B5EF4-FFF2-40B4-BE49-F238E27FC236}">
                  <a16:creationId xmlns:a16="http://schemas.microsoft.com/office/drawing/2014/main" id="{3AD8179E-AABE-4299-A853-49128FF7F6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7" y="1240"/>
              <a:ext cx="1554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22" name="Object 14">
              <a:extLst>
                <a:ext uri="{FF2B5EF4-FFF2-40B4-BE49-F238E27FC236}">
                  <a16:creationId xmlns:a16="http://schemas.microsoft.com/office/drawing/2014/main" id="{D3C1105D-50B9-47F8-A56F-087DB693E62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12" y="1120"/>
            <a:ext cx="1064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Equation" r:id="rId14" imgW="1689100" imgH="596900" progId="Equation.DSMT4">
                    <p:embed/>
                  </p:oleObj>
                </mc:Choice>
                <mc:Fallback>
                  <p:oleObj name="Equation" r:id="rId14" imgW="1689100" imgH="5969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1120"/>
                          <a:ext cx="1064" cy="3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4325D95F-3362-40CE-A448-387040C40846}"/>
              </a:ext>
            </a:extLst>
          </p:cNvPr>
          <p:cNvGrpSpPr>
            <a:grpSpLocks/>
          </p:cNvGrpSpPr>
          <p:nvPr/>
        </p:nvGrpSpPr>
        <p:grpSpPr bwMode="auto">
          <a:xfrm>
            <a:off x="7935913" y="2362200"/>
            <a:ext cx="2476500" cy="927100"/>
            <a:chOff x="4039" y="1488"/>
            <a:chExt cx="1560" cy="584"/>
          </a:xfrm>
        </p:grpSpPr>
        <p:pic>
          <p:nvPicPr>
            <p:cNvPr id="12319" name="Picture 16" descr="Cover">
              <a:extLst>
                <a:ext uri="{FF2B5EF4-FFF2-40B4-BE49-F238E27FC236}">
                  <a16:creationId xmlns:a16="http://schemas.microsoft.com/office/drawing/2014/main" id="{F5EC4D82-82EE-4321-BDE1-B1757DE3C0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9" y="1622"/>
              <a:ext cx="156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20" name="Object 17">
              <a:extLst>
                <a:ext uri="{FF2B5EF4-FFF2-40B4-BE49-F238E27FC236}">
                  <a16:creationId xmlns:a16="http://schemas.microsoft.com/office/drawing/2014/main" id="{1369B92D-FF71-424B-952E-61BECF336A8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6" y="1488"/>
            <a:ext cx="920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Equation" r:id="rId17" imgW="1460500" imgH="368300" progId="Equation.DSMT4">
                    <p:embed/>
                  </p:oleObj>
                </mc:Choice>
                <mc:Fallback>
                  <p:oleObj name="Equation" r:id="rId17" imgW="1460500" imgH="3683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6" y="1488"/>
                          <a:ext cx="920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8">
            <a:extLst>
              <a:ext uri="{FF2B5EF4-FFF2-40B4-BE49-F238E27FC236}">
                <a16:creationId xmlns:a16="http://schemas.microsoft.com/office/drawing/2014/main" id="{3257961E-3CE6-4D85-8B2B-F4C51E1B150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2781300"/>
            <a:ext cx="2408238" cy="508000"/>
            <a:chOff x="4080" y="1752"/>
            <a:chExt cx="1517" cy="320"/>
          </a:xfrm>
        </p:grpSpPr>
        <p:pic>
          <p:nvPicPr>
            <p:cNvPr id="12317" name="Picture 19" descr="Cover">
              <a:extLst>
                <a:ext uri="{FF2B5EF4-FFF2-40B4-BE49-F238E27FC236}">
                  <a16:creationId xmlns:a16="http://schemas.microsoft.com/office/drawing/2014/main" id="{A5106E25-B728-4593-B0FA-F1261EBA98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899"/>
              <a:ext cx="151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8" name="Object 20">
              <a:extLst>
                <a:ext uri="{FF2B5EF4-FFF2-40B4-BE49-F238E27FC236}">
                  <a16:creationId xmlns:a16="http://schemas.microsoft.com/office/drawing/2014/main" id="{EE8C0C36-E692-4817-9C1A-862D9FC39C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32" y="1752"/>
            <a:ext cx="1024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name="Equation" r:id="rId20" imgW="1624895" imgH="355446" progId="Equation.DSMT4">
                    <p:embed/>
                  </p:oleObj>
                </mc:Choice>
                <mc:Fallback>
                  <p:oleObj name="Equation" r:id="rId20" imgW="1624895" imgH="355446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2" y="1752"/>
                          <a:ext cx="1024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1">
            <a:extLst>
              <a:ext uri="{FF2B5EF4-FFF2-40B4-BE49-F238E27FC236}">
                <a16:creationId xmlns:a16="http://schemas.microsoft.com/office/drawing/2014/main" id="{E9A52564-8003-4BA7-96D0-21EA413291E5}"/>
              </a:ext>
            </a:extLst>
          </p:cNvPr>
          <p:cNvGrpSpPr>
            <a:grpSpLocks/>
          </p:cNvGrpSpPr>
          <p:nvPr/>
        </p:nvGrpSpPr>
        <p:grpSpPr bwMode="auto">
          <a:xfrm>
            <a:off x="7975600" y="3084513"/>
            <a:ext cx="2497138" cy="655637"/>
            <a:chOff x="4064" y="1943"/>
            <a:chExt cx="1573" cy="413"/>
          </a:xfrm>
        </p:grpSpPr>
        <p:pic>
          <p:nvPicPr>
            <p:cNvPr id="12315" name="Picture 22" descr="Cover">
              <a:extLst>
                <a:ext uri="{FF2B5EF4-FFF2-40B4-BE49-F238E27FC236}">
                  <a16:creationId xmlns:a16="http://schemas.microsoft.com/office/drawing/2014/main" id="{A6953EEA-401E-495B-A627-D0EF487482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4" y="1943"/>
              <a:ext cx="1573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6" name="Object 23">
              <a:extLst>
                <a:ext uri="{FF2B5EF4-FFF2-40B4-BE49-F238E27FC236}">
                  <a16:creationId xmlns:a16="http://schemas.microsoft.com/office/drawing/2014/main" id="{4B04AFB1-C015-4A64-A9D7-A59B969A734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80" y="2032"/>
            <a:ext cx="1016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Equation" r:id="rId23" imgW="1612900" imgH="355600" progId="Equation.DSMT4">
                    <p:embed/>
                  </p:oleObj>
                </mc:Choice>
                <mc:Fallback>
                  <p:oleObj name="Equation" r:id="rId23" imgW="1612900" imgH="355600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0" y="2032"/>
                          <a:ext cx="1016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4">
            <a:extLst>
              <a:ext uri="{FF2B5EF4-FFF2-40B4-BE49-F238E27FC236}">
                <a16:creationId xmlns:a16="http://schemas.microsoft.com/office/drawing/2014/main" id="{724441F9-D873-4BE7-A9E2-3F0B00332D55}"/>
              </a:ext>
            </a:extLst>
          </p:cNvPr>
          <p:cNvGrpSpPr>
            <a:grpSpLocks/>
          </p:cNvGrpSpPr>
          <p:nvPr/>
        </p:nvGrpSpPr>
        <p:grpSpPr bwMode="auto">
          <a:xfrm>
            <a:off x="7975600" y="3124200"/>
            <a:ext cx="2486025" cy="1166813"/>
            <a:chOff x="4064" y="1961"/>
            <a:chExt cx="1566" cy="734"/>
          </a:xfrm>
        </p:grpSpPr>
        <p:pic>
          <p:nvPicPr>
            <p:cNvPr id="12313" name="Picture 25" descr="Cover">
              <a:extLst>
                <a:ext uri="{FF2B5EF4-FFF2-40B4-BE49-F238E27FC236}">
                  <a16:creationId xmlns:a16="http://schemas.microsoft.com/office/drawing/2014/main" id="{2CB57E49-A3FA-4F3A-AF03-3DE9105751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4" y="1961"/>
              <a:ext cx="1566" cy="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4" name="Object 26">
              <a:extLst>
                <a:ext uri="{FF2B5EF4-FFF2-40B4-BE49-F238E27FC236}">
                  <a16:creationId xmlns:a16="http://schemas.microsoft.com/office/drawing/2014/main" id="{A5597620-C672-45DD-8FDE-37A3CEBAE3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92" y="2320"/>
            <a:ext cx="1024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Equation" r:id="rId26" imgW="1624895" imgH="355446" progId="Equation.DSMT4">
                    <p:embed/>
                  </p:oleObj>
                </mc:Choice>
                <mc:Fallback>
                  <p:oleObj name="Equation" r:id="rId26" imgW="1624895" imgH="355446" progId="Equation.DSMT4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2" y="2320"/>
                          <a:ext cx="1024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27">
            <a:extLst>
              <a:ext uri="{FF2B5EF4-FFF2-40B4-BE49-F238E27FC236}">
                <a16:creationId xmlns:a16="http://schemas.microsoft.com/office/drawing/2014/main" id="{0A27DD13-EDE6-4A77-9F54-6B281A9A6690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191000"/>
            <a:ext cx="3709988" cy="684213"/>
            <a:chOff x="3028" y="2640"/>
            <a:chExt cx="2337" cy="431"/>
          </a:xfrm>
        </p:grpSpPr>
        <p:pic>
          <p:nvPicPr>
            <p:cNvPr id="12311" name="Picture 28" descr="Cover">
              <a:extLst>
                <a:ext uri="{FF2B5EF4-FFF2-40B4-BE49-F238E27FC236}">
                  <a16:creationId xmlns:a16="http://schemas.microsoft.com/office/drawing/2014/main" id="{8FC4E8A1-AAE3-4D80-B6EB-E5E009BB56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8" y="2812"/>
              <a:ext cx="2337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2" name="Object 29">
              <a:extLst>
                <a:ext uri="{FF2B5EF4-FFF2-40B4-BE49-F238E27FC236}">
                  <a16:creationId xmlns:a16="http://schemas.microsoft.com/office/drawing/2014/main" id="{4AA43DD6-88C3-434D-B885-0F9E87AA3CD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36" y="2640"/>
            <a:ext cx="1144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29" imgW="1815312" imgH="355446" progId="Equation.DSMT4">
                    <p:embed/>
                  </p:oleObj>
                </mc:Choice>
                <mc:Fallback>
                  <p:oleObj name="Equation" r:id="rId29" imgW="1815312" imgH="355446" progId="Equation.DSMT4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6" y="2640"/>
                          <a:ext cx="1144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30">
            <a:extLst>
              <a:ext uri="{FF2B5EF4-FFF2-40B4-BE49-F238E27FC236}">
                <a16:creationId xmlns:a16="http://schemas.microsoft.com/office/drawing/2014/main" id="{A9574192-D8CB-4670-951A-F4826BF4C5F1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648200"/>
            <a:ext cx="3749675" cy="665163"/>
            <a:chOff x="3028" y="2936"/>
            <a:chExt cx="2362" cy="419"/>
          </a:xfrm>
        </p:grpSpPr>
        <p:pic>
          <p:nvPicPr>
            <p:cNvPr id="12309" name="Picture 31" descr="Cover">
              <a:extLst>
                <a:ext uri="{FF2B5EF4-FFF2-40B4-BE49-F238E27FC236}">
                  <a16:creationId xmlns:a16="http://schemas.microsoft.com/office/drawing/2014/main" id="{9243774E-9BF4-4E02-B1CE-59A3B6B01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8" y="2936"/>
              <a:ext cx="2362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0" name="Object 32">
              <a:extLst>
                <a:ext uri="{FF2B5EF4-FFF2-40B4-BE49-F238E27FC236}">
                  <a16:creationId xmlns:a16="http://schemas.microsoft.com/office/drawing/2014/main" id="{A4A45CBA-A6B9-4D79-B4E8-4325B1D0E88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64" y="3024"/>
            <a:ext cx="904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32" imgW="1434477" imgH="355446" progId="Equation.DSMT4">
                    <p:embed/>
                  </p:oleObj>
                </mc:Choice>
                <mc:Fallback>
                  <p:oleObj name="Equation" r:id="rId32" imgW="1434477" imgH="355446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4" y="3024"/>
                          <a:ext cx="904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33">
            <a:extLst>
              <a:ext uri="{FF2B5EF4-FFF2-40B4-BE49-F238E27FC236}">
                <a16:creationId xmlns:a16="http://schemas.microsoft.com/office/drawing/2014/main" id="{33F79D77-1C1E-4D50-9EC8-2CF1499708AF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724400"/>
            <a:ext cx="3721100" cy="1301750"/>
            <a:chOff x="3024" y="2976"/>
            <a:chExt cx="2344" cy="820"/>
          </a:xfrm>
        </p:grpSpPr>
        <p:pic>
          <p:nvPicPr>
            <p:cNvPr id="12307" name="Picture 34" descr="Cover">
              <a:extLst>
                <a:ext uri="{FF2B5EF4-FFF2-40B4-BE49-F238E27FC236}">
                  <a16:creationId xmlns:a16="http://schemas.microsoft.com/office/drawing/2014/main" id="{6A6751C2-2436-4B6B-8100-536355D87C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976"/>
              <a:ext cx="2331" cy="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08" name="Object 35">
              <a:extLst>
                <a:ext uri="{FF2B5EF4-FFF2-40B4-BE49-F238E27FC236}">
                  <a16:creationId xmlns:a16="http://schemas.microsoft.com/office/drawing/2014/main" id="{FAF42A0B-666D-4925-8A4C-2812D4B0561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76" y="3264"/>
            <a:ext cx="1192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35" imgW="1892300" imgH="774700" progId="Equation.DSMT4">
                    <p:embed/>
                  </p:oleObj>
                </mc:Choice>
                <mc:Fallback>
                  <p:oleObj name="Equation" r:id="rId35" imgW="1892300" imgH="774700" progId="Equation.DSMT4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3264"/>
                          <a:ext cx="1192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06" name="Text Box 36">
            <a:extLst>
              <a:ext uri="{FF2B5EF4-FFF2-40B4-BE49-F238E27FC236}">
                <a16:creationId xmlns:a16="http://schemas.microsoft.com/office/drawing/2014/main" id="{BACB4618-0C7A-4F2E-A5A4-7CAA4AAE3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SƠ ĐỒ TƯ DUY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6">
            <a:extLst>
              <a:ext uri="{FF2B5EF4-FFF2-40B4-BE49-F238E27FC236}">
                <a16:creationId xmlns:a16="http://schemas.microsoft.com/office/drawing/2014/main" id="{1FCFF264-B0AE-494F-8791-4F88C9549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0" cy="417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Line 7">
            <a:extLst>
              <a:ext uri="{FF2B5EF4-FFF2-40B4-BE49-F238E27FC236}">
                <a16:creationId xmlns:a16="http://schemas.microsoft.com/office/drawing/2014/main" id="{5A13FE9B-74F6-490D-912B-270237752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6938" y="1547813"/>
            <a:ext cx="42862" cy="417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Text Box 9">
            <a:extLst>
              <a:ext uri="{FF2B5EF4-FFF2-40B4-BE49-F238E27FC236}">
                <a16:creationId xmlns:a16="http://schemas.microsoft.com/office/drawing/2014/main" id="{AC3186CA-8AA4-45DB-A22D-E27F80EDE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494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Căn bậc hai </a:t>
            </a:r>
          </a:p>
        </p:txBody>
      </p:sp>
      <p:sp>
        <p:nvSpPr>
          <p:cNvPr id="13317" name="Text Box 10">
            <a:extLst>
              <a:ext uri="{FF2B5EF4-FFF2-40B4-BE49-F238E27FC236}">
                <a16:creationId xmlns:a16="http://schemas.microsoft.com/office/drawing/2014/main" id="{98E8E6FA-61DA-4087-BF76-3F442D917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15494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Căn bậc ba </a:t>
            </a:r>
          </a:p>
        </p:txBody>
      </p:sp>
      <p:sp>
        <p:nvSpPr>
          <p:cNvPr id="13318" name="Text Box 11">
            <a:extLst>
              <a:ext uri="{FF2B5EF4-FFF2-40B4-BE49-F238E27FC236}">
                <a16:creationId xmlns:a16="http://schemas.microsoft.com/office/drawing/2014/main" id="{D5B26FDB-1BAE-41F9-ADCF-2DB515C9E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47888"/>
            <a:ext cx="4495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  Chỉ có số ..................... mới có căn bậc hai </a:t>
            </a:r>
          </a:p>
        </p:txBody>
      </p:sp>
      <p:sp>
        <p:nvSpPr>
          <p:cNvPr id="13319" name="Text Box 12">
            <a:extLst>
              <a:ext uri="{FF2B5EF4-FFF2-40B4-BE49-F238E27FC236}">
                <a16:creationId xmlns:a16="http://schemas.microsoft.com/office/drawing/2014/main" id="{E2F28179-0603-4EE7-B974-9C98AB822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2057400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 Mọi số đều có .....................</a:t>
            </a:r>
          </a:p>
        </p:txBody>
      </p:sp>
      <p:sp>
        <p:nvSpPr>
          <p:cNvPr id="13320" name="Text Box 13">
            <a:extLst>
              <a:ext uri="{FF2B5EF4-FFF2-40B4-BE49-F238E27FC236}">
                <a16:creationId xmlns:a16="http://schemas.microsoft.com/office/drawing/2014/main" id="{0243BCB7-A3DD-4242-88A8-663ED37A4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86113"/>
            <a:ext cx="4495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</a:rPr>
              <a:t>Số dương có .........   căn bậc hai là hai số đối nhau. </a:t>
            </a:r>
          </a:p>
        </p:txBody>
      </p:sp>
      <p:sp>
        <p:nvSpPr>
          <p:cNvPr id="13321" name="Text Box 14">
            <a:extLst>
              <a:ext uri="{FF2B5EF4-FFF2-40B4-BE49-F238E27FC236}">
                <a16:creationId xmlns:a16="http://schemas.microsoft.com/office/drawing/2014/main" id="{CC12F64B-8073-4D04-BF65-477D90985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438400"/>
            <a:ext cx="4495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</a:rPr>
              <a:t>Bất kỳ số nào cũng chỉ có ...........................căn bậc ba</a:t>
            </a:r>
          </a:p>
        </p:txBody>
      </p:sp>
      <p:graphicFrame>
        <p:nvGraphicFramePr>
          <p:cNvPr id="13322" name="Object 10">
            <a:extLst>
              <a:ext uri="{FF2B5EF4-FFF2-40B4-BE49-F238E27FC236}">
                <a16:creationId xmlns:a16="http://schemas.microsoft.com/office/drawing/2014/main" id="{E1C0553A-2BCA-49EA-BA51-4D60D16EC8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268788"/>
          <a:ext cx="27019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206500" imgH="241300" progId="Equation.DSMT4">
                  <p:embed/>
                </p:oleObj>
              </mc:Choice>
              <mc:Fallback>
                <p:oleObj name="Equation" r:id="rId3" imgW="1206500" imgH="241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268788"/>
                        <a:ext cx="2701925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>
            <a:extLst>
              <a:ext uri="{FF2B5EF4-FFF2-40B4-BE49-F238E27FC236}">
                <a16:creationId xmlns:a16="http://schemas.microsoft.com/office/drawing/2014/main" id="{1E0EF1DB-DFF0-4493-86DB-41B8E5D902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3276600"/>
          <a:ext cx="1752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914400" imgH="241300" progId="Equation.DSMT4">
                  <p:embed/>
                </p:oleObj>
              </mc:Choice>
              <mc:Fallback>
                <p:oleObj name="Equation" r:id="rId5" imgW="914400" imgH="241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76600"/>
                        <a:ext cx="1752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Line 3">
            <a:extLst>
              <a:ext uri="{FF2B5EF4-FFF2-40B4-BE49-F238E27FC236}">
                <a16:creationId xmlns:a16="http://schemas.microsoft.com/office/drawing/2014/main" id="{B00F2985-0B09-48E0-85FD-41362C4A3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5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3">
            <a:extLst>
              <a:ext uri="{FF2B5EF4-FFF2-40B4-BE49-F238E27FC236}">
                <a16:creationId xmlns:a16="http://schemas.microsoft.com/office/drawing/2014/main" id="{C4D4647C-B928-4C6D-898F-B72D52AEF5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26">
            <a:extLst>
              <a:ext uri="{FF2B5EF4-FFF2-40B4-BE49-F238E27FC236}">
                <a16:creationId xmlns:a16="http://schemas.microsoft.com/office/drawing/2014/main" id="{9E167ABF-E343-4ECC-A3AC-710AA80E7A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5715000"/>
            <a:ext cx="9144000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Text Box 27">
            <a:extLst>
              <a:ext uri="{FF2B5EF4-FFF2-40B4-BE49-F238E27FC236}">
                <a16:creationId xmlns:a16="http://schemas.microsoft.com/office/drawing/2014/main" id="{A1579FC0-F86F-4F5B-8299-1BD143C02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267200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(§K</a:t>
            </a:r>
            <a:r>
              <a:rPr lang="en-US" altLang="en-US" sz="2800">
                <a:latin typeface="Calibri" panose="020F0502020204030204" pitchFamily="34" charset="0"/>
              </a:rPr>
              <a:t>:.........)</a:t>
            </a:r>
          </a:p>
        </p:txBody>
      </p:sp>
      <p:sp>
        <p:nvSpPr>
          <p:cNvPr id="10268" name="Text Box 28">
            <a:extLst>
              <a:ext uri="{FF2B5EF4-FFF2-40B4-BE49-F238E27FC236}">
                <a16:creationId xmlns:a16="http://schemas.microsoft.com/office/drawing/2014/main" id="{C8E984B8-6636-4FB9-9E47-6FA64CF26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2135188"/>
            <a:ext cx="1871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" panose="020B7200000000000000" pitchFamily="34" charset="0"/>
              </a:rPr>
              <a:t>kh«ng ©m</a:t>
            </a:r>
          </a:p>
        </p:txBody>
      </p:sp>
      <p:sp>
        <p:nvSpPr>
          <p:cNvPr id="10269" name="Text Box 29">
            <a:extLst>
              <a:ext uri="{FF2B5EF4-FFF2-40B4-BE49-F238E27FC236}">
                <a16:creationId xmlns:a16="http://schemas.microsoft.com/office/drawing/2014/main" id="{51392D5C-506D-42A6-B100-5ACE2809B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1990725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" panose="020B7200000000000000" pitchFamily="34" charset="0"/>
              </a:rPr>
              <a:t>c¨n bËc ba</a:t>
            </a:r>
          </a:p>
        </p:txBody>
      </p:sp>
      <p:sp>
        <p:nvSpPr>
          <p:cNvPr id="10270" name="Text Box 30">
            <a:extLst>
              <a:ext uri="{FF2B5EF4-FFF2-40B4-BE49-F238E27FC236}">
                <a16:creationId xmlns:a16="http://schemas.microsoft.com/office/drawing/2014/main" id="{7DDE3CFB-36E4-43C4-AE68-ED8E73EFD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2830513"/>
            <a:ext cx="2286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" panose="020B7200000000000000" pitchFamily="34" charset="0"/>
              </a:rPr>
              <a:t>duy nhÊt mét</a:t>
            </a:r>
          </a:p>
        </p:txBody>
      </p:sp>
      <p:sp>
        <p:nvSpPr>
          <p:cNvPr id="10271" name="Text Box 31">
            <a:extLst>
              <a:ext uri="{FF2B5EF4-FFF2-40B4-BE49-F238E27FC236}">
                <a16:creationId xmlns:a16="http://schemas.microsoft.com/office/drawing/2014/main" id="{F8CFD9A3-3AA9-441C-9205-61A2EEF01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3372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" panose="020B7200000000000000" pitchFamily="34" charset="0"/>
              </a:rPr>
              <a:t>hai</a:t>
            </a:r>
          </a:p>
        </p:txBody>
      </p:sp>
      <p:grpSp>
        <p:nvGrpSpPr>
          <p:cNvPr id="2" name="Group 34">
            <a:extLst>
              <a:ext uri="{FF2B5EF4-FFF2-40B4-BE49-F238E27FC236}">
                <a16:creationId xmlns:a16="http://schemas.microsoft.com/office/drawing/2014/main" id="{9FC9758C-1F4C-4BA3-A6B1-CDAC502F4925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191000"/>
            <a:ext cx="1524000" cy="522288"/>
            <a:chOff x="624" y="3648"/>
            <a:chExt cx="960" cy="330"/>
          </a:xfrm>
        </p:grpSpPr>
        <p:sp>
          <p:nvSpPr>
            <p:cNvPr id="13344" name="Text Box 32">
              <a:extLst>
                <a:ext uri="{FF2B5EF4-FFF2-40B4-BE49-F238E27FC236}">
                  <a16:creationId xmlns:a16="http://schemas.microsoft.com/office/drawing/2014/main" id="{881552C3-9E22-4F95-97F3-0BB43A950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648"/>
              <a:ext cx="96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  <a:r>
                <a:rPr lang="en-US" altLang="en-US" sz="2800">
                  <a:solidFill>
                    <a:srgbClr val="FF0000"/>
                  </a:solidFill>
                  <a:latin typeface="Calibri" panose="020F0502020204030204" pitchFamily="34" charset="0"/>
                </a:rPr>
                <a:t>   0</a:t>
              </a:r>
            </a:p>
          </p:txBody>
        </p:sp>
        <p:graphicFrame>
          <p:nvGraphicFramePr>
            <p:cNvPr id="13345" name="Object 22">
              <a:extLst>
                <a:ext uri="{FF2B5EF4-FFF2-40B4-BE49-F238E27FC236}">
                  <a16:creationId xmlns:a16="http://schemas.microsoft.com/office/drawing/2014/main" id="{3D36CF71-1AEC-432D-9BC1-4AB23F54B0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68" y="3648"/>
            <a:ext cx="245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Equation" r:id="rId7" imgW="126835" imgH="152202" progId="Equation.DSMT4">
                    <p:embed/>
                  </p:oleObj>
                </mc:Choice>
                <mc:Fallback>
                  <p:oleObj name="Equation" r:id="rId7" imgW="126835" imgH="152202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3648"/>
                          <a:ext cx="245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75" name="Text Box 35">
            <a:extLst>
              <a:ext uri="{FF2B5EF4-FFF2-40B4-BE49-F238E27FC236}">
                <a16:creationId xmlns:a16="http://schemas.microsoft.com/office/drawing/2014/main" id="{6AF4FEE8-1549-44AA-BFEF-13B3967A3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3600" y="3200400"/>
            <a:ext cx="22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3334" name="TextBox 26">
            <a:extLst>
              <a:ext uri="{FF2B5EF4-FFF2-40B4-BE49-F238E27FC236}">
                <a16:creationId xmlns:a16="http://schemas.microsoft.com/office/drawing/2014/main" id="{402C2328-6D83-4027-8506-A91A2B11A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33400"/>
            <a:ext cx="8763000" cy="9540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điền vào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dấu </a:t>
            </a: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 (...) để thấy được điều </a:t>
            </a:r>
            <a:r>
              <a:rPr lang="vi-VN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nhau </a:t>
            </a: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giữa </a:t>
            </a:r>
            <a:r>
              <a:rPr lang="vi-VN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hai </a:t>
            </a:r>
            <a:r>
              <a:rPr lang="vi-VN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căn bậc ba.</a:t>
            </a:r>
          </a:p>
        </p:txBody>
      </p:sp>
      <p:sp>
        <p:nvSpPr>
          <p:cNvPr id="13335" name="Text Box 39">
            <a:extLst>
              <a:ext uri="{FF2B5EF4-FFF2-40B4-BE49-F238E27FC236}">
                <a16:creationId xmlns:a16="http://schemas.microsoft.com/office/drawing/2014/main" id="{AE8FE524-2D71-4CD2-8186-97553B2A7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694113"/>
            <a:ext cx="51466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Căn bậc ba của số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dương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…….……..</a:t>
            </a:r>
          </a:p>
        </p:txBody>
      </p:sp>
      <p:sp>
        <p:nvSpPr>
          <p:cNvPr id="10280" name="Text Box 40">
            <a:extLst>
              <a:ext uri="{FF2B5EF4-FFF2-40B4-BE49-F238E27FC236}">
                <a16:creationId xmlns:a16="http://schemas.microsoft.com/office/drawing/2014/main" id="{7AC84558-D56F-4DCD-91B5-CBD9F5184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4581525"/>
            <a:ext cx="132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en-US" altLang="en-US" sz="280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3337" name="Text Box 11">
            <a:extLst>
              <a:ext uri="{FF2B5EF4-FFF2-40B4-BE49-F238E27FC236}">
                <a16:creationId xmlns:a16="http://schemas.microsoft.com/office/drawing/2014/main" id="{5A76D3B6-1DFC-40A2-A171-08BD50AF9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138" y="4800600"/>
            <a:ext cx="4495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 Số 0 có một căn bậc hai là ……. </a:t>
            </a:r>
          </a:p>
        </p:txBody>
      </p:sp>
      <p:sp>
        <p:nvSpPr>
          <p:cNvPr id="13338" name="Text Box 39">
            <a:extLst>
              <a:ext uri="{FF2B5EF4-FFF2-40B4-BE49-F238E27FC236}">
                <a16:creationId xmlns:a16="http://schemas.microsoft.com/office/drawing/2014/main" id="{B4829396-DE1A-4A81-9664-5A4894C88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688" y="4659313"/>
            <a:ext cx="49641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-Căn bậc ba của số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âm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..........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114557-1F70-4DB5-8BA4-9AD013B4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038600"/>
            <a:ext cx="215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 </a:t>
            </a:r>
            <a:endParaRPr lang="en-US" altLang="en-US" sz="28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3340" name="Text Box 11">
            <a:extLst>
              <a:ext uri="{FF2B5EF4-FFF2-40B4-BE49-F238E27FC236}">
                <a16:creationId xmlns:a16="http://schemas.microsoft.com/office/drawing/2014/main" id="{2569C691-142E-48CA-BF3C-7E6F97152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114925"/>
            <a:ext cx="487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-Số 0 có một căn bậc ba là.…. </a:t>
            </a:r>
          </a:p>
        </p:txBody>
      </p:sp>
      <p:sp>
        <p:nvSpPr>
          <p:cNvPr id="42" name="Text Box 32">
            <a:extLst>
              <a:ext uri="{FF2B5EF4-FFF2-40B4-BE49-F238E27FC236}">
                <a16:creationId xmlns:a16="http://schemas.microsoft.com/office/drawing/2014/main" id="{13747BD9-1262-4FE6-8A86-623C92D9B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81600"/>
            <a:ext cx="8048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   0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id="{C82E6EAE-0ED3-40B0-90A8-9AF5E66AA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5105400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3343" name="Line 7">
            <a:extLst>
              <a:ext uri="{FF2B5EF4-FFF2-40B4-BE49-F238E27FC236}">
                <a16:creationId xmlns:a16="http://schemas.microsoft.com/office/drawing/2014/main" id="{11B23F12-3399-41AE-9156-9BAB5410A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01338" y="1524000"/>
            <a:ext cx="42862" cy="417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8" grpId="0"/>
      <p:bldP spid="10269" grpId="0"/>
      <p:bldP spid="10270" grpId="0"/>
      <p:bldP spid="10271" grpId="0"/>
      <p:bldP spid="10275" grpId="0"/>
      <p:bldP spid="10280" grpId="0"/>
      <p:bldP spid="3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992</Words>
  <Application>Microsoft Office PowerPoint</Application>
  <PresentationFormat>Widescreen</PresentationFormat>
  <Paragraphs>163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.VnAristote</vt:lpstr>
      <vt:lpstr>.VnTime</vt:lpstr>
      <vt:lpstr>Arial</vt:lpstr>
      <vt:lpstr>Calibri</vt:lpstr>
      <vt:lpstr>Symbol</vt:lpstr>
      <vt:lpstr>Tahoma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Vinaghost.Com</dc:creator>
  <cp:lastModifiedBy>MyPC</cp:lastModifiedBy>
  <cp:revision>149</cp:revision>
  <cp:lastPrinted>1601-01-01T00:00:00Z</cp:lastPrinted>
  <dcterms:created xsi:type="dcterms:W3CDTF">2016-10-04T17:37:33Z</dcterms:created>
  <dcterms:modified xsi:type="dcterms:W3CDTF">2021-10-24T09:54:31Z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