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88" r:id="rId3"/>
  </p:sldMasterIdLst>
  <p:notesMasterIdLst>
    <p:notesMasterId r:id="rId21"/>
  </p:notesMasterIdLst>
  <p:sldIdLst>
    <p:sldId id="266" r:id="rId4"/>
    <p:sldId id="257" r:id="rId5"/>
    <p:sldId id="273" r:id="rId6"/>
    <p:sldId id="274" r:id="rId7"/>
    <p:sldId id="286" r:id="rId8"/>
    <p:sldId id="287" r:id="rId9"/>
    <p:sldId id="288" r:id="rId10"/>
    <p:sldId id="289" r:id="rId11"/>
    <p:sldId id="293" r:id="rId12"/>
    <p:sldId id="276" r:id="rId13"/>
    <p:sldId id="279" r:id="rId14"/>
    <p:sldId id="280" r:id="rId15"/>
    <p:sldId id="261" r:id="rId16"/>
    <p:sldId id="290" r:id="rId17"/>
    <p:sldId id="292" r:id="rId18"/>
    <p:sldId id="262" r:id="rId19"/>
    <p:sldId id="259" r:id="rId20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3300"/>
    <a:srgbClr val="00FF99"/>
    <a:srgbClr val="FFFFFF"/>
    <a:srgbClr val="4829CD"/>
    <a:srgbClr val="77891F"/>
    <a:srgbClr val="CFEC20"/>
    <a:srgbClr val="341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5" autoAdjust="0"/>
    <p:restoredTop sz="94660"/>
  </p:normalViewPr>
  <p:slideViewPr>
    <p:cSldViewPr>
      <p:cViewPr varScale="1">
        <p:scale>
          <a:sx n="93" d="100"/>
          <a:sy n="93" d="100"/>
        </p:scale>
        <p:origin x="57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11" Type="http://schemas.openxmlformats.org/officeDocument/2006/relationships/image" Target="../media/image46.wmf"/><Relationship Id="rId5" Type="http://schemas.openxmlformats.org/officeDocument/2006/relationships/image" Target="../media/image40.wmf"/><Relationship Id="rId10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image" Target="../media/image88.wmf"/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12" Type="http://schemas.openxmlformats.org/officeDocument/2006/relationships/image" Target="../media/image87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11" Type="http://schemas.openxmlformats.org/officeDocument/2006/relationships/image" Target="../media/image86.wmf"/><Relationship Id="rId5" Type="http://schemas.openxmlformats.org/officeDocument/2006/relationships/image" Target="../media/image80.wmf"/><Relationship Id="rId15" Type="http://schemas.openxmlformats.org/officeDocument/2006/relationships/image" Target="../media/image90.wmf"/><Relationship Id="rId10" Type="http://schemas.openxmlformats.org/officeDocument/2006/relationships/image" Target="../media/image85.wmf"/><Relationship Id="rId4" Type="http://schemas.openxmlformats.org/officeDocument/2006/relationships/image" Target="../media/image79.wmf"/><Relationship Id="rId9" Type="http://schemas.openxmlformats.org/officeDocument/2006/relationships/image" Target="../media/image84.wmf"/><Relationship Id="rId14" Type="http://schemas.openxmlformats.org/officeDocument/2006/relationships/image" Target="../media/image8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DA04585-4A83-4073-8E4E-563DB32D0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933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1E4A299-312D-40DA-8F15-DA1AE4E4ABDC}" type="slidenum">
              <a:rPr lang="en-US" altLang="en-US" sz="1200" b="0" smtClean="0">
                <a:latin typeface="Arial" pitchFamily="34" charset="0"/>
              </a:rPr>
              <a:pPr eaLnBrk="1" hangingPunct="1"/>
              <a:t>3</a:t>
            </a:fld>
            <a:endParaRPr lang="en-US" altLang="en-US" sz="1200" b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156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9EBFBDD-7807-4B20-BE56-B222EBB9D8F4}" type="slidenum">
              <a:rPr lang="en-US" altLang="en-US">
                <a:latin typeface="VNI-Times" pitchFamily="2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>
              <a:latin typeface="VNI-Times" pitchFamily="2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507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DF46FA1-0AE2-45B7-BE09-6888AB873D9E}" type="slidenum">
              <a:rPr lang="en-US" altLang="en-US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00F4E46-D32F-4ED5-96A5-AD3056C4FEEB}" type="slidenum">
              <a:rPr lang="vi-VN" altLang="en-US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vi-VN" altLang="en-US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020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1B7B5-C4E1-4FAB-8749-BA6C2CB785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8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8628D-D863-4EDA-9557-D3A164DF48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47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05979"/>
            <a:ext cx="2057401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1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9B486-F56E-4AE8-8191-58272E4BE1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187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47F44-5418-4ED5-B3D3-C65D16506F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335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1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1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1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89956-6F47-41A6-B9A2-1E7C998B29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897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0AE17-6C8C-4060-88A8-5C101FC72C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68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66295-18F9-4D22-AD39-64097C2B30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464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FACDA-EFBC-448C-B3FE-0400D60691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9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5A078-8C5B-450C-972E-B800A320FE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103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966E1-101A-4240-B918-4BCE74B8DC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658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7B217-A396-4206-A64E-ED3F3EDBC3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702E2-DE66-4E93-A207-49ECAAE718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443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1EB2C-6BF0-4413-B5BA-BC47889ABE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123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89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936B8-648E-496A-A289-4747DF1B6F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03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A6818-39B6-4374-B334-8C9BEF3540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636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22C8F-CD2D-4CC9-A04E-9EDFBF6947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4713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05979"/>
            <a:ext cx="2057401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1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1238C-E806-4ECD-8315-C4C643BB44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784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B860B-6965-42D0-A1BC-65637B1B1A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110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00300"/>
            <a:ext cx="7543800" cy="1143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43300"/>
            <a:ext cx="6858000" cy="74295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0AE17-6C8C-4060-88A8-5C101FC72CA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466295-18F9-4D22-AD39-64097C2B30A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57450"/>
            <a:ext cx="7543800" cy="12573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714750"/>
            <a:ext cx="6858000" cy="6858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CFACDA-EFBC-448C-B3FE-0400D606917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5A078-8C5B-450C-972E-B800A320FE8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51342-D2C7-46CA-B732-F9E7DE0503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0996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966E1-101A-4240-B918-4BCE74B8DC5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7B217-A396-4206-A64E-ED3F3EDBC37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1EB2C-6BF0-4413-B5BA-BC47889ABEE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42900"/>
            <a:ext cx="4594934" cy="30860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342900"/>
            <a:ext cx="2673657" cy="30861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936B8-648E-496A-A289-4747DF1B6F2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153444" y="1885752"/>
            <a:ext cx="28575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42900"/>
            <a:ext cx="7543800" cy="21717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628900"/>
            <a:ext cx="7391400" cy="60364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BA6818-39B6-4374-B334-8C9BEF35402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14350"/>
            <a:ext cx="7239000" cy="291465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22C8F-CD2D-4CC9-A04E-9EDFBF6947F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14351"/>
            <a:ext cx="1828800" cy="40576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14351"/>
            <a:ext cx="5715000" cy="36576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91238C-E806-4ECD-8315-C4C643BB445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3749F-ABB7-4731-9415-A0BCBDC020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44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2DC4C-9BEF-47E2-8E13-8F2408046D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586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DC1B2-275E-4B1A-80CF-C3153C49F1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35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D257C-9B60-4B35-8F8D-1925B5D22E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960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89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B1CBE-6998-48E2-80FC-22EB98F9E0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37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DEC99-C031-4D01-AE46-DF4C82749C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354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99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05435FCE-5FC4-4F92-8FCB-5931EC460D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56DB854-D2B0-4311-B680-121A6D10A4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14350"/>
            <a:ext cx="7543800" cy="29146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4656582"/>
            <a:ext cx="48738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05435FCE-5FC4-4F92-8FCB-5931EC460D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43.wmf"/><Relationship Id="rId3" Type="http://schemas.openxmlformats.org/officeDocument/2006/relationships/oleObject" Target="../embeddings/oleObject5.bin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2.wmf"/><Relationship Id="rId20" Type="http://schemas.openxmlformats.org/officeDocument/2006/relationships/image" Target="../media/image4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9.bin"/><Relationship Id="rId24" Type="http://schemas.openxmlformats.org/officeDocument/2006/relationships/image" Target="../media/image46.wmf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5.bin"/><Relationship Id="rId10" Type="http://schemas.openxmlformats.org/officeDocument/2006/relationships/image" Target="../media/image39.w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36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41.wmf"/><Relationship Id="rId22" Type="http://schemas.openxmlformats.org/officeDocument/2006/relationships/image" Target="../media/image4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oleObject" Target="../embeddings/oleObject16.bin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wmf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image" Target="../media/image63.png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2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75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70.wmf"/><Relationship Id="rId17" Type="http://schemas.openxmlformats.org/officeDocument/2006/relationships/image" Target="../media/image74.pn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72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69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71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83.wmf"/><Relationship Id="rId26" Type="http://schemas.openxmlformats.org/officeDocument/2006/relationships/image" Target="../media/image87.wmf"/><Relationship Id="rId3" Type="http://schemas.openxmlformats.org/officeDocument/2006/relationships/oleObject" Target="../embeddings/oleObject28.bin"/><Relationship Id="rId21" Type="http://schemas.openxmlformats.org/officeDocument/2006/relationships/oleObject" Target="../embeddings/oleObject37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80.wmf"/><Relationship Id="rId17" Type="http://schemas.openxmlformats.org/officeDocument/2006/relationships/oleObject" Target="../embeddings/oleObject35.bin"/><Relationship Id="rId25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2.wmf"/><Relationship Id="rId20" Type="http://schemas.openxmlformats.org/officeDocument/2006/relationships/image" Target="../media/image84.wmf"/><Relationship Id="rId29" Type="http://schemas.openxmlformats.org/officeDocument/2006/relationships/oleObject" Target="../embeddings/oleObject41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32.bin"/><Relationship Id="rId24" Type="http://schemas.openxmlformats.org/officeDocument/2006/relationships/image" Target="../media/image86.wmf"/><Relationship Id="rId32" Type="http://schemas.openxmlformats.org/officeDocument/2006/relationships/image" Target="../media/image90.wmf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23" Type="http://schemas.openxmlformats.org/officeDocument/2006/relationships/oleObject" Target="../embeddings/oleObject38.bin"/><Relationship Id="rId28" Type="http://schemas.openxmlformats.org/officeDocument/2006/relationships/image" Target="../media/image88.wmf"/><Relationship Id="rId10" Type="http://schemas.openxmlformats.org/officeDocument/2006/relationships/image" Target="../media/image79.wmf"/><Relationship Id="rId19" Type="http://schemas.openxmlformats.org/officeDocument/2006/relationships/oleObject" Target="../embeddings/oleObject36.bin"/><Relationship Id="rId31" Type="http://schemas.openxmlformats.org/officeDocument/2006/relationships/oleObject" Target="../embeddings/oleObject42.bin"/><Relationship Id="rId4" Type="http://schemas.openxmlformats.org/officeDocument/2006/relationships/image" Target="../media/image76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81.wmf"/><Relationship Id="rId22" Type="http://schemas.openxmlformats.org/officeDocument/2006/relationships/image" Target="../media/image85.wmf"/><Relationship Id="rId27" Type="http://schemas.openxmlformats.org/officeDocument/2006/relationships/oleObject" Target="../embeddings/oleObject40.bin"/><Relationship Id="rId30" Type="http://schemas.openxmlformats.org/officeDocument/2006/relationships/image" Target="../media/image89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8.xml"/><Relationship Id="rId5" Type="http://schemas.openxmlformats.org/officeDocument/2006/relationships/image" Target="../media/image22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" Target="slide3.xml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slide" Target="slide5.xml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1.png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" Target="slide5.xml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14.xml"/><Relationship Id="rId7" Type="http://schemas.openxmlformats.org/officeDocument/2006/relationships/slide" Target="slide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4.gif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2007394" y="590550"/>
            <a:ext cx="5129212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 err="1">
                <a:latin typeface="UVN Vung Tau"/>
              </a:rPr>
              <a:t>Đại</a:t>
            </a:r>
            <a:r>
              <a:rPr lang="en-US" altLang="en-US" sz="4400" dirty="0">
                <a:latin typeface="UVN Vung Tau"/>
              </a:rPr>
              <a:t> </a:t>
            </a:r>
            <a:r>
              <a:rPr lang="en-US" altLang="en-US" sz="4400" dirty="0" err="1">
                <a:latin typeface="UVN Vung Tau"/>
              </a:rPr>
              <a:t>số</a:t>
            </a:r>
            <a:r>
              <a:rPr lang="en-US" altLang="en-US" sz="4400" dirty="0">
                <a:latin typeface="UVN Vung Tau"/>
              </a:rPr>
              <a:t>: </a:t>
            </a:r>
            <a:r>
              <a:rPr lang="en-US" altLang="en-US" sz="4400" dirty="0" err="1">
                <a:latin typeface="UVN Vung Tau"/>
              </a:rPr>
              <a:t>Tiết</a:t>
            </a:r>
            <a:r>
              <a:rPr lang="en-US" altLang="en-US" sz="4400" dirty="0">
                <a:latin typeface="UVN Vung Tau"/>
              </a:rPr>
              <a:t> 9</a:t>
            </a:r>
          </a:p>
        </p:txBody>
      </p:sp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1905000" y="1673225"/>
            <a:ext cx="5715000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6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UVN Huong Que Nang"/>
              </a:rPr>
              <a:t>Luyện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UVN Huong Que Nang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UVN Huong Que Nang"/>
              </a:rPr>
              <a:t>tập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UVN Huong Que Nang"/>
            </a:endParaRP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1219200" y="2665413"/>
            <a:ext cx="67056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FF0000"/>
                </a:solidFill>
              </a:rPr>
              <a:t>Biến đổi đơn giản biểu thức chứa căn thức bậc hai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0" y="-200025"/>
            <a:ext cx="18415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2189163"/>
            <a:ext cx="1841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2189163"/>
            <a:ext cx="1841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-200025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2203450"/>
            <a:ext cx="18415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2203450"/>
            <a:ext cx="18415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183" name="Text Box 27"/>
          <p:cNvSpPr txBox="1">
            <a:spLocks noChangeArrowheads="1"/>
          </p:cNvSpPr>
          <p:nvPr/>
        </p:nvSpPr>
        <p:spPr bwMode="auto">
          <a:xfrm>
            <a:off x="304800" y="228600"/>
            <a:ext cx="624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84002" name="Rectangle 34"/>
          <p:cNvSpPr>
            <a:spLocks noChangeArrowheads="1"/>
          </p:cNvSpPr>
          <p:nvPr/>
        </p:nvSpPr>
        <p:spPr bwMode="auto">
          <a:xfrm>
            <a:off x="0" y="857250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274" name="Rectangle 37"/>
          <p:cNvSpPr>
            <a:spLocks noChangeArrowheads="1"/>
          </p:cNvSpPr>
          <p:nvPr/>
        </p:nvSpPr>
        <p:spPr bwMode="auto">
          <a:xfrm>
            <a:off x="0" y="2417763"/>
            <a:ext cx="1108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400">
                <a:latin typeface=".VnTime" pitchFamily="34" charset="0"/>
                <a:cs typeface="Times New Roman" pitchFamily="18" charset="0"/>
              </a:rPr>
              <a:t>	</a:t>
            </a:r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11275" name="Rectangle 38"/>
          <p:cNvSpPr>
            <a:spLocks noChangeArrowheads="1"/>
          </p:cNvSpPr>
          <p:nvPr/>
        </p:nvSpPr>
        <p:spPr bwMode="auto">
          <a:xfrm>
            <a:off x="0" y="2960688"/>
            <a:ext cx="1108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400">
                <a:latin typeface=".VnTime" pitchFamily="34" charset="0"/>
                <a:cs typeface="Times New Roman" pitchFamily="18" charset="0"/>
              </a:rPr>
              <a:t>	</a:t>
            </a:r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11276" name="Rectangle 39"/>
          <p:cNvSpPr>
            <a:spLocks noChangeArrowheads="1"/>
          </p:cNvSpPr>
          <p:nvPr/>
        </p:nvSpPr>
        <p:spPr bwMode="auto">
          <a:xfrm>
            <a:off x="0" y="3503613"/>
            <a:ext cx="1108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400">
                <a:latin typeface=".VnTime" pitchFamily="34" charset="0"/>
                <a:cs typeface="Times New Roman" pitchFamily="18" charset="0"/>
              </a:rPr>
              <a:t>	</a:t>
            </a:r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7191" name="Rectangle 4"/>
          <p:cNvSpPr>
            <a:spLocks noChangeArrowheads="1"/>
          </p:cNvSpPr>
          <p:nvPr/>
        </p:nvSpPr>
        <p:spPr bwMode="auto">
          <a:xfrm>
            <a:off x="92075" y="177800"/>
            <a:ext cx="813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tabLst>
                <a:tab pos="4635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tabLst>
                <a:tab pos="4635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tabLst>
                <a:tab pos="4635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tabLst>
                <a:tab pos="4635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tabLst>
                <a:tab pos="4635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4635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4635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4635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4635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.VnTime" pitchFamily="34" charset="0"/>
              </a:rPr>
              <a:t> </a:t>
            </a:r>
            <a:r>
              <a:rPr lang="en-US" altLang="en-US" sz="24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 3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TRỤC CĂN THỨC Ở MẪU</a:t>
            </a:r>
            <a:endParaRPr lang="en-US" alt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70" name="Object 33"/>
          <p:cNvGraphicFramePr>
            <a:graphicFrameLocks noChangeAspect="1"/>
          </p:cNvGraphicFramePr>
          <p:nvPr/>
        </p:nvGraphicFramePr>
        <p:xfrm>
          <a:off x="352425" y="942975"/>
          <a:ext cx="66833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1" name="Equation" r:id="rId3" imgW="330200" imgH="419100" progId="Equation.DSMT4">
                  <p:embed/>
                </p:oleObj>
              </mc:Choice>
              <mc:Fallback>
                <p:oleObj name="Equation" r:id="rId3" imgW="330200" imgH="4191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942975"/>
                        <a:ext cx="668338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2"/>
          <p:cNvGraphicFramePr>
            <a:graphicFrameLocks noChangeAspect="1"/>
          </p:cNvGraphicFramePr>
          <p:nvPr/>
        </p:nvGraphicFramePr>
        <p:xfrm>
          <a:off x="2781300" y="909638"/>
          <a:ext cx="9906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2" name="Equation" r:id="rId5" imgW="444307" imgH="418918" progId="Equation.3">
                  <p:embed/>
                </p:oleObj>
              </mc:Choice>
              <mc:Fallback>
                <p:oleObj name="Equation" r:id="rId5" imgW="444307" imgH="418918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00" y="909638"/>
                        <a:ext cx="9906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31"/>
          <p:cNvGraphicFramePr>
            <a:graphicFrameLocks noChangeAspect="1"/>
          </p:cNvGraphicFramePr>
          <p:nvPr/>
        </p:nvGraphicFramePr>
        <p:xfrm>
          <a:off x="6573838" y="928688"/>
          <a:ext cx="121920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3" name="Equation" r:id="rId7" imgW="583947" imgH="418918" progId="Equation.3">
                  <p:embed/>
                </p:oleObj>
              </mc:Choice>
              <mc:Fallback>
                <p:oleObj name="Equation" r:id="rId7" imgW="583947" imgH="418918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3838" y="928688"/>
                        <a:ext cx="1219200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3"/>
          <p:cNvGraphicFramePr>
            <a:graphicFrameLocks noChangeAspect="1"/>
          </p:cNvGraphicFramePr>
          <p:nvPr/>
        </p:nvGraphicFramePr>
        <p:xfrm>
          <a:off x="463550" y="1911350"/>
          <a:ext cx="37274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4" name="Equation" r:id="rId9" imgW="1841500" imgH="457200" progId="Equation.DSMT4">
                  <p:embed/>
                </p:oleObj>
              </mc:Choice>
              <mc:Fallback>
                <p:oleObj name="Equation" r:id="rId9" imgW="1841500" imgH="4572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1911350"/>
                        <a:ext cx="37274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417513" y="2649538"/>
          <a:ext cx="36512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5" name="Equation" r:id="rId11" imgW="1638300" imgH="469900" progId="Equation.DSMT4">
                  <p:embed/>
                </p:oleObj>
              </mc:Choice>
              <mc:Fallback>
                <p:oleObj name="Equation" r:id="rId11" imgW="1638300" imgH="4699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2649538"/>
                        <a:ext cx="365125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4068763" y="2649538"/>
          <a:ext cx="336708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6" name="Equation" r:id="rId13" imgW="1511300" imgH="469900" progId="Equation.DSMT4">
                  <p:embed/>
                </p:oleObj>
              </mc:Choice>
              <mc:Fallback>
                <p:oleObj name="Equation" r:id="rId13" imgW="1511300" imgH="4699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8763" y="2649538"/>
                        <a:ext cx="3367087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7421563" y="2822575"/>
          <a:ext cx="11890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7" name="Equation" r:id="rId15" imgW="533169" imgH="228501" progId="Equation.DSMT4">
                  <p:embed/>
                </p:oleObj>
              </mc:Choice>
              <mc:Fallback>
                <p:oleObj name="Equation" r:id="rId15" imgW="533169" imgH="228501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1563" y="2822575"/>
                        <a:ext cx="118903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1"/>
          <p:cNvGraphicFramePr>
            <a:graphicFrameLocks noChangeAspect="1"/>
          </p:cNvGraphicFramePr>
          <p:nvPr/>
        </p:nvGraphicFramePr>
        <p:xfrm>
          <a:off x="355600" y="3513138"/>
          <a:ext cx="42132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8" name="Equation" r:id="rId17" imgW="2019300" imgH="469900" progId="Equation.DSMT4">
                  <p:embed/>
                </p:oleObj>
              </mc:Choice>
              <mc:Fallback>
                <p:oleObj name="Equation" r:id="rId17" imgW="2019300" imgH="4699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3513138"/>
                        <a:ext cx="4213225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1"/>
          <p:cNvGraphicFramePr>
            <a:graphicFrameLocks noChangeAspect="1"/>
          </p:cNvGraphicFramePr>
          <p:nvPr/>
        </p:nvGraphicFramePr>
        <p:xfrm>
          <a:off x="4492625" y="3503613"/>
          <a:ext cx="21732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" name="Equation" r:id="rId19" imgW="1040948" imgH="469696" progId="Equation.DSMT4">
                  <p:embed/>
                </p:oleObj>
              </mc:Choice>
              <mc:Fallback>
                <p:oleObj name="Equation" r:id="rId19" imgW="1040948" imgH="469696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25" y="3503613"/>
                        <a:ext cx="21732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1"/>
          <p:cNvGraphicFramePr>
            <a:graphicFrameLocks noChangeAspect="1"/>
          </p:cNvGraphicFramePr>
          <p:nvPr/>
        </p:nvGraphicFramePr>
        <p:xfrm>
          <a:off x="6702425" y="3525838"/>
          <a:ext cx="190817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" name="Equation" r:id="rId21" imgW="914400" imgH="431800" progId="Equation.DSMT4">
                  <p:embed/>
                </p:oleObj>
              </mc:Choice>
              <mc:Fallback>
                <p:oleObj name="Equation" r:id="rId21" imgW="914400" imgH="4318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2425" y="3525838"/>
                        <a:ext cx="1908175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1"/>
          <p:cNvGraphicFramePr>
            <a:graphicFrameLocks noChangeAspect="1"/>
          </p:cNvGraphicFramePr>
          <p:nvPr/>
        </p:nvGraphicFramePr>
        <p:xfrm>
          <a:off x="6635750" y="4383088"/>
          <a:ext cx="140493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" name="Equation" r:id="rId23" imgW="672808" imgH="228501" progId="Equation.DSMT4">
                  <p:embed/>
                </p:oleObj>
              </mc:Choice>
              <mc:Fallback>
                <p:oleObj name="Equation" r:id="rId23" imgW="672808" imgH="228501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0" y="4383088"/>
                        <a:ext cx="1404938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9" name="TextBox 33"/>
          <p:cNvSpPr txBox="1">
            <a:spLocks noChangeArrowheads="1"/>
          </p:cNvSpPr>
          <p:nvPr/>
        </p:nvSpPr>
        <p:spPr bwMode="auto">
          <a:xfrm>
            <a:off x="152400" y="2100263"/>
            <a:ext cx="838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a) </a:t>
            </a:r>
          </a:p>
        </p:txBody>
      </p:sp>
      <p:sp>
        <p:nvSpPr>
          <p:cNvPr id="11290" name="TextBox 40"/>
          <p:cNvSpPr txBox="1">
            <a:spLocks noChangeArrowheads="1"/>
          </p:cNvSpPr>
          <p:nvPr/>
        </p:nvSpPr>
        <p:spPr bwMode="auto">
          <a:xfrm>
            <a:off x="139700" y="2857500"/>
            <a:ext cx="838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b) </a:t>
            </a:r>
          </a:p>
        </p:txBody>
      </p:sp>
      <p:sp>
        <p:nvSpPr>
          <p:cNvPr id="11291" name="TextBox 44"/>
          <p:cNvSpPr txBox="1">
            <a:spLocks noChangeArrowheads="1"/>
          </p:cNvSpPr>
          <p:nvPr/>
        </p:nvSpPr>
        <p:spPr bwMode="auto">
          <a:xfrm>
            <a:off x="76200" y="3724275"/>
            <a:ext cx="838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c) </a:t>
            </a:r>
          </a:p>
        </p:txBody>
      </p:sp>
      <p:sp>
        <p:nvSpPr>
          <p:cNvPr id="11292" name="TextBox 45"/>
          <p:cNvSpPr txBox="1">
            <a:spLocks noChangeArrowheads="1"/>
          </p:cNvSpPr>
          <p:nvPr/>
        </p:nvSpPr>
        <p:spPr bwMode="auto">
          <a:xfrm>
            <a:off x="76200" y="1095375"/>
            <a:ext cx="838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a) </a:t>
            </a:r>
          </a:p>
        </p:txBody>
      </p:sp>
      <p:sp>
        <p:nvSpPr>
          <p:cNvPr id="11293" name="TextBox 46"/>
          <p:cNvSpPr txBox="1">
            <a:spLocks noChangeArrowheads="1"/>
          </p:cNvSpPr>
          <p:nvPr/>
        </p:nvSpPr>
        <p:spPr bwMode="auto">
          <a:xfrm>
            <a:off x="2389188" y="1084263"/>
            <a:ext cx="838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b) </a:t>
            </a:r>
          </a:p>
        </p:txBody>
      </p:sp>
      <p:sp>
        <p:nvSpPr>
          <p:cNvPr id="11294" name="TextBox 47"/>
          <p:cNvSpPr txBox="1">
            <a:spLocks noChangeArrowheads="1"/>
          </p:cNvSpPr>
          <p:nvPr/>
        </p:nvSpPr>
        <p:spPr bwMode="auto">
          <a:xfrm>
            <a:off x="6172200" y="1057275"/>
            <a:ext cx="838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c) </a:t>
            </a:r>
          </a:p>
        </p:txBody>
      </p:sp>
      <p:sp>
        <p:nvSpPr>
          <p:cNvPr id="11295" name="TextBox 1"/>
          <p:cNvSpPr txBox="1">
            <a:spLocks noChangeArrowheads="1"/>
          </p:cNvSpPr>
          <p:nvPr/>
        </p:nvSpPr>
        <p:spPr bwMode="auto">
          <a:xfrm>
            <a:off x="465138" y="517525"/>
            <a:ext cx="46863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600"/>
              <a:t>Bài 1.Trục căn thức ở mẫu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/>
      <p:bldP spid="71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78296" y="0"/>
            <a:ext cx="8153400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u="sng" dirty="0" err="1">
                <a:latin typeface="Times New Roman" pitchFamily="18" charset="0"/>
              </a:rPr>
              <a:t>Bài</a:t>
            </a:r>
            <a:r>
              <a:rPr lang="en-US" altLang="en-US" sz="2400" u="sng" dirty="0">
                <a:latin typeface="Times New Roman" pitchFamily="18" charset="0"/>
              </a:rPr>
              <a:t> 2</a:t>
            </a:r>
            <a:r>
              <a:rPr lang="en-US" altLang="en-US" sz="2400" dirty="0">
                <a:latin typeface="Times New Roman" pitchFamily="18" charset="0"/>
              </a:rPr>
              <a:t>: (</a:t>
            </a:r>
            <a:r>
              <a:rPr lang="en-US" altLang="en-US" sz="2400" dirty="0" err="1">
                <a:latin typeface="Times New Roman" pitchFamily="18" charset="0"/>
              </a:rPr>
              <a:t>bài</a:t>
            </a:r>
            <a:r>
              <a:rPr lang="en-US" altLang="en-US" sz="2400" dirty="0">
                <a:latin typeface="Times New Roman" pitchFamily="18" charset="0"/>
              </a:rPr>
              <a:t> 54 </a:t>
            </a:r>
            <a:r>
              <a:rPr lang="en-US" altLang="en-US" sz="2400" dirty="0" err="1">
                <a:latin typeface="Times New Roman" pitchFamily="18" charset="0"/>
              </a:rPr>
              <a:t>trang</a:t>
            </a:r>
            <a:r>
              <a:rPr lang="en-US" altLang="en-US" sz="2400" dirty="0">
                <a:latin typeface="Times New Roman" pitchFamily="18" charset="0"/>
              </a:rPr>
              <a:t> 30 </a:t>
            </a:r>
            <a:r>
              <a:rPr lang="en-US" altLang="en-US" sz="2400" dirty="0" err="1">
                <a:latin typeface="Times New Roman" pitchFamily="18" charset="0"/>
              </a:rPr>
              <a:t>sgk</a:t>
            </a:r>
            <a:r>
              <a:rPr lang="en-US" altLang="en-US" sz="2400" dirty="0">
                <a:latin typeface="Times New Roman" pitchFamily="18" charset="0"/>
              </a:rPr>
              <a:t>)</a:t>
            </a:r>
            <a:r>
              <a:rPr lang="en-US" altLang="en-US" sz="2400" dirty="0" err="1">
                <a:latin typeface="Times New Roman" pitchFamily="18" charset="0"/>
              </a:rPr>
              <a:t>Rút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gọn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các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biểu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thức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sau</a:t>
            </a:r>
            <a:r>
              <a:rPr lang="en-US" altLang="en-US" sz="2400" dirty="0">
                <a:latin typeface="Times New Roman" pitchFamily="18" charset="0"/>
                <a:sym typeface="Wingdings" pitchFamily="2" charset="2"/>
              </a:rPr>
              <a:t> (</a:t>
            </a:r>
            <a:r>
              <a:rPr lang="en-US" altLang="en-US" sz="2400" dirty="0" err="1">
                <a:latin typeface="Times New Roman" pitchFamily="18" charset="0"/>
                <a:sym typeface="Wingdings" pitchFamily="2" charset="2"/>
              </a:rPr>
              <a:t>gia</a:t>
            </a:r>
            <a:r>
              <a:rPr lang="en-US" altLang="en-US" sz="2400" dirty="0">
                <a:latin typeface="Times New Roman" pitchFamily="18" charset="0"/>
                <a:sym typeface="Wingdings" pitchFamily="2" charset="2"/>
              </a:rPr>
              <a:t>̉ </a:t>
            </a:r>
            <a:r>
              <a:rPr lang="en-US" altLang="en-US" sz="2400" dirty="0" err="1">
                <a:latin typeface="Times New Roman" pitchFamily="18" charset="0"/>
                <a:sym typeface="Wingdings" pitchFamily="2" charset="2"/>
              </a:rPr>
              <a:t>thiết</a:t>
            </a:r>
            <a:r>
              <a:rPr lang="en-US" altLang="en-US" sz="2400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400" dirty="0" err="1">
                <a:latin typeface="Times New Roman" pitchFamily="18" charset="0"/>
                <a:sym typeface="Wingdings" pitchFamily="2" charset="2"/>
              </a:rPr>
              <a:t>các</a:t>
            </a:r>
            <a:r>
              <a:rPr lang="en-US" altLang="en-US" sz="2400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400" dirty="0" err="1">
                <a:latin typeface="Times New Roman" pitchFamily="18" charset="0"/>
                <a:sym typeface="Wingdings" pitchFamily="2" charset="2"/>
              </a:rPr>
              <a:t>biểu</a:t>
            </a:r>
            <a:r>
              <a:rPr lang="en-US" altLang="en-US" sz="2400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400" dirty="0" err="1">
                <a:latin typeface="Times New Roman" pitchFamily="18" charset="0"/>
                <a:sym typeface="Wingdings" pitchFamily="2" charset="2"/>
              </a:rPr>
              <a:t>thức</a:t>
            </a:r>
            <a:r>
              <a:rPr lang="en-US" altLang="en-US" sz="2400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400" dirty="0" err="1">
                <a:latin typeface="Times New Roman" pitchFamily="18" charset="0"/>
                <a:sym typeface="Wingdings" pitchFamily="2" charset="2"/>
              </a:rPr>
              <a:t>chứa</a:t>
            </a:r>
            <a:r>
              <a:rPr lang="en-US" altLang="en-US" sz="2400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400" dirty="0" err="1">
                <a:latin typeface="Times New Roman" pitchFamily="18" charset="0"/>
                <a:sym typeface="Wingdings" pitchFamily="2" charset="2"/>
              </a:rPr>
              <a:t>chư</a:t>
            </a:r>
            <a:r>
              <a:rPr lang="en-US" altLang="en-US" sz="2400" dirty="0">
                <a:latin typeface="Times New Roman" pitchFamily="18" charset="0"/>
                <a:sym typeface="Wingdings" pitchFamily="2" charset="2"/>
              </a:rPr>
              <a:t>̃ </a:t>
            </a:r>
            <a:r>
              <a:rPr lang="en-US" altLang="en-US" sz="2400" dirty="0" err="1">
                <a:latin typeface="Times New Roman" pitchFamily="18" charset="0"/>
                <a:sym typeface="Wingdings" pitchFamily="2" charset="2"/>
              </a:rPr>
              <a:t>đều</a:t>
            </a:r>
            <a:r>
              <a:rPr lang="en-US" altLang="en-US" sz="2400" dirty="0">
                <a:latin typeface="Times New Roman" pitchFamily="18" charset="0"/>
                <a:sym typeface="Wingdings" pitchFamily="2" charset="2"/>
              </a:rPr>
              <a:t> có </a:t>
            </a:r>
            <a:r>
              <a:rPr lang="en-US" altLang="en-US" sz="2400" dirty="0" err="1">
                <a:latin typeface="Times New Roman" pitchFamily="18" charset="0"/>
                <a:sym typeface="Wingdings" pitchFamily="2" charset="2"/>
              </a:rPr>
              <a:t>nghĩa</a:t>
            </a:r>
            <a:r>
              <a:rPr lang="en-US" altLang="en-US" sz="2400" dirty="0">
                <a:latin typeface="Times New Roman" pitchFamily="18" charset="0"/>
                <a:sym typeface="Wingdings" pitchFamily="2" charset="2"/>
              </a:rPr>
              <a:t>)</a:t>
            </a:r>
            <a:endParaRPr lang="en-US" altLang="en-US" sz="24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000" dirty="0">
              <a:latin typeface="Times New Roman" pitchFamily="18" charset="0"/>
            </a:endParaRPr>
          </a:p>
        </p:txBody>
      </p:sp>
      <p:graphicFrame>
        <p:nvGraphicFramePr>
          <p:cNvPr id="5" name="Object 8"/>
          <p:cNvGraphicFramePr>
            <a:graphicFrameLocks noGrp="1" noChangeAspect="1"/>
          </p:cNvGraphicFramePr>
          <p:nvPr>
            <p:ph/>
          </p:nvPr>
        </p:nvGraphicFramePr>
        <p:xfrm>
          <a:off x="381000" y="669925"/>
          <a:ext cx="60960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Equation" r:id="rId3" imgW="2032000" imgH="457200" progId="Equation.DSMT4">
                  <p:embed/>
                </p:oleObj>
              </mc:Choice>
              <mc:Fallback>
                <p:oleObj name="Equation" r:id="rId3" imgW="2032000" imgH="457200" progId="Equation.DSMT4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69925"/>
                        <a:ext cx="60960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" y="2172570"/>
                <a:ext cx="1513171" cy="939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172570"/>
                <a:ext cx="1513171" cy="9396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28370" y="2185036"/>
                <a:ext cx="1400576" cy="9396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e>
                          </m:ra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𝟏</m:t>
                          </m:r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370" y="2185036"/>
                <a:ext cx="1400576" cy="9396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71800" y="2185036"/>
                <a:ext cx="2290755" cy="9396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2400" b="1" i="1" smtClean="0">
                              <a:latin typeface="Cambria Math"/>
                            </a:rPr>
                            <m:t> ( 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24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𝟏</m:t>
                          </m:r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185036"/>
                <a:ext cx="2290755" cy="9396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057036" y="2419350"/>
                <a:ext cx="962764" cy="505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036" y="2419350"/>
                <a:ext cx="962764" cy="50520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04800" y="1646208"/>
            <a:ext cx="5217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CÁCH ĐẶT NHÂN TỬ CHUNG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120" y="3181350"/>
            <a:ext cx="5217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CÁCH TRỤC CĂN THỨC Ở MẪU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9207" y="3714750"/>
                <a:ext cx="1513171" cy="939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07" y="3714750"/>
                <a:ext cx="1513171" cy="9396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732356" y="3714750"/>
                <a:ext cx="2715615" cy="999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2400" b="1" i="1" smtClean="0">
                              <a:latin typeface="Cambria Math"/>
                            </a:rPr>
                            <m:t>)</m:t>
                          </m:r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2400" b="1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</a:rPr>
                            <m:t>𝟏</m:t>
                          </m:r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2400" b="1" i="1" smtClean="0">
                              <a:latin typeface="Cambria Math"/>
                            </a:rPr>
                            <m:t>)</m:t>
                          </m:r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356" y="3714750"/>
                <a:ext cx="2715615" cy="9991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343400" y="3687403"/>
                <a:ext cx="3067763" cy="8682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2400" b="1" i="1" smtClean="0">
                              <a:latin typeface="Cambria Math"/>
                            </a:rPr>
                            <m:t>+ 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2400" i="1" smtClean="0">
                              <a:latin typeface="Cambria Math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687403"/>
                <a:ext cx="3067763" cy="86825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181236" y="3867150"/>
                <a:ext cx="962764" cy="505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236" y="3867150"/>
                <a:ext cx="962764" cy="50520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162800" y="3684699"/>
                <a:ext cx="1191993" cy="8682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400" i="1" smtClean="0">
                              <a:latin typeface="Cambria Math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3684699"/>
                <a:ext cx="1191993" cy="86825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338228" y="0"/>
            <a:ext cx="77007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181236" y="912424"/>
            <a:ext cx="77007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851080" y="1261488"/>
            <a:ext cx="6589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Thầy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cô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chịu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khó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nhấp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vào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từng</a:t>
            </a:r>
            <a:r>
              <a:rPr lang="en-US" sz="3200" dirty="0" smtClean="0">
                <a:solidFill>
                  <a:srgbClr val="FF0000"/>
                </a:solidFill>
              </a:rPr>
              <a:t> ý </a:t>
            </a:r>
            <a:r>
              <a:rPr lang="en-US" sz="3200" dirty="0" err="1" smtClean="0">
                <a:solidFill>
                  <a:srgbClr val="FF0000"/>
                </a:solidFill>
              </a:rPr>
              <a:t>để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mình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chủ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khi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hướng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dẫn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hs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Xin </a:t>
            </a:r>
            <a:r>
              <a:rPr lang="en-US" sz="3200" dirty="0" err="1" smtClean="0">
                <a:solidFill>
                  <a:srgbClr val="FF0000"/>
                </a:solidFill>
              </a:rPr>
              <a:t>cảm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ơn</a:t>
            </a:r>
            <a:r>
              <a:rPr lang="en-US" sz="3200" dirty="0" smtClean="0">
                <a:solidFill>
                  <a:srgbClr val="FF0000"/>
                </a:solidFill>
              </a:rPr>
              <a:t>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58065" y="1846263"/>
            <a:ext cx="77007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8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3403" y="2"/>
            <a:ext cx="2179982" cy="104355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800" y="1471128"/>
                <a:ext cx="7042312" cy="1100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 − 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</m:rad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2800" b="1" i="1" smtClean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</m:rad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𝒂</m:t>
                              </m:r>
                            </m:e>
                          </m:rad>
                          <m:r>
                            <a:rPr lang="en-US" sz="2800" b="1" i="1" smtClean="0">
                              <a:latin typeface="Cambria Math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</m:rad>
                          <m:r>
                            <a:rPr lang="en-US" sz="28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𝟏</m:t>
                          </m:r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𝒂</m:t>
                              </m:r>
                            </m:e>
                          </m:rad>
                        </m:den>
                      </m:f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471128"/>
                <a:ext cx="7042312" cy="110062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" y="3149345"/>
                <a:ext cx="8135048" cy="1937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 − 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</m:rad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</m:rad>
                          <m:r>
                            <a:rPr lang="en-US" sz="2800" b="1" i="1" smtClean="0">
                              <a:latin typeface="Cambria Math"/>
                            </a:rPr>
                            <m:t>)(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𝒂</m:t>
                              </m:r>
                            </m:e>
                          </m:rad>
                          <m:r>
                            <a:rPr lang="en-US" sz="2800" b="1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</m:rad>
                          <m:r>
                            <a:rPr lang="en-US" sz="2800" b="1" i="1" smtClean="0">
                              <a:latin typeface="Cambria Math"/>
                            </a:rPr>
                            <m:t>)(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𝒂</m:t>
                              </m:r>
                            </m:e>
                          </m:rad>
                          <m:r>
                            <a:rPr lang="en-US" sz="2800" b="1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</m:rad>
                          <m:r>
                            <a:rPr lang="en-US" sz="2800" b="1" i="1" smtClean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</m:rad>
                          <m:r>
                            <a:rPr lang="en-US" sz="28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𝟏</m:t>
                          </m:r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28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𝒂</m:t>
                              </m:r>
                            </m:e>
                          </m:rad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𝒂</m:t>
                              </m:r>
                            </m:e>
                          </m:rad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𝟏</m:t>
                          </m:r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</m:den>
                      </m:f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𝒂</m:t>
                              </m:r>
                            </m:e>
                          </m:rad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𝟏</m:t>
                          </m:r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</a:rPr>
                            <m:t>𝒂</m:t>
                          </m:r>
                        </m:den>
                      </m:f>
                      <m:r>
                        <a:rPr lang="en-US" sz="2800" dirty="0">
                          <a:latin typeface="Cambria Math"/>
                        </a:rPr>
                        <m:t>=</m:t>
                      </m:r>
                      <m:r>
                        <a:rPr lang="en-US" sz="2800" b="1" i="0" dirty="0" smtClean="0"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/>
                            </a:rPr>
                            <m:t>𝒂</m:t>
                          </m:r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149345"/>
                <a:ext cx="8135048" cy="19370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12120" y="1104840"/>
            <a:ext cx="5217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CÁCH ĐẶT NHÂN TỬ CHUNG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440" y="2705040"/>
            <a:ext cx="5217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CÁCH TRỤC CĂN THỨC Ở MẪU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133600" y="514350"/>
            <a:ext cx="48006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600">
                <a:latin typeface="Times New Roman" pitchFamily="18" charset="0"/>
              </a:rPr>
              <a:t>4- </a:t>
            </a:r>
            <a:r>
              <a:rPr lang="en-US" altLang="en-US" sz="2600" u="sng">
                <a:latin typeface="Times New Roman" pitchFamily="18" charset="0"/>
              </a:rPr>
              <a:t>DẠNG 4:</a:t>
            </a:r>
            <a:r>
              <a:rPr lang="en-US" altLang="en-US" sz="2600">
                <a:latin typeface="Times New Roman" pitchFamily="18" charset="0"/>
              </a:rPr>
              <a:t>  Tìm x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85800" y="857250"/>
            <a:ext cx="7010400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>
                <a:latin typeface="Times New Roman" pitchFamily="18" charset="0"/>
              </a:rPr>
              <a:t>Bài 57 ( sgk/30)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>
                <a:latin typeface="Times New Roman" pitchFamily="18" charset="0"/>
              </a:rPr>
              <a:t>                                              khi x bằng: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>
                <a:latin typeface="Times New Roman" pitchFamily="18" charset="0"/>
              </a:rPr>
              <a:t>(A) 1 ;            (B) 3 ;           (C) 9 ;          (D) 81.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>
                <a:latin typeface="Times New Roman" pitchFamily="18" charset="0"/>
              </a:rPr>
              <a:t>Hãy chọn câu trả lời đúng.</a:t>
            </a:r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685800" y="1257300"/>
          <a:ext cx="35814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6" name="Equation" r:id="rId3" imgW="1244600" imgH="254000" progId="Equation.DSMT4">
                  <p:embed/>
                </p:oleObj>
              </mc:Choice>
              <mc:Fallback>
                <p:oleObj name="Equation" r:id="rId3" imgW="1244600" imgH="254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57300"/>
                        <a:ext cx="35814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962400" y="2349500"/>
            <a:ext cx="3124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             Giải:</a:t>
            </a:r>
          </a:p>
        </p:txBody>
      </p:sp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3429000" y="2979738"/>
          <a:ext cx="2438400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7" name="Equation" r:id="rId5" imgW="1079032" imgH="482391" progId="Equation.DSMT4">
                  <p:embed/>
                </p:oleObj>
              </mc:Choice>
              <mc:Fallback>
                <p:oleObj name="Equation" r:id="rId5" imgW="1079032" imgH="482391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979738"/>
                        <a:ext cx="2438400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11"/>
          <p:cNvGraphicFramePr>
            <a:graphicFrameLocks noChangeAspect="1"/>
          </p:cNvGraphicFramePr>
          <p:nvPr/>
        </p:nvGraphicFramePr>
        <p:xfrm>
          <a:off x="4648200" y="3411538"/>
          <a:ext cx="99060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8" name="Equation" r:id="rId7" imgW="406224" imgH="228501" progId="Equation.DSMT4">
                  <p:embed/>
                </p:oleObj>
              </mc:Choice>
              <mc:Fallback>
                <p:oleObj name="Equation" r:id="rId7" imgW="406224" imgH="228501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411538"/>
                        <a:ext cx="990600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8" name="Object 12"/>
          <p:cNvGraphicFramePr>
            <a:graphicFrameLocks noChangeAspect="1"/>
          </p:cNvGraphicFramePr>
          <p:nvPr/>
        </p:nvGraphicFramePr>
        <p:xfrm>
          <a:off x="5700713" y="3492500"/>
          <a:ext cx="6096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9" name="Equation" r:id="rId9" imgW="241091" imgH="177646" progId="Equation.DSMT4">
                  <p:embed/>
                </p:oleObj>
              </mc:Choice>
              <mc:Fallback>
                <p:oleObj name="Equation" r:id="rId9" imgW="241091" imgH="177646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0713" y="3492500"/>
                        <a:ext cx="6096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9" name="Object 13"/>
          <p:cNvGraphicFramePr>
            <a:graphicFrameLocks noChangeAspect="1"/>
          </p:cNvGraphicFramePr>
          <p:nvPr/>
        </p:nvGraphicFramePr>
        <p:xfrm>
          <a:off x="3505200" y="3836988"/>
          <a:ext cx="15240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0" name="Equation" r:id="rId11" imgW="660400" imgH="228600" progId="Equation.DSMT4">
                  <p:embed/>
                </p:oleObj>
              </mc:Choice>
              <mc:Fallback>
                <p:oleObj name="Equation" r:id="rId11" imgW="6604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836988"/>
                        <a:ext cx="152400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362200" y="3036888"/>
            <a:ext cx="1905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Times New Roman" pitchFamily="18" charset="0"/>
              </a:rPr>
              <a:t>Ta </a:t>
            </a:r>
            <a:r>
              <a:rPr lang="en-US" altLang="en-US" sz="2000" dirty="0" err="1">
                <a:latin typeface="Times New Roman" pitchFamily="18" charset="0"/>
              </a:rPr>
              <a:t>có</a:t>
            </a:r>
            <a:r>
              <a:rPr lang="en-US" altLang="en-US" sz="2000" dirty="0">
                <a:latin typeface="Times New Roman" pitchFamily="18" charset="0"/>
              </a:rPr>
              <a:t>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2590800" y="4572000"/>
            <a:ext cx="32766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600">
                <a:latin typeface="Times New Roman" pitchFamily="18" charset="0"/>
              </a:rPr>
              <a:t>Đáp án đúng là D</a:t>
            </a: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90630" y="4179585"/>
            <a:ext cx="2976770" cy="53109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97113" y="2532063"/>
            <a:ext cx="20955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/>
              <a:t>(đk : x</a:t>
            </a:r>
            <a:r>
              <a:rPr lang="en-US" altLang="en-US" sz="2800">
                <a:sym typeface="Symbol" pitchFamily="18" charset="2"/>
              </a:rPr>
              <a:t></a:t>
            </a:r>
            <a:r>
              <a:rPr lang="en-US" altLang="en-US" sz="2800"/>
              <a:t> 0 )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4" grpId="0"/>
      <p:bldP spid="9231" grpId="0"/>
      <p:bldP spid="923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1" y="609358"/>
            <a:ext cx="8000999" cy="2619500"/>
          </a:xfrm>
          <a:prstGeom prst="rect">
            <a:avLst/>
          </a:prstGeom>
          <a:blipFill rotWithShape="1">
            <a:blip r:embed="rId2"/>
            <a:stretch>
              <a:fillRect l="-762" t="-1163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16387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541588"/>
            <a:ext cx="18288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4483" y="3553827"/>
            <a:ext cx="9922565" cy="1761123"/>
          </a:xfrm>
          <a:prstGeom prst="rect">
            <a:avLst/>
          </a:prstGeom>
          <a:blipFill rotWithShape="1">
            <a:blip r:embed="rId4"/>
            <a:stretch>
              <a:fillRect l="-676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6389" name="TextBox 17"/>
          <p:cNvSpPr txBox="1">
            <a:spLocks noChangeArrowheads="1"/>
          </p:cNvSpPr>
          <p:nvPr/>
        </p:nvSpPr>
        <p:spPr bwMode="auto">
          <a:xfrm>
            <a:off x="609600" y="57150"/>
            <a:ext cx="6858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 u="sng">
                <a:solidFill>
                  <a:srgbClr val="FF0000"/>
                </a:solidFill>
              </a:rPr>
              <a:t>DẠNG 5 . TOÁN THỰC TẾ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/>
          <p:cNvSpPr/>
          <p:nvPr/>
        </p:nvSpPr>
        <p:spPr>
          <a:xfrm rot="21337711">
            <a:off x="1897063" y="3406775"/>
            <a:ext cx="1146175" cy="914400"/>
          </a:xfrm>
          <a:custGeom>
            <a:avLst/>
            <a:gdLst>
              <a:gd name="connsiteX0" fmla="*/ 533579 w 1147355"/>
              <a:gd name="connsiteY0" fmla="*/ 0 h 914400"/>
              <a:gd name="connsiteX1" fmla="*/ 20012 w 1147355"/>
              <a:gd name="connsiteY1" fmla="*/ 726510 h 914400"/>
              <a:gd name="connsiteX2" fmla="*/ 1147355 w 1147355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7355" h="914400">
                <a:moveTo>
                  <a:pt x="533579" y="0"/>
                </a:moveTo>
                <a:cubicBezTo>
                  <a:pt x="225647" y="287055"/>
                  <a:pt x="-82284" y="574110"/>
                  <a:pt x="20012" y="726510"/>
                </a:cubicBezTo>
                <a:cubicBezTo>
                  <a:pt x="122308" y="878910"/>
                  <a:pt x="792451" y="864296"/>
                  <a:pt x="1147355" y="914400"/>
                </a:cubicBez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206750" y="1828800"/>
            <a:ext cx="1803400" cy="463550"/>
          </a:xfrm>
          <a:custGeom>
            <a:avLst/>
            <a:gdLst>
              <a:gd name="connsiteX0" fmla="*/ 0 w 1803748"/>
              <a:gd name="connsiteY0" fmla="*/ 462876 h 462876"/>
              <a:gd name="connsiteX1" fmla="*/ 313151 w 1803748"/>
              <a:gd name="connsiteY1" fmla="*/ 11939 h 462876"/>
              <a:gd name="connsiteX2" fmla="*/ 1803748 w 1803748"/>
              <a:gd name="connsiteY2" fmla="*/ 174777 h 46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3748" h="462876">
                <a:moveTo>
                  <a:pt x="0" y="462876"/>
                </a:moveTo>
                <a:cubicBezTo>
                  <a:pt x="6263" y="261415"/>
                  <a:pt x="12526" y="59955"/>
                  <a:pt x="313151" y="11939"/>
                </a:cubicBezTo>
                <a:cubicBezTo>
                  <a:pt x="613776" y="-36078"/>
                  <a:pt x="1208762" y="69349"/>
                  <a:pt x="1803748" y="174777"/>
                </a:cubicBezTo>
              </a:path>
            </a:pathLst>
          </a:cu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200400" y="852488"/>
            <a:ext cx="1830388" cy="730250"/>
          </a:xfrm>
          <a:custGeom>
            <a:avLst/>
            <a:gdLst>
              <a:gd name="connsiteX0" fmla="*/ 23659 w 1727199"/>
              <a:gd name="connsiteY0" fmla="*/ 859939 h 859939"/>
              <a:gd name="connsiteX1" fmla="*/ 236602 w 1727199"/>
              <a:gd name="connsiteY1" fmla="*/ 108377 h 859939"/>
              <a:gd name="connsiteX2" fmla="*/ 1727199 w 1727199"/>
              <a:gd name="connsiteY2" fmla="*/ 20695 h 859939"/>
              <a:gd name="connsiteX0" fmla="*/ 5979 w 1897409"/>
              <a:gd name="connsiteY0" fmla="*/ 729300 h 729300"/>
              <a:gd name="connsiteX1" fmla="*/ 406812 w 1897409"/>
              <a:gd name="connsiteY1" fmla="*/ 102999 h 729300"/>
              <a:gd name="connsiteX2" fmla="*/ 1897409 w 1897409"/>
              <a:gd name="connsiteY2" fmla="*/ 15317 h 7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7409" h="729300">
                <a:moveTo>
                  <a:pt x="5979" y="729300"/>
                </a:moveTo>
                <a:cubicBezTo>
                  <a:pt x="-29511" y="423456"/>
                  <a:pt x="91574" y="221996"/>
                  <a:pt x="406812" y="102999"/>
                </a:cubicBezTo>
                <a:cubicBezTo>
                  <a:pt x="722050" y="-15998"/>
                  <a:pt x="1294072" y="-10779"/>
                  <a:pt x="1897409" y="15317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57150"/>
            <a:ext cx="2590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6" name="Group 4"/>
          <p:cNvGrpSpPr>
            <a:grpSpLocks/>
          </p:cNvGrpSpPr>
          <p:nvPr/>
        </p:nvGrpSpPr>
        <p:grpSpPr bwMode="auto">
          <a:xfrm>
            <a:off x="990600" y="901700"/>
            <a:ext cx="2287588" cy="2698750"/>
            <a:chOff x="1371600" y="900946"/>
            <a:chExt cx="2288088" cy="2699504"/>
          </a:xfrm>
        </p:grpSpPr>
        <p:sp>
          <p:nvSpPr>
            <p:cNvPr id="2" name="Folded Corner 1"/>
            <p:cNvSpPr/>
            <p:nvPr/>
          </p:nvSpPr>
          <p:spPr>
            <a:xfrm>
              <a:off x="1371600" y="900946"/>
              <a:ext cx="2286000" cy="2699504"/>
            </a:xfrm>
            <a:prstGeom prst="foldedCorner">
              <a:avLst/>
            </a:prstGeom>
            <a:solidFill>
              <a:schemeClr val="tx2">
                <a:lumMod val="20000"/>
                <a:lumOff val="80000"/>
              </a:schemeClr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406694" y="1053346"/>
              <a:ext cx="2252994" cy="224739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0" hangingPunct="0">
                <a:defRPr/>
              </a:pPr>
              <a:r>
                <a:rPr lang="en-US" sz="2800">
                  <a:ln w="11430"/>
                  <a:solidFill>
                    <a:schemeClr val="tx2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+mn-cs"/>
                </a:rPr>
                <a:t>Biến đổi </a:t>
              </a:r>
            </a:p>
            <a:p>
              <a:pPr algn="ctr" eaLnBrk="0" hangingPunct="0">
                <a:defRPr/>
              </a:pPr>
              <a:r>
                <a:rPr lang="en-US" sz="2800">
                  <a:ln w="11430"/>
                  <a:solidFill>
                    <a:srgbClr val="FFC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+mn-cs"/>
                </a:rPr>
                <a:t>đơn giản </a:t>
              </a:r>
              <a:r>
                <a:rPr lang="en-US" sz="280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+mn-cs"/>
                </a:rPr>
                <a:t>biểu thức chứa</a:t>
              </a:r>
            </a:p>
            <a:p>
              <a:pPr algn="ctr" eaLnBrk="0" hangingPunct="0">
                <a:defRPr/>
              </a:pPr>
              <a:r>
                <a:rPr lang="en-US" sz="280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+mn-cs"/>
                </a:rPr>
                <a:t> </a:t>
              </a:r>
              <a:r>
                <a:rPr lang="en-US" sz="280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+mn-cs"/>
                </a:rPr>
                <a:t>căn bậc hai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429004" y="719139"/>
            <a:ext cx="1602089" cy="481012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2400">
                <a:solidFill>
                  <a:srgbClr val="C00000"/>
                </a:solidFill>
                <a:cs typeface="+mn-cs"/>
              </a:rPr>
              <a:t>Đưa thừa số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19475" y="819150"/>
            <a:ext cx="1808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Times New Roman" pitchFamily="18" charset="0"/>
              </a:rPr>
              <a:t>ra ngoài căn</a:t>
            </a:r>
          </a:p>
        </p:txBody>
      </p:sp>
      <p:sp>
        <p:nvSpPr>
          <p:cNvPr id="15" name="TextBox 14"/>
          <p:cNvSpPr txBox="1"/>
          <p:nvPr/>
        </p:nvSpPr>
        <p:spPr>
          <a:xfrm rot="315536">
            <a:off x="3370383" y="1423586"/>
            <a:ext cx="1699205" cy="461665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chemeClr val="accent5">
                    <a:lumMod val="75000"/>
                  </a:schemeClr>
                </a:solidFill>
                <a:cs typeface="+mn-cs"/>
              </a:rPr>
              <a:t>Đưa thừa số</a:t>
            </a:r>
          </a:p>
        </p:txBody>
      </p:sp>
      <p:sp>
        <p:nvSpPr>
          <p:cNvPr id="17" name="TextBox 16"/>
          <p:cNvSpPr txBox="1"/>
          <p:nvPr/>
        </p:nvSpPr>
        <p:spPr>
          <a:xfrm rot="644891">
            <a:off x="3380638" y="2061432"/>
            <a:ext cx="1858201" cy="46166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2400">
                <a:solidFill>
                  <a:schemeClr val="accent5">
                    <a:lumMod val="75000"/>
                  </a:schemeClr>
                </a:solidFill>
                <a:cs typeface="+mn-cs"/>
              </a:rPr>
              <a:t>vào trong căn</a:t>
            </a:r>
          </a:p>
        </p:txBody>
      </p:sp>
      <p:sp>
        <p:nvSpPr>
          <p:cNvPr id="19" name="Freeform 18"/>
          <p:cNvSpPr/>
          <p:nvPr/>
        </p:nvSpPr>
        <p:spPr>
          <a:xfrm rot="458046">
            <a:off x="6499225" y="285750"/>
            <a:ext cx="922338" cy="388938"/>
          </a:xfrm>
          <a:custGeom>
            <a:avLst/>
            <a:gdLst>
              <a:gd name="connsiteX0" fmla="*/ 108165 w 922357"/>
              <a:gd name="connsiteY0" fmla="*/ 388357 h 388357"/>
              <a:gd name="connsiteX1" fmla="*/ 70587 w 922357"/>
              <a:gd name="connsiteY1" fmla="*/ 125310 h 388357"/>
              <a:gd name="connsiteX2" fmla="*/ 922357 w 922357"/>
              <a:gd name="connsiteY2" fmla="*/ 50 h 3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2357" h="388357">
                <a:moveTo>
                  <a:pt x="108165" y="388357"/>
                </a:moveTo>
                <a:cubicBezTo>
                  <a:pt x="21526" y="289192"/>
                  <a:pt x="-65112" y="190028"/>
                  <a:pt x="70587" y="125310"/>
                </a:cubicBezTo>
                <a:cubicBezTo>
                  <a:pt x="206286" y="60592"/>
                  <a:pt x="703152" y="-2038"/>
                  <a:pt x="922357" y="50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602413" y="863600"/>
            <a:ext cx="865187" cy="476250"/>
          </a:xfrm>
          <a:custGeom>
            <a:avLst/>
            <a:gdLst>
              <a:gd name="connsiteX0" fmla="*/ 122 w 864418"/>
              <a:gd name="connsiteY0" fmla="*/ 0 h 476058"/>
              <a:gd name="connsiteX1" fmla="*/ 200539 w 864418"/>
              <a:gd name="connsiteY1" fmla="*/ 150312 h 476058"/>
              <a:gd name="connsiteX2" fmla="*/ 25174 w 864418"/>
              <a:gd name="connsiteY2" fmla="*/ 450937 h 476058"/>
              <a:gd name="connsiteX3" fmla="*/ 864418 w 864418"/>
              <a:gd name="connsiteY3" fmla="*/ 438411 h 47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418" h="476058">
                <a:moveTo>
                  <a:pt x="122" y="0"/>
                </a:moveTo>
                <a:cubicBezTo>
                  <a:pt x="98243" y="37578"/>
                  <a:pt x="196364" y="75156"/>
                  <a:pt x="200539" y="150312"/>
                </a:cubicBezTo>
                <a:cubicBezTo>
                  <a:pt x="204714" y="225468"/>
                  <a:pt x="-85473" y="402921"/>
                  <a:pt x="25174" y="450937"/>
                </a:cubicBezTo>
                <a:cubicBezTo>
                  <a:pt x="135821" y="498954"/>
                  <a:pt x="500119" y="468682"/>
                  <a:pt x="864418" y="438411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7467600" y="69850"/>
          <a:ext cx="1398588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9" name="Equation" r:id="rId5" imgW="927100" imgH="508000" progId="Equation.DSMT4">
                  <p:embed/>
                </p:oleObj>
              </mc:Choice>
              <mc:Fallback>
                <p:oleObj name="Equation" r:id="rId5" imgW="927100" imgH="5080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69850"/>
                        <a:ext cx="1398588" cy="766763"/>
                      </a:xfrm>
                      <a:prstGeom prst="rect">
                        <a:avLst/>
                      </a:prstGeom>
                      <a:solidFill>
                        <a:srgbClr val="F0B57A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7473950" y="938213"/>
          <a:ext cx="1450975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0" name="Equation" r:id="rId7" imgW="1016000" imgH="508000" progId="Equation.DSMT4">
                  <p:embed/>
                </p:oleObj>
              </mc:Choice>
              <mc:Fallback>
                <p:oleObj name="Equation" r:id="rId7" imgW="1016000" imgH="5080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3950" y="938213"/>
                        <a:ext cx="1450975" cy="725487"/>
                      </a:xfrm>
                      <a:prstGeom prst="rect">
                        <a:avLst/>
                      </a:prstGeom>
                      <a:solidFill>
                        <a:srgbClr val="F0B57A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Freeform 24"/>
          <p:cNvSpPr/>
          <p:nvPr/>
        </p:nvSpPr>
        <p:spPr>
          <a:xfrm rot="20710802">
            <a:off x="4981575" y="1684338"/>
            <a:ext cx="900113" cy="334962"/>
          </a:xfrm>
          <a:custGeom>
            <a:avLst/>
            <a:gdLst>
              <a:gd name="connsiteX0" fmla="*/ 0 w 2079320"/>
              <a:gd name="connsiteY0" fmla="*/ 176753 h 335354"/>
              <a:gd name="connsiteX1" fmla="*/ 237994 w 2079320"/>
              <a:gd name="connsiteY1" fmla="*/ 189279 h 335354"/>
              <a:gd name="connsiteX2" fmla="*/ 513567 w 2079320"/>
              <a:gd name="connsiteY2" fmla="*/ 1389 h 335354"/>
              <a:gd name="connsiteX3" fmla="*/ 1352811 w 2079320"/>
              <a:gd name="connsiteY3" fmla="*/ 302014 h 335354"/>
              <a:gd name="connsiteX4" fmla="*/ 2079320 w 2079320"/>
              <a:gd name="connsiteY4" fmla="*/ 314540 h 33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320" h="335354">
                <a:moveTo>
                  <a:pt x="0" y="176753"/>
                </a:moveTo>
                <a:cubicBezTo>
                  <a:pt x="76200" y="197629"/>
                  <a:pt x="152400" y="218506"/>
                  <a:pt x="237994" y="189279"/>
                </a:cubicBezTo>
                <a:cubicBezTo>
                  <a:pt x="323589" y="160052"/>
                  <a:pt x="327764" y="-17400"/>
                  <a:pt x="513567" y="1389"/>
                </a:cubicBezTo>
                <a:cubicBezTo>
                  <a:pt x="699370" y="20178"/>
                  <a:pt x="1091852" y="249822"/>
                  <a:pt x="1352811" y="302014"/>
                </a:cubicBezTo>
                <a:cubicBezTo>
                  <a:pt x="1613770" y="354206"/>
                  <a:pt x="1846545" y="334373"/>
                  <a:pt x="2079320" y="314540"/>
                </a:cubicBezTo>
              </a:path>
            </a:pathLst>
          </a:custGeom>
          <a:ln w="38100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5853113" y="1449388"/>
          <a:ext cx="1538287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1" name="Equation" r:id="rId9" imgW="927100" imgH="508000" progId="Equation.DSMT4">
                  <p:embed/>
                </p:oleObj>
              </mc:Choice>
              <mc:Fallback>
                <p:oleObj name="Equation" r:id="rId9" imgW="927100" imgH="5080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113" y="1449388"/>
                        <a:ext cx="1538287" cy="842962"/>
                      </a:xfrm>
                      <a:prstGeom prst="rect">
                        <a:avLst/>
                      </a:prstGeom>
                      <a:solidFill>
                        <a:srgbClr val="ABD95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7239000" y="2266950"/>
          <a:ext cx="168592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2" name="Equation" r:id="rId11" imgW="1016000" imgH="508000" progId="Equation.DSMT4">
                  <p:embed/>
                </p:oleObj>
              </mc:Choice>
              <mc:Fallback>
                <p:oleObj name="Equation" r:id="rId11" imgW="1016000" imgH="5080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266950"/>
                        <a:ext cx="1685925" cy="842963"/>
                      </a:xfrm>
                      <a:prstGeom prst="rect">
                        <a:avLst/>
                      </a:prstGeom>
                      <a:solidFill>
                        <a:srgbClr val="ABD95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reeform 29"/>
          <p:cNvSpPr/>
          <p:nvPr/>
        </p:nvSpPr>
        <p:spPr>
          <a:xfrm>
            <a:off x="3030538" y="3181350"/>
            <a:ext cx="903287" cy="1077913"/>
          </a:xfrm>
          <a:custGeom>
            <a:avLst/>
            <a:gdLst>
              <a:gd name="connsiteX0" fmla="*/ 0 w 901874"/>
              <a:gd name="connsiteY0" fmla="*/ 889348 h 889348"/>
              <a:gd name="connsiteX1" fmla="*/ 438411 w 901874"/>
              <a:gd name="connsiteY1" fmla="*/ 538620 h 889348"/>
              <a:gd name="connsiteX2" fmla="*/ 288098 w 901874"/>
              <a:gd name="connsiteY2" fmla="*/ 112735 h 889348"/>
              <a:gd name="connsiteX3" fmla="*/ 901874 w 901874"/>
              <a:gd name="connsiteY3" fmla="*/ 0 h 88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874" h="889348">
                <a:moveTo>
                  <a:pt x="0" y="889348"/>
                </a:moveTo>
                <a:cubicBezTo>
                  <a:pt x="195197" y="778701"/>
                  <a:pt x="390395" y="668055"/>
                  <a:pt x="438411" y="538620"/>
                </a:cubicBezTo>
                <a:cubicBezTo>
                  <a:pt x="486427" y="409185"/>
                  <a:pt x="210854" y="202505"/>
                  <a:pt x="288098" y="112735"/>
                </a:cubicBezTo>
                <a:cubicBezTo>
                  <a:pt x="365342" y="22965"/>
                  <a:pt x="633608" y="11482"/>
                  <a:pt x="901874" y="0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3962400" y="2724150"/>
          <a:ext cx="29718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3" name="Equation" r:id="rId13" imgW="1790700" imgH="457200" progId="Equation.DSMT4">
                  <p:embed/>
                </p:oleObj>
              </mc:Choice>
              <mc:Fallback>
                <p:oleObj name="Equation" r:id="rId13" imgW="1790700" imgH="4572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724150"/>
                        <a:ext cx="2971800" cy="758825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Freeform 32"/>
          <p:cNvSpPr/>
          <p:nvPr/>
        </p:nvSpPr>
        <p:spPr>
          <a:xfrm rot="211806">
            <a:off x="2989263" y="4291013"/>
            <a:ext cx="1111250" cy="609600"/>
          </a:xfrm>
          <a:custGeom>
            <a:avLst/>
            <a:gdLst>
              <a:gd name="connsiteX0" fmla="*/ 8901 w 1111191"/>
              <a:gd name="connsiteY0" fmla="*/ 22708 h 452156"/>
              <a:gd name="connsiteX1" fmla="*/ 246895 w 1111191"/>
              <a:gd name="connsiteY1" fmla="*/ 47760 h 452156"/>
              <a:gd name="connsiteX2" fmla="*/ 33953 w 1111191"/>
              <a:gd name="connsiteY2" fmla="*/ 448593 h 452156"/>
              <a:gd name="connsiteX3" fmla="*/ 1111191 w 1111191"/>
              <a:gd name="connsiteY3" fmla="*/ 210599 h 452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191" h="452156">
                <a:moveTo>
                  <a:pt x="8901" y="22708"/>
                </a:moveTo>
                <a:cubicBezTo>
                  <a:pt x="125810" y="-257"/>
                  <a:pt x="242720" y="-23221"/>
                  <a:pt x="246895" y="47760"/>
                </a:cubicBezTo>
                <a:cubicBezTo>
                  <a:pt x="251070" y="118741"/>
                  <a:pt x="-110096" y="421453"/>
                  <a:pt x="33953" y="448593"/>
                </a:cubicBezTo>
                <a:cubicBezTo>
                  <a:pt x="178002" y="475733"/>
                  <a:pt x="644596" y="343166"/>
                  <a:pt x="1111191" y="210599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4960938" y="590550"/>
          <a:ext cx="1706562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4" name="Equation" r:id="rId15" imgW="1028254" imgH="266584" progId="Equation.DSMT4">
                  <p:embed/>
                </p:oleObj>
              </mc:Choice>
              <mc:Fallback>
                <p:oleObj name="Equation" r:id="rId15" imgW="1028254" imgH="266584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0938" y="590550"/>
                        <a:ext cx="1706562" cy="442913"/>
                      </a:xfrm>
                      <a:prstGeom prst="rect">
                        <a:avLst/>
                      </a:prstGeom>
                      <a:solidFill>
                        <a:srgbClr val="B2631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Freeform 35"/>
          <p:cNvSpPr/>
          <p:nvPr/>
        </p:nvSpPr>
        <p:spPr>
          <a:xfrm>
            <a:off x="4881563" y="2006600"/>
            <a:ext cx="2357437" cy="630238"/>
          </a:xfrm>
          <a:custGeom>
            <a:avLst/>
            <a:gdLst>
              <a:gd name="connsiteX0" fmla="*/ 96599 w 2357199"/>
              <a:gd name="connsiteY0" fmla="*/ 0 h 630180"/>
              <a:gd name="connsiteX1" fmla="*/ 325199 w 2357199"/>
              <a:gd name="connsiteY1" fmla="*/ 203200 h 630180"/>
              <a:gd name="connsiteX2" fmla="*/ 109299 w 2357199"/>
              <a:gd name="connsiteY2" fmla="*/ 609600 h 630180"/>
              <a:gd name="connsiteX3" fmla="*/ 2357199 w 2357199"/>
              <a:gd name="connsiteY3" fmla="*/ 533400 h 63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7199" h="630180">
                <a:moveTo>
                  <a:pt x="96599" y="0"/>
                </a:moveTo>
                <a:cubicBezTo>
                  <a:pt x="209840" y="50800"/>
                  <a:pt x="323082" y="101600"/>
                  <a:pt x="325199" y="203200"/>
                </a:cubicBezTo>
                <a:cubicBezTo>
                  <a:pt x="327316" y="304800"/>
                  <a:pt x="-229368" y="554567"/>
                  <a:pt x="109299" y="609600"/>
                </a:cubicBezTo>
                <a:cubicBezTo>
                  <a:pt x="447966" y="664633"/>
                  <a:pt x="1402582" y="599016"/>
                  <a:pt x="2357199" y="533400"/>
                </a:cubicBezTo>
              </a:path>
            </a:pathLst>
          </a:custGeom>
          <a:ln w="38100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3048000" y="3811588"/>
            <a:ext cx="2032000" cy="534987"/>
          </a:xfrm>
          <a:custGeom>
            <a:avLst/>
            <a:gdLst>
              <a:gd name="connsiteX0" fmla="*/ 0 w 2032000"/>
              <a:gd name="connsiteY0" fmla="*/ 443447 h 535661"/>
              <a:gd name="connsiteX1" fmla="*/ 508000 w 2032000"/>
              <a:gd name="connsiteY1" fmla="*/ 252947 h 535661"/>
              <a:gd name="connsiteX2" fmla="*/ 482600 w 2032000"/>
              <a:gd name="connsiteY2" fmla="*/ 532347 h 535661"/>
              <a:gd name="connsiteX3" fmla="*/ 1295400 w 2032000"/>
              <a:gd name="connsiteY3" fmla="*/ 24347 h 535661"/>
              <a:gd name="connsiteX4" fmla="*/ 2032000 w 2032000"/>
              <a:gd name="connsiteY4" fmla="*/ 75147 h 53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535661">
                <a:moveTo>
                  <a:pt x="0" y="443447"/>
                </a:moveTo>
                <a:cubicBezTo>
                  <a:pt x="213783" y="340788"/>
                  <a:pt x="427567" y="238130"/>
                  <a:pt x="508000" y="252947"/>
                </a:cubicBezTo>
                <a:cubicBezTo>
                  <a:pt x="588433" y="267764"/>
                  <a:pt x="351367" y="570447"/>
                  <a:pt x="482600" y="532347"/>
                </a:cubicBezTo>
                <a:cubicBezTo>
                  <a:pt x="613833" y="494247"/>
                  <a:pt x="1037167" y="100547"/>
                  <a:pt x="1295400" y="24347"/>
                </a:cubicBezTo>
                <a:cubicBezTo>
                  <a:pt x="1553633" y="-51853"/>
                  <a:pt x="2032000" y="75147"/>
                  <a:pt x="2032000" y="75147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905000" y="3811588"/>
            <a:ext cx="1349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Times New Roman" pitchFamily="18" charset="0"/>
              </a:rPr>
              <a:t>Trục căn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093913" y="4248150"/>
            <a:ext cx="1012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Times New Roman" pitchFamily="18" charset="0"/>
              </a:rPr>
              <a:t>ở mẫu</a:t>
            </a:r>
          </a:p>
        </p:txBody>
      </p:sp>
      <p:sp>
        <p:nvSpPr>
          <p:cNvPr id="35" name="Rectangle 3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31093" y="3600450"/>
            <a:ext cx="4493911" cy="653256"/>
          </a:xfrm>
          <a:prstGeom prst="rect">
            <a:avLst/>
          </a:prstGeom>
          <a:blipFill rotWithShape="1">
            <a:blip r:embed="rId17"/>
            <a:stretch>
              <a:fillRect b="-4673"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38" name="Rectangle 3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21357" y="4346715"/>
            <a:ext cx="5022644" cy="653320"/>
          </a:xfrm>
          <a:prstGeom prst="rect">
            <a:avLst/>
          </a:prstGeom>
          <a:blipFill rotWithShape="1">
            <a:blip r:embed="rId18"/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1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0">
              <a:latin typeface="Times New Roman" pitchFamily="18" charset="0"/>
            </a:endParaRP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2571750" y="557213"/>
            <a:ext cx="411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</a:rPr>
              <a:t>HƯỚNG DẪN VỀ NHÀ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3082" y="1161847"/>
                <a:ext cx="8517836" cy="3469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/>
                  <a:t>- </a:t>
                </a:r>
                <a:r>
                  <a:rPr lang="en-US" sz="3000" dirty="0" err="1" smtClean="0"/>
                  <a:t>Xem</a:t>
                </a:r>
                <a:r>
                  <a:rPr lang="en-US" sz="3000" dirty="0" smtClean="0"/>
                  <a:t> </a:t>
                </a:r>
                <a:r>
                  <a:rPr lang="en-US" sz="3000" dirty="0" err="1" smtClean="0"/>
                  <a:t>lại</a:t>
                </a:r>
                <a:r>
                  <a:rPr lang="en-US" sz="3000" dirty="0" smtClean="0"/>
                  <a:t> </a:t>
                </a:r>
                <a:r>
                  <a:rPr lang="en-US" sz="3000" dirty="0" err="1" smtClean="0"/>
                  <a:t>các</a:t>
                </a:r>
                <a:r>
                  <a:rPr lang="en-US" sz="3000" dirty="0" smtClean="0"/>
                  <a:t> </a:t>
                </a:r>
                <a:r>
                  <a:rPr lang="en-US" sz="3000" dirty="0" err="1" smtClean="0"/>
                  <a:t>dạng</a:t>
                </a:r>
                <a:r>
                  <a:rPr lang="en-US" sz="3000" dirty="0" smtClean="0"/>
                  <a:t> </a:t>
                </a:r>
                <a:r>
                  <a:rPr lang="en-US" sz="3000" dirty="0" err="1" smtClean="0"/>
                  <a:t>bài</a:t>
                </a:r>
                <a:r>
                  <a:rPr lang="en-US" sz="3000" dirty="0" smtClean="0"/>
                  <a:t> </a:t>
                </a:r>
                <a:r>
                  <a:rPr lang="en-US" sz="3000" dirty="0" err="1" smtClean="0"/>
                  <a:t>đã</a:t>
                </a:r>
                <a:r>
                  <a:rPr lang="en-US" sz="3000" dirty="0" smtClean="0"/>
                  <a:t> </a:t>
                </a:r>
                <a:r>
                  <a:rPr lang="en-US" sz="3000" dirty="0" err="1" smtClean="0"/>
                  <a:t>làm</a:t>
                </a:r>
                <a:r>
                  <a:rPr lang="en-US" sz="3000" dirty="0" smtClean="0"/>
                  <a:t>.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3000" dirty="0" err="1" smtClean="0"/>
                  <a:t>Làm</a:t>
                </a:r>
                <a:r>
                  <a:rPr lang="en-US" sz="3000" dirty="0" smtClean="0"/>
                  <a:t> </a:t>
                </a:r>
                <a:r>
                  <a:rPr lang="en-US" sz="3000" dirty="0" err="1" smtClean="0"/>
                  <a:t>các</a:t>
                </a:r>
                <a:r>
                  <a:rPr lang="en-US" sz="3000" dirty="0" smtClean="0"/>
                  <a:t> </a:t>
                </a:r>
                <a:r>
                  <a:rPr lang="en-US" sz="3000" dirty="0" err="1" smtClean="0"/>
                  <a:t>bài</a:t>
                </a:r>
                <a:r>
                  <a:rPr lang="en-US" sz="3000" dirty="0" smtClean="0"/>
                  <a:t> </a:t>
                </a:r>
                <a:r>
                  <a:rPr lang="en-US" sz="3000" dirty="0" err="1" smtClean="0"/>
                  <a:t>còn</a:t>
                </a:r>
                <a:r>
                  <a:rPr lang="en-US" sz="3000" dirty="0" smtClean="0"/>
                  <a:t> </a:t>
                </a:r>
                <a:r>
                  <a:rPr lang="en-US" sz="3000" dirty="0" err="1" smtClean="0"/>
                  <a:t>lại</a:t>
                </a:r>
                <a:r>
                  <a:rPr lang="en-US" sz="3000" dirty="0" smtClean="0"/>
                  <a:t> </a:t>
                </a:r>
                <a:r>
                  <a:rPr lang="en-US" sz="3000" dirty="0" err="1" smtClean="0"/>
                  <a:t>của</a:t>
                </a:r>
                <a:r>
                  <a:rPr lang="en-US" sz="3000" dirty="0" smtClean="0"/>
                  <a:t> </a:t>
                </a:r>
                <a:r>
                  <a:rPr lang="en-US" sz="3000" dirty="0" err="1" smtClean="0"/>
                  <a:t>bài</a:t>
                </a:r>
                <a:r>
                  <a:rPr lang="en-US" sz="3000" dirty="0" smtClean="0"/>
                  <a:t> 54,55  </a:t>
                </a:r>
                <a:r>
                  <a:rPr lang="en-US" sz="3000" dirty="0" err="1" smtClean="0"/>
                  <a:t>trang</a:t>
                </a:r>
                <a:r>
                  <a:rPr lang="en-US" sz="3000" dirty="0" smtClean="0"/>
                  <a:t> 30SGK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3000" dirty="0" smtClean="0"/>
                  <a:t> </a:t>
                </a:r>
                <a:r>
                  <a:rPr lang="en-US" sz="3000" dirty="0" err="1" smtClean="0"/>
                  <a:t>Bài</a:t>
                </a:r>
                <a:r>
                  <a:rPr lang="en-US" sz="3000" dirty="0" smtClean="0"/>
                  <a:t> </a:t>
                </a:r>
                <a:r>
                  <a:rPr lang="en-US" sz="3000" dirty="0" err="1" smtClean="0"/>
                  <a:t>tập</a:t>
                </a:r>
                <a:r>
                  <a:rPr lang="en-US" sz="3000" dirty="0" smtClean="0"/>
                  <a:t> </a:t>
                </a:r>
                <a:r>
                  <a:rPr lang="en-US" sz="3000" dirty="0" err="1" smtClean="0"/>
                  <a:t>thêm</a:t>
                </a:r>
                <a:r>
                  <a:rPr lang="en-US" sz="3000" dirty="0" smtClean="0"/>
                  <a:t>: </a:t>
                </a:r>
                <a:r>
                  <a:rPr lang="en-US" sz="3000" dirty="0" err="1" smtClean="0"/>
                  <a:t>Tìm</a:t>
                </a:r>
                <a:r>
                  <a:rPr lang="en-US" sz="3000" dirty="0" smtClean="0"/>
                  <a:t> x</a:t>
                </a:r>
              </a:p>
              <a:p>
                <a:r>
                  <a:rPr lang="en-US" sz="3000" dirty="0" smtClean="0"/>
                  <a:t>1/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1" i="1" smtClean="0">
                            <a:latin typeface="Cambria Math"/>
                          </a:rPr>
                          <m:t>𝟏𝟔</m:t>
                        </m:r>
                        <m:r>
                          <a:rPr lang="en-US" sz="3000" b="1" i="1" smtClean="0">
                            <a:latin typeface="Cambria Math"/>
                          </a:rPr>
                          <m:t>𝒙</m:t>
                        </m:r>
                      </m:e>
                    </m:rad>
                    <m:r>
                      <a:rPr lang="en-US" sz="3000" b="1" i="1" smtClean="0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30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1" i="1" smtClean="0">
                            <a:latin typeface="Cambria Math"/>
                          </a:rPr>
                          <m:t>𝟐𝟓</m:t>
                        </m:r>
                        <m:r>
                          <a:rPr lang="en-US" sz="3000" b="1" i="1" smtClean="0">
                            <a:latin typeface="Cambria Math"/>
                          </a:rPr>
                          <m:t>𝒙</m:t>
                        </m:r>
                      </m:e>
                    </m:rad>
                    <m:r>
                      <a:rPr lang="en-US" sz="3000" b="1" i="1" smtClean="0">
                        <a:latin typeface="Cambria Math"/>
                      </a:rPr>
                      <m:t>=</m:t>
                    </m:r>
                    <m:r>
                      <a:rPr lang="en-US" sz="3000" b="1" i="1" smtClean="0">
                        <a:latin typeface="Cambria Math"/>
                      </a:rPr>
                      <m:t>𝟏𝟖</m:t>
                    </m:r>
                  </m:oMath>
                </a14:m>
                <a:endParaRPr lang="en-US" sz="3000" b="1" dirty="0" smtClean="0"/>
              </a:p>
              <a:p>
                <a:r>
                  <a:rPr lang="en-US" sz="3000" dirty="0" smtClean="0"/>
                  <a:t>2/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1" i="1" smtClean="0">
                            <a:latin typeface="Cambria Math"/>
                          </a:rPr>
                          <m:t>𝟒</m:t>
                        </m:r>
                        <m:r>
                          <a:rPr lang="en-US" sz="3000" b="1" i="1" smtClean="0">
                            <a:latin typeface="Cambria Math"/>
                          </a:rPr>
                          <m:t>(</m:t>
                        </m:r>
                        <m:r>
                          <a:rPr lang="en-US" sz="3000" i="1">
                            <a:latin typeface="Cambria Math"/>
                          </a:rPr>
                          <m:t>𝒙</m:t>
                        </m:r>
                        <m:r>
                          <a:rPr lang="en-US" sz="3000" b="1" i="1" smtClean="0">
                            <a:latin typeface="Cambria Math"/>
                          </a:rPr>
                          <m:t>+</m:t>
                        </m:r>
                        <m:r>
                          <a:rPr lang="en-US" sz="30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3000" b="1" i="1" smtClean="0">
                            <a:latin typeface="Cambria Math"/>
                          </a:rPr>
                          <m:t>)</m:t>
                        </m:r>
                      </m:e>
                    </m:rad>
                    <m:r>
                      <a:rPr lang="en-US" sz="3000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1" i="1" smtClean="0">
                            <a:latin typeface="Cambria Math"/>
                          </a:rPr>
                          <m:t>𝟗</m:t>
                        </m:r>
                        <m:r>
                          <a:rPr lang="en-US" sz="3000" b="1" i="1" smtClean="0">
                            <a:latin typeface="Cambria Math"/>
                          </a:rPr>
                          <m:t>(</m:t>
                        </m:r>
                        <m:r>
                          <a:rPr lang="en-US" sz="3000" i="1">
                            <a:latin typeface="Cambria Math"/>
                          </a:rPr>
                          <m:t>𝒙</m:t>
                        </m:r>
                        <m:r>
                          <a:rPr lang="en-US" sz="3000" b="1" i="1" smtClean="0">
                            <a:latin typeface="Cambria Math"/>
                          </a:rPr>
                          <m:t>+</m:t>
                        </m:r>
                        <m:r>
                          <a:rPr lang="en-US" sz="30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3000" b="1" i="1" smtClean="0">
                            <a:latin typeface="Cambria Math"/>
                          </a:rPr>
                          <m:t>)</m:t>
                        </m:r>
                      </m:e>
                    </m:rad>
                    <m:r>
                      <a:rPr lang="en-US" sz="3000" i="1">
                        <a:latin typeface="Cambria Math"/>
                      </a:rPr>
                      <m:t>=</m:t>
                    </m:r>
                    <m:r>
                      <a:rPr lang="en-US" sz="3000" i="1">
                        <a:latin typeface="Cambria Math"/>
                      </a:rPr>
                      <m:t>𝟏</m:t>
                    </m:r>
                    <m:r>
                      <a:rPr lang="en-US" sz="3000" b="1" i="1" smtClean="0">
                        <a:latin typeface="Cambria Math"/>
                      </a:rPr>
                      <m:t>𝟎</m:t>
                    </m:r>
                  </m:oMath>
                </a14:m>
                <a:endParaRPr lang="en-US" sz="3000" dirty="0"/>
              </a:p>
              <a:p>
                <a:endParaRPr lang="en-US" sz="3000" dirty="0"/>
              </a:p>
              <a:p>
                <a:pPr marL="342900" indent="-342900">
                  <a:buFontTx/>
                  <a:buChar char="-"/>
                </a:pPr>
                <a:endParaRPr lang="en-US" sz="3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82" y="1161847"/>
                <a:ext cx="8517836" cy="3469540"/>
              </a:xfrm>
              <a:prstGeom prst="rect">
                <a:avLst/>
              </a:prstGeom>
              <a:blipFill rotWithShape="1">
                <a:blip r:embed="rId2"/>
                <a:stretch>
                  <a:fillRect l="-1645" t="-2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14300" y="650875"/>
            <a:ext cx="902970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>
                <a:latin typeface="Times New Roman" pitchFamily="18" charset="0"/>
              </a:rPr>
              <a:t>Bài 55 ( sgk / 30)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>
                <a:latin typeface="Times New Roman" pitchFamily="18" charset="0"/>
              </a:rPr>
              <a:t>Phân tích thành nhân tử ( với a, b, x, y là các số không âm)</a:t>
            </a: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228600" y="1536700"/>
          <a:ext cx="35052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8" name="Equation" r:id="rId3" imgW="1333500" imgH="241300" progId="Equation.DSMT4">
                  <p:embed/>
                </p:oleObj>
              </mc:Choice>
              <mc:Fallback>
                <p:oleObj name="Equation" r:id="rId3" imgW="1333500" imgH="241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36700"/>
                        <a:ext cx="35052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619125" y="2714625"/>
          <a:ext cx="147161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9" name="Equation" r:id="rId5" imgW="647700" imgH="241300" progId="Equation.DSMT4">
                  <p:embed/>
                </p:oleObj>
              </mc:Choice>
              <mc:Fallback>
                <p:oleObj name="Equation" r:id="rId5" imgW="647700" imgH="2413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" y="2714625"/>
                        <a:ext cx="1471613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609600" y="2116138"/>
          <a:ext cx="11430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0" name="Equation" r:id="rId7" imgW="444307" imgH="228501" progId="Equation.DSMT4">
                  <p:embed/>
                </p:oleObj>
              </mc:Choice>
              <mc:Fallback>
                <p:oleObj name="Equation" r:id="rId7" imgW="444307" imgH="228501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116138"/>
                        <a:ext cx="1143000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1624013" y="2112963"/>
          <a:ext cx="137160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1" name="Equation" r:id="rId9" imgW="533169" imgH="241195" progId="Equation.DSMT4">
                  <p:embed/>
                </p:oleObj>
              </mc:Choice>
              <mc:Fallback>
                <p:oleObj name="Equation" r:id="rId9" imgW="533169" imgH="241195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2112963"/>
                        <a:ext cx="1371600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/>
        </p:nvGraphicFramePr>
        <p:xfrm>
          <a:off x="2895600" y="2122488"/>
          <a:ext cx="1524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2" name="Equation" r:id="rId11" imgW="622030" imgH="241195" progId="Equation.DSMT4">
                  <p:embed/>
                </p:oleObj>
              </mc:Choice>
              <mc:Fallback>
                <p:oleObj name="Equation" r:id="rId11" imgW="622030" imgH="241195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122488"/>
                        <a:ext cx="15240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2047875" y="2674938"/>
          <a:ext cx="15240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3" name="Equation" r:id="rId13" imgW="609336" imgH="241195" progId="Equation.DSMT4">
                  <p:embed/>
                </p:oleObj>
              </mc:Choice>
              <mc:Fallback>
                <p:oleObj name="Equation" r:id="rId13" imgW="609336" imgH="241195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75" y="2674938"/>
                        <a:ext cx="1524000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4505325" y="1543050"/>
            <a:ext cx="0" cy="3257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182" name="Object 14"/>
          <p:cNvGraphicFramePr>
            <a:graphicFrameLocks noChangeAspect="1"/>
          </p:cNvGraphicFramePr>
          <p:nvPr/>
        </p:nvGraphicFramePr>
        <p:xfrm>
          <a:off x="4581525" y="1514475"/>
          <a:ext cx="44196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4" name="Equation" r:id="rId15" imgW="1841500" imgH="279400" progId="Equation.DSMT4">
                  <p:embed/>
                </p:oleObj>
              </mc:Choice>
              <mc:Fallback>
                <p:oleObj name="Equation" r:id="rId15" imgW="1841500" imgH="2794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525" y="1514475"/>
                        <a:ext cx="44196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3" name="Object 15"/>
          <p:cNvGraphicFramePr>
            <a:graphicFrameLocks noChangeAspect="1"/>
          </p:cNvGraphicFramePr>
          <p:nvPr/>
        </p:nvGraphicFramePr>
        <p:xfrm>
          <a:off x="4648200" y="2255838"/>
          <a:ext cx="1220788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5" name="Equation" r:id="rId17" imgW="444307" imgH="228501" progId="Equation.DSMT4">
                  <p:embed/>
                </p:oleObj>
              </mc:Choice>
              <mc:Fallback>
                <p:oleObj name="Equation" r:id="rId17" imgW="444307" imgH="228501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255838"/>
                        <a:ext cx="1220788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4" name="Object 16"/>
          <p:cNvGraphicFramePr>
            <a:graphicFrameLocks noChangeAspect="1"/>
          </p:cNvGraphicFramePr>
          <p:nvPr/>
        </p:nvGraphicFramePr>
        <p:xfrm>
          <a:off x="5853113" y="2293938"/>
          <a:ext cx="114300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6" name="Equation" r:id="rId19" imgW="431613" imgH="253890" progId="Equation.DSMT4">
                  <p:embed/>
                </p:oleObj>
              </mc:Choice>
              <mc:Fallback>
                <p:oleObj name="Equation" r:id="rId19" imgW="431613" imgH="25389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113" y="2293938"/>
                        <a:ext cx="114300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5" name="Object 17"/>
          <p:cNvGraphicFramePr>
            <a:graphicFrameLocks noChangeAspect="1"/>
          </p:cNvGraphicFramePr>
          <p:nvPr/>
        </p:nvGraphicFramePr>
        <p:xfrm>
          <a:off x="6934200" y="2317750"/>
          <a:ext cx="9429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7" name="Equation" r:id="rId21" imgW="418918" imgH="253890" progId="Equation.DSMT4">
                  <p:embed/>
                </p:oleObj>
              </mc:Choice>
              <mc:Fallback>
                <p:oleObj name="Equation" r:id="rId21" imgW="418918" imgH="25389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317750"/>
                        <a:ext cx="9429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6" name="Object 18"/>
          <p:cNvGraphicFramePr>
            <a:graphicFrameLocks noChangeAspect="1"/>
          </p:cNvGraphicFramePr>
          <p:nvPr/>
        </p:nvGraphicFramePr>
        <p:xfrm>
          <a:off x="7953375" y="2322513"/>
          <a:ext cx="9906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8" name="Equation" r:id="rId23" imgW="418918" imgH="241195" progId="Equation.DSMT4">
                  <p:embed/>
                </p:oleObj>
              </mc:Choice>
              <mc:Fallback>
                <p:oleObj name="Equation" r:id="rId23" imgW="418918" imgH="241195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75" y="2322513"/>
                        <a:ext cx="99060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7" name="Object 19"/>
          <p:cNvGraphicFramePr>
            <a:graphicFrameLocks noChangeAspect="1"/>
          </p:cNvGraphicFramePr>
          <p:nvPr/>
        </p:nvGraphicFramePr>
        <p:xfrm>
          <a:off x="4559300" y="2933700"/>
          <a:ext cx="22225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9" name="Equation" r:id="rId25" imgW="888614" imgH="253890" progId="Equation.DSMT4">
                  <p:embed/>
                </p:oleObj>
              </mc:Choice>
              <mc:Fallback>
                <p:oleObj name="Equation" r:id="rId25" imgW="888614" imgH="25389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2933700"/>
                        <a:ext cx="22225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8" name="Object 20"/>
          <p:cNvGraphicFramePr>
            <a:graphicFrameLocks noChangeAspect="1"/>
          </p:cNvGraphicFramePr>
          <p:nvPr/>
        </p:nvGraphicFramePr>
        <p:xfrm>
          <a:off x="6710363" y="2968625"/>
          <a:ext cx="19812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0" name="Equation" r:id="rId27" imgW="863225" imgH="253890" progId="Equation.DSMT4">
                  <p:embed/>
                </p:oleObj>
              </mc:Choice>
              <mc:Fallback>
                <p:oleObj name="Equation" r:id="rId27" imgW="863225" imgH="25389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0363" y="2968625"/>
                        <a:ext cx="19812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9" name="Object 21"/>
          <p:cNvGraphicFramePr>
            <a:graphicFrameLocks noChangeAspect="1"/>
          </p:cNvGraphicFramePr>
          <p:nvPr/>
        </p:nvGraphicFramePr>
        <p:xfrm>
          <a:off x="4572000" y="3622675"/>
          <a:ext cx="19812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1" name="Equation" r:id="rId29" imgW="799753" imgH="253890" progId="Equation.DSMT4">
                  <p:embed/>
                </p:oleObj>
              </mc:Choice>
              <mc:Fallback>
                <p:oleObj name="Equation" r:id="rId29" imgW="799753" imgH="25389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622675"/>
                        <a:ext cx="19812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0" name="Object 22"/>
          <p:cNvGraphicFramePr>
            <a:graphicFrameLocks noChangeAspect="1"/>
          </p:cNvGraphicFramePr>
          <p:nvPr/>
        </p:nvGraphicFramePr>
        <p:xfrm>
          <a:off x="6477000" y="3668713"/>
          <a:ext cx="12954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2" name="Equation" r:id="rId31" imgW="457002" imgH="203112" progId="Equation.DSMT4">
                  <p:embed/>
                </p:oleObj>
              </mc:Choice>
              <mc:Fallback>
                <p:oleObj name="Equation" r:id="rId31" imgW="457002" imgH="203112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668713"/>
                        <a:ext cx="1295400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2" name="TextBox 1"/>
          <p:cNvSpPr txBox="1">
            <a:spLocks noChangeArrowheads="1"/>
          </p:cNvSpPr>
          <p:nvPr/>
        </p:nvSpPr>
        <p:spPr bwMode="auto">
          <a:xfrm>
            <a:off x="2544763" y="133350"/>
            <a:ext cx="411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</a:rPr>
              <a:t>HƯỚNG DẪN VỀ NHÀ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04800" y="820738"/>
            <a:ext cx="4343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1- Đưa thừa số ra ngoài dấu căn:</a:t>
            </a:r>
          </a:p>
        </p:txBody>
      </p:sp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4471988" y="590550"/>
          <a:ext cx="369093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Equation" r:id="rId3" imgW="2108200" imgH="533400" progId="Equation.DSMT4">
                  <p:embed/>
                </p:oleObj>
              </mc:Choice>
              <mc:Fallback>
                <p:oleObj name="Equation" r:id="rId3" imgW="2108200" imgH="533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988" y="590550"/>
                        <a:ext cx="3690937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28600" y="1335088"/>
            <a:ext cx="3886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2- Đưa thừa số vào trong dấu căn:</a:t>
            </a:r>
          </a:p>
        </p:txBody>
      </p:sp>
      <p:graphicFrame>
        <p:nvGraphicFramePr>
          <p:cNvPr id="5131" name="Object 11"/>
          <p:cNvGraphicFramePr>
            <a:graphicFrameLocks noGrp="1" noChangeAspect="1"/>
          </p:cNvGraphicFramePr>
          <p:nvPr>
            <p:ph/>
          </p:nvPr>
        </p:nvGraphicFramePr>
        <p:xfrm>
          <a:off x="4451350" y="1263650"/>
          <a:ext cx="37020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Equation" r:id="rId5" imgW="2082800" imgH="533400" progId="Equation.DSMT4">
                  <p:embed/>
                </p:oleObj>
              </mc:Choice>
              <mc:Fallback>
                <p:oleObj name="Equation" r:id="rId5" imgW="2082800" imgH="533400" progId="Equation.DSMT4">
                  <p:embed/>
                  <p:pic>
                    <p:nvPicPr>
                      <p:cNvPr id="0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350" y="1263650"/>
                        <a:ext cx="370205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247650" y="2135188"/>
            <a:ext cx="4038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3- Khử mẫu của biểu thức lấy căn:</a:t>
            </a:r>
          </a:p>
        </p:txBody>
      </p:sp>
      <p:graphicFrame>
        <p:nvGraphicFramePr>
          <p:cNvPr id="5134" name="Object 14"/>
          <p:cNvGraphicFramePr>
            <a:graphicFrameLocks noChangeAspect="1"/>
          </p:cNvGraphicFramePr>
          <p:nvPr/>
        </p:nvGraphicFramePr>
        <p:xfrm>
          <a:off x="4419600" y="1965325"/>
          <a:ext cx="3424238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Equation" r:id="rId7" imgW="1777229" imgH="482391" progId="Equation.DSMT4">
                  <p:embed/>
                </p:oleObj>
              </mc:Choice>
              <mc:Fallback>
                <p:oleObj name="Equation" r:id="rId7" imgW="1777229" imgH="482391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965325"/>
                        <a:ext cx="3424238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47650" y="2717800"/>
            <a:ext cx="3048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4- Trục căn thức ở mẫu:</a:t>
            </a:r>
          </a:p>
        </p:txBody>
      </p:sp>
      <p:graphicFrame>
        <p:nvGraphicFramePr>
          <p:cNvPr id="5136" name="Object 16"/>
          <p:cNvGraphicFramePr>
            <a:graphicFrameLocks noChangeAspect="1"/>
          </p:cNvGraphicFramePr>
          <p:nvPr/>
        </p:nvGraphicFramePr>
        <p:xfrm>
          <a:off x="3733800" y="2706688"/>
          <a:ext cx="2971800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Equation" r:id="rId9" imgW="1460500" imgH="457200" progId="Equation.DSMT4">
                  <p:embed/>
                </p:oleObj>
              </mc:Choice>
              <mc:Fallback>
                <p:oleObj name="Equation" r:id="rId9" imgW="1460500" imgH="457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706688"/>
                        <a:ext cx="2971800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05200" y="3346848"/>
            <a:ext cx="5181600" cy="602281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31372" y="3930819"/>
            <a:ext cx="4204805" cy="60997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4109" name="TextBox 1"/>
          <p:cNvSpPr txBox="1">
            <a:spLocks noChangeArrowheads="1"/>
          </p:cNvSpPr>
          <p:nvPr/>
        </p:nvSpPr>
        <p:spPr bwMode="auto">
          <a:xfrm>
            <a:off x="457200" y="133350"/>
            <a:ext cx="2838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 u="sng">
                <a:solidFill>
                  <a:srgbClr val="FF0000"/>
                </a:solidFill>
              </a:rPr>
              <a:t>I.LÝ THUYẾT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30" grpId="0"/>
      <p:bldP spid="5133" grpId="0"/>
      <p:bldP spid="51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875" y="-17463"/>
            <a:ext cx="5638800" cy="109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altLang="en-US" sz="2600" u="sng">
                <a:solidFill>
                  <a:srgbClr val="FF0000"/>
                </a:solidFill>
                <a:latin typeface="Times New Roman" pitchFamily="18" charset="0"/>
              </a:rPr>
              <a:t>II.LUYỆN TẬP</a:t>
            </a: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altLang="en-US" sz="2600" u="sng">
                <a:latin typeface="Times New Roman" pitchFamily="18" charset="0"/>
              </a:rPr>
              <a:t> </a:t>
            </a:r>
            <a:r>
              <a:rPr lang="en-US" altLang="en-US" sz="2600" u="sng">
                <a:solidFill>
                  <a:srgbClr val="FF0000"/>
                </a:solidFill>
                <a:latin typeface="Times New Roman" pitchFamily="18" charset="0"/>
              </a:rPr>
              <a:t>DẠNG 1: RÚT GỌN BIỂU THỨC</a:t>
            </a:r>
          </a:p>
        </p:txBody>
      </p:sp>
      <p:sp>
        <p:nvSpPr>
          <p:cNvPr id="2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-990600" y="1023732"/>
            <a:ext cx="5257801" cy="1013611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" name="Rectangle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89715" y="1041124"/>
            <a:ext cx="2429961" cy="57394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191000" y="1023938"/>
            <a:ext cx="0" cy="19478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-1600200" y="1471579"/>
            <a:ext cx="7089915" cy="2000997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8" name="Rectangle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05201" y="1471578"/>
            <a:ext cx="7089915" cy="1995162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1" name="Rectangle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90219" y="3657601"/>
            <a:ext cx="4100866" cy="636585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0333" y="228600"/>
            <a:ext cx="3250057" cy="96917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57801" y="228599"/>
            <a:ext cx="2932278" cy="969176"/>
          </a:xfrm>
          <a:prstGeom prst="rect">
            <a:avLst/>
          </a:prstGeom>
          <a:blipFill rotWithShape="1">
            <a:blip r:embed="rId3"/>
            <a:stretch>
              <a:fillRect l="-4366" b="-629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876800" y="457200"/>
            <a:ext cx="0" cy="3429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0" y="-1270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sz="1800" b="0">
              <a:latin typeface="Arial" pitchFamily="34" charset="0"/>
            </a:endParaRP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-1270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sz="1800" b="0">
              <a:latin typeface="Arial" pitchFamily="34" charset="0"/>
            </a:endParaRPr>
          </a:p>
        </p:txBody>
      </p:sp>
      <p:sp>
        <p:nvSpPr>
          <p:cNvPr id="17" name="Rectangle 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199" y="1005901"/>
            <a:ext cx="3294300" cy="2380267"/>
          </a:xfrm>
          <a:prstGeom prst="rect">
            <a:avLst/>
          </a:prstGeom>
          <a:blipFill rotWithShape="1">
            <a:blip r:embed="rId4"/>
            <a:stretch>
              <a:fillRect l="-3697" r="-2773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4731" y="2919273"/>
            <a:ext cx="4572000" cy="583032"/>
          </a:xfrm>
          <a:prstGeom prst="rect">
            <a:avLst/>
          </a:prstGeom>
          <a:blipFill rotWithShape="1">
            <a:blip r:embed="rId5"/>
            <a:stretch>
              <a:fillRect l="-1200" t="-3125" b="-2500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9" name="Rectangle 1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38803" y="1086066"/>
            <a:ext cx="2912079" cy="2386294"/>
          </a:xfrm>
          <a:prstGeom prst="rect">
            <a:avLst/>
          </a:prstGeom>
          <a:blipFill rotWithShape="1">
            <a:blip r:embed="rId6"/>
            <a:stretch>
              <a:fillRect l="-4184" r="-1464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10201" y="2919273"/>
            <a:ext cx="4572000" cy="568169"/>
          </a:xfrm>
          <a:prstGeom prst="rect">
            <a:avLst/>
          </a:prstGeom>
          <a:blipFill rotWithShape="1">
            <a:blip r:embed="rId7"/>
            <a:stretch>
              <a:fillRect l="-800" t="-2151" b="-30108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1" name="Rectangle 2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83429" y="3896320"/>
            <a:ext cx="4368568" cy="636585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81000" y="571500"/>
            <a:ext cx="1295400" cy="466725"/>
          </a:xfrm>
          <a:prstGeom prst="rect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  <a:latin typeface=".VnTime" pitchFamily="34" charset="0"/>
              </a:rPr>
              <a:t>Trß ch¬i</a:t>
            </a:r>
          </a:p>
        </p:txBody>
      </p:sp>
      <p:sp>
        <p:nvSpPr>
          <p:cNvPr id="7171" name="WordArt 5"/>
          <p:cNvSpPr>
            <a:spLocks noChangeArrowheads="1" noChangeShapeType="1" noTextEdit="1"/>
          </p:cNvSpPr>
          <p:nvPr/>
        </p:nvSpPr>
        <p:spPr bwMode="auto">
          <a:xfrm>
            <a:off x="1828800" y="450850"/>
            <a:ext cx="6743700" cy="69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046"/>
              </a:avLst>
            </a:prstTxWarp>
          </a:bodyPr>
          <a:lstStyle/>
          <a:p>
            <a:pPr algn="ctr"/>
            <a:r>
              <a:rPr lang="en-US" sz="3600" i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Arial"/>
                <a:cs typeface="Arial"/>
              </a:rPr>
              <a:t>Hộp</a:t>
            </a:r>
            <a:r>
              <a:rPr lang="en-US" sz="3600" i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i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Arial"/>
                <a:cs typeface="Arial"/>
              </a:rPr>
              <a:t>quà</a:t>
            </a:r>
            <a:r>
              <a:rPr lang="en-US" sz="3600" i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Arial"/>
                <a:cs typeface="Arial"/>
              </a:rPr>
              <a:t> may </a:t>
            </a:r>
            <a:r>
              <a:rPr lang="en-US" sz="3600" i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Arial"/>
                <a:cs typeface="Arial"/>
              </a:rPr>
              <a:t>mắn</a:t>
            </a:r>
            <a:endParaRPr lang="en-US" sz="3600" i="1" kern="10" dirty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381000" y="1257300"/>
            <a:ext cx="8534400" cy="2923863"/>
          </a:xfrm>
          <a:prstGeom prst="rect">
            <a:avLst/>
          </a:prstGeom>
          <a:solidFill>
            <a:srgbClr val="660033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u="sng" dirty="0" err="1">
                <a:solidFill>
                  <a:srgbClr val="FFFF00"/>
                </a:solidFill>
                <a:latin typeface=".VnTime" pitchFamily="34" charset="0"/>
              </a:rPr>
              <a:t>LuËt</a:t>
            </a:r>
            <a:r>
              <a:rPr lang="en-US" altLang="en-US" sz="2400" u="sng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altLang="en-US" sz="2400" u="sng" dirty="0" err="1">
                <a:solidFill>
                  <a:srgbClr val="FFFF00"/>
                </a:solidFill>
                <a:latin typeface=".VnTime" pitchFamily="34" charset="0"/>
              </a:rPr>
              <a:t>ch¬i</a:t>
            </a:r>
            <a:r>
              <a:rPr lang="en-US" altLang="en-US" sz="2400" dirty="0">
                <a:solidFill>
                  <a:srgbClr val="FFFF00"/>
                </a:solidFill>
                <a:latin typeface=".VnTime" pitchFamily="34" charset="0"/>
              </a:rPr>
              <a:t>: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Cã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 3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hép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qu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µ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kh¸c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nhau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,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trong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mçi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hép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qu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µ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chøa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mét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c©u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hái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 vµ 1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phÇn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qu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µ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hÊp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dÉn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.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Mçi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 b¹n</a:t>
            </a:r>
            <a:r>
              <a:rPr lang="en-US" altLang="en-US" sz="2800" dirty="0">
                <a:latin typeface="Arial" pitchFamily="34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sÏ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altLang="en-US" sz="2400" i="1" dirty="0" smtClean="0">
                <a:solidFill>
                  <a:srgbClr val="FFFF00"/>
                </a:solidFill>
                <a:latin typeface=".VnTime" pitchFamily="34" charset="0"/>
              </a:rPr>
              <a:t>®­</a:t>
            </a:r>
            <a:r>
              <a:rPr lang="en-US" altLang="en-US" sz="2400" i="1" dirty="0" err="1" smtClean="0">
                <a:solidFill>
                  <a:srgbClr val="FFFF00"/>
                </a:solidFill>
                <a:latin typeface=".VnTime" pitchFamily="34" charset="0"/>
              </a:rPr>
              <a:t>ược</a:t>
            </a:r>
            <a:r>
              <a:rPr lang="en-US" altLang="en-US" sz="2400" i="1" dirty="0" smtClean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chän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mét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hép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qu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µ.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NÕu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 b¹n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nµo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tr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¶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lêi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 ®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óng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th</a:t>
            </a:r>
            <a:r>
              <a:rPr lang="en-US" altLang="en-US" sz="2400" i="1" dirty="0" err="1">
                <a:solidFill>
                  <a:srgbClr val="FFFF00"/>
                </a:solidFill>
                <a:latin typeface="Times New Roman" pitchFamily="18" charset="0"/>
              </a:rPr>
              <a:t>ì</a:t>
            </a:r>
            <a:r>
              <a:rPr lang="en-US" altLang="en-US" sz="2400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sÏ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altLang="en-US" sz="2400" i="1" dirty="0" smtClean="0">
                <a:solidFill>
                  <a:srgbClr val="FFFF00"/>
                </a:solidFill>
                <a:latin typeface=".VnTime" pitchFamily="34" charset="0"/>
              </a:rPr>
              <a:t>®­</a:t>
            </a:r>
            <a:r>
              <a:rPr lang="en-US" altLang="en-US" sz="2400" i="1" dirty="0" err="1" smtClean="0">
                <a:solidFill>
                  <a:srgbClr val="FFFF00"/>
                </a:solidFill>
                <a:latin typeface=".VnTime" pitchFamily="34" charset="0"/>
              </a:rPr>
              <a:t>ược</a:t>
            </a:r>
            <a:r>
              <a:rPr lang="en-US" altLang="en-US" sz="2400" i="1" dirty="0" smtClean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nhËn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qu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µ.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NÕu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tr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¶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lêi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sai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, c¬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héi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sÏ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dµnh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cho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c¸c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 b¹n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kh¸c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 .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Thêi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gian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suy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nghÜ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cho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mçi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c©u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 lµ 15 </a:t>
            </a:r>
            <a:r>
              <a:rPr lang="en-US" altLang="en-US" sz="2400" i="1" dirty="0" err="1">
                <a:solidFill>
                  <a:srgbClr val="FFFF00"/>
                </a:solidFill>
                <a:latin typeface=".VnTime" pitchFamily="34" charset="0"/>
              </a:rPr>
              <a:t>gi©y</a:t>
            </a:r>
            <a:r>
              <a:rPr lang="en-US" altLang="en-US" sz="2400" i="1" dirty="0">
                <a:solidFill>
                  <a:srgbClr val="FFFF00"/>
                </a:solidFill>
                <a:latin typeface=".VnTime" pitchFamily="34" charset="0"/>
              </a:rPr>
              <a:t>.</a:t>
            </a:r>
          </a:p>
        </p:txBody>
      </p:sp>
      <p:pic>
        <p:nvPicPr>
          <p:cNvPr id="7173" name="Picture 7" descr="box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32200"/>
            <a:ext cx="22098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box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14700"/>
            <a:ext cx="23701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box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16325"/>
            <a:ext cx="2286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AutoShape 8">
            <a:hlinkClick r:id="rId8" action="ppaction://hlinksldjump"/>
          </p:cNvPr>
          <p:cNvSpPr>
            <a:spLocks noChangeArrowheads="1"/>
          </p:cNvSpPr>
          <p:nvPr/>
        </p:nvSpPr>
        <p:spPr bwMode="auto">
          <a:xfrm rot="-5400000">
            <a:off x="8534400" y="4533900"/>
            <a:ext cx="457200" cy="762000"/>
          </a:xfrm>
          <a:prstGeom prst="up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91425" tIns="45713" rIns="91425" bIns="45713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Bodoni MT Condensed" pitchFamily="18" charset="0"/>
              </a:rPr>
              <a:t>D3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09600" y="57150"/>
            <a:ext cx="8534400" cy="523875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itchFamily="18" charset="0"/>
              </a:rPr>
              <a:t>DẠNG 2: SO SÁNH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ox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7013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96" name="Oval 32"/>
          <p:cNvSpPr>
            <a:spLocks noChangeArrowheads="1"/>
          </p:cNvSpPr>
          <p:nvPr/>
        </p:nvSpPr>
        <p:spPr bwMode="auto">
          <a:xfrm>
            <a:off x="457200" y="2000250"/>
            <a:ext cx="685800" cy="4000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5" tIns="45713" rIns="91425" bIns="45713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Bodoni MT Condensed" pitchFamily="18" charset="0"/>
              </a:rPr>
              <a:t>A</a:t>
            </a:r>
          </a:p>
        </p:txBody>
      </p:sp>
      <p:sp>
        <p:nvSpPr>
          <p:cNvPr id="36897" name="Oval 33"/>
          <p:cNvSpPr>
            <a:spLocks noChangeArrowheads="1"/>
          </p:cNvSpPr>
          <p:nvPr/>
        </p:nvSpPr>
        <p:spPr bwMode="auto">
          <a:xfrm>
            <a:off x="609600" y="4114800"/>
            <a:ext cx="609600" cy="3429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5" tIns="45713" rIns="91425" bIns="45713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Bodoni MT Condensed" pitchFamily="18" charset="0"/>
              </a:rPr>
              <a:t>D</a:t>
            </a:r>
          </a:p>
        </p:txBody>
      </p:sp>
      <p:sp>
        <p:nvSpPr>
          <p:cNvPr id="36898" name="Oval 34"/>
          <p:cNvSpPr>
            <a:spLocks noChangeArrowheads="1"/>
          </p:cNvSpPr>
          <p:nvPr/>
        </p:nvSpPr>
        <p:spPr bwMode="auto">
          <a:xfrm>
            <a:off x="533400" y="2686050"/>
            <a:ext cx="609600" cy="3429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5" tIns="45713" rIns="91425" bIns="45713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Bodoni MT Condensed" pitchFamily="18" charset="0"/>
              </a:rPr>
              <a:t>B</a:t>
            </a:r>
          </a:p>
        </p:txBody>
      </p:sp>
      <p:sp>
        <p:nvSpPr>
          <p:cNvPr id="36899" name="Oval 35"/>
          <p:cNvSpPr>
            <a:spLocks noChangeArrowheads="1"/>
          </p:cNvSpPr>
          <p:nvPr/>
        </p:nvSpPr>
        <p:spPr bwMode="auto">
          <a:xfrm>
            <a:off x="533400" y="3429000"/>
            <a:ext cx="609600" cy="3429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5" tIns="45713" rIns="91425" bIns="45713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Bodoni MT Condensed" pitchFamily="18" charset="0"/>
              </a:rPr>
              <a:t>C</a:t>
            </a:r>
          </a:p>
        </p:txBody>
      </p:sp>
      <p:sp>
        <p:nvSpPr>
          <p:cNvPr id="8200" name="Text Box 12"/>
          <p:cNvSpPr txBox="1">
            <a:spLocks noChangeArrowheads="1"/>
          </p:cNvSpPr>
          <p:nvPr/>
        </p:nvSpPr>
        <p:spPr bwMode="auto">
          <a:xfrm>
            <a:off x="2667000" y="228600"/>
            <a:ext cx="6400800" cy="536575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itchFamily="18" charset="0"/>
              </a:rPr>
              <a:t>Số lớn nhất trong các số sau: </a:t>
            </a:r>
          </a:p>
        </p:txBody>
      </p:sp>
      <p:sp>
        <p:nvSpPr>
          <p:cNvPr id="8201" name="AutoShape 1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543800" y="4343400"/>
            <a:ext cx="1295400" cy="571500"/>
          </a:xfrm>
          <a:prstGeom prst="leftArrow">
            <a:avLst>
              <a:gd name="adj1" fmla="val 50000"/>
              <a:gd name="adj2" fmla="val 42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itchFamily="18" charset="0"/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438400" y="1908175"/>
            <a:ext cx="4495800" cy="60642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995C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.VnTime" pitchFamily="34" charset="0"/>
              </a:rPr>
              <a:t>B¹n tr¶ lêi ®óng råi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2438400" y="2632075"/>
            <a:ext cx="4495800" cy="536575"/>
          </a:xfrm>
          <a:prstGeom prst="rect">
            <a:avLst/>
          </a:prstGeom>
          <a:solidFill>
            <a:srgbClr val="000064"/>
          </a:solidFill>
          <a:ln w="9525">
            <a:solidFill>
              <a:srgbClr val="0033CC"/>
            </a:solidFill>
            <a:miter lim="800000"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lIns="91425" tIns="45713" rIns="91425" bIns="4571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.VnTime" pitchFamily="34" charset="0"/>
              </a:rPr>
              <a:t>RÊt tiÕc ! B¹n tr¶ lêi sai råi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514600" y="3375025"/>
            <a:ext cx="4495800" cy="536575"/>
          </a:xfrm>
          <a:prstGeom prst="rect">
            <a:avLst/>
          </a:prstGeom>
          <a:solidFill>
            <a:srgbClr val="000064"/>
          </a:solidFill>
          <a:ln w="9525">
            <a:solidFill>
              <a:srgbClr val="0033CC"/>
            </a:solidFill>
            <a:miter lim="800000"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lIns="91425" tIns="45713" rIns="91425" bIns="4571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.VnTime" pitchFamily="34" charset="0"/>
              </a:rPr>
              <a:t>RÊt tiÕc ! B¹n tr¶ lêi sai råi</a:t>
            </a:r>
          </a:p>
        </p:txBody>
      </p:sp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2514600" y="4114800"/>
            <a:ext cx="4495800" cy="536575"/>
          </a:xfrm>
          <a:prstGeom prst="rect">
            <a:avLst/>
          </a:prstGeom>
          <a:solidFill>
            <a:srgbClr val="000064"/>
          </a:solidFill>
          <a:ln w="9525">
            <a:solidFill>
              <a:srgbClr val="0033CC"/>
            </a:solidFill>
            <a:miter lim="800000"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lIns="91425" tIns="45713" rIns="91425" bIns="4571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.VnTime" pitchFamily="34" charset="0"/>
              </a:rPr>
              <a:t>RÊt tiÕc ! B¹n tr¶ lêi sai råi</a:t>
            </a:r>
          </a:p>
        </p:txBody>
      </p:sp>
      <p:sp>
        <p:nvSpPr>
          <p:cNvPr id="3" name="Rectangle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28999" y="652226"/>
            <a:ext cx="3581401" cy="652871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3" name="Rectangle 3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219200" y="1943100"/>
            <a:ext cx="914400" cy="400050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8208" name="Rectangle 37"/>
          <p:cNvSpPr>
            <a:spLocks noChangeArrowheads="1"/>
          </p:cNvSpPr>
          <p:nvPr/>
        </p:nvSpPr>
        <p:spPr bwMode="auto">
          <a:xfrm>
            <a:off x="1143000" y="2628900"/>
            <a:ext cx="914400" cy="457200"/>
          </a:xfrm>
          <a:prstGeom prst="rect">
            <a:avLst/>
          </a:prstGeom>
          <a:solidFill>
            <a:srgbClr val="66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25" tIns="45713" rIns="91425" bIns="45713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5" name="Rectangle 3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232263" y="3371850"/>
            <a:ext cx="914400" cy="400050"/>
          </a:xfrm>
          <a:prstGeom prst="rect">
            <a:avLst/>
          </a:prstGeom>
          <a:blipFill rotWithShape="1">
            <a:blip r:embed="rId8"/>
            <a:stretch>
              <a:fillRect b="-1471"/>
            </a:stretch>
          </a:blip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6" name="Rectangle 3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143001" y="2657475"/>
            <a:ext cx="914400" cy="400050"/>
          </a:xfrm>
          <a:prstGeom prst="rect">
            <a:avLst/>
          </a:prstGeom>
          <a:blipFill rotWithShape="1">
            <a:blip r:embed="rId9"/>
            <a:stretch>
              <a:fillRect b="-1471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7" name="Rectangle 3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240971" y="4088675"/>
            <a:ext cx="914400" cy="400050"/>
          </a:xfrm>
          <a:prstGeom prst="rect">
            <a:avLst/>
          </a:prstGeom>
          <a:blipFill rotWithShape="1">
            <a:blip r:embed="rId10"/>
            <a:stretch>
              <a:fillRect l="-16447" t="-34328" b="-76119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9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8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9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8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9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97"/>
                  </p:tgtEl>
                </p:cond>
              </p:nextCondLst>
            </p:seq>
          </p:childTnLst>
        </p:cTn>
      </p:par>
    </p:tnLst>
    <p:bldLst>
      <p:bldP spid="9227" grpId="0" animBg="1"/>
      <p:bldP spid="9228" grpId="0" animBg="1"/>
      <p:bldP spid="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2209800" y="171450"/>
            <a:ext cx="51816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3600">
              <a:latin typeface=".VnTime" pitchFamily="34" charset="0"/>
            </a:endParaRPr>
          </a:p>
        </p:txBody>
      </p:sp>
      <p:pic>
        <p:nvPicPr>
          <p:cNvPr id="9219" name="Picture 5" descr="box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5" name="Oval 30"/>
          <p:cNvSpPr>
            <a:spLocks noChangeArrowheads="1"/>
          </p:cNvSpPr>
          <p:nvPr/>
        </p:nvSpPr>
        <p:spPr bwMode="auto">
          <a:xfrm>
            <a:off x="609600" y="1885950"/>
            <a:ext cx="457200" cy="3429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5" tIns="45713" rIns="91425" bIns="45713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.VnTime" pitchFamily="34" charset="0"/>
              </a:rPr>
              <a:t>A</a:t>
            </a:r>
          </a:p>
        </p:txBody>
      </p:sp>
      <p:sp>
        <p:nvSpPr>
          <p:cNvPr id="11296" name="Oval 31"/>
          <p:cNvSpPr>
            <a:spLocks noChangeArrowheads="1"/>
          </p:cNvSpPr>
          <p:nvPr/>
        </p:nvSpPr>
        <p:spPr bwMode="auto">
          <a:xfrm>
            <a:off x="609600" y="2571750"/>
            <a:ext cx="457200" cy="3429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5" tIns="45713" rIns="91425" bIns="45713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.VnTime" pitchFamily="34" charset="0"/>
              </a:rPr>
              <a:t>B</a:t>
            </a:r>
          </a:p>
        </p:txBody>
      </p:sp>
      <p:sp>
        <p:nvSpPr>
          <p:cNvPr id="11297" name="Oval 32"/>
          <p:cNvSpPr>
            <a:spLocks noChangeArrowheads="1"/>
          </p:cNvSpPr>
          <p:nvPr/>
        </p:nvSpPr>
        <p:spPr bwMode="auto">
          <a:xfrm>
            <a:off x="609600" y="3257550"/>
            <a:ext cx="457200" cy="3429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5" tIns="45713" rIns="91425" bIns="45713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.VnTime" pitchFamily="34" charset="0"/>
              </a:rPr>
              <a:t>C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514600" y="2514600"/>
            <a:ext cx="4495800" cy="60642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995C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.VnTime" pitchFamily="34" charset="0"/>
              </a:rPr>
              <a:t>B¹n tr¶ lêi ®óng råi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2514600" y="1828800"/>
            <a:ext cx="4495800" cy="536575"/>
          </a:xfrm>
          <a:prstGeom prst="rect">
            <a:avLst/>
          </a:prstGeom>
          <a:solidFill>
            <a:srgbClr val="0033CC"/>
          </a:solidFill>
          <a:ln w="9525">
            <a:solidFill>
              <a:srgbClr val="0033CC"/>
            </a:solidFill>
            <a:miter lim="800000"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lIns="91425" tIns="45713" rIns="91425" bIns="4571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.VnTime" pitchFamily="34" charset="0"/>
              </a:rPr>
              <a:t>RÊt tiÕc ! B¹n tr¶ lêi sai råi</a:t>
            </a:r>
          </a:p>
        </p:txBody>
      </p:sp>
      <p:sp>
        <p:nvSpPr>
          <p:cNvPr id="2" name="Oval 32"/>
          <p:cNvSpPr>
            <a:spLocks noChangeArrowheads="1"/>
          </p:cNvSpPr>
          <p:nvPr/>
        </p:nvSpPr>
        <p:spPr bwMode="auto">
          <a:xfrm>
            <a:off x="609600" y="3943350"/>
            <a:ext cx="457200" cy="3429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5" tIns="45713" rIns="91425" bIns="45713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.VnTime" pitchFamily="34" charset="0"/>
              </a:rPr>
              <a:t>D</a:t>
            </a: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2514600" y="3943350"/>
            <a:ext cx="4495800" cy="536575"/>
          </a:xfrm>
          <a:prstGeom prst="rect">
            <a:avLst/>
          </a:prstGeom>
          <a:solidFill>
            <a:srgbClr val="0033CC"/>
          </a:solidFill>
          <a:ln w="9525">
            <a:solidFill>
              <a:srgbClr val="0033CC"/>
            </a:solidFill>
            <a:miter lim="800000"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lIns="91425" tIns="45713" rIns="91425" bIns="4571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.VnTime" pitchFamily="34" charset="0"/>
              </a:rPr>
              <a:t>RÊt tiÕc ! B¹n tr¶ lêi sai råi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514600" y="3200400"/>
            <a:ext cx="4495800" cy="536575"/>
          </a:xfrm>
          <a:prstGeom prst="rect">
            <a:avLst/>
          </a:prstGeom>
          <a:solidFill>
            <a:srgbClr val="0033CC"/>
          </a:solidFill>
          <a:ln w="9525">
            <a:solidFill>
              <a:srgbClr val="0033CC"/>
            </a:solidFill>
            <a:miter lim="800000"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lIns="91425" tIns="45713" rIns="91425" bIns="4571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.VnTime" pitchFamily="34" charset="0"/>
              </a:rPr>
              <a:t>RÊt tiÕc ! B¹n tr¶ lêi sai råi</a:t>
            </a:r>
          </a:p>
        </p:txBody>
      </p:sp>
      <p:sp>
        <p:nvSpPr>
          <p:cNvPr id="6" name="AutoShape 2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239000" y="4286250"/>
            <a:ext cx="1752600" cy="685800"/>
          </a:xfrm>
          <a:prstGeom prst="leftArrow">
            <a:avLst>
              <a:gd name="adj1" fmla="val 50000"/>
              <a:gd name="adj2" fmla="val 4791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itchFamily="18" charset="0"/>
            </a:endParaRPr>
          </a:p>
        </p:txBody>
      </p:sp>
      <p:sp>
        <p:nvSpPr>
          <p:cNvPr id="9229" name="Text Box 12"/>
          <p:cNvSpPr txBox="1">
            <a:spLocks noChangeArrowheads="1"/>
          </p:cNvSpPr>
          <p:nvPr/>
        </p:nvSpPr>
        <p:spPr bwMode="auto">
          <a:xfrm>
            <a:off x="2362200" y="217488"/>
            <a:ext cx="64008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itchFamily="18" charset="0"/>
              </a:rPr>
              <a:t>Số nhỏ  nhất trong các số sau: </a:t>
            </a:r>
          </a:p>
        </p:txBody>
      </p:sp>
      <p:sp>
        <p:nvSpPr>
          <p:cNvPr id="5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14602" y="800100"/>
            <a:ext cx="4724400" cy="642868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1" name="Rectangle 3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295401" y="2514600"/>
            <a:ext cx="914400" cy="400050"/>
          </a:xfrm>
          <a:prstGeom prst="rect">
            <a:avLst/>
          </a:prstGeom>
          <a:blipFill rotWithShape="1">
            <a:blip r:embed="rId6"/>
            <a:stretch>
              <a:fillRect l="-16447" t="-34328" b="-76119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2" name="Rectangle 3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295401" y="1825229"/>
            <a:ext cx="914400" cy="400050"/>
          </a:xfrm>
          <a:prstGeom prst="rect">
            <a:avLst/>
          </a:prstGeom>
          <a:blipFill rotWithShape="1">
            <a:blip r:embed="rId7"/>
            <a:stretch>
              <a:fillRect l="-16447" t="-33824" b="-73529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3" name="Rectangle 3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295401" y="3228975"/>
            <a:ext cx="914400" cy="400050"/>
          </a:xfrm>
          <a:prstGeom prst="rect">
            <a:avLst/>
          </a:prstGeom>
          <a:blipFill rotWithShape="1">
            <a:blip r:embed="rId8"/>
            <a:stretch>
              <a:fillRect l="-29605" t="-34328" r="-3289" b="-76119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4" name="Rectangle 3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295401" y="3948949"/>
            <a:ext cx="914400" cy="400050"/>
          </a:xfrm>
          <a:prstGeom prst="rect">
            <a:avLst/>
          </a:prstGeom>
          <a:blipFill rotWithShape="1">
            <a:blip r:embed="rId9"/>
            <a:stretch>
              <a:fillRect b="-2985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5"/>
                  </p:tgtEl>
                </p:cond>
              </p:nextCondLst>
            </p:seq>
          </p:childTnLst>
        </p:cTn>
      </p:par>
    </p:tnLst>
    <p:bldLst>
      <p:bldP spid="9227" grpId="0" animBg="1"/>
      <p:bldP spid="9228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6">
            <a:lum/>
          </a:blip>
          <a:srcRect/>
          <a:tile tx="0" ty="0" sx="100000" sy="93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763000" y="4248150"/>
            <a:ext cx="406400" cy="381000"/>
          </a:xfrm>
          <a:prstGeom prst="leftArrow">
            <a:avLst>
              <a:gd name="adj1" fmla="val 50000"/>
              <a:gd name="adj2" fmla="val 41667"/>
            </a:avLst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31014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 smtClean="0">
                <a:solidFill>
                  <a:srgbClr val="0033CC"/>
                </a:solidFill>
              </a:rPr>
              <a:t>Việt</a:t>
            </a:r>
            <a:r>
              <a:rPr lang="en-US" sz="2800" dirty="0" smtClean="0">
                <a:solidFill>
                  <a:srgbClr val="0033CC"/>
                </a:solidFill>
              </a:rPr>
              <a:t> Nam </a:t>
            </a:r>
            <a:r>
              <a:rPr lang="en-US" sz="2800" dirty="0" err="1" smtClean="0">
                <a:solidFill>
                  <a:srgbClr val="0033CC"/>
                </a:solidFill>
              </a:rPr>
              <a:t>luôn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trong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tim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chúng</a:t>
            </a:r>
            <a:r>
              <a:rPr lang="en-US" sz="2800" dirty="0" smtClean="0">
                <a:solidFill>
                  <a:srgbClr val="0033CC"/>
                </a:solidFill>
              </a:rPr>
              <a:t> ta.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4" name="Viet-Nam-I-Love-Various-Artists01.mp3" title="pl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61796" y="222376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zoom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6195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</a:t>
            </a:r>
            <a:r>
              <a:rPr lang="en-US" sz="2400" u="sng" dirty="0" smtClean="0">
                <a:solidFill>
                  <a:srgbClr val="FF3300"/>
                </a:solidFill>
              </a:rPr>
              <a:t>TÓM LẠI: ĐỂ SO SÁNH 2 CĂN BẬC HAI SỐ HỌC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66800" y="1102966"/>
                <a:ext cx="5105400" cy="1382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i="1" dirty="0" smtClean="0">
                    <a:solidFill>
                      <a:srgbClr val="FF0000"/>
                    </a:solidFill>
                    <a:latin typeface="Cambria Math"/>
                  </a:rPr>
                  <a:t>Với 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Cambria Math"/>
                  </a:rPr>
                  <a:t> A, B 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Cambria Math"/>
                    <a:sym typeface="Symbol"/>
                  </a:rPr>
                  <a:t> 0</a:t>
                </a:r>
                <a:endParaRPr lang="en-US" sz="4000" b="1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/>
                      </a:rPr>
                      <m:t>𝑨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𝑩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</m:t>
                    </m:r>
                    <m:rad>
                      <m:radPr>
                        <m:degHide m:val="on"/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𝑨</m:t>
                        </m:r>
                      </m:e>
                    </m:rad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Symbol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𝑩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   </a:t>
                </a:r>
                <a:r>
                  <a:rPr lang="en-US" dirty="0" smtClean="0"/>
                  <a:t>           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102966"/>
                <a:ext cx="5105400" cy="1382301"/>
              </a:xfrm>
              <a:prstGeom prst="rect">
                <a:avLst/>
              </a:prstGeom>
              <a:blipFill rotWithShape="1">
                <a:blip r:embed="rId2"/>
                <a:stretch>
                  <a:fillRect t="-8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1500" y="3182178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Chúc</a:t>
            </a:r>
            <a:r>
              <a:rPr lang="en-US" sz="3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mừng</a:t>
            </a:r>
            <a:r>
              <a:rPr lang="en-US" sz="3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3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3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</a:t>
            </a:r>
            <a:r>
              <a:rPr lang="en-US" sz="3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nửa</a:t>
            </a:r>
            <a:r>
              <a:rPr lang="en-US" sz="3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chặng</a:t>
            </a:r>
            <a:r>
              <a:rPr lang="en-US" sz="3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3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0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Cố</a:t>
            </a:r>
            <a:r>
              <a:rPr lang="en-US" sz="3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gắng</a:t>
            </a:r>
            <a:r>
              <a:rPr lang="en-US" sz="3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lên</a:t>
            </a:r>
            <a:r>
              <a:rPr lang="en-US" sz="3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nhé</a:t>
            </a:r>
            <a:r>
              <a:rPr lang="en-US" sz="3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3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104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6&quot;/&gt;&lt;/object&gt;&lt;object type=&quot;3&quot; unique_id=&quot;10005&quot;&gt;&lt;property id=&quot;20148&quot; value=&quot;5&quot;/&gt;&lt;property id=&quot;20300&quot; value=&quot;Slide 2&quot;/&gt;&lt;property id=&quot;20307&quot; value=&quot;264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67&quot;/&gt;&lt;/object&gt;&lt;object type=&quot;3&quot; unique_id=&quot;10008&quot;&gt;&lt;property id=&quot;20148&quot; value=&quot;5&quot;/&gt;&lt;property id=&quot;20300&quot; value=&quot;Slide 5&quot;/&gt;&lt;property id=&quot;20307&quot; value=&quot;268&quot;/&gt;&lt;/object&gt;&lt;object type=&quot;3&quot; unique_id=&quot;10009&quot;&gt;&lt;property id=&quot;20148&quot; value=&quot;5&quot;/&gt;&lt;property id=&quot;20300&quot; value=&quot;Slide 6&quot;/&gt;&lt;property id=&quot;20307&quot; value=&quot;269&quot;/&gt;&lt;/object&gt;&lt;object type=&quot;3&quot; unique_id=&quot;10010&quot;&gt;&lt;property id=&quot;20148&quot; value=&quot;5&quot;/&gt;&lt;property id=&quot;20300&quot; value=&quot;Slide 7&quot;/&gt;&lt;property id=&quot;20307&quot; value=&quot;270&quot;/&gt;&lt;/object&gt;&lt;object type=&quot;3&quot; unique_id=&quot;10011&quot;&gt;&lt;property id=&quot;20148&quot; value=&quot;5&quot;/&gt;&lt;property id=&quot;20300&quot; value=&quot;Slide 8&quot;/&gt;&lt;property id=&quot;20307&quot; value=&quot;259&quot;/&gt;&lt;/object&gt;&lt;object type=&quot;3&quot; unique_id=&quot;10012&quot;&gt;&lt;property id=&quot;20148&quot; value=&quot;5&quot;/&gt;&lt;property id=&quot;20300&quot; value=&quot;Slide 9&quot;/&gt;&lt;property id=&quot;20307&quot; value=&quot;272&quot;/&gt;&lt;/object&gt;&lt;object type=&quot;3&quot; unique_id=&quot;10013&quot;&gt;&lt;property id=&quot;20148&quot; value=&quot;5&quot;/&gt;&lt;property id=&quot;20300&quot; value=&quot;Slide 10&quot;/&gt;&lt;property id=&quot;20307&quot; value=&quot;261&quot;/&gt;&lt;/object&gt;&lt;object type=&quot;3&quot; unique_id=&quot;10014&quot;&gt;&lt;property id=&quot;20148&quot; value=&quot;5&quot;/&gt;&lt;property id=&quot;20300&quot; value=&quot;Slide 11&quot;/&gt;&lt;property id=&quot;20307&quot; value=&quot;262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 l="-2044"/>
          </a:stretch>
        </a:blipFill>
      </a:spPr>
      <a:bodyPr/>
      <a:lstStyle>
        <a:defPPr>
          <a:defRPr>
            <a:noFill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</TotalTime>
  <Words>561</Words>
  <Application>Microsoft Office PowerPoint</Application>
  <PresentationFormat>On-screen Show (16:9)</PresentationFormat>
  <Paragraphs>134</Paragraphs>
  <Slides>17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MS PGothic</vt:lpstr>
      <vt:lpstr>.VnTime</vt:lpstr>
      <vt:lpstr>Arial</vt:lpstr>
      <vt:lpstr>Bodoni MT Condensed</vt:lpstr>
      <vt:lpstr>Calibri</vt:lpstr>
      <vt:lpstr>Cambria Math</vt:lpstr>
      <vt:lpstr>Impact</vt:lpstr>
      <vt:lpstr>Symbol</vt:lpstr>
      <vt:lpstr>Tahoma</vt:lpstr>
      <vt:lpstr>Times New Roman</vt:lpstr>
      <vt:lpstr>UVN Huong Que Nang</vt:lpstr>
      <vt:lpstr>UVN Vung Tau</vt:lpstr>
      <vt:lpstr>VNI-Times</vt:lpstr>
      <vt:lpstr>Wingdings</vt:lpstr>
      <vt:lpstr>Default Design</vt:lpstr>
      <vt:lpstr>Office Theme</vt:lpstr>
      <vt:lpstr>NewsPrint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NGUYEN AN</dc:creator>
  <cp:lastModifiedBy>THANH</cp:lastModifiedBy>
  <cp:revision>69</cp:revision>
  <cp:lastPrinted>1601-01-01T00:00:00Z</cp:lastPrinted>
  <dcterms:created xsi:type="dcterms:W3CDTF">1601-01-01T00:00:00Z</dcterms:created>
  <dcterms:modified xsi:type="dcterms:W3CDTF">2021-08-31T04:56:12Z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