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8" r:id="rId3"/>
    <p:sldId id="259" r:id="rId4"/>
    <p:sldId id="260" r:id="rId5"/>
    <p:sldId id="287" r:id="rId6"/>
    <p:sldId id="261" r:id="rId7"/>
    <p:sldId id="262" r:id="rId8"/>
    <p:sldId id="264" r:id="rId9"/>
    <p:sldId id="268" r:id="rId10"/>
    <p:sldId id="269" r:id="rId11"/>
    <p:sldId id="28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142" d="100"/>
          <a:sy n="142" d="100"/>
        </p:scale>
        <p:origin x="918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4T11:44:19.568" idx="1">
    <p:pos x="7054" y="2596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305CAF8F-1041-46FC-9220-54E0F89D493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8D5C3FAB-B364-4D02-8F99-18A72F645A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914400"/>
            <a:ext cx="32004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981200" y="5032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981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90800" y="3429000"/>
            <a:ext cx="58674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 HÌNH THANG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33800" y="1981200"/>
            <a:ext cx="39624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8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514600" y="4724400"/>
            <a:ext cx="3886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THƯƠNG</a:t>
            </a: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12" name="Picture 11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55" y="0"/>
            <a:ext cx="116674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590800" y="3200400"/>
            <a:ext cx="64770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 </a:t>
            </a:r>
            <a:r>
              <a:rPr lang="en-US" sz="4000" b="1" kern="10" spc="-360" dirty="0" smtClean="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ĐỐI  XỨNG  TRỤC</a:t>
            </a:r>
            <a:endParaRPr lang="en-US" sz="4000" b="1" kern="10" spc="-360" dirty="0">
              <a:ln w="12700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657600" y="2057400"/>
            <a:ext cx="39624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/>
          <p:nvPr/>
        </p:nvSpPr>
        <p:spPr>
          <a:xfrm>
            <a:off x="2286000" y="38100"/>
            <a:ext cx="82296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Tìm các hình có trục đối xứng trong các hình dưới đây</a:t>
            </a:r>
            <a:endParaRPr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Rectangle 5"/>
          <p:cNvSpPr/>
          <p:nvPr/>
        </p:nvSpPr>
        <p:spPr>
          <a:xfrm>
            <a:off x="2209800" y="76200"/>
            <a:ext cx="7848600" cy="1708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sz="9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</a:t>
            </a:r>
            <a:r>
              <a:rPr sz="9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</a:t>
            </a:r>
            <a:r>
              <a:rPr sz="96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</a:t>
            </a:r>
            <a:r>
              <a:rPr sz="9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sz="10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</a:t>
            </a:r>
            <a:r>
              <a:rPr sz="10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sz="10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10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</a:t>
            </a:r>
            <a:endParaRPr sz="106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ebdings" panose="05030102010509060703" pitchFamily="18" charset="2"/>
            </a:endParaRPr>
          </a:p>
        </p:txBody>
      </p:sp>
      <p:grpSp>
        <p:nvGrpSpPr>
          <p:cNvPr id="14340" name="Group 7"/>
          <p:cNvGrpSpPr/>
          <p:nvPr/>
        </p:nvGrpSpPr>
        <p:grpSpPr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14358" name="Line 8"/>
            <p:cNvSpPr/>
            <p:nvPr/>
          </p:nvSpPr>
          <p:spPr>
            <a:xfrm>
              <a:off x="0" y="0"/>
              <a:ext cx="5760" cy="0"/>
            </a:xfrm>
            <a:prstGeom prst="line">
              <a:avLst/>
            </a:prstGeom>
            <a:ln w="38100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9" name="Line 9"/>
            <p:cNvSpPr/>
            <p:nvPr/>
          </p:nvSpPr>
          <p:spPr>
            <a:xfrm>
              <a:off x="0" y="4320"/>
              <a:ext cx="5760" cy="0"/>
            </a:xfrm>
            <a:prstGeom prst="line">
              <a:avLst/>
            </a:prstGeom>
            <a:ln w="38100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60" name="Line 10"/>
            <p:cNvSpPr/>
            <p:nvPr/>
          </p:nvSpPr>
          <p:spPr>
            <a:xfrm>
              <a:off x="0" y="0"/>
              <a:ext cx="0" cy="4320"/>
            </a:xfrm>
            <a:prstGeom prst="line">
              <a:avLst/>
            </a:prstGeom>
            <a:ln w="38100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61" name="Line 11"/>
            <p:cNvSpPr/>
            <p:nvPr/>
          </p:nvSpPr>
          <p:spPr>
            <a:xfrm>
              <a:off x="5760" y="0"/>
              <a:ext cx="0" cy="4320"/>
            </a:xfrm>
            <a:prstGeom prst="line">
              <a:avLst/>
            </a:prstGeom>
            <a:ln w="38100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8451" name="AutoShape 19"/>
          <p:cNvSpPr/>
          <p:nvPr/>
        </p:nvSpPr>
        <p:spPr>
          <a:xfrm>
            <a:off x="2043114" y="2133600"/>
            <a:ext cx="1176337" cy="1576388"/>
          </a:xfrm>
          <a:prstGeom prst="flowChartDecision">
            <a:avLst/>
          </a:prstGeom>
          <a:solidFill>
            <a:srgbClr val="00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8452" name="Line 20"/>
          <p:cNvSpPr/>
          <p:nvPr/>
        </p:nvSpPr>
        <p:spPr>
          <a:xfrm>
            <a:off x="1676400" y="2928938"/>
            <a:ext cx="1828800" cy="0"/>
          </a:xfrm>
          <a:prstGeom prst="line">
            <a:avLst/>
          </a:prstGeom>
          <a:ln w="38100" cap="rnd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53" name="Line 21"/>
          <p:cNvSpPr/>
          <p:nvPr/>
        </p:nvSpPr>
        <p:spPr>
          <a:xfrm>
            <a:off x="2631123" y="1749425"/>
            <a:ext cx="0" cy="2209800"/>
          </a:xfrm>
          <a:prstGeom prst="line">
            <a:avLst/>
          </a:prstGeom>
          <a:ln w="38100" cap="rnd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54" name="Rectangle 22"/>
          <p:cNvSpPr/>
          <p:nvPr/>
        </p:nvSpPr>
        <p:spPr>
          <a:xfrm>
            <a:off x="4029075" y="1257300"/>
            <a:ext cx="1752600" cy="297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900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</a:t>
            </a:r>
            <a:endParaRPr sz="18900" dirty="0">
              <a:solidFill>
                <a:srgbClr val="FF66FF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455" name="Line 23"/>
          <p:cNvSpPr/>
          <p:nvPr/>
        </p:nvSpPr>
        <p:spPr>
          <a:xfrm>
            <a:off x="5029200" y="1749426"/>
            <a:ext cx="1588" cy="2517775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56" name="Rectangle 24"/>
          <p:cNvSpPr/>
          <p:nvPr/>
        </p:nvSpPr>
        <p:spPr>
          <a:xfrm>
            <a:off x="6249988" y="1158875"/>
            <a:ext cx="1993900" cy="29718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sz="18900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</a:t>
            </a:r>
            <a:endParaRPr sz="18900" dirty="0">
              <a:solidFill>
                <a:srgbClr val="99CC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457" name="Line 25"/>
          <p:cNvSpPr/>
          <p:nvPr/>
        </p:nvSpPr>
        <p:spPr>
          <a:xfrm>
            <a:off x="7250113" y="1704976"/>
            <a:ext cx="0" cy="2574925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58" name="Rectangle 26"/>
          <p:cNvSpPr/>
          <p:nvPr/>
        </p:nvSpPr>
        <p:spPr>
          <a:xfrm>
            <a:off x="8499475" y="1096963"/>
            <a:ext cx="1968500" cy="297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9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endParaRPr sz="189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459" name="Line 27"/>
          <p:cNvSpPr/>
          <p:nvPr/>
        </p:nvSpPr>
        <p:spPr>
          <a:xfrm>
            <a:off x="9482456" y="1795145"/>
            <a:ext cx="3175" cy="2484438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67" name="Rectangle 35"/>
          <p:cNvSpPr/>
          <p:nvPr/>
        </p:nvSpPr>
        <p:spPr>
          <a:xfrm>
            <a:off x="2735264" y="4027489"/>
            <a:ext cx="2130425" cy="2713037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sz="172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</a:t>
            </a:r>
            <a:endParaRPr sz="17200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468" name="Line 36"/>
          <p:cNvSpPr/>
          <p:nvPr/>
        </p:nvSpPr>
        <p:spPr>
          <a:xfrm flipH="1">
            <a:off x="3790951" y="3886201"/>
            <a:ext cx="22225" cy="2830513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69" name="Line 37"/>
          <p:cNvSpPr/>
          <p:nvPr/>
        </p:nvSpPr>
        <p:spPr>
          <a:xfrm rot="-4300359">
            <a:off x="3756025" y="4006850"/>
            <a:ext cx="57150" cy="27559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70" name="Line 38"/>
          <p:cNvSpPr/>
          <p:nvPr/>
        </p:nvSpPr>
        <p:spPr>
          <a:xfrm rot="4285529" flipV="1">
            <a:off x="3824288" y="3976689"/>
            <a:ext cx="50800" cy="2816225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71" name="Line 39"/>
          <p:cNvSpPr/>
          <p:nvPr/>
        </p:nvSpPr>
        <p:spPr>
          <a:xfrm rot="-2128976" flipH="1">
            <a:off x="3849370" y="4040824"/>
            <a:ext cx="1588" cy="2949575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72" name="Line 40"/>
          <p:cNvSpPr/>
          <p:nvPr/>
        </p:nvSpPr>
        <p:spPr>
          <a:xfrm rot="2175870" flipH="1">
            <a:off x="3635376" y="4265613"/>
            <a:ext cx="9525" cy="2684462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473" name="Rectangle 41"/>
          <p:cNvSpPr/>
          <p:nvPr/>
        </p:nvSpPr>
        <p:spPr>
          <a:xfrm>
            <a:off x="7086600" y="3822700"/>
            <a:ext cx="2368550" cy="2713038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sz="172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</a:t>
            </a:r>
            <a:endParaRPr sz="172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ebdings" panose="05030102010509060703" pitchFamily="18" charset="2"/>
            </a:endParaRPr>
          </a:p>
        </p:txBody>
      </p:sp>
      <p:sp>
        <p:nvSpPr>
          <p:cNvPr id="18474" name="Line 42"/>
          <p:cNvSpPr/>
          <p:nvPr/>
        </p:nvSpPr>
        <p:spPr>
          <a:xfrm>
            <a:off x="8269289" y="3617914"/>
            <a:ext cx="22225" cy="3163887"/>
          </a:xfrm>
          <a:prstGeom prst="line">
            <a:avLst/>
          </a:prstGeom>
          <a:ln w="38100" cap="flat" cmpd="sng">
            <a:solidFill>
              <a:srgbClr val="CC0000"/>
            </a:solidFill>
            <a:prstDash val="sysDot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animBg="1"/>
      <p:bldP spid="18451" grpId="1" animBg="1"/>
      <p:bldP spid="18454" grpId="0"/>
      <p:bldP spid="18454" grpId="1"/>
      <p:bldP spid="18456" grpId="0"/>
      <p:bldP spid="18456" grpId="1"/>
      <p:bldP spid="18458" grpId="0"/>
      <p:bldP spid="18458" grpId="1"/>
      <p:bldP spid="18467" grpId="0"/>
      <p:bldP spid="18467" grpId="1"/>
      <p:bldP spid="18473" grpId="0"/>
      <p:bldP spid="1847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8" name="Picture 4" descr="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6398" y="1623060"/>
            <a:ext cx="3887787" cy="4525963"/>
          </a:xfrm>
          <a:noFill/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6096000" y="1219200"/>
            <a:ext cx="0" cy="533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168900" y="21590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168900" y="2578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4660900" y="3048000"/>
            <a:ext cx="29591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4876800" y="4724400"/>
            <a:ext cx="24384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232400" y="5372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276850" y="56896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48006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2743200" imgH="4267200" progId="Equation.DSMT4">
                  <p:embed/>
                </p:oleObj>
              </mc:Choice>
              <mc:Fallback>
                <p:oleObj name="Equation" r:id="rId4" imgW="2743200" imgH="4267200" progId="Equation.DSMT4">
                  <p:embed/>
                  <p:pic>
                    <p:nvPicPr>
                      <p:cNvPr id="0" name="Picture 204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6108700" y="2006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6108700" y="24257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6108700" y="5694363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6108700" y="5207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6115050" y="2895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6108700" y="4572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56388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65659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5638800" y="2451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6565900" y="246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5410200" y="28956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6819900" y="28829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5638800" y="4546600"/>
            <a:ext cx="0" cy="228600"/>
          </a:xfrm>
          <a:prstGeom prst="line">
            <a:avLst/>
          </a:prstGeom>
          <a:noFill/>
          <a:ln w="69850" cmpd="tri">
            <a:solidFill>
              <a:srgbClr val="008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6667500" y="4546600"/>
            <a:ext cx="0" cy="228600"/>
          </a:xfrm>
          <a:prstGeom prst="line">
            <a:avLst/>
          </a:prstGeom>
          <a:noFill/>
          <a:ln w="79375" cmpd="tri">
            <a:solidFill>
              <a:srgbClr val="008000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5715000" y="5257800"/>
            <a:ext cx="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6540500" y="5257800"/>
            <a:ext cx="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5715000" y="5575300"/>
            <a:ext cx="0" cy="228600"/>
          </a:xfrm>
          <a:prstGeom prst="line">
            <a:avLst/>
          </a:prstGeom>
          <a:noFill/>
          <a:ln w="66675" cmpd="dbl">
            <a:solidFill>
              <a:srgbClr val="FF00FF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6540500" y="5562600"/>
            <a:ext cx="0" cy="228600"/>
          </a:xfrm>
          <a:prstGeom prst="line">
            <a:avLst/>
          </a:prstGeom>
          <a:noFill/>
          <a:ln w="60325" cmpd="dbl">
            <a:solidFill>
              <a:srgbClr val="FF00FF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4539933" y="3581083"/>
            <a:ext cx="3200400" cy="1428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6115050" y="3429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2324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199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 animBg="1"/>
      <p:bldP spid="47122" grpId="1" animBg="1"/>
      <p:bldP spid="47123" grpId="0" animBg="1"/>
      <p:bldP spid="47123" grpId="1" animBg="1"/>
      <p:bldP spid="47124" grpId="0" animBg="1"/>
      <p:bldP spid="47124" grpId="1" animBg="1"/>
      <p:bldP spid="47125" grpId="0" animBg="1"/>
      <p:bldP spid="47125" grpId="1" animBg="1"/>
      <p:bldP spid="47126" grpId="0" animBg="1"/>
      <p:bldP spid="47126" grpId="1" animBg="1"/>
      <p:bldP spid="47127" grpId="0" animBg="1"/>
      <p:bldP spid="47127" grpId="1" animBg="1"/>
      <p:bldP spid="47142" grpId="0" animBg="1"/>
      <p:bldP spid="471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inh họa hình có trục đối xứng - Tư liệu tham khảo - Tôn Nữ Bích Vân - Blog  Toán TH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9" y="2280924"/>
            <a:ext cx="3397867" cy="19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Đối xứng trong nghệ thuật (Phần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20" y="2265684"/>
            <a:ext cx="3550920" cy="21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Ấn tượng kiến trúc đối xứng của lăng mộ Humay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4" y="2232353"/>
            <a:ext cx="3690603" cy="21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ối xứng trong nghệ thuật (Phần 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409501"/>
            <a:ext cx="3386453" cy="20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ẫu biểu tượng đối xứng xoay lá, mẫu công cụ, tác phẩm nghệ thuật, đối xứng  trục png | PNG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555" y="11025500"/>
            <a:ext cx="1046131" cy="5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Switzerlan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72" y="4512446"/>
            <a:ext cx="2219468" cy="19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ùa Thiên Mụ - Thien Mu Pagoda | Yeuduli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3" y="4497841"/>
            <a:ext cx="3731971" cy="19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Butterfly Illustration, Winged Butterfly, Blue Butterfly, Black  Pattern Wings PNG Transparent Clipart Image and PSD File for Free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263311"/>
            <a:ext cx="3386453" cy="1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ối xứng - Wikiw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7" y="-106618"/>
            <a:ext cx="3622383" cy="23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ích hợp hoạt động tạo hình với hoạt động làm quen với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4" y="218022"/>
            <a:ext cx="3630981" cy="19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7963" y="6089564"/>
            <a:ext cx="11633981" cy="74739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SAU ĐÂY CÓ ĐẶC ĐIỂM GÌ GIỐNG NHAU?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78966" y="0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63176" y="-106618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88062" y="0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78966" y="2280924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63176" y="2232353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988062" y="2038580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78966" y="4117424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63176" y="4232912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88062" y="4117424"/>
            <a:ext cx="0" cy="2602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87365" y="5431099"/>
            <a:ext cx="3491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1040130" y="3075305"/>
            <a:ext cx="10370185" cy="706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LÀ HÌNH CÓ TRỤC ĐỐI XỨNG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 bldLvl="0" animBg="1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inh họa hình có trục đối xứng - Tư liệu tham khảo - Tôn Nữ Bích Vân - Blog  Toán TH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7" y="2280924"/>
            <a:ext cx="3397867" cy="19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Đối xứng trong nghệ thuật (Phần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2265684"/>
            <a:ext cx="3550920" cy="21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Ấn tượng kiến trúc đối xứng của lăng mộ Humay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4" y="2232353"/>
            <a:ext cx="3690603" cy="21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ối xứng trong nghệ thuật (Phần 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409501"/>
            <a:ext cx="3386453" cy="20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ẫu biểu tượng đối xứng xoay lá, mẫu công cụ, tác phẩm nghệ thuật, đối xứng  trục png | PNG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555" y="11025500"/>
            <a:ext cx="1046131" cy="5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Switzerlan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72" y="4512446"/>
            <a:ext cx="2219468" cy="19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ùa Thiên Mụ - Thien Mu Pagoda | Yeuduli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12" y="4512446"/>
            <a:ext cx="3731971" cy="19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SAU ĐÂY CÓ ĐẶC ĐIỂM GÌ GIỐNG NHAU?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Blue Butterfly Illustration, Winged Butterfly, Blue Butterfly, Black  Pattern Wings PNG Transparent Clipart Image and PSD File for Free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263311"/>
            <a:ext cx="3386453" cy="1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ối xứng - Wikiw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7" y="-106618"/>
            <a:ext cx="3622383" cy="23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ích hợp hoạt động tạo hình với hoạt động làm quen với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4" y="218657"/>
            <a:ext cx="3630981" cy="19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822" y="5903844"/>
            <a:ext cx="11392734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ĐÓ CÓ TÍNH CHẤT GÌ MÀ ĐƯỢC SỬ DỤNG PHỔ BIẾN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THẾ!  HÔM NAY CÁC EM  SẼ TÌM HIỂU CHÚNG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655"/>
            <a:ext cx="10515600" cy="59499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9.  BÀI 6  ĐỐI XỨNG TRỤC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426720" y="629285"/>
            <a:ext cx="780288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HAI ĐIỂM ĐỐI XỨNG QUA MỘT ĐƯỜNG THẲNG.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312420" y="1224280"/>
            <a:ext cx="1123188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?1. Cho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A’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AA’.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17830" y="2599362"/>
            <a:ext cx="2419210" cy="2323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3776" y="2458800"/>
            <a:ext cx="325120" cy="5835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2645" y="2183437"/>
            <a:ext cx="36893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900" y="2342495"/>
            <a:ext cx="470535" cy="4603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A’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8235" y="2751455"/>
            <a:ext cx="746125" cy="8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8913205">
            <a:off x="1879243" y="3436805"/>
            <a:ext cx="217175" cy="22926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4116705"/>
            <a:ext cx="72961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81456" y="3048475"/>
            <a:ext cx="182880" cy="150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18359" y="3875244"/>
            <a:ext cx="182880" cy="150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43605" y="2023745"/>
            <a:ext cx="806132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A’ gọi là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&lt;=&gt; d là đường trung trực của đoạn thẳng AA’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5808" y="3407102"/>
            <a:ext cx="2370455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53105" y="4025900"/>
            <a:ext cx="873315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điểm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05910" y="5210834"/>
            <a:ext cx="1990725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47681" y="5870831"/>
            <a:ext cx="865251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thuộc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qua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438400" y="4551680"/>
            <a:ext cx="4495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64360" y="3562985"/>
            <a:ext cx="732790" cy="798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7" grpId="0" animBg="1"/>
      <p:bldP spid="17" grpId="1" animBg="1"/>
      <p:bldP spid="21" grpId="0"/>
      <p:bldP spid="21" grpId="1"/>
      <p:bldP spid="27" grpId="0"/>
      <p:bldP spid="27" grpId="1"/>
      <p:bldP spid="28" grpId="0"/>
      <p:bldP spid="28" grpId="1"/>
      <p:bldP spid="29" grpId="0"/>
      <p:bldP spid="29" grpId="1"/>
      <p:bldP spid="44" grpId="0"/>
      <p:bldP spid="44" grpId="1"/>
      <p:bldP spid="45" grpId="0"/>
      <p:bldP spid="45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82245"/>
            <a:ext cx="10515600" cy="5949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9.  BÀI 6  ĐỐI XỨNG TRỤC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441960" y="640080"/>
            <a:ext cx="9360535" cy="59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HAI HÌNH ĐỐI XỨNG QUA MỘT ĐƯỜNG THẲNG.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0126" y="4029976"/>
            <a:ext cx="504126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A’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qua d, </a:t>
            </a:r>
          </a:p>
        </p:txBody>
      </p:sp>
      <p:sp>
        <p:nvSpPr>
          <p:cNvPr id="32" name="Title 1"/>
          <p:cNvSpPr txBox="1"/>
          <p:nvPr/>
        </p:nvSpPr>
        <p:spPr>
          <a:xfrm>
            <a:off x="373380" y="1097915"/>
            <a:ext cx="6610985" cy="59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?2. Cho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grpSp>
        <p:nvGrpSpPr>
          <p:cNvPr id="2052" name="Group 2051"/>
          <p:cNvGrpSpPr/>
          <p:nvPr/>
        </p:nvGrpSpPr>
        <p:grpSpPr>
          <a:xfrm>
            <a:off x="562759" y="1804033"/>
            <a:ext cx="3802866" cy="1675845"/>
            <a:chOff x="643404" y="1766568"/>
            <a:chExt cx="3802866" cy="1675845"/>
          </a:xfrm>
          <a:solidFill>
            <a:schemeClr val="bg1"/>
          </a:solidFill>
        </p:grpSpPr>
        <p:cxnSp>
          <p:nvCxnSpPr>
            <p:cNvPr id="10" name="Straight Connector 9"/>
            <p:cNvCxnSpPr/>
            <p:nvPr/>
          </p:nvCxnSpPr>
          <p:spPr>
            <a:xfrm>
              <a:off x="956310" y="3242358"/>
              <a:ext cx="3489960" cy="228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3404" y="3042303"/>
              <a:ext cx="312906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sz="2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04846" y="2395924"/>
              <a:ext cx="370614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20440" y="1766568"/>
              <a:ext cx="356188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sz="2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775460" y="2170489"/>
              <a:ext cx="1851660" cy="51309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69570" y="4491529"/>
            <a:ext cx="3098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endParaRPr 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0126" y="4489963"/>
            <a:ext cx="510222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B’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qua d,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40530" y="4951420"/>
            <a:ext cx="832421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C’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 qua d,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0" y="5413223"/>
            <a:ext cx="1036002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thẳng kiểm tra xem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C’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A’B’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82245"/>
            <a:ext cx="10515600" cy="5949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9.  BÀI 6  ĐỐI XỨNG TRỤC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441960" y="640080"/>
            <a:ext cx="7802880" cy="59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HAI HÌNH ĐỐI XỨNG QUA MỘT ĐƯỜNG THẲNG.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3605" y="3566795"/>
            <a:ext cx="7019925" cy="2676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thẳng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trục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xứng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481" y="5779288"/>
            <a:ext cx="3098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endParaRPr lang="en-US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373380" y="1087120"/>
            <a:ext cx="6501765" cy="594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?2. Cho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53440" y="3252470"/>
            <a:ext cx="3489960" cy="22860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0385" y="3052445"/>
            <a:ext cx="313055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01750" y="2406015"/>
            <a:ext cx="370840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50590" y="1685290"/>
            <a:ext cx="356235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52695" y="2914824"/>
            <a:ext cx="35356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 SGK)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19625" y="1815465"/>
            <a:ext cx="702310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A’B’ ở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</p:txBody>
      </p:sp>
      <p:cxnSp>
        <p:nvCxnSpPr>
          <p:cNvPr id="2054" name="Straight Connector 2053"/>
          <p:cNvCxnSpPr/>
          <p:nvPr/>
        </p:nvCxnSpPr>
        <p:spPr>
          <a:xfrm>
            <a:off x="1720850" y="2695427"/>
            <a:ext cx="6351" cy="557043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/>
          <p:nvPr/>
        </p:nvCxnSpPr>
        <p:spPr>
          <a:xfrm>
            <a:off x="3749527" y="2162175"/>
            <a:ext cx="14753" cy="1108075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/>
          <p:cNvSpPr txBox="1"/>
          <p:nvPr/>
        </p:nvSpPr>
        <p:spPr>
          <a:xfrm>
            <a:off x="1231265" y="3967480"/>
            <a:ext cx="44132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00113" y="4607734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cxnSp>
        <p:nvCxnSpPr>
          <p:cNvPr id="2068" name="Straight Connector 2067"/>
          <p:cNvCxnSpPr/>
          <p:nvPr/>
        </p:nvCxnSpPr>
        <p:spPr>
          <a:xfrm>
            <a:off x="1620520" y="2961005"/>
            <a:ext cx="226695" cy="10795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594485" y="3546475"/>
            <a:ext cx="252730" cy="6350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TextBox 2068"/>
          <p:cNvSpPr txBox="1"/>
          <p:nvPr/>
        </p:nvSpPr>
        <p:spPr>
          <a:xfrm>
            <a:off x="2598359" y="1776764"/>
            <a:ext cx="37221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19656" y="3905467"/>
            <a:ext cx="3097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53655" y="2092142"/>
            <a:ext cx="36449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071" name="Straight Connector 2070"/>
          <p:cNvCxnSpPr/>
          <p:nvPr/>
        </p:nvCxnSpPr>
        <p:spPr>
          <a:xfrm flipH="1">
            <a:off x="2997950" y="2332990"/>
            <a:ext cx="5396" cy="937260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507615" y="4177665"/>
            <a:ext cx="616585" cy="429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1727200" y="3099435"/>
            <a:ext cx="226695" cy="172085"/>
          </a:xfrm>
          <a:prstGeom prst="bentConnector3">
            <a:avLst>
              <a:gd name="adj1" fmla="val 5014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>
            <a:off x="3747135" y="3124200"/>
            <a:ext cx="224155" cy="151130"/>
          </a:xfrm>
          <a:prstGeom prst="bentConnector3">
            <a:avLst>
              <a:gd name="adj1" fmla="val 5014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06725" y="3250565"/>
            <a:ext cx="0" cy="927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995295" y="3083560"/>
            <a:ext cx="238125" cy="177800"/>
          </a:xfrm>
          <a:prstGeom prst="bentConnector3">
            <a:avLst>
              <a:gd name="adj1" fmla="val 5013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qual 12"/>
          <p:cNvSpPr/>
          <p:nvPr/>
        </p:nvSpPr>
        <p:spPr>
          <a:xfrm>
            <a:off x="3628707" y="2649855"/>
            <a:ext cx="230506" cy="11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3624262" y="3768090"/>
            <a:ext cx="287843" cy="11874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874645" y="3714114"/>
            <a:ext cx="239712" cy="1727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874645" y="2649855"/>
            <a:ext cx="228600" cy="23558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73"/>
          <p:cNvSpPr txBox="1"/>
          <p:nvPr/>
        </p:nvSpPr>
        <p:spPr>
          <a:xfrm>
            <a:off x="1567032" y="3566795"/>
            <a:ext cx="3460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0" name="TextBox 73"/>
          <p:cNvSpPr txBox="1"/>
          <p:nvPr/>
        </p:nvSpPr>
        <p:spPr>
          <a:xfrm>
            <a:off x="3602405" y="4146032"/>
            <a:ext cx="3097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cxnSp>
        <p:nvCxnSpPr>
          <p:cNvPr id="2064" name="Straight Connector 2063"/>
          <p:cNvCxnSpPr/>
          <p:nvPr/>
        </p:nvCxnSpPr>
        <p:spPr>
          <a:xfrm>
            <a:off x="1782410" y="3851762"/>
            <a:ext cx="1951355" cy="5473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92762" y="2168377"/>
            <a:ext cx="2074545" cy="527050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747135" y="3250565"/>
            <a:ext cx="17145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727200" y="3270250"/>
            <a:ext cx="1" cy="551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1" grpId="0" animBg="1"/>
      <p:bldP spid="41" grpId="1" animBg="1"/>
      <p:bldP spid="43" grpId="0" bldLvl="0" animBg="1"/>
      <p:bldP spid="43" grpId="1" animBg="1"/>
      <p:bldP spid="46" grpId="0" bldLvl="0" animBg="1"/>
      <p:bldP spid="46" grpId="1" animBg="1"/>
      <p:bldP spid="50" grpId="0" bldLvl="0" animBg="1"/>
      <p:bldP spid="50" grpId="1" animBg="1"/>
      <p:bldP spid="2062" grpId="0" bldLvl="0" animBg="1"/>
      <p:bldP spid="2062" grpId="1" animBg="1"/>
      <p:bldP spid="2069" grpId="0" animBg="1"/>
      <p:bldP spid="2069" grpId="1" animBg="1"/>
      <p:bldP spid="73" grpId="0" animBg="1"/>
      <p:bldP spid="73" grpId="1" animBg="1"/>
      <p:bldP spid="74" grpId="0" bldLvl="0" animBg="1"/>
      <p:bldP spid="74" grpId="1" animBg="1"/>
      <p:bldP spid="79" grpId="0" bldLvl="0" animBg="1"/>
      <p:bldP spid="79" grpId="1" animBg="1"/>
      <p:bldP spid="13" grpId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bldLvl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82245"/>
            <a:ext cx="10515600" cy="5949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9.  BÀI 6  ĐỐI XỨNG TRỤC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441960" y="640080"/>
            <a:ext cx="780288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HAI HÌNH ĐỐI XỨNG QUA MỘT ĐƯỜNG THẲNG.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91258" y="1349205"/>
            <a:ext cx="657966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A’, B’, C’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A, B, C qua d.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34305" y="2378710"/>
            <a:ext cx="2816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393565" y="2971800"/>
            <a:ext cx="72326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A’C’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77360" y="3839845"/>
            <a:ext cx="7809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A’B’C’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55135" y="4373880"/>
            <a:ext cx="7832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 tam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A’B’C’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47040" y="5233488"/>
            <a:ext cx="111785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Nhận xét :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6" name="Elbow Connector 5"/>
          <p:cNvCxnSpPr/>
          <p:nvPr/>
        </p:nvCxnSpPr>
        <p:spPr>
          <a:xfrm rot="5400000" flipV="1">
            <a:off x="2435225" y="3089910"/>
            <a:ext cx="239395" cy="1638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10820" y="1723390"/>
            <a:ext cx="4615180" cy="3284220"/>
            <a:chOff x="332" y="2714"/>
            <a:chExt cx="7268" cy="5172"/>
          </a:xfrm>
        </p:grpSpPr>
        <p:grpSp>
          <p:nvGrpSpPr>
            <p:cNvPr id="11" name="Group 10"/>
            <p:cNvGrpSpPr/>
            <p:nvPr/>
          </p:nvGrpSpPr>
          <p:grpSpPr>
            <a:xfrm>
              <a:off x="332" y="2714"/>
              <a:ext cx="7268" cy="5172"/>
              <a:chOff x="332" y="2714"/>
              <a:chExt cx="7268" cy="517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32" y="2714"/>
                <a:ext cx="7268" cy="5172"/>
                <a:chOff x="609733" y="3254632"/>
                <a:chExt cx="4615268" cy="3284229"/>
              </a:xfrm>
            </p:grpSpPr>
            <p:sp>
              <p:nvSpPr>
                <p:cNvPr id="39" name="Right Triangle 38"/>
                <p:cNvSpPr/>
                <p:nvPr/>
              </p:nvSpPr>
              <p:spPr>
                <a:xfrm rot="18324110" flipH="1">
                  <a:off x="844947" y="3972274"/>
                  <a:ext cx="1205067" cy="1675495"/>
                </a:xfrm>
                <a:prstGeom prst="rtTriangle">
                  <a:avLst/>
                </a:prstGeom>
                <a:solidFill>
                  <a:schemeClr val="tx1"/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587611" y="6077196"/>
                  <a:ext cx="3385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2889322" y="3254632"/>
                  <a:ext cx="2335679" cy="2915327"/>
                  <a:chOff x="487680" y="3199557"/>
                  <a:chExt cx="2335679" cy="2915327"/>
                </a:xfrm>
              </p:grpSpPr>
              <p:cxnSp>
                <p:nvCxnSpPr>
                  <p:cNvPr id="4" name="Straight Connector 3"/>
                  <p:cNvCxnSpPr/>
                  <p:nvPr/>
                </p:nvCxnSpPr>
                <p:spPr>
                  <a:xfrm>
                    <a:off x="487680" y="3199557"/>
                    <a:ext cx="0" cy="2915327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" name="Right Triangle 4"/>
                  <p:cNvSpPr/>
                  <p:nvPr/>
                </p:nvSpPr>
                <p:spPr>
                  <a:xfrm rot="3275890">
                    <a:off x="1383078" y="3941795"/>
                    <a:ext cx="1205067" cy="1675495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41027" y="4246000"/>
                    <a:ext cx="49244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B’</a:t>
                    </a:r>
                    <a:endParaRPr lang="en-US" sz="2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252826" y="3411524"/>
                    <a:ext cx="47596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A’</a:t>
                    </a:r>
                    <a:endParaRPr lang="en-US" sz="2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630958" y="5573256"/>
                    <a:ext cx="49244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C’</a:t>
                    </a:r>
                    <a:endParaRPr lang="en-US" sz="2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771955" y="5801707"/>
                  <a:ext cx="2295706" cy="3047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083197" y="3818338"/>
                  <a:ext cx="3606293" cy="24595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2312130" y="4307157"/>
                  <a:ext cx="389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824186" y="3448272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1367213" y="5586112"/>
                  <a:ext cx="389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648571" y="4691331"/>
                  <a:ext cx="0" cy="2308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3659940" y="3685706"/>
                  <a:ext cx="137160" cy="242558"/>
                  <a:chOff x="5927454" y="4017612"/>
                  <a:chExt cx="137160" cy="242558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5927454" y="4017612"/>
                    <a:ext cx="0" cy="23083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6003654" y="4029337"/>
                    <a:ext cx="60960" cy="230833"/>
                    <a:chOff x="5500734" y="4017612"/>
                    <a:chExt cx="60960" cy="230833"/>
                  </a:xfrm>
                </p:grpSpPr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5500734" y="4017612"/>
                      <a:ext cx="0" cy="23083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5561694" y="4017612"/>
                      <a:ext cx="0" cy="23083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2332233" y="5674095"/>
                  <a:ext cx="60960" cy="230833"/>
                  <a:chOff x="5500734" y="4017612"/>
                  <a:chExt cx="60960" cy="230833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500734" y="4017612"/>
                    <a:ext cx="0" cy="23083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5561694" y="4017612"/>
                    <a:ext cx="0" cy="23083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458741" y="5692677"/>
                  <a:ext cx="60960" cy="230833"/>
                  <a:chOff x="5500734" y="4017612"/>
                  <a:chExt cx="60960" cy="230833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5500734" y="4017612"/>
                    <a:ext cx="0" cy="23083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5561694" y="4017612"/>
                    <a:ext cx="0" cy="23083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418428" y="4804204"/>
                  <a:ext cx="969404" cy="30413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087028" y="4688787"/>
                  <a:ext cx="0" cy="2308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Group 77"/>
                <p:cNvGrpSpPr/>
                <p:nvPr/>
              </p:nvGrpSpPr>
              <p:grpSpPr>
                <a:xfrm>
                  <a:off x="2042504" y="3712812"/>
                  <a:ext cx="137160" cy="242558"/>
                  <a:chOff x="5927454" y="4017612"/>
                  <a:chExt cx="137160" cy="242558"/>
                </a:xfrm>
              </p:grpSpPr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5927454" y="4017612"/>
                    <a:ext cx="0" cy="23083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6003654" y="4029337"/>
                    <a:ext cx="60960" cy="230833"/>
                    <a:chOff x="5500734" y="4017612"/>
                    <a:chExt cx="60960" cy="230833"/>
                  </a:xfrm>
                </p:grpSpPr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>
                      <a:off x="5500734" y="4017612"/>
                      <a:ext cx="0" cy="23083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5561694" y="4017612"/>
                      <a:ext cx="0" cy="23083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3" name="Elbow Connector 2"/>
              <p:cNvCxnSpPr/>
              <p:nvPr/>
            </p:nvCxnSpPr>
            <p:spPr>
              <a:xfrm>
                <a:off x="3922" y="3310"/>
                <a:ext cx="378" cy="292"/>
              </a:xfrm>
              <a:prstGeom prst="bentConnector3">
                <a:avLst>
                  <a:gd name="adj1" fmla="val 5026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Elbow Connector 9"/>
            <p:cNvCxnSpPr/>
            <p:nvPr/>
          </p:nvCxnSpPr>
          <p:spPr>
            <a:xfrm>
              <a:off x="3911" y="6471"/>
              <a:ext cx="532" cy="275"/>
            </a:xfrm>
            <a:prstGeom prst="bentConnector3">
              <a:avLst>
                <a:gd name="adj1" fmla="val 5018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4" grpId="0"/>
      <p:bldP spid="85" grpId="0"/>
      <p:bldP spid="86" grpId="0"/>
      <p:bldP spid="87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82245"/>
            <a:ext cx="10515600" cy="59499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9.  BÀI 6  ĐỐI XỨNG TRỤC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3540" y="1457837"/>
            <a:ext cx="1138428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?3. Cho tam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AH.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ABC qua AH </a:t>
            </a:r>
          </a:p>
        </p:txBody>
      </p:sp>
      <p:sp>
        <p:nvSpPr>
          <p:cNvPr id="48" name="Title 1"/>
          <p:cNvSpPr txBox="1"/>
          <p:nvPr/>
        </p:nvSpPr>
        <p:spPr>
          <a:xfrm>
            <a:off x="441960" y="777283"/>
            <a:ext cx="780288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 HÌNH CÓ TRỤC ĐỐI XỨNG.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16933" y="2544707"/>
            <a:ext cx="8268897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 qua AH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ABC. Ta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90333" y="4061475"/>
            <a:ext cx="2649762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88590" y="4714875"/>
            <a:ext cx="915924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stote" panose="020B72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stote" panose="020B7200000000000000" pitchFamily="34" charset="0"/>
                <a:cs typeface="Times New Roman" panose="02020603050405020304" pitchFamily="18" charset="0"/>
              </a:rPr>
              <a:t>H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 d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stote" panose="020B72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40" y="2628265"/>
            <a:ext cx="2561590" cy="3317240"/>
            <a:chOff x="948" y="4560"/>
            <a:chExt cx="4034" cy="5224"/>
          </a:xfrm>
        </p:grpSpPr>
        <p:grpSp>
          <p:nvGrpSpPr>
            <p:cNvPr id="22" name="Group 21"/>
            <p:cNvGrpSpPr/>
            <p:nvPr/>
          </p:nvGrpSpPr>
          <p:grpSpPr>
            <a:xfrm>
              <a:off x="948" y="4560"/>
              <a:ext cx="4034" cy="4552"/>
              <a:chOff x="601947" y="3124120"/>
              <a:chExt cx="2561603" cy="312177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01947" y="3124120"/>
                <a:ext cx="2561603" cy="3121773"/>
                <a:chOff x="937227" y="3126833"/>
                <a:chExt cx="2561603" cy="3121773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2013678" y="3126833"/>
                  <a:ext cx="407484" cy="497154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r>
                    <a:rPr lang="en-US" sz="2400" dirty="0" smtClean="0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937227" y="5751122"/>
                  <a:ext cx="389850" cy="497154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108980" y="5751452"/>
                  <a:ext cx="389850" cy="497154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cxnSp>
              <p:nvCxnSpPr>
                <p:cNvPr id="11" name="Straight Connector 10"/>
                <p:cNvCxnSpPr>
                  <a:stCxn id="3" idx="5"/>
                  <a:endCxn id="3" idx="5"/>
                </p:cNvCxnSpPr>
                <p:nvPr/>
              </p:nvCxnSpPr>
              <p:spPr>
                <a:xfrm>
                  <a:off x="2663190" y="4766438"/>
                  <a:ext cx="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1623093" y="4796918"/>
                  <a:ext cx="194925" cy="6096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2575560" y="4766438"/>
                  <a:ext cx="194925" cy="6096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3" name="Isosceles Triangle 2"/>
                <p:cNvSpPr/>
                <p:nvPr/>
              </p:nvSpPr>
              <p:spPr>
                <a:xfrm>
                  <a:off x="1325880" y="3539618"/>
                  <a:ext cx="1783080" cy="2453640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1882140" y="5868624"/>
                <a:ext cx="152400" cy="1209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882140" y="3585785"/>
                <a:ext cx="0" cy="24047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4" name="Text Box 3"/>
            <p:cNvSpPr txBox="1"/>
            <p:nvPr/>
          </p:nvSpPr>
          <p:spPr>
            <a:xfrm>
              <a:off x="2402" y="8962"/>
              <a:ext cx="883" cy="8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sz="28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69" grpId="0"/>
      <p:bldP spid="69" grpId="1"/>
      <p:bldP spid="70" grpId="0"/>
      <p:bldP spid="70" grpId="1"/>
      <p:bldP spid="71" grpId="0"/>
      <p:bldP spid="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82245"/>
            <a:ext cx="10515600" cy="59499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9.  BÀI 6  ĐỐI XỨNG TRỤC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457200" y="640080"/>
            <a:ext cx="780288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HAI ĐIỂM ĐỐI XỨNG QUA MỘT ĐƯỜNG THẲNG.</a:t>
            </a:r>
          </a:p>
        </p:txBody>
      </p:sp>
      <p:sp>
        <p:nvSpPr>
          <p:cNvPr id="47" name="Title 1"/>
          <p:cNvSpPr txBox="1"/>
          <p:nvPr/>
        </p:nvSpPr>
        <p:spPr>
          <a:xfrm>
            <a:off x="441960" y="1057495"/>
            <a:ext cx="780288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HAI HÌNH ĐỐI XỨNG QUA MỘT ĐƯỜNG THẲNG.</a:t>
            </a:r>
          </a:p>
        </p:txBody>
      </p:sp>
      <p:sp>
        <p:nvSpPr>
          <p:cNvPr id="48" name="Title 1"/>
          <p:cNvSpPr txBox="1"/>
          <p:nvPr/>
        </p:nvSpPr>
        <p:spPr>
          <a:xfrm>
            <a:off x="441960" y="1544380"/>
            <a:ext cx="780288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u="sng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 HÌNH CÓ TRỤC ĐỐI XỨNG.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95520" y="2671445"/>
            <a:ext cx="657352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7924" y="2028865"/>
            <a:ext cx="1964961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36060" y="5132070"/>
            <a:ext cx="7358380" cy="1383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4165" y="2562225"/>
            <a:ext cx="3731895" cy="2886075"/>
            <a:chOff x="442" y="5704"/>
            <a:chExt cx="5243" cy="3550"/>
          </a:xfrm>
        </p:grpSpPr>
        <p:grpSp>
          <p:nvGrpSpPr>
            <p:cNvPr id="6" name="Group 5"/>
            <p:cNvGrpSpPr/>
            <p:nvPr/>
          </p:nvGrpSpPr>
          <p:grpSpPr>
            <a:xfrm>
              <a:off x="442" y="5704"/>
              <a:ext cx="5243" cy="3550"/>
              <a:chOff x="1838163" y="3931735"/>
              <a:chExt cx="3329079" cy="2774294"/>
            </a:xfrm>
          </p:grpSpPr>
          <p:sp>
            <p:nvSpPr>
              <p:cNvPr id="8" name="TextBox 9"/>
              <p:cNvSpPr txBox="1"/>
              <p:nvPr/>
            </p:nvSpPr>
            <p:spPr>
              <a:xfrm>
                <a:off x="4358640" y="4112264"/>
                <a:ext cx="328936" cy="38333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</a:p>
            </p:txBody>
          </p:sp>
          <p:sp>
            <p:nvSpPr>
              <p:cNvPr id="9" name="TextBox 30"/>
              <p:cNvSpPr txBox="1"/>
              <p:nvPr/>
            </p:nvSpPr>
            <p:spPr>
              <a:xfrm>
                <a:off x="2331720" y="4084320"/>
                <a:ext cx="340158" cy="38333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effectLst/>
                  </a:rPr>
                  <a:t>A</a:t>
                </a:r>
              </a:p>
            </p:txBody>
          </p:sp>
          <p:sp>
            <p:nvSpPr>
              <p:cNvPr id="11" name="TextBox 32"/>
              <p:cNvSpPr txBox="1"/>
              <p:nvPr/>
            </p:nvSpPr>
            <p:spPr>
              <a:xfrm>
                <a:off x="4846320" y="5892319"/>
                <a:ext cx="320922" cy="38333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</a:p>
            </p:txBody>
          </p:sp>
          <p:sp>
            <p:nvSpPr>
              <p:cNvPr id="12" name="TextBox 34"/>
              <p:cNvSpPr txBox="1"/>
              <p:nvPr/>
            </p:nvSpPr>
            <p:spPr>
              <a:xfrm>
                <a:off x="1838163" y="5850225"/>
                <a:ext cx="346570" cy="38333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14" name="TextBox 35"/>
              <p:cNvSpPr txBox="1"/>
              <p:nvPr/>
            </p:nvSpPr>
            <p:spPr>
              <a:xfrm>
                <a:off x="3510145" y="4148776"/>
                <a:ext cx="346570" cy="38333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6" name="TextBox 37"/>
              <p:cNvSpPr txBox="1"/>
              <p:nvPr/>
            </p:nvSpPr>
            <p:spPr>
              <a:xfrm>
                <a:off x="3509614" y="5677965"/>
                <a:ext cx="325730" cy="38333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K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032760" y="4404848"/>
                <a:ext cx="0" cy="2740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963395" y="4375336"/>
                <a:ext cx="0" cy="2740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4124838" y="5894313"/>
                <a:ext cx="76200" cy="274076"/>
                <a:chOff x="6263640" y="4678924"/>
                <a:chExt cx="76200" cy="274076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263640" y="4678924"/>
                  <a:ext cx="0" cy="27407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339840" y="4678924"/>
                  <a:ext cx="0" cy="27407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2799956" y="5894498"/>
                <a:ext cx="76200" cy="274076"/>
                <a:chOff x="6263640" y="4678924"/>
                <a:chExt cx="76200" cy="27407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263640" y="4678924"/>
                  <a:ext cx="0" cy="27407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339840" y="4678924"/>
                  <a:ext cx="0" cy="27407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30" name="Trapezoid 29"/>
              <p:cNvSpPr/>
              <p:nvPr/>
            </p:nvSpPr>
            <p:spPr>
              <a:xfrm>
                <a:off x="2178321" y="4526524"/>
                <a:ext cx="2667999" cy="1523756"/>
              </a:xfrm>
              <a:prstGeom prst="trapezoi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3509614" y="3931735"/>
                <a:ext cx="0" cy="27742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34" name="TextBox 35"/>
            <p:cNvSpPr txBox="1"/>
            <p:nvPr/>
          </p:nvSpPr>
          <p:spPr>
            <a:xfrm>
              <a:off x="3244" y="8568"/>
              <a:ext cx="544" cy="49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</a:p>
          </p:txBody>
        </p:sp>
      </p:grpSp>
      <p:sp>
        <p:nvSpPr>
          <p:cNvPr id="39" name="Text Box 38"/>
          <p:cNvSpPr txBox="1"/>
          <p:nvPr/>
        </p:nvSpPr>
        <p:spPr>
          <a:xfrm>
            <a:off x="4710430" y="4255770"/>
            <a:ext cx="6219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 Đường thẳng HK là trục đối xứng của hình thang cân ABCD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/>
          <p:nvPr/>
        </p:nvSpPr>
        <p:spPr>
          <a:xfrm>
            <a:off x="2514600" y="166689"/>
            <a:ext cx="6248400" cy="168796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sz="2400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u="sng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Mỗi hình sau có bao nhiêu trục đối xứng: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a) Chữ cái in hoa A.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b) Tam giác đều ABC.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c) Đường tròn tâm O.</a:t>
            </a:r>
            <a:endParaRPr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Text Box 4"/>
          <p:cNvSpPr txBox="1"/>
          <p:nvPr/>
        </p:nvSpPr>
        <p:spPr>
          <a:xfrm>
            <a:off x="1579563" y="1766888"/>
            <a:ext cx="2311400" cy="35814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2900" b="1" dirty="0">
                <a:solidFill>
                  <a:srgbClr val="FF66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3316" name="AutoShape 5"/>
          <p:cNvSpPr/>
          <p:nvPr/>
        </p:nvSpPr>
        <p:spPr>
          <a:xfrm>
            <a:off x="4476750" y="2438400"/>
            <a:ext cx="2228850" cy="1981200"/>
          </a:xfrm>
          <a:prstGeom prst="triangle">
            <a:avLst>
              <a:gd name="adj" fmla="val 50000"/>
            </a:avLst>
          </a:prstGeom>
          <a:noFill/>
          <a:ln w="38100" cap="flat" cmpd="sng">
            <a:solidFill>
              <a:srgbClr val="00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endParaRPr sz="2400" b="1" dirty="0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13317" name="Text Box 6"/>
          <p:cNvSpPr txBox="1"/>
          <p:nvPr/>
        </p:nvSpPr>
        <p:spPr>
          <a:xfrm>
            <a:off x="8791575" y="2914651"/>
            <a:ext cx="457200" cy="8239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8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8" name="Oval 7"/>
          <p:cNvSpPr/>
          <p:nvPr/>
        </p:nvSpPr>
        <p:spPr>
          <a:xfrm>
            <a:off x="7580313" y="2133600"/>
            <a:ext cx="2743200" cy="2743200"/>
          </a:xfrm>
          <a:prstGeom prst="ellipse">
            <a:avLst/>
          </a:prstGeom>
          <a:noFill/>
          <a:ln w="381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endParaRPr sz="2400" b="1" dirty="0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16392" name="Line 8"/>
          <p:cNvSpPr/>
          <p:nvPr/>
        </p:nvSpPr>
        <p:spPr>
          <a:xfrm flipH="1">
            <a:off x="2668588" y="1795464"/>
            <a:ext cx="38100" cy="3330575"/>
          </a:xfrm>
          <a:prstGeom prst="line">
            <a:avLst/>
          </a:prstGeom>
          <a:ln w="38100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320" name="Text Box 9"/>
          <p:cNvSpPr txBox="1"/>
          <p:nvPr/>
        </p:nvSpPr>
        <p:spPr>
          <a:xfrm>
            <a:off x="5376863" y="1981200"/>
            <a:ext cx="4572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4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1" name="Text Box 10"/>
          <p:cNvSpPr txBox="1"/>
          <p:nvPr/>
        </p:nvSpPr>
        <p:spPr>
          <a:xfrm>
            <a:off x="6515100" y="4381500"/>
            <a:ext cx="4572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24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2" name="Text Box 11"/>
          <p:cNvSpPr txBox="1"/>
          <p:nvPr/>
        </p:nvSpPr>
        <p:spPr>
          <a:xfrm>
            <a:off x="4191000" y="4357688"/>
            <a:ext cx="4572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4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3" name="Text Box 12"/>
          <p:cNvSpPr txBox="1"/>
          <p:nvPr/>
        </p:nvSpPr>
        <p:spPr>
          <a:xfrm>
            <a:off x="9096375" y="3143250"/>
            <a:ext cx="4572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7" name="Line 13"/>
          <p:cNvSpPr/>
          <p:nvPr/>
        </p:nvSpPr>
        <p:spPr>
          <a:xfrm>
            <a:off x="5586413" y="1938338"/>
            <a:ext cx="0" cy="3276600"/>
          </a:xfrm>
          <a:prstGeom prst="line">
            <a:avLst/>
          </a:prstGeom>
          <a:ln w="38100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398" name="Line 14"/>
          <p:cNvSpPr/>
          <p:nvPr/>
        </p:nvSpPr>
        <p:spPr>
          <a:xfrm flipV="1">
            <a:off x="3790950" y="2905125"/>
            <a:ext cx="3276600" cy="1905000"/>
          </a:xfrm>
          <a:prstGeom prst="line">
            <a:avLst/>
          </a:prstGeom>
          <a:ln w="38100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399" name="Line 15"/>
          <p:cNvSpPr/>
          <p:nvPr/>
        </p:nvSpPr>
        <p:spPr>
          <a:xfrm flipH="1" flipV="1">
            <a:off x="4143375" y="2905125"/>
            <a:ext cx="3124200" cy="1828800"/>
          </a:xfrm>
          <a:prstGeom prst="line">
            <a:avLst/>
          </a:prstGeom>
          <a:ln w="38100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400" name="Line 16"/>
          <p:cNvSpPr/>
          <p:nvPr/>
        </p:nvSpPr>
        <p:spPr>
          <a:xfrm flipV="1">
            <a:off x="8990013" y="1536065"/>
            <a:ext cx="0" cy="3581400"/>
          </a:xfrm>
          <a:prstGeom prst="line">
            <a:avLst/>
          </a:prstGeom>
          <a:ln w="38100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401" name="Line 17"/>
          <p:cNvSpPr/>
          <p:nvPr/>
        </p:nvSpPr>
        <p:spPr>
          <a:xfrm rot="-5400000" flipV="1">
            <a:off x="8990013" y="1714500"/>
            <a:ext cx="0" cy="3581400"/>
          </a:xfrm>
          <a:prstGeom prst="line">
            <a:avLst/>
          </a:prstGeom>
          <a:ln w="38100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402" name="Line 18"/>
          <p:cNvSpPr/>
          <p:nvPr/>
        </p:nvSpPr>
        <p:spPr>
          <a:xfrm rot="-2799393" flipV="1">
            <a:off x="8871585" y="1676718"/>
            <a:ext cx="76200" cy="3505200"/>
          </a:xfrm>
          <a:prstGeom prst="line">
            <a:avLst/>
          </a:prstGeom>
          <a:ln w="38100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403" name="Line 19"/>
          <p:cNvSpPr/>
          <p:nvPr/>
        </p:nvSpPr>
        <p:spPr>
          <a:xfrm rot="2837953" flipV="1">
            <a:off x="9104314" y="1562100"/>
            <a:ext cx="1587" cy="3581400"/>
          </a:xfrm>
          <a:prstGeom prst="line">
            <a:avLst/>
          </a:prstGeom>
          <a:ln w="38100" cap="flat" cmpd="sng">
            <a:solidFill>
              <a:srgbClr val="CC0099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404" name="Text Box 20"/>
          <p:cNvSpPr txBox="1"/>
          <p:nvPr/>
        </p:nvSpPr>
        <p:spPr>
          <a:xfrm>
            <a:off x="3124200" y="5334000"/>
            <a:ext cx="70866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Chữ cái in hoa A chỉ có một trục đối xứng.</a:t>
            </a:r>
            <a:endParaRPr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/>
          <p:nvPr/>
        </p:nvSpPr>
        <p:spPr>
          <a:xfrm>
            <a:off x="3124201" y="5715000"/>
            <a:ext cx="5313363" cy="457200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Tam giác đều ABC có ba trục đối xứng</a:t>
            </a:r>
            <a:endParaRPr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6" name="Text Box 22"/>
          <p:cNvSpPr txBox="1"/>
          <p:nvPr/>
        </p:nvSpPr>
        <p:spPr>
          <a:xfrm>
            <a:off x="3124200" y="6096000"/>
            <a:ext cx="693420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Đường tròn tâm O có vô số trục đối xứng</a:t>
            </a:r>
            <a:endParaRPr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334" name="Group 23"/>
          <p:cNvGrpSpPr/>
          <p:nvPr/>
        </p:nvGrpSpPr>
        <p:grpSpPr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13336" name="Line 24"/>
            <p:cNvSpPr/>
            <p:nvPr/>
          </p:nvSpPr>
          <p:spPr>
            <a:xfrm>
              <a:off x="0" y="0"/>
              <a:ext cx="5760" cy="0"/>
            </a:xfrm>
            <a:prstGeom prst="line">
              <a:avLst/>
            </a:prstGeom>
            <a:ln w="38100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7" name="Line 25"/>
            <p:cNvSpPr/>
            <p:nvPr/>
          </p:nvSpPr>
          <p:spPr>
            <a:xfrm>
              <a:off x="0" y="4320"/>
              <a:ext cx="5760" cy="0"/>
            </a:xfrm>
            <a:prstGeom prst="line">
              <a:avLst/>
            </a:prstGeom>
            <a:ln w="38100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8" name="Line 26"/>
            <p:cNvSpPr/>
            <p:nvPr/>
          </p:nvSpPr>
          <p:spPr>
            <a:xfrm>
              <a:off x="0" y="0"/>
              <a:ext cx="0" cy="4320"/>
            </a:xfrm>
            <a:prstGeom prst="line">
              <a:avLst/>
            </a:prstGeom>
            <a:ln w="38100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9" name="Line 27"/>
            <p:cNvSpPr/>
            <p:nvPr/>
          </p:nvSpPr>
          <p:spPr>
            <a:xfrm>
              <a:off x="5760" y="0"/>
              <a:ext cx="0" cy="4320"/>
            </a:xfrm>
            <a:prstGeom prst="line">
              <a:avLst/>
            </a:prstGeom>
            <a:ln w="38100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6412" name="Text Box 28"/>
          <p:cNvSpPr txBox="1"/>
          <p:nvPr/>
        </p:nvSpPr>
        <p:spPr>
          <a:xfrm>
            <a:off x="5476558" y="3164841"/>
            <a:ext cx="457200" cy="8239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8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4" grpId="1"/>
      <p:bldP spid="16405" grpId="0"/>
      <p:bldP spid="16405" grpId="1"/>
      <p:bldP spid="16406" grpId="0"/>
      <p:bldP spid="16406" grpId="1"/>
      <p:bldP spid="16412" grpId="0"/>
      <p:bldP spid="16412" grpId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859</Words>
  <Application>Microsoft Office PowerPoint</Application>
  <PresentationFormat>Custom</PresentationFormat>
  <Paragraphs>114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Equation</vt:lpstr>
      <vt:lpstr>PowerPoint Presentation</vt:lpstr>
      <vt:lpstr>NHỮNG HÌNH SAU ĐÂY CÓ ĐẶC ĐIỂM GÌ GIỐNG NHAU?</vt:lpstr>
      <vt:lpstr>TIẾT 9.  BÀI 6  ĐỐI XỨNG TRỤC</vt:lpstr>
      <vt:lpstr>TIẾT 9.  BÀI 6  ĐỐI XỨNG TRỤC</vt:lpstr>
      <vt:lpstr>TIẾT 9.  BÀI 6  ĐỐI XỨNG TRỤC</vt:lpstr>
      <vt:lpstr>TIẾT 9.  BÀI 6  ĐỐI XỨNG TRỤC</vt:lpstr>
      <vt:lpstr>TIẾT 9.  BÀI 6  ĐỐI XỨNG TRỤC</vt:lpstr>
      <vt:lpstr>TIẾT 9.  BÀI 6  ĐỐI XỨNG TRỤC</vt:lpstr>
      <vt:lpstr>PowerPoint Presentation</vt:lpstr>
      <vt:lpstr>PowerPoint Presentation</vt:lpstr>
      <vt:lpstr>Ứng dụng trục đối xứng để vẽ lọ hoa</vt:lpstr>
      <vt:lpstr>NHỮNG HÌNH SAU ĐÂY CÓ ĐẶC ĐIỂM GÌ GIỐNG NHAU?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37</cp:revision>
  <dcterms:created xsi:type="dcterms:W3CDTF">2020-10-06T01:52:00Z</dcterms:created>
  <dcterms:modified xsi:type="dcterms:W3CDTF">2021-10-02T18:27:28Z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