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8"/>
  </p:notesMasterIdLst>
  <p:sldIdLst>
    <p:sldId id="292" r:id="rId2"/>
    <p:sldId id="273" r:id="rId3"/>
    <p:sldId id="283" r:id="rId4"/>
    <p:sldId id="294" r:id="rId5"/>
    <p:sldId id="287" r:id="rId6"/>
    <p:sldId id="277" r:id="rId7"/>
    <p:sldId id="284" r:id="rId8"/>
    <p:sldId id="279" r:id="rId9"/>
    <p:sldId id="265" r:id="rId10"/>
    <p:sldId id="270" r:id="rId11"/>
    <p:sldId id="280" r:id="rId12"/>
    <p:sldId id="290" r:id="rId13"/>
    <p:sldId id="291" r:id="rId14"/>
    <p:sldId id="293" r:id="rId15"/>
    <p:sldId id="267" r:id="rId16"/>
    <p:sldId id="28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99FF"/>
    <a:srgbClr val="0000FF"/>
    <a:srgbClr val="CC0099"/>
    <a:srgbClr val="B7ECFF"/>
    <a:srgbClr val="FFFFFF"/>
    <a:srgbClr val="8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9" autoAdjust="0"/>
    <p:restoredTop sz="94660"/>
  </p:normalViewPr>
  <p:slideViewPr>
    <p:cSldViewPr>
      <p:cViewPr varScale="1">
        <p:scale>
          <a:sx n="70" d="100"/>
          <a:sy n="70" d="100"/>
        </p:scale>
        <p:origin x="2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F2.%20B&#224;i%205.%20Nh&#7919;ng%20h&#7857;ng%20&#273;&#7859;ng%20th&#7913;c%20&#273;&#225;ng%20nh&#7899;%20(ti&#7871;p).pptx#9. PowerPoint Presentation" TargetMode="External"/><Relationship Id="rId2" Type="http://schemas.openxmlformats.org/officeDocument/2006/relationships/hyperlink" Target="F2.%20B&#224;i%205.%20Nh&#7919;ng%20h&#7857;ng%20&#273;&#7859;ng%20th&#7913;c%20&#273;&#225;ng%20nh&#7899;%20(ti&#7871;p).pptx#7. B&#192;I 5: Nh&#7919;ng h&#7857;ng &#273;&#7859;ng th&#7913;c &#273;&#225;ng nh&#7899;" TargetMode="External"/><Relationship Id="rId1" Type="http://schemas.openxmlformats.org/officeDocument/2006/relationships/hyperlink" Target="F2.%20B&#224;i%205.%20Nh&#7919;ng%20h&#7857;ng%20&#273;&#7859;ng%20th&#7913;c%20&#273;&#225;ng%20nh&#7899;%20(ti&#7871;p).pptx#5. B&#192;I 5: Nh&#7919;ng h&#7857;ng &#273;&#7859;ng th&#7913;c &#273;&#225;ng nh&#7899;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2.gif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2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3DFD31-C73F-4C52-8119-8AC7F2DA5DE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8FDC41-F70F-4E02-A290-776919012C64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99FF"/>
        </a:solidFill>
      </dgm:spPr>
      <dgm:t>
        <a:bodyPr/>
        <a:lstStyle/>
        <a:p>
          <a:r>
            <a:rPr lang="en-US" sz="48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Tổng</a:t>
          </a:r>
          <a:r>
            <a:rPr lang="en-US" sz="48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của</a:t>
          </a:r>
          <a:r>
            <a:rPr lang="en-US" sz="48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hai</a:t>
          </a:r>
          <a:r>
            <a:rPr lang="en-US" sz="48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lập</a:t>
          </a:r>
          <a:r>
            <a:rPr lang="en-US" sz="48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phương</a:t>
          </a:r>
          <a:endParaRPr lang="en-US" sz="4800" dirty="0">
            <a:solidFill>
              <a:srgbClr val="0000FF"/>
            </a:solidFill>
            <a:latin typeface="BrushScript" panose="02020500000000000000" pitchFamily="18" charset="0"/>
            <a:ea typeface="BrushScript" panose="02020500000000000000" pitchFamily="18" charset="0"/>
            <a:cs typeface="BrushScript" panose="02020500000000000000" pitchFamily="18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pres?slideindex=5&amp;slidetitle=BÀI 5: Những hằng đẳng thức đáng nhớ"/>
          </dgm14:cNvPr>
        </a:ext>
      </dgm:extLst>
    </dgm:pt>
    <dgm:pt modelId="{7D4E7EDB-DABA-4C0E-A444-5699CC5952E5}" type="parTrans" cxnId="{131480D4-7413-4E77-991B-C500507C48DF}">
      <dgm:prSet/>
      <dgm:spPr/>
      <dgm:t>
        <a:bodyPr/>
        <a:lstStyle/>
        <a:p>
          <a:endParaRPr lang="en-US"/>
        </a:p>
      </dgm:t>
    </dgm:pt>
    <dgm:pt modelId="{2E0B96C2-53C7-4496-81D4-5F15CE77ECEA}" type="sibTrans" cxnId="{131480D4-7413-4E77-991B-C500507C48DF}">
      <dgm:prSet/>
      <dgm:spPr/>
      <dgm:t>
        <a:bodyPr/>
        <a:lstStyle/>
        <a:p>
          <a:endParaRPr lang="en-US"/>
        </a:p>
      </dgm:t>
    </dgm:pt>
    <dgm:pt modelId="{D2749388-5BA1-47D2-ACE2-1556C350996C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Hiệu</a:t>
          </a:r>
          <a:r>
            <a:rPr lang="en-US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của</a:t>
          </a:r>
          <a:r>
            <a:rPr lang="en-US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hai</a:t>
          </a:r>
          <a:r>
            <a:rPr lang="en-US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lập</a:t>
          </a:r>
          <a:r>
            <a:rPr lang="en-US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phương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pres?slideindex=7&amp;slidetitle=BÀI 5: Những hằng đẳng thức đáng nhớ"/>
          </dgm14:cNvPr>
        </a:ext>
      </dgm:extLst>
    </dgm:pt>
    <dgm:pt modelId="{1E94FA8F-C48D-4175-9836-036186450577}" type="parTrans" cxnId="{D0A19DF9-2F34-4282-99A4-8BED0C6C6FFE}">
      <dgm:prSet/>
      <dgm:spPr/>
      <dgm:t>
        <a:bodyPr/>
        <a:lstStyle/>
        <a:p>
          <a:endParaRPr lang="en-US"/>
        </a:p>
      </dgm:t>
    </dgm:pt>
    <dgm:pt modelId="{1288C0C0-4293-4927-A0A4-E96D23AC8EB1}" type="sibTrans" cxnId="{D0A19DF9-2F34-4282-99A4-8BED0C6C6FFE}">
      <dgm:prSet/>
      <dgm:spPr/>
      <dgm:t>
        <a:bodyPr/>
        <a:lstStyle/>
        <a:p>
          <a:endParaRPr lang="en-US"/>
        </a:p>
      </dgm:t>
    </dgm:pt>
    <dgm:pt modelId="{40EE81D4-3096-451E-A181-86F3FDED30B0}">
      <dgm:prSet phldrT="[Text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Luyện</a:t>
          </a:r>
          <a:r>
            <a:rPr lang="en-US" dirty="0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dirty="0" err="1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tập</a:t>
          </a:r>
          <a:endParaRPr lang="en-US" dirty="0">
            <a:solidFill>
              <a:srgbClr val="00B050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pres?slideindex=9&amp;slidetitle=PowerPoint Presentation"/>
          </dgm14:cNvPr>
        </a:ext>
      </dgm:extLst>
    </dgm:pt>
    <dgm:pt modelId="{8DC564F7-E694-49B1-A7BA-531F7A6C9C83}" type="parTrans" cxnId="{EB531626-0DAB-49BC-B352-86B0490BEB29}">
      <dgm:prSet/>
      <dgm:spPr/>
      <dgm:t>
        <a:bodyPr/>
        <a:lstStyle/>
        <a:p>
          <a:endParaRPr lang="en-US"/>
        </a:p>
      </dgm:t>
    </dgm:pt>
    <dgm:pt modelId="{29154497-DD69-4EA8-9973-8E85DFA998B5}" type="sibTrans" cxnId="{EB531626-0DAB-49BC-B352-86B0490BEB29}">
      <dgm:prSet/>
      <dgm:spPr/>
      <dgm:t>
        <a:bodyPr/>
        <a:lstStyle/>
        <a:p>
          <a:endParaRPr lang="en-US"/>
        </a:p>
      </dgm:t>
    </dgm:pt>
    <dgm:pt modelId="{39936F8D-CC11-4C8F-98E3-888EADEC3C21}" type="pres">
      <dgm:prSet presAssocID="{D73DFD31-C73F-4C52-8119-8AC7F2DA5DED}" presName="Name0" presStyleCnt="0">
        <dgm:presLayoutVars>
          <dgm:chMax val="7"/>
          <dgm:chPref val="7"/>
          <dgm:dir/>
        </dgm:presLayoutVars>
      </dgm:prSet>
      <dgm:spPr/>
    </dgm:pt>
    <dgm:pt modelId="{E654BEF8-63D8-4A7B-A159-96B707F19A9E}" type="pres">
      <dgm:prSet presAssocID="{D73DFD31-C73F-4C52-8119-8AC7F2DA5DED}" presName="Name1" presStyleCnt="0"/>
      <dgm:spPr/>
    </dgm:pt>
    <dgm:pt modelId="{5BBB7EFA-F983-4662-9613-EBCC6B8D74A3}" type="pres">
      <dgm:prSet presAssocID="{D73DFD31-C73F-4C52-8119-8AC7F2DA5DED}" presName="cycle" presStyleCnt="0"/>
      <dgm:spPr/>
    </dgm:pt>
    <dgm:pt modelId="{CCED9736-B445-44D1-BE51-7AE29FABCD13}" type="pres">
      <dgm:prSet presAssocID="{D73DFD31-C73F-4C52-8119-8AC7F2DA5DED}" presName="srcNode" presStyleLbl="node1" presStyleIdx="0" presStyleCnt="3"/>
      <dgm:spPr/>
    </dgm:pt>
    <dgm:pt modelId="{9F11BBE1-FAD2-4300-855C-2AEDB1E5CFA2}" type="pres">
      <dgm:prSet presAssocID="{D73DFD31-C73F-4C52-8119-8AC7F2DA5DED}" presName="conn" presStyleLbl="parChTrans1D2" presStyleIdx="0" presStyleCnt="1"/>
      <dgm:spPr/>
      <dgm:t>
        <a:bodyPr/>
        <a:lstStyle/>
        <a:p>
          <a:endParaRPr lang="en-US"/>
        </a:p>
      </dgm:t>
    </dgm:pt>
    <dgm:pt modelId="{602223CA-A6C1-432B-9236-614E51A00830}" type="pres">
      <dgm:prSet presAssocID="{D73DFD31-C73F-4C52-8119-8AC7F2DA5DED}" presName="extraNode" presStyleLbl="node1" presStyleIdx="0" presStyleCnt="3"/>
      <dgm:spPr/>
    </dgm:pt>
    <dgm:pt modelId="{3EFBD1D2-03F0-4690-B603-DA1CA1D028A4}" type="pres">
      <dgm:prSet presAssocID="{D73DFD31-C73F-4C52-8119-8AC7F2DA5DED}" presName="dstNode" presStyleLbl="node1" presStyleIdx="0" presStyleCnt="3"/>
      <dgm:spPr/>
    </dgm:pt>
    <dgm:pt modelId="{B400DF85-3FAA-457A-9C33-358162360B93}" type="pres">
      <dgm:prSet presAssocID="{DD8FDC41-F70F-4E02-A290-776919012C64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32D944-E72C-43F1-A40C-DCC7D61D1C89}" type="pres">
      <dgm:prSet presAssocID="{DD8FDC41-F70F-4E02-A290-776919012C64}" presName="accent_1" presStyleCnt="0"/>
      <dgm:spPr/>
    </dgm:pt>
    <dgm:pt modelId="{FE9B5BD4-757F-44F6-B7D9-6E1462BFAEE8}" type="pres">
      <dgm:prSet presAssocID="{DD8FDC41-F70F-4E02-A290-776919012C64}" presName="accentRepeatNode" presStyleLbl="solidFgAcc1" presStyleIdx="0" presStyleCnt="3"/>
      <dgm:spPr/>
    </dgm:pt>
    <dgm:pt modelId="{CF728890-DF0A-45F2-A7AC-5EEC513A6B70}" type="pres">
      <dgm:prSet presAssocID="{D2749388-5BA1-47D2-ACE2-1556C350996C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BC8633-37C0-45D2-8305-644AFBDABCE2}" type="pres">
      <dgm:prSet presAssocID="{D2749388-5BA1-47D2-ACE2-1556C350996C}" presName="accent_2" presStyleCnt="0"/>
      <dgm:spPr/>
    </dgm:pt>
    <dgm:pt modelId="{9FF82908-AB7C-4871-BB26-2F726414CB2B}" type="pres">
      <dgm:prSet presAssocID="{D2749388-5BA1-47D2-ACE2-1556C350996C}" presName="accentRepeatNode" presStyleLbl="solidFgAcc1" presStyleIdx="1" presStyleCnt="3"/>
      <dgm:spPr/>
    </dgm:pt>
    <dgm:pt modelId="{22D38E3A-69BB-4D0C-B714-3965AB6A23BE}" type="pres">
      <dgm:prSet presAssocID="{40EE81D4-3096-451E-A181-86F3FDED30B0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F82A59-3861-499D-8072-ABF8C8B12B87}" type="pres">
      <dgm:prSet presAssocID="{40EE81D4-3096-451E-A181-86F3FDED30B0}" presName="accent_3" presStyleCnt="0"/>
      <dgm:spPr/>
    </dgm:pt>
    <dgm:pt modelId="{81BD9EF8-DC96-44F4-BC3D-3908A9555198}" type="pres">
      <dgm:prSet presAssocID="{40EE81D4-3096-451E-A181-86F3FDED30B0}" presName="accentRepeatNode" presStyleLbl="solidFgAcc1" presStyleIdx="2" presStyleCnt="3"/>
      <dgm:spPr/>
    </dgm:pt>
  </dgm:ptLst>
  <dgm:cxnLst>
    <dgm:cxn modelId="{099DA7FE-269F-4BC9-8AB6-D6B7BA88309B}" type="presOf" srcId="{DD8FDC41-F70F-4E02-A290-776919012C64}" destId="{B400DF85-3FAA-457A-9C33-358162360B93}" srcOrd="0" destOrd="0" presId="urn:microsoft.com/office/officeart/2008/layout/VerticalCurvedList"/>
    <dgm:cxn modelId="{131480D4-7413-4E77-991B-C500507C48DF}" srcId="{D73DFD31-C73F-4C52-8119-8AC7F2DA5DED}" destId="{DD8FDC41-F70F-4E02-A290-776919012C64}" srcOrd="0" destOrd="0" parTransId="{7D4E7EDB-DABA-4C0E-A444-5699CC5952E5}" sibTransId="{2E0B96C2-53C7-4496-81D4-5F15CE77ECEA}"/>
    <dgm:cxn modelId="{2F77815B-E239-4C7E-8A37-5F8EEC755714}" type="presOf" srcId="{D2749388-5BA1-47D2-ACE2-1556C350996C}" destId="{CF728890-DF0A-45F2-A7AC-5EEC513A6B70}" srcOrd="0" destOrd="0" presId="urn:microsoft.com/office/officeart/2008/layout/VerticalCurvedList"/>
    <dgm:cxn modelId="{85F6DEF6-2AC2-4400-90D5-6C182C3E4003}" type="presOf" srcId="{40EE81D4-3096-451E-A181-86F3FDED30B0}" destId="{22D38E3A-69BB-4D0C-B714-3965AB6A23BE}" srcOrd="0" destOrd="0" presId="urn:microsoft.com/office/officeart/2008/layout/VerticalCurvedList"/>
    <dgm:cxn modelId="{00D71293-70DC-4DAA-A02E-E90E9D773F7D}" type="presOf" srcId="{D73DFD31-C73F-4C52-8119-8AC7F2DA5DED}" destId="{39936F8D-CC11-4C8F-98E3-888EADEC3C21}" srcOrd="0" destOrd="0" presId="urn:microsoft.com/office/officeart/2008/layout/VerticalCurvedList"/>
    <dgm:cxn modelId="{D0A19DF9-2F34-4282-99A4-8BED0C6C6FFE}" srcId="{D73DFD31-C73F-4C52-8119-8AC7F2DA5DED}" destId="{D2749388-5BA1-47D2-ACE2-1556C350996C}" srcOrd="1" destOrd="0" parTransId="{1E94FA8F-C48D-4175-9836-036186450577}" sibTransId="{1288C0C0-4293-4927-A0A4-E96D23AC8EB1}"/>
    <dgm:cxn modelId="{EB531626-0DAB-49BC-B352-86B0490BEB29}" srcId="{D73DFD31-C73F-4C52-8119-8AC7F2DA5DED}" destId="{40EE81D4-3096-451E-A181-86F3FDED30B0}" srcOrd="2" destOrd="0" parTransId="{8DC564F7-E694-49B1-A7BA-531F7A6C9C83}" sibTransId="{29154497-DD69-4EA8-9973-8E85DFA998B5}"/>
    <dgm:cxn modelId="{8D069DFF-230E-4D7F-873A-4CF00F2903F6}" type="presOf" srcId="{2E0B96C2-53C7-4496-81D4-5F15CE77ECEA}" destId="{9F11BBE1-FAD2-4300-855C-2AEDB1E5CFA2}" srcOrd="0" destOrd="0" presId="urn:microsoft.com/office/officeart/2008/layout/VerticalCurvedList"/>
    <dgm:cxn modelId="{E2E4B469-D3BF-4397-B0D4-0FD2212CB5A0}" type="presParOf" srcId="{39936F8D-CC11-4C8F-98E3-888EADEC3C21}" destId="{E654BEF8-63D8-4A7B-A159-96B707F19A9E}" srcOrd="0" destOrd="0" presId="urn:microsoft.com/office/officeart/2008/layout/VerticalCurvedList"/>
    <dgm:cxn modelId="{85F04DE9-47D3-4AD2-B8DE-1AC24D082AE2}" type="presParOf" srcId="{E654BEF8-63D8-4A7B-A159-96B707F19A9E}" destId="{5BBB7EFA-F983-4662-9613-EBCC6B8D74A3}" srcOrd="0" destOrd="0" presId="urn:microsoft.com/office/officeart/2008/layout/VerticalCurvedList"/>
    <dgm:cxn modelId="{44B4B375-DF16-4D37-A2A6-F190B84A4749}" type="presParOf" srcId="{5BBB7EFA-F983-4662-9613-EBCC6B8D74A3}" destId="{CCED9736-B445-44D1-BE51-7AE29FABCD13}" srcOrd="0" destOrd="0" presId="urn:microsoft.com/office/officeart/2008/layout/VerticalCurvedList"/>
    <dgm:cxn modelId="{8AA10994-EF1F-4E2D-B72B-6DD81257568B}" type="presParOf" srcId="{5BBB7EFA-F983-4662-9613-EBCC6B8D74A3}" destId="{9F11BBE1-FAD2-4300-855C-2AEDB1E5CFA2}" srcOrd="1" destOrd="0" presId="urn:microsoft.com/office/officeart/2008/layout/VerticalCurvedList"/>
    <dgm:cxn modelId="{A6A913B2-96D9-453E-8BCE-80D0E35AE325}" type="presParOf" srcId="{5BBB7EFA-F983-4662-9613-EBCC6B8D74A3}" destId="{602223CA-A6C1-432B-9236-614E51A00830}" srcOrd="2" destOrd="0" presId="urn:microsoft.com/office/officeart/2008/layout/VerticalCurvedList"/>
    <dgm:cxn modelId="{71C8B0DA-549A-4B3B-B51D-84A161C2C5B8}" type="presParOf" srcId="{5BBB7EFA-F983-4662-9613-EBCC6B8D74A3}" destId="{3EFBD1D2-03F0-4690-B603-DA1CA1D028A4}" srcOrd="3" destOrd="0" presId="urn:microsoft.com/office/officeart/2008/layout/VerticalCurvedList"/>
    <dgm:cxn modelId="{49759FF8-F7E5-4198-9D5C-2B406E4C5A67}" type="presParOf" srcId="{E654BEF8-63D8-4A7B-A159-96B707F19A9E}" destId="{B400DF85-3FAA-457A-9C33-358162360B93}" srcOrd="1" destOrd="0" presId="urn:microsoft.com/office/officeart/2008/layout/VerticalCurvedList"/>
    <dgm:cxn modelId="{C2709940-160B-40CA-A6D1-70B2600A0E76}" type="presParOf" srcId="{E654BEF8-63D8-4A7B-A159-96B707F19A9E}" destId="{E432D944-E72C-43F1-A40C-DCC7D61D1C89}" srcOrd="2" destOrd="0" presId="urn:microsoft.com/office/officeart/2008/layout/VerticalCurvedList"/>
    <dgm:cxn modelId="{7C368440-8D7A-4A23-BF24-631178EBD66C}" type="presParOf" srcId="{E432D944-E72C-43F1-A40C-DCC7D61D1C89}" destId="{FE9B5BD4-757F-44F6-B7D9-6E1462BFAEE8}" srcOrd="0" destOrd="0" presId="urn:microsoft.com/office/officeart/2008/layout/VerticalCurvedList"/>
    <dgm:cxn modelId="{1902781D-A26C-401E-8583-875514059467}" type="presParOf" srcId="{E654BEF8-63D8-4A7B-A159-96B707F19A9E}" destId="{CF728890-DF0A-45F2-A7AC-5EEC513A6B70}" srcOrd="3" destOrd="0" presId="urn:microsoft.com/office/officeart/2008/layout/VerticalCurvedList"/>
    <dgm:cxn modelId="{0FF67C75-DFBB-4606-A01D-DD99BC7F4D91}" type="presParOf" srcId="{E654BEF8-63D8-4A7B-A159-96B707F19A9E}" destId="{9CBC8633-37C0-45D2-8305-644AFBDABCE2}" srcOrd="4" destOrd="0" presId="urn:microsoft.com/office/officeart/2008/layout/VerticalCurvedList"/>
    <dgm:cxn modelId="{350BD124-D9BF-46E2-8EF1-4B3FAAD100BC}" type="presParOf" srcId="{9CBC8633-37C0-45D2-8305-644AFBDABCE2}" destId="{9FF82908-AB7C-4871-BB26-2F726414CB2B}" srcOrd="0" destOrd="0" presId="urn:microsoft.com/office/officeart/2008/layout/VerticalCurvedList"/>
    <dgm:cxn modelId="{B1E514A4-867A-41C1-BC2D-B06BEA275A5F}" type="presParOf" srcId="{E654BEF8-63D8-4A7B-A159-96B707F19A9E}" destId="{22D38E3A-69BB-4D0C-B714-3965AB6A23BE}" srcOrd="5" destOrd="0" presId="urn:microsoft.com/office/officeart/2008/layout/VerticalCurvedList"/>
    <dgm:cxn modelId="{D5B4312D-3A4F-43C0-A843-58FBDF1A8EC2}" type="presParOf" srcId="{E654BEF8-63D8-4A7B-A159-96B707F19A9E}" destId="{44F82A59-3861-499D-8072-ABF8C8B12B87}" srcOrd="6" destOrd="0" presId="urn:microsoft.com/office/officeart/2008/layout/VerticalCurvedList"/>
    <dgm:cxn modelId="{2C4C27D9-EDF1-4802-89A2-56087130458F}" type="presParOf" srcId="{44F82A59-3861-499D-8072-ABF8C8B12B87}" destId="{81BD9EF8-DC96-44F4-BC3D-3908A955519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5F27F6-42D1-46F1-95C0-F47341D034E0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1E7189-F122-40C1-94FA-9832DF47717D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40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HƯỚNG DẪN VỀ NHÀ</a:t>
          </a:r>
          <a:endParaRPr lang="en-US" sz="4000" b="1" i="1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ABADB1-8B61-493F-8B28-3F6FC70F86A9}" type="parTrans" cxnId="{ADDA406E-0936-48DC-8268-703EB37D9046}">
      <dgm:prSet/>
      <dgm:spPr/>
      <dgm:t>
        <a:bodyPr/>
        <a:lstStyle/>
        <a:p>
          <a:endParaRPr lang="en-US" sz="1400"/>
        </a:p>
      </dgm:t>
    </dgm:pt>
    <dgm:pt modelId="{38913297-308C-4A15-9373-05F6510B66FF}" type="sibTrans" cxnId="{ADDA406E-0936-48DC-8268-703EB37D9046}">
      <dgm:prSet/>
      <dgm:spPr/>
      <dgm:t>
        <a:bodyPr/>
        <a:lstStyle/>
        <a:p>
          <a:endParaRPr lang="en-US" sz="1400"/>
        </a:p>
      </dgm:t>
    </dgm:pt>
    <dgm:pt modelId="{38EB1D7C-1D80-4432-B726-85E971C0CD48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b="1" dirty="0" err="1" smtClean="0">
              <a:latin typeface=".VnTime" pitchFamily="34" charset="0"/>
            </a:rPr>
            <a:t>Thuéc</a:t>
          </a:r>
          <a:r>
            <a:rPr lang="en-US" sz="3200" b="1" dirty="0" smtClean="0">
              <a:latin typeface=".VnTime" pitchFamily="34" charset="0"/>
            </a:rPr>
            <a:t> 7 </a:t>
          </a:r>
          <a:r>
            <a:rPr lang="en-US" sz="3200" b="1" dirty="0" err="1" smtClean="0">
              <a:latin typeface=".VnTime" pitchFamily="34" charset="0"/>
            </a:rPr>
            <a:t>h»ng</a:t>
          </a:r>
          <a:r>
            <a:rPr lang="en-US" sz="3200" b="1" dirty="0" smtClean="0">
              <a:latin typeface=".VnTime" pitchFamily="34" charset="0"/>
            </a:rPr>
            <a:t> ®¼ng </a:t>
          </a:r>
          <a:r>
            <a:rPr lang="en-US" sz="3200" b="1" dirty="0" err="1" smtClean="0">
              <a:latin typeface=".VnTime" pitchFamily="34" charset="0"/>
            </a:rPr>
            <a:t>thøc</a:t>
          </a:r>
          <a:r>
            <a:rPr lang="en-US" sz="3200" b="1" dirty="0" smtClean="0">
              <a:latin typeface=".VnTime" pitchFamily="34" charset="0"/>
            </a:rPr>
            <a:t> </a:t>
          </a:r>
        </a:p>
        <a:p>
          <a:pPr algn="l"/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(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c«ng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thøc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 vµ 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ph¸t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biÓu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b»ng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dirty="0" err="1" smtClean="0">
              <a:solidFill>
                <a:srgbClr val="0000FF"/>
              </a:solidFill>
              <a:latin typeface=".VnTime" pitchFamily="34" charset="0"/>
            </a:rPr>
            <a:t>lêi</a:t>
          </a:r>
          <a:r>
            <a:rPr lang="en-US" sz="3200" b="1" i="1" dirty="0" smtClean="0">
              <a:solidFill>
                <a:srgbClr val="0000FF"/>
              </a:solidFill>
              <a:latin typeface=".VnTime" pitchFamily="34" charset="0"/>
            </a:rPr>
            <a:t>)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CA4E78-DBAD-4476-BD44-BB69E3499856}" type="parTrans" cxnId="{9C34625B-919E-441B-8392-45877CD0FB47}">
      <dgm:prSet/>
      <dgm:spPr/>
      <dgm:t>
        <a:bodyPr/>
        <a:lstStyle/>
        <a:p>
          <a:endParaRPr lang="en-US" sz="1400"/>
        </a:p>
      </dgm:t>
    </dgm:pt>
    <dgm:pt modelId="{7868FE2E-FC00-4100-8301-DF1AF4F94E6B}" type="sibTrans" cxnId="{9C34625B-919E-441B-8392-45877CD0FB47}">
      <dgm:prSet/>
      <dgm:spPr/>
      <dgm:t>
        <a:bodyPr/>
        <a:lstStyle/>
        <a:p>
          <a:endParaRPr lang="en-US" sz="1400"/>
        </a:p>
      </dgm:t>
    </dgm:pt>
    <dgm:pt modelId="{07824F57-D4EC-4F2C-AB1C-D675E8B0811E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3200" b="1" dirty="0" err="1" smtClean="0">
              <a:latin typeface=".VnTime" pitchFamily="34" charset="0"/>
            </a:rPr>
            <a:t>Lµm</a:t>
          </a:r>
          <a:r>
            <a:rPr lang="en-US" sz="3200" b="1" dirty="0" smtClean="0">
              <a:latin typeface=".VnTime" pitchFamily="34" charset="0"/>
            </a:rPr>
            <a:t> </a:t>
          </a:r>
          <a:r>
            <a:rPr lang="en-US" sz="3200" b="1" dirty="0" err="1" smtClean="0">
              <a:latin typeface=".VnTime" pitchFamily="34" charset="0"/>
            </a:rPr>
            <a:t>bµi</a:t>
          </a:r>
          <a:r>
            <a:rPr lang="en-US" sz="3200" b="1" dirty="0" smtClean="0">
              <a:latin typeface=".VnTime" pitchFamily="34" charset="0"/>
            </a:rPr>
            <a:t> </a:t>
          </a:r>
          <a:r>
            <a:rPr lang="en-US" sz="3200" b="1" dirty="0" err="1" smtClean="0">
              <a:latin typeface=".VnTime" pitchFamily="34" charset="0"/>
            </a:rPr>
            <a:t>tËp</a:t>
          </a:r>
          <a:r>
            <a:rPr lang="en-US" sz="3200" b="1" dirty="0" smtClean="0">
              <a:latin typeface=".VnTime" pitchFamily="34" charset="0"/>
            </a:rPr>
            <a:t>: 30; 31b; 33 </a:t>
          </a:r>
          <a:r>
            <a:rPr lang="en-US" sz="3200" b="1" dirty="0" err="1" smtClean="0">
              <a:latin typeface=".VnTime" pitchFamily="34" charset="0"/>
            </a:rPr>
            <a:t>trang</a:t>
          </a:r>
          <a:r>
            <a:rPr lang="en-US" sz="3200" b="1" dirty="0" smtClean="0">
              <a:latin typeface=".VnTime" pitchFamily="34" charset="0"/>
            </a:rPr>
            <a:t> 16 SGK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362C3F-B2C6-47AA-B252-A290888D18F5}" type="parTrans" cxnId="{29CEF65B-2D7D-44C2-BE4E-41CAD1DAE2D6}">
      <dgm:prSet/>
      <dgm:spPr/>
      <dgm:t>
        <a:bodyPr/>
        <a:lstStyle/>
        <a:p>
          <a:endParaRPr lang="en-US" sz="1400"/>
        </a:p>
      </dgm:t>
    </dgm:pt>
    <dgm:pt modelId="{F1B1DCD4-B0D3-42EE-8547-B19A76EC0612}" type="sibTrans" cxnId="{29CEF65B-2D7D-44C2-BE4E-41CAD1DAE2D6}">
      <dgm:prSet/>
      <dgm:spPr/>
      <dgm:t>
        <a:bodyPr/>
        <a:lstStyle/>
        <a:p>
          <a:endParaRPr lang="en-US" sz="1400"/>
        </a:p>
      </dgm:t>
    </dgm:pt>
    <dgm:pt modelId="{7DCA3FFE-A1C7-4098-BE58-1871BCA1CC2C}" type="pres">
      <dgm:prSet presAssocID="{715F27F6-42D1-46F1-95C0-F47341D034E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2BCAC26-CBB2-4A5E-BB92-41455D9FE3FC}" type="pres">
      <dgm:prSet presAssocID="{971E7189-F122-40C1-94FA-9832DF47717D}" presName="root" presStyleCnt="0">
        <dgm:presLayoutVars>
          <dgm:chMax/>
          <dgm:chPref val="4"/>
        </dgm:presLayoutVars>
      </dgm:prSet>
      <dgm:spPr/>
    </dgm:pt>
    <dgm:pt modelId="{994AAE43-1B4F-4BE1-A227-0C1C0B7F1B24}" type="pres">
      <dgm:prSet presAssocID="{971E7189-F122-40C1-94FA-9832DF47717D}" presName="rootComposite" presStyleCnt="0">
        <dgm:presLayoutVars/>
      </dgm:prSet>
      <dgm:spPr/>
    </dgm:pt>
    <dgm:pt modelId="{5A47DCD9-2011-45FF-BF7C-A9C289610107}" type="pres">
      <dgm:prSet presAssocID="{971E7189-F122-40C1-94FA-9832DF47717D}" presName="rootText" presStyleLbl="node0" presStyleIdx="0" presStyleCnt="1" custLinFactNeighborX="-203" custLinFactNeighborY="-4004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482FC443-62F4-4BBC-AEE6-4835820D7C4B}" type="pres">
      <dgm:prSet presAssocID="{971E7189-F122-40C1-94FA-9832DF47717D}" presName="childShape" presStyleCnt="0">
        <dgm:presLayoutVars>
          <dgm:chMax val="0"/>
          <dgm:chPref val="0"/>
        </dgm:presLayoutVars>
      </dgm:prSet>
      <dgm:spPr/>
    </dgm:pt>
    <dgm:pt modelId="{FEBC574C-941B-4E62-8C4A-B53B7B5D2961}" type="pres">
      <dgm:prSet presAssocID="{38EB1D7C-1D80-4432-B726-85E971C0CD48}" presName="childComposite" presStyleCnt="0">
        <dgm:presLayoutVars>
          <dgm:chMax val="0"/>
          <dgm:chPref val="0"/>
        </dgm:presLayoutVars>
      </dgm:prSet>
      <dgm:spPr/>
    </dgm:pt>
    <dgm:pt modelId="{D315E180-C3D0-4B7A-B736-E2B525009A63}" type="pres">
      <dgm:prSet presAssocID="{38EB1D7C-1D80-4432-B726-85E971C0CD48}" presName="Image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EE187844-4C89-4B0D-9FDD-CF98E667A4E7}" type="pres">
      <dgm:prSet presAssocID="{38EB1D7C-1D80-4432-B726-85E971C0CD48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6F30A5-87D2-453C-8210-849F829DB00B}" type="pres">
      <dgm:prSet presAssocID="{07824F57-D4EC-4F2C-AB1C-D675E8B0811E}" presName="childComposite" presStyleCnt="0">
        <dgm:presLayoutVars>
          <dgm:chMax val="0"/>
          <dgm:chPref val="0"/>
        </dgm:presLayoutVars>
      </dgm:prSet>
      <dgm:spPr/>
    </dgm:pt>
    <dgm:pt modelId="{C88149E7-33FC-4B25-B7A7-1FC87A6BD4BC}" type="pres">
      <dgm:prSet presAssocID="{07824F57-D4EC-4F2C-AB1C-D675E8B0811E}" presName="Image" presStyleLbl="nod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3E959A98-865F-4C71-AE56-E9ABA240F408}" type="pres">
      <dgm:prSet presAssocID="{07824F57-D4EC-4F2C-AB1C-D675E8B0811E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1C53E4-8464-4899-A596-B3BEA2336F4F}" type="presOf" srcId="{38EB1D7C-1D80-4432-B726-85E971C0CD48}" destId="{EE187844-4C89-4B0D-9FDD-CF98E667A4E7}" srcOrd="0" destOrd="0" presId="urn:microsoft.com/office/officeart/2008/layout/PictureAccentList"/>
    <dgm:cxn modelId="{29CEF65B-2D7D-44C2-BE4E-41CAD1DAE2D6}" srcId="{971E7189-F122-40C1-94FA-9832DF47717D}" destId="{07824F57-D4EC-4F2C-AB1C-D675E8B0811E}" srcOrd="1" destOrd="0" parTransId="{E3362C3F-B2C6-47AA-B252-A290888D18F5}" sibTransId="{F1B1DCD4-B0D3-42EE-8547-B19A76EC0612}"/>
    <dgm:cxn modelId="{9C34625B-919E-441B-8392-45877CD0FB47}" srcId="{971E7189-F122-40C1-94FA-9832DF47717D}" destId="{38EB1D7C-1D80-4432-B726-85E971C0CD48}" srcOrd="0" destOrd="0" parTransId="{47CA4E78-DBAD-4476-BD44-BB69E3499856}" sibTransId="{7868FE2E-FC00-4100-8301-DF1AF4F94E6B}"/>
    <dgm:cxn modelId="{B0F9639A-62B0-46FB-A949-C2FCFF07B161}" type="presOf" srcId="{971E7189-F122-40C1-94FA-9832DF47717D}" destId="{5A47DCD9-2011-45FF-BF7C-A9C289610107}" srcOrd="0" destOrd="0" presId="urn:microsoft.com/office/officeart/2008/layout/PictureAccentList"/>
    <dgm:cxn modelId="{ADDA406E-0936-48DC-8268-703EB37D9046}" srcId="{715F27F6-42D1-46F1-95C0-F47341D034E0}" destId="{971E7189-F122-40C1-94FA-9832DF47717D}" srcOrd="0" destOrd="0" parTransId="{1CABADB1-8B61-493F-8B28-3F6FC70F86A9}" sibTransId="{38913297-308C-4A15-9373-05F6510B66FF}"/>
    <dgm:cxn modelId="{D8B91980-B04A-4332-9BEF-103F694312B7}" type="presOf" srcId="{07824F57-D4EC-4F2C-AB1C-D675E8B0811E}" destId="{3E959A98-865F-4C71-AE56-E9ABA240F408}" srcOrd="0" destOrd="0" presId="urn:microsoft.com/office/officeart/2008/layout/PictureAccentList"/>
    <dgm:cxn modelId="{A034699F-4981-40A0-8F0E-110CA196872A}" type="presOf" srcId="{715F27F6-42D1-46F1-95C0-F47341D034E0}" destId="{7DCA3FFE-A1C7-4098-BE58-1871BCA1CC2C}" srcOrd="0" destOrd="0" presId="urn:microsoft.com/office/officeart/2008/layout/PictureAccentList"/>
    <dgm:cxn modelId="{58846457-7112-4192-AF3A-81DFC8CC4D22}" type="presParOf" srcId="{7DCA3FFE-A1C7-4098-BE58-1871BCA1CC2C}" destId="{32BCAC26-CBB2-4A5E-BB92-41455D9FE3FC}" srcOrd="0" destOrd="0" presId="urn:microsoft.com/office/officeart/2008/layout/PictureAccentList"/>
    <dgm:cxn modelId="{C54B6F27-5D0F-49CA-B366-341D5D3564A9}" type="presParOf" srcId="{32BCAC26-CBB2-4A5E-BB92-41455D9FE3FC}" destId="{994AAE43-1B4F-4BE1-A227-0C1C0B7F1B24}" srcOrd="0" destOrd="0" presId="urn:microsoft.com/office/officeart/2008/layout/PictureAccentList"/>
    <dgm:cxn modelId="{DBA3014B-6506-4CC7-A1BD-8E54983A25D9}" type="presParOf" srcId="{994AAE43-1B4F-4BE1-A227-0C1C0B7F1B24}" destId="{5A47DCD9-2011-45FF-BF7C-A9C289610107}" srcOrd="0" destOrd="0" presId="urn:microsoft.com/office/officeart/2008/layout/PictureAccentList"/>
    <dgm:cxn modelId="{7698640A-1611-4F4B-B51E-F1FD6FA698AA}" type="presParOf" srcId="{32BCAC26-CBB2-4A5E-BB92-41455D9FE3FC}" destId="{482FC443-62F4-4BBC-AEE6-4835820D7C4B}" srcOrd="1" destOrd="0" presId="urn:microsoft.com/office/officeart/2008/layout/PictureAccentList"/>
    <dgm:cxn modelId="{0E6C4D77-9455-4429-A8A7-04EF885C4060}" type="presParOf" srcId="{482FC443-62F4-4BBC-AEE6-4835820D7C4B}" destId="{FEBC574C-941B-4E62-8C4A-B53B7B5D2961}" srcOrd="0" destOrd="0" presId="urn:microsoft.com/office/officeart/2008/layout/PictureAccentList"/>
    <dgm:cxn modelId="{33D93E17-EFA8-44E4-8F77-9E8685C599C1}" type="presParOf" srcId="{FEBC574C-941B-4E62-8C4A-B53B7B5D2961}" destId="{D315E180-C3D0-4B7A-B736-E2B525009A63}" srcOrd="0" destOrd="0" presId="urn:microsoft.com/office/officeart/2008/layout/PictureAccentList"/>
    <dgm:cxn modelId="{6B9C781F-CAF6-483E-A0DE-8DCD9F7CE72A}" type="presParOf" srcId="{FEBC574C-941B-4E62-8C4A-B53B7B5D2961}" destId="{EE187844-4C89-4B0D-9FDD-CF98E667A4E7}" srcOrd="1" destOrd="0" presId="urn:microsoft.com/office/officeart/2008/layout/PictureAccentList"/>
    <dgm:cxn modelId="{C08252C8-12B6-44F6-A944-7057115EA74F}" type="presParOf" srcId="{482FC443-62F4-4BBC-AEE6-4835820D7C4B}" destId="{A26F30A5-87D2-453C-8210-849F829DB00B}" srcOrd="1" destOrd="0" presId="urn:microsoft.com/office/officeart/2008/layout/PictureAccentList"/>
    <dgm:cxn modelId="{6BB6FE65-313C-4432-94B3-A2B775A9E1FC}" type="presParOf" srcId="{A26F30A5-87D2-453C-8210-849F829DB00B}" destId="{C88149E7-33FC-4B25-B7A7-1FC87A6BD4BC}" srcOrd="0" destOrd="0" presId="urn:microsoft.com/office/officeart/2008/layout/PictureAccentList"/>
    <dgm:cxn modelId="{A12EAAA2-FCAD-4C0D-A7B4-81D9A6B7F460}" type="presParOf" srcId="{A26F30A5-87D2-453C-8210-849F829DB00B}" destId="{3E959A98-865F-4C71-AE56-E9ABA240F408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11BBE1-FAD2-4300-855C-2AEDB1E5CFA2}">
      <dsp:nvSpPr>
        <dsp:cNvPr id="0" name=""/>
        <dsp:cNvSpPr/>
      </dsp:nvSpPr>
      <dsp:spPr>
        <a:xfrm>
          <a:off x="-5255020" y="-804890"/>
          <a:ext cx="6257980" cy="6257980"/>
        </a:xfrm>
        <a:prstGeom prst="blockArc">
          <a:avLst>
            <a:gd name="adj1" fmla="val 18900000"/>
            <a:gd name="adj2" fmla="val 2700000"/>
            <a:gd name="adj3" fmla="val 34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00DF85-3FAA-457A-9C33-358162360B93}">
      <dsp:nvSpPr>
        <dsp:cNvPr id="0" name=""/>
        <dsp:cNvSpPr/>
      </dsp:nvSpPr>
      <dsp:spPr>
        <a:xfrm>
          <a:off x="645170" y="464820"/>
          <a:ext cx="7139284" cy="929640"/>
        </a:xfrm>
        <a:prstGeom prst="rect">
          <a:avLst/>
        </a:prstGeom>
        <a:solidFill>
          <a:srgbClr val="FF99FF"/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37902" tIns="121920" rIns="121920" bIns="12192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Tổng</a:t>
          </a:r>
          <a:r>
            <a:rPr lang="en-US" sz="4800" kern="12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kern="12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của</a:t>
          </a:r>
          <a:r>
            <a:rPr lang="en-US" sz="4800" kern="12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kern="12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hai</a:t>
          </a:r>
          <a:r>
            <a:rPr lang="en-US" sz="4800" kern="12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kern="12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lập</a:t>
          </a:r>
          <a:r>
            <a:rPr lang="en-US" sz="4800" kern="1200" dirty="0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800" kern="1200" dirty="0" err="1" smtClean="0">
              <a:solidFill>
                <a:srgbClr val="0000FF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phương</a:t>
          </a:r>
          <a:endParaRPr lang="en-US" sz="4800" kern="1200" dirty="0">
            <a:solidFill>
              <a:srgbClr val="0000FF"/>
            </a:solidFill>
            <a:latin typeface="BrushScript" panose="02020500000000000000" pitchFamily="18" charset="0"/>
            <a:ea typeface="BrushScript" panose="02020500000000000000" pitchFamily="18" charset="0"/>
            <a:cs typeface="BrushScript" panose="02020500000000000000" pitchFamily="18" charset="0"/>
          </a:endParaRPr>
        </a:p>
      </dsp:txBody>
      <dsp:txXfrm>
        <a:off x="645170" y="464820"/>
        <a:ext cx="7139284" cy="929640"/>
      </dsp:txXfrm>
    </dsp:sp>
    <dsp:sp modelId="{FE9B5BD4-757F-44F6-B7D9-6E1462BFAEE8}">
      <dsp:nvSpPr>
        <dsp:cNvPr id="0" name=""/>
        <dsp:cNvSpPr/>
      </dsp:nvSpPr>
      <dsp:spPr>
        <a:xfrm>
          <a:off x="64145" y="348615"/>
          <a:ext cx="1162050" cy="1162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728890-DF0A-45F2-A7AC-5EEC513A6B70}">
      <dsp:nvSpPr>
        <dsp:cNvPr id="0" name=""/>
        <dsp:cNvSpPr/>
      </dsp:nvSpPr>
      <dsp:spPr>
        <a:xfrm>
          <a:off x="983094" y="1859280"/>
          <a:ext cx="6801360" cy="929640"/>
        </a:xfrm>
        <a:prstGeom prst="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37902" tIns="116840" rIns="116840" bIns="11684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Hiệu</a:t>
          </a:r>
          <a:r>
            <a:rPr lang="en-US" sz="4600" kern="1200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600" kern="1200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của</a:t>
          </a:r>
          <a:r>
            <a:rPr lang="en-US" sz="4600" kern="1200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600" kern="1200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hai</a:t>
          </a:r>
          <a:r>
            <a:rPr lang="en-US" sz="4600" kern="1200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600" kern="1200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lập</a:t>
          </a:r>
          <a:r>
            <a:rPr lang="en-US" sz="4600" kern="1200" dirty="0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600" kern="1200" dirty="0" err="1" smtClean="0">
              <a:solidFill>
                <a:srgbClr val="CC0099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phương</a:t>
          </a:r>
          <a:endParaRPr lang="en-US" sz="4600" kern="1200" dirty="0"/>
        </a:p>
      </dsp:txBody>
      <dsp:txXfrm>
        <a:off x="983094" y="1859280"/>
        <a:ext cx="6801360" cy="929640"/>
      </dsp:txXfrm>
    </dsp:sp>
    <dsp:sp modelId="{9FF82908-AB7C-4871-BB26-2F726414CB2B}">
      <dsp:nvSpPr>
        <dsp:cNvPr id="0" name=""/>
        <dsp:cNvSpPr/>
      </dsp:nvSpPr>
      <dsp:spPr>
        <a:xfrm>
          <a:off x="402069" y="1743075"/>
          <a:ext cx="1162050" cy="1162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D38E3A-69BB-4D0C-B714-3965AB6A23BE}">
      <dsp:nvSpPr>
        <dsp:cNvPr id="0" name=""/>
        <dsp:cNvSpPr/>
      </dsp:nvSpPr>
      <dsp:spPr>
        <a:xfrm>
          <a:off x="645170" y="3253740"/>
          <a:ext cx="7139284" cy="929640"/>
        </a:xfrm>
        <a:prstGeom prst="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37902" tIns="116840" rIns="116840" bIns="11684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err="1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Luyện</a:t>
          </a:r>
          <a:r>
            <a:rPr lang="en-US" sz="4600" kern="1200" dirty="0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 </a:t>
          </a:r>
          <a:r>
            <a:rPr lang="en-US" sz="4600" kern="1200" dirty="0" err="1" smtClean="0">
              <a:solidFill>
                <a:srgbClr val="00B050"/>
              </a:solidFill>
              <a:latin typeface="BrushScript" panose="02020500000000000000" pitchFamily="18" charset="0"/>
              <a:ea typeface="BrushScript" panose="02020500000000000000" pitchFamily="18" charset="0"/>
              <a:cs typeface="BrushScript" panose="02020500000000000000" pitchFamily="18" charset="0"/>
            </a:rPr>
            <a:t>tập</a:t>
          </a:r>
          <a:endParaRPr lang="en-US" sz="4600" kern="1200" dirty="0">
            <a:solidFill>
              <a:srgbClr val="00B050"/>
            </a:solidFill>
          </a:endParaRPr>
        </a:p>
      </dsp:txBody>
      <dsp:txXfrm>
        <a:off x="645170" y="3253740"/>
        <a:ext cx="7139284" cy="929640"/>
      </dsp:txXfrm>
    </dsp:sp>
    <dsp:sp modelId="{81BD9EF8-DC96-44F4-BC3D-3908A9555198}">
      <dsp:nvSpPr>
        <dsp:cNvPr id="0" name=""/>
        <dsp:cNvSpPr/>
      </dsp:nvSpPr>
      <dsp:spPr>
        <a:xfrm>
          <a:off x="64145" y="3137535"/>
          <a:ext cx="1162050" cy="1162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7DCD9-2011-45FF-BF7C-A9C289610107}">
      <dsp:nvSpPr>
        <dsp:cNvPr id="0" name=""/>
        <dsp:cNvSpPr/>
      </dsp:nvSpPr>
      <dsp:spPr>
        <a:xfrm>
          <a:off x="0" y="363005"/>
          <a:ext cx="9296399" cy="1171136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i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HƯỚNG DẪN VỀ NHÀ</a:t>
          </a:r>
          <a:endParaRPr lang="en-US" sz="4000" b="1" i="1" kern="1200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01" y="397306"/>
        <a:ext cx="9227797" cy="1102534"/>
      </dsp:txXfrm>
    </dsp:sp>
    <dsp:sp modelId="{D315E180-C3D0-4B7A-B736-E2B525009A63}">
      <dsp:nvSpPr>
        <dsp:cNvPr id="0" name=""/>
        <dsp:cNvSpPr/>
      </dsp:nvSpPr>
      <dsp:spPr>
        <a:xfrm>
          <a:off x="0" y="1791838"/>
          <a:ext cx="1171136" cy="1171136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187844-4C89-4B0D-9FDD-CF98E667A4E7}">
      <dsp:nvSpPr>
        <dsp:cNvPr id="0" name=""/>
        <dsp:cNvSpPr/>
      </dsp:nvSpPr>
      <dsp:spPr>
        <a:xfrm>
          <a:off x="1241404" y="1791838"/>
          <a:ext cx="8054995" cy="1171136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latin typeface=".VnTime" pitchFamily="34" charset="0"/>
            </a:rPr>
            <a:t>Thuéc</a:t>
          </a:r>
          <a:r>
            <a:rPr lang="en-US" sz="3200" b="1" kern="1200" dirty="0" smtClean="0">
              <a:latin typeface=".VnTime" pitchFamily="34" charset="0"/>
            </a:rPr>
            <a:t> 7 </a:t>
          </a:r>
          <a:r>
            <a:rPr lang="en-US" sz="3200" b="1" kern="1200" dirty="0" err="1" smtClean="0">
              <a:latin typeface=".VnTime" pitchFamily="34" charset="0"/>
            </a:rPr>
            <a:t>h»ng</a:t>
          </a:r>
          <a:r>
            <a:rPr lang="en-US" sz="3200" b="1" kern="1200" dirty="0" smtClean="0">
              <a:latin typeface=".VnTime" pitchFamily="34" charset="0"/>
            </a:rPr>
            <a:t> ®¼ng </a:t>
          </a:r>
          <a:r>
            <a:rPr lang="en-US" sz="3200" b="1" kern="1200" dirty="0" err="1" smtClean="0">
              <a:latin typeface=".VnTime" pitchFamily="34" charset="0"/>
            </a:rPr>
            <a:t>thøc</a:t>
          </a:r>
          <a:r>
            <a:rPr lang="en-US" sz="3200" b="1" kern="1200" dirty="0" smtClean="0">
              <a:latin typeface=".VnTime" pitchFamily="34" charset="0"/>
            </a:rPr>
            <a:t>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(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c«ng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thøc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 vµ 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ph¸t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biÓu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b»ng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 </a:t>
          </a:r>
          <a:r>
            <a:rPr lang="en-US" sz="3200" b="1" i="1" kern="1200" dirty="0" err="1" smtClean="0">
              <a:solidFill>
                <a:srgbClr val="0000FF"/>
              </a:solidFill>
              <a:latin typeface=".VnTime" pitchFamily="34" charset="0"/>
            </a:rPr>
            <a:t>lêi</a:t>
          </a:r>
          <a:r>
            <a:rPr lang="en-US" sz="3200" b="1" i="1" kern="1200" dirty="0" smtClean="0">
              <a:solidFill>
                <a:srgbClr val="0000FF"/>
              </a:solidFill>
              <a:latin typeface=".VnTime" pitchFamily="34" charset="0"/>
            </a:rPr>
            <a:t>)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8584" y="1849018"/>
        <a:ext cx="7940635" cy="1056776"/>
      </dsp:txXfrm>
    </dsp:sp>
    <dsp:sp modelId="{C88149E7-33FC-4B25-B7A7-1FC87A6BD4BC}">
      <dsp:nvSpPr>
        <dsp:cNvPr id="0" name=""/>
        <dsp:cNvSpPr/>
      </dsp:nvSpPr>
      <dsp:spPr>
        <a:xfrm>
          <a:off x="0" y="3103511"/>
          <a:ext cx="1171136" cy="1171136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59A98-865F-4C71-AE56-E9ABA240F408}">
      <dsp:nvSpPr>
        <dsp:cNvPr id="0" name=""/>
        <dsp:cNvSpPr/>
      </dsp:nvSpPr>
      <dsp:spPr>
        <a:xfrm>
          <a:off x="1241404" y="3103511"/>
          <a:ext cx="8054995" cy="1171136"/>
        </a:xfrm>
        <a:prstGeom prst="roundRect">
          <a:avLst>
            <a:gd name="adj" fmla="val 16670"/>
          </a:avLst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latin typeface=".VnTime" pitchFamily="34" charset="0"/>
            </a:rPr>
            <a:t>Lµm</a:t>
          </a:r>
          <a:r>
            <a:rPr lang="en-US" sz="3200" b="1" kern="1200" dirty="0" smtClean="0">
              <a:latin typeface=".VnTime" pitchFamily="34" charset="0"/>
            </a:rPr>
            <a:t> </a:t>
          </a:r>
          <a:r>
            <a:rPr lang="en-US" sz="3200" b="1" kern="1200" dirty="0" err="1" smtClean="0">
              <a:latin typeface=".VnTime" pitchFamily="34" charset="0"/>
            </a:rPr>
            <a:t>bµi</a:t>
          </a:r>
          <a:r>
            <a:rPr lang="en-US" sz="3200" b="1" kern="1200" dirty="0" smtClean="0">
              <a:latin typeface=".VnTime" pitchFamily="34" charset="0"/>
            </a:rPr>
            <a:t> </a:t>
          </a:r>
          <a:r>
            <a:rPr lang="en-US" sz="3200" b="1" kern="1200" dirty="0" err="1" smtClean="0">
              <a:latin typeface=".VnTime" pitchFamily="34" charset="0"/>
            </a:rPr>
            <a:t>tËp</a:t>
          </a:r>
          <a:r>
            <a:rPr lang="en-US" sz="3200" b="1" kern="1200" dirty="0" smtClean="0">
              <a:latin typeface=".VnTime" pitchFamily="34" charset="0"/>
            </a:rPr>
            <a:t>: 30; 31b; 33 </a:t>
          </a:r>
          <a:r>
            <a:rPr lang="en-US" sz="3200" b="1" kern="1200" dirty="0" err="1" smtClean="0">
              <a:latin typeface=".VnTime" pitchFamily="34" charset="0"/>
            </a:rPr>
            <a:t>trang</a:t>
          </a:r>
          <a:r>
            <a:rPr lang="en-US" sz="3200" b="1" kern="1200" dirty="0" smtClean="0">
              <a:latin typeface=".VnTime" pitchFamily="34" charset="0"/>
            </a:rPr>
            <a:t> 16 SGK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8584" y="3160691"/>
        <a:ext cx="7940635" cy="1056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0AC82-2159-4A60-ABDB-7D84C3A27155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E5B6E-A1E2-4506-B965-4B9B2884F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1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B3558F-77FF-45C8-8D75-902EA11974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22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B3558F-77FF-45C8-8D75-902EA11974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49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E5B6E-A1E2-4506-B965-4B9B2884F5B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08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E5B6E-A1E2-4506-B965-4B9B2884F5B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23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5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5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53E63-4192-4E62-B36B-F02F14269D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18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17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24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58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7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08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26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2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14002-0DFD-4ADF-BB4C-5020A90A11FC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EC739-459C-4C34-85AD-09173EA32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20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F2.%20B&#224;i%205.%20Nh&#7919;ng%20h&#7857;ng%20&#273;&#7859;ng%20th&#7913;c%20&#273;&#225;ng%20nh&#7899;%20(ti&#7871;p).pptx#4.  B&#192;I 5: NH&#7918;NG H&#7856;NG &#272;&#7858;NG TH&#7912;C &#272;&#193;NG NH&#7898; (TI&#7870;P)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hyperlink" Target="F2.%20B&#224;i%205.%20Nh&#7919;ng%20h&#7857;ng%20&#273;&#7859;ng%20th&#7913;c%20&#273;&#225;ng%20nh&#7899;%20(ti&#7871;p).pptx#4.  B&#192;I 5: NH&#7918;NG H&#7856;NG &#272;&#7858;NG TH&#7912;C &#272;&#193;NG NH&#7898; (TI&#7870;P)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F2.%20B&#224;i%205.%20Nh&#7919;ng%20h&#7857;ng%20&#273;&#7859;ng%20th&#7913;c%20&#273;&#225;ng%20nh&#7899;%20(ti&#7871;p).pptx#4.  B&#192;I 5: NH&#7918;NG H&#7856;NG &#272;&#7858;NG TH&#7912;C &#272;&#193;NG NH&#7898; (TI&#7870;P)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600200"/>
            <a:ext cx="11887200" cy="4038600"/>
          </a:xfrm>
          <a:noFill/>
          <a:ln>
            <a:noFill/>
          </a:ln>
        </p:spPr>
        <p:txBody>
          <a:bodyPr>
            <a:noAutofit/>
          </a:bodyPr>
          <a:lstStyle/>
          <a:p>
            <a:pPr marL="182880">
              <a:lnSpc>
                <a:spcPct val="250000"/>
              </a:lnSpc>
            </a:pPr>
            <a:r>
              <a:rPr lang="en-US" sz="48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48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48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BÀI </a:t>
            </a:r>
            <a:r>
              <a:rPr lang="en-US" sz="4800" b="1" u="sng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5:</a:t>
            </a:r>
            <a:r>
              <a:rPr lang="en-US" sz="48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48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4800" b="1" i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NHỮNG HẰNG ĐẲNG THỨC ĐÁNG NHỚ (TIẾP)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28600" y="381000"/>
            <a:ext cx="4191000" cy="609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 smtClean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ĐẠI SỐ 8: </a:t>
            </a:r>
            <a:endParaRPr lang="en-US" sz="54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18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4769676"/>
              </p:ext>
            </p:extLst>
          </p:nvPr>
        </p:nvGraphicFramePr>
        <p:xfrm>
          <a:off x="2514600" y="1905001"/>
          <a:ext cx="5257799" cy="4419598"/>
        </p:xfrm>
        <a:graphic>
          <a:graphicData uri="http://schemas.openxmlformats.org/drawingml/2006/table">
            <a:tbl>
              <a:tblPr/>
              <a:tblGrid>
                <a:gridCol w="21122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455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878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a)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12x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b) (x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+2x+4)(x-2)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3) (x+2)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c) 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+12x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5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4) (x - 2)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d) (2+x)(x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-2x+4)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3098006" y="3392488"/>
            <a:ext cx="13319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2400">
              <a:latin typeface="Arial" charset="0"/>
            </a:endParaRP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2590800" y="3276960"/>
            <a:ext cx="13684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= x</a:t>
            </a:r>
            <a:r>
              <a:rPr lang="en-US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- 2</a:t>
            </a:r>
            <a:r>
              <a:rPr lang="en-US" sz="2400" baseline="30000">
                <a:solidFill>
                  <a:srgbClr val="FF0000"/>
                </a:solidFill>
                <a:latin typeface="Arial" charset="0"/>
              </a:rPr>
              <a:t>3</a:t>
            </a:r>
            <a:endParaRPr lang="en-US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4950620" y="4148138"/>
            <a:ext cx="26693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= (x-2)(x</a:t>
            </a:r>
            <a:r>
              <a:rPr lang="en-US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+2x+4)</a:t>
            </a:r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3026569" y="4148138"/>
            <a:ext cx="13668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 sz="2400">
              <a:latin typeface="Arial" charset="0"/>
            </a:endParaRPr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2590799" y="4110336"/>
            <a:ext cx="17384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 x</a:t>
            </a:r>
            <a:r>
              <a:rPr lang="en-US" sz="2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 </a:t>
            </a: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+ 2</a:t>
            </a:r>
            <a:r>
              <a:rPr lang="en-US" sz="2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</a:t>
            </a: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 </a:t>
            </a:r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5099844" y="5819353"/>
            <a:ext cx="26725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=(x+2)(x</a:t>
            </a:r>
            <a:r>
              <a:rPr lang="en-US" sz="2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2</a:t>
            </a:r>
            <a:r>
              <a:rPr lang="en-US" sz="2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-2x+4)</a:t>
            </a:r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2590800" y="4985783"/>
            <a:ext cx="19812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  <a:latin typeface="Arial" charset="0"/>
              </a:rPr>
              <a:t>(x+2)</a:t>
            </a:r>
            <a:r>
              <a:rPr lang="en-US" sz="2400" baseline="30000">
                <a:solidFill>
                  <a:srgbClr val="CC0099"/>
                </a:solidFill>
                <a:latin typeface="Arial" charset="0"/>
              </a:rPr>
              <a:t>3</a:t>
            </a:r>
            <a:endParaRPr lang="en-US" sz="2400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14" name="Text Box 33"/>
          <p:cNvSpPr txBox="1">
            <a:spLocks noChangeArrowheads="1"/>
          </p:cNvSpPr>
          <p:nvPr/>
        </p:nvSpPr>
        <p:spPr bwMode="auto">
          <a:xfrm>
            <a:off x="5018881" y="3272136"/>
            <a:ext cx="27535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  <a:latin typeface="Arial" charset="0"/>
              </a:rPr>
              <a:t>=x</a:t>
            </a:r>
            <a:r>
              <a:rPr lang="en-US" sz="2400" baseline="30000">
                <a:solidFill>
                  <a:srgbClr val="CC0099"/>
                </a:solidFill>
                <a:latin typeface="Arial" charset="0"/>
              </a:rPr>
              <a:t>3</a:t>
            </a:r>
            <a:r>
              <a:rPr lang="en-US" sz="2400">
                <a:solidFill>
                  <a:srgbClr val="CC0099"/>
                </a:solidFill>
                <a:latin typeface="Arial" charset="0"/>
              </a:rPr>
              <a:t>+6x</a:t>
            </a:r>
            <a:r>
              <a:rPr lang="en-US" sz="2400" baseline="30000">
                <a:solidFill>
                  <a:srgbClr val="CC0099"/>
                </a:solidFill>
                <a:latin typeface="Arial" charset="0"/>
              </a:rPr>
              <a:t>2</a:t>
            </a:r>
            <a:r>
              <a:rPr lang="en-US" sz="2400">
                <a:solidFill>
                  <a:srgbClr val="CC0099"/>
                </a:solidFill>
                <a:latin typeface="Arial" charset="0"/>
              </a:rPr>
              <a:t>+12x+8</a:t>
            </a:r>
          </a:p>
        </p:txBody>
      </p:sp>
      <p:sp>
        <p:nvSpPr>
          <p:cNvPr id="15" name="Text Box 34"/>
          <p:cNvSpPr txBox="1">
            <a:spLocks noChangeArrowheads="1"/>
          </p:cNvSpPr>
          <p:nvPr/>
        </p:nvSpPr>
        <p:spPr bwMode="auto">
          <a:xfrm>
            <a:off x="4950619" y="4979417"/>
            <a:ext cx="28217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800000"/>
                </a:solidFill>
                <a:latin typeface="Arial" charset="0"/>
              </a:rPr>
              <a:t>= x</a:t>
            </a:r>
            <a:r>
              <a:rPr lang="en-US" sz="2400" baseline="30000">
                <a:solidFill>
                  <a:srgbClr val="800000"/>
                </a:solidFill>
                <a:latin typeface="Arial" charset="0"/>
              </a:rPr>
              <a:t>3</a:t>
            </a:r>
            <a:r>
              <a:rPr lang="en-US" sz="2400">
                <a:solidFill>
                  <a:srgbClr val="800000"/>
                </a:solidFill>
                <a:latin typeface="Arial" charset="0"/>
              </a:rPr>
              <a:t>-6x</a:t>
            </a:r>
            <a:r>
              <a:rPr lang="en-US" sz="2400" baseline="30000">
                <a:solidFill>
                  <a:srgbClr val="800000"/>
                </a:solidFill>
                <a:latin typeface="Arial" charset="0"/>
              </a:rPr>
              <a:t>2</a:t>
            </a:r>
            <a:r>
              <a:rPr lang="en-US" sz="2400">
                <a:solidFill>
                  <a:srgbClr val="800000"/>
                </a:solidFill>
                <a:latin typeface="Arial" charset="0"/>
              </a:rPr>
              <a:t>+12x-8</a:t>
            </a:r>
          </a:p>
        </p:txBody>
      </p:sp>
      <p:sp>
        <p:nvSpPr>
          <p:cNvPr id="16" name="Text Box 35"/>
          <p:cNvSpPr txBox="1">
            <a:spLocks noChangeArrowheads="1"/>
          </p:cNvSpPr>
          <p:nvPr/>
        </p:nvSpPr>
        <p:spPr bwMode="auto">
          <a:xfrm>
            <a:off x="2895601" y="5862936"/>
            <a:ext cx="10445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800000"/>
                </a:solidFill>
                <a:latin typeface="Arial" charset="0"/>
              </a:rPr>
              <a:t>(x -2)</a:t>
            </a:r>
            <a:r>
              <a:rPr lang="en-US" sz="2400" baseline="30000">
                <a:solidFill>
                  <a:srgbClr val="800000"/>
                </a:solidFill>
                <a:latin typeface="Arial" charset="0"/>
              </a:rPr>
              <a:t>3</a:t>
            </a:r>
            <a:endParaRPr lang="en-US" sz="240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17" name="Line 62"/>
          <p:cNvSpPr>
            <a:spLocks noChangeShapeType="1"/>
          </p:cNvSpPr>
          <p:nvPr/>
        </p:nvSpPr>
        <p:spPr bwMode="auto">
          <a:xfrm>
            <a:off x="3940176" y="3392487"/>
            <a:ext cx="1008565" cy="98648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8" name="Line 65"/>
          <p:cNvSpPr>
            <a:spLocks noChangeShapeType="1"/>
          </p:cNvSpPr>
          <p:nvPr/>
        </p:nvSpPr>
        <p:spPr bwMode="auto">
          <a:xfrm>
            <a:off x="3799824" y="4470976"/>
            <a:ext cx="1150794" cy="1162424"/>
          </a:xfrm>
          <a:prstGeom prst="line">
            <a:avLst/>
          </a:prstGeom>
          <a:noFill/>
          <a:ln w="9525">
            <a:solidFill>
              <a:schemeClr val="accent4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9" name="Line 78"/>
          <p:cNvSpPr>
            <a:spLocks noChangeShapeType="1"/>
          </p:cNvSpPr>
          <p:nvPr/>
        </p:nvSpPr>
        <p:spPr bwMode="auto">
          <a:xfrm flipV="1">
            <a:off x="3613366" y="3502967"/>
            <a:ext cx="1405515" cy="1692708"/>
          </a:xfrm>
          <a:prstGeom prst="line">
            <a:avLst/>
          </a:prstGeom>
          <a:noFill/>
          <a:ln w="9525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20" name="Line 80"/>
          <p:cNvSpPr>
            <a:spLocks noChangeShapeType="1"/>
          </p:cNvSpPr>
          <p:nvPr/>
        </p:nvSpPr>
        <p:spPr bwMode="auto">
          <a:xfrm flipV="1">
            <a:off x="3962400" y="5216614"/>
            <a:ext cx="988219" cy="833570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7924801" y="2993666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1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7924800" y="3886201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2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7924801" y="4749226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3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7890165" y="5630103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4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8846127" y="2993666"/>
            <a:ext cx="60267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8846126" y="3886201"/>
            <a:ext cx="602676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d</a:t>
            </a: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8846127" y="4749226"/>
            <a:ext cx="60267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CC0099"/>
                </a:solidFill>
                <a:latin typeface="Arial" charset="0"/>
              </a:rPr>
              <a:t>a</a:t>
            </a:r>
          </a:p>
        </p:txBody>
      </p: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8811491" y="5630103"/>
            <a:ext cx="63731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800000"/>
                </a:solidFill>
                <a:latin typeface="Arial" charset="0"/>
              </a:rPr>
              <a:t>c</a:t>
            </a:r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4648200" y="228601"/>
            <a:ext cx="28194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TRÒ CHƠI: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45674" y="983381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A”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B”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672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1524000" y="2523254"/>
            <a:ext cx="838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2.Bình phương của một hiệu:  (A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2AB + B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1524000" y="3215887"/>
            <a:ext cx="838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Hiệu hai bình phương:        A</a:t>
            </a:r>
            <a:r>
              <a:rPr lang="en-US" altLang="en-US" sz="2800" b="1" baseline="30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B</a:t>
            </a:r>
            <a:r>
              <a:rPr lang="en-US" altLang="en-US" sz="2800" b="1" baseline="30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+ B)(A – B) </a:t>
            </a:r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1524000" y="1774135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1.Bình phương của một tổng : (A + B)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+ 2AB + B</a:t>
            </a:r>
            <a:r>
              <a:rPr lang="en-US" altLang="en-US" sz="28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1524000" y="3871933"/>
            <a:ext cx="9372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Lập phương của 1 tổng:  (A + B)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+ 3A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+ 3AB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1524000" y="4597762"/>
            <a:ext cx="960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Lập phương của 1 hiệu : (A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3A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+ 3AB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altLang="en-US" sz="2800" b="1" i="1" baseline="30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524000" y="5323591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Tổng hai lập phương:  A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+ B)(A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 AB + B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1524000" y="6019800"/>
            <a:ext cx="883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Hiệu hai lập phương:  A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B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– B)(A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AB + B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4105" name="Object 37"/>
          <p:cNvGraphicFramePr>
            <a:graphicFrameLocks noChangeAspect="1"/>
          </p:cNvGraphicFramePr>
          <p:nvPr/>
        </p:nvGraphicFramePr>
        <p:xfrm>
          <a:off x="5638800" y="17526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6" name="Equation" r:id="rId4" imgW="435285" imgH="677109" progId="Equation.DSMT4">
                  <p:embed/>
                </p:oleObj>
              </mc:Choice>
              <mc:Fallback>
                <p:oleObj name="Equation" r:id="rId4" imgW="435285" imgH="677109" progId="Equation.DSMT4">
                  <p:embed/>
                  <p:pic>
                    <p:nvPicPr>
                      <p:cNvPr id="4105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7526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Rectangle 27"/>
          <p:cNvSpPr>
            <a:spLocks noChangeArrowheads="1"/>
          </p:cNvSpPr>
          <p:nvPr/>
        </p:nvSpPr>
        <p:spPr bwMode="auto">
          <a:xfrm>
            <a:off x="2705100" y="1046202"/>
            <a:ext cx="6781800" cy="55399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 HẰNG ĐẲNG THỨC ĐÁNG NHỚ  </a:t>
            </a:r>
            <a:endParaRPr lang="en-US" altLang="en-US" sz="3000" dirty="0">
              <a:solidFill>
                <a:srgbClr val="0000CC"/>
              </a:solidFill>
            </a:endParaRPr>
          </a:p>
        </p:txBody>
      </p:sp>
      <p:sp>
        <p:nvSpPr>
          <p:cNvPr id="2" name="Horizontal Scroll 1"/>
          <p:cNvSpPr/>
          <p:nvPr/>
        </p:nvSpPr>
        <p:spPr>
          <a:xfrm>
            <a:off x="3771900" y="1"/>
            <a:ext cx="4648200" cy="94838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TextBox 3"/>
          <p:cNvSpPr txBox="1">
            <a:spLocks noChangeArrowheads="1"/>
          </p:cNvSpPr>
          <p:nvPr/>
        </p:nvSpPr>
        <p:spPr bwMode="auto">
          <a:xfrm>
            <a:off x="3771900" y="73964"/>
            <a:ext cx="5105400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KẾT</a:t>
            </a:r>
          </a:p>
        </p:txBody>
      </p:sp>
    </p:spTree>
    <p:extLst>
      <p:ext uri="{BB962C8B-B14F-4D97-AF65-F5344CB8AC3E}">
        <p14:creationId xmlns:p14="http://schemas.microsoft.com/office/powerpoint/2010/main" val="226253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0" decel="100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1" grpId="0"/>
      <p:bldP spid="12313" grpId="0"/>
      <p:bldP spid="12315" grpId="0"/>
      <p:bldP spid="12316" grpId="0"/>
      <p:bldP spid="12318" grpId="0"/>
      <p:bldP spid="12320" grpId="0"/>
      <p:bldP spid="123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1981200" y="548670"/>
            <a:ext cx="7704138" cy="17637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31a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SGK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a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+ b)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3ab(a + b)</a:t>
            </a:r>
          </a:p>
        </p:txBody>
      </p:sp>
      <p:sp>
        <p:nvSpPr>
          <p:cNvPr id="224263" name="Rectangle 7"/>
          <p:cNvSpPr>
            <a:spLocks noChangeArrowheads="1"/>
          </p:cNvSpPr>
          <p:nvPr/>
        </p:nvSpPr>
        <p:spPr bwMode="auto">
          <a:xfrm>
            <a:off x="2438400" y="2142795"/>
            <a:ext cx="7596188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VP: (a + b)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3ab(a + b)</a:t>
            </a:r>
          </a:p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</a:p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a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+ 3a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+ 3ab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3a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– 3ab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eaLnBrk="1" hangingPunct="1"/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4268" name="Group 12"/>
          <p:cNvGrpSpPr>
            <a:grpSpLocks/>
          </p:cNvGrpSpPr>
          <p:nvPr/>
        </p:nvGrpSpPr>
        <p:grpSpPr bwMode="auto">
          <a:xfrm>
            <a:off x="2971801" y="3906839"/>
            <a:ext cx="7343775" cy="1482725"/>
            <a:chOff x="1234" y="1518"/>
            <a:chExt cx="4626" cy="934"/>
          </a:xfrm>
          <a:noFill/>
        </p:grpSpPr>
        <p:sp>
          <p:nvSpPr>
            <p:cNvPr id="15366" name="Rectangle 9"/>
            <p:cNvSpPr>
              <a:spLocks noChangeArrowheads="1"/>
            </p:cNvSpPr>
            <p:nvPr/>
          </p:nvSpPr>
          <p:spPr bwMode="auto">
            <a:xfrm>
              <a:off x="1234" y="1930"/>
              <a:ext cx="4626" cy="52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vi-VN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 đẳng thức đã được chứng minh.</a:t>
              </a:r>
            </a:p>
          </p:txBody>
        </p:sp>
        <p:sp>
          <p:nvSpPr>
            <p:cNvPr id="15367" name="Rectangle 11"/>
            <p:cNvSpPr>
              <a:spLocks noChangeArrowheads="1"/>
            </p:cNvSpPr>
            <p:nvPr/>
          </p:nvSpPr>
          <p:spPr bwMode="auto">
            <a:xfrm>
              <a:off x="2098" y="1518"/>
              <a:ext cx="1656" cy="4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a</a:t>
              </a:r>
              <a:r>
                <a:rPr lang="en-US" altLang="en-US" sz="2800" b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+ b</a:t>
              </a:r>
              <a:r>
                <a:rPr lang="en-US" altLang="en-US" sz="2800" b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VT</a:t>
              </a:r>
            </a:p>
          </p:txBody>
        </p:sp>
      </p:grpSp>
      <p:sp>
        <p:nvSpPr>
          <p:cNvPr id="10" name="Title 1"/>
          <p:cNvSpPr txBox="1">
            <a:spLocks/>
          </p:cNvSpPr>
          <p:nvPr/>
        </p:nvSpPr>
        <p:spPr>
          <a:xfrm>
            <a:off x="2173286" y="6797"/>
            <a:ext cx="8991600" cy="82467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cap="all" smtClean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smtClean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7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4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Rectangle 3"/>
          <p:cNvSpPr>
            <a:spLocks noChangeArrowheads="1"/>
          </p:cNvSpPr>
          <p:nvPr/>
        </p:nvSpPr>
        <p:spPr bwMode="auto">
          <a:xfrm>
            <a:off x="1752600" y="969191"/>
            <a:ext cx="8497888" cy="8366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b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. b = 6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+ b = -5.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3505201" y="1668942"/>
            <a:ext cx="4645025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b="1" baseline="300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altLang="en-US" sz="2800" b="1" baseline="300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(a + b)</a:t>
            </a:r>
            <a:r>
              <a:rPr lang="en-US" altLang="en-US" sz="2800" b="1" baseline="300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3ab(a + b)</a:t>
            </a:r>
          </a:p>
          <a:p>
            <a:pPr eaLnBrk="1" hangingPunct="1"/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</p:txBody>
      </p:sp>
      <p:sp>
        <p:nvSpPr>
          <p:cNvPr id="225286" name="Rectangle 6"/>
          <p:cNvSpPr>
            <a:spLocks noChangeArrowheads="1"/>
          </p:cNvSpPr>
          <p:nvPr/>
        </p:nvSpPr>
        <p:spPr bwMode="auto">
          <a:xfrm>
            <a:off x="4579144" y="2963211"/>
            <a:ext cx="2844800" cy="262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(-5)</a:t>
            </a:r>
            <a:r>
              <a:rPr lang="en-US" altLang="en-US" sz="2800" b="1" baseline="300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3. 6. (-5)</a:t>
            </a:r>
          </a:p>
          <a:p>
            <a:pPr eaLnBrk="1" hangingPunct="1"/>
            <a:endParaRPr lang="en-US" altLang="en-US" sz="28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-125 + 90</a:t>
            </a:r>
          </a:p>
          <a:p>
            <a:pPr eaLnBrk="1" hangingPunct="1"/>
            <a:endParaRPr lang="en-US" altLang="en-US" sz="28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-35</a:t>
            </a:r>
          </a:p>
          <a:p>
            <a:pPr eaLnBrk="1" hangingPunct="1"/>
            <a:endParaRPr lang="en-US" altLang="en-US" sz="28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solidFill>
            <a:schemeClr val="bg1"/>
          </a:solidFill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5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5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4" grpId="0"/>
      <p:bldP spid="22528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1504950" y="705184"/>
            <a:ext cx="962025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32 trang 16 SGK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Điền các đơn thức thích hợp vào ô trống</a:t>
            </a:r>
            <a:endParaRPr lang="en-US" altLang="en-US" sz="2800" u="sng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4" name="Rectangle 20"/>
          <p:cNvSpPr>
            <a:spLocks noChangeArrowheads="1"/>
          </p:cNvSpPr>
          <p:nvPr/>
        </p:nvSpPr>
        <p:spPr bwMode="auto">
          <a:xfrm>
            <a:off x="4876800" y="2159000"/>
            <a:ext cx="304800" cy="3048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5" name="Rectangle 21"/>
          <p:cNvSpPr>
            <a:spLocks noChangeArrowheads="1"/>
          </p:cNvSpPr>
          <p:nvPr/>
        </p:nvSpPr>
        <p:spPr bwMode="auto">
          <a:xfrm>
            <a:off x="3670300" y="2171700"/>
            <a:ext cx="304800" cy="3048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6" name="Rectangle 22"/>
          <p:cNvSpPr>
            <a:spLocks noChangeArrowheads="1"/>
          </p:cNvSpPr>
          <p:nvPr/>
        </p:nvSpPr>
        <p:spPr bwMode="auto">
          <a:xfrm>
            <a:off x="3124200" y="2159000"/>
            <a:ext cx="304800" cy="3048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487" name="Group 31"/>
          <p:cNvGrpSpPr>
            <a:grpSpLocks/>
          </p:cNvGrpSpPr>
          <p:nvPr/>
        </p:nvGrpSpPr>
        <p:grpSpPr bwMode="auto">
          <a:xfrm>
            <a:off x="2133600" y="1323982"/>
            <a:ext cx="4876800" cy="641351"/>
            <a:chOff x="240" y="1345"/>
            <a:chExt cx="3072" cy="404"/>
          </a:xfrm>
        </p:grpSpPr>
        <p:grpSp>
          <p:nvGrpSpPr>
            <p:cNvPr id="20519" name="Group 30"/>
            <p:cNvGrpSpPr>
              <a:grpSpLocks/>
            </p:cNvGrpSpPr>
            <p:nvPr/>
          </p:nvGrpSpPr>
          <p:grpSpPr bwMode="auto">
            <a:xfrm>
              <a:off x="1248" y="1384"/>
              <a:ext cx="576" cy="330"/>
              <a:chOff x="1296" y="912"/>
              <a:chExt cx="576" cy="330"/>
            </a:xfrm>
          </p:grpSpPr>
          <p:sp>
            <p:nvSpPr>
              <p:cNvPr id="20524" name="Rectangle 13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525" name="Rectangle 14"/>
              <p:cNvSpPr>
                <a:spLocks noChangeArrowheads="1"/>
              </p:cNvSpPr>
              <p:nvPr/>
            </p:nvSpPr>
            <p:spPr bwMode="auto">
              <a:xfrm>
                <a:off x="1296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526" name="Text Box 18"/>
              <p:cNvSpPr txBox="1">
                <a:spLocks noChangeArrowheads="1"/>
              </p:cNvSpPr>
              <p:nvPr/>
            </p:nvSpPr>
            <p:spPr bwMode="auto">
              <a:xfrm>
                <a:off x="1488" y="912"/>
                <a:ext cx="15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</p:grpSp>
        <p:grpSp>
          <p:nvGrpSpPr>
            <p:cNvPr id="20520" name="Group 24"/>
            <p:cNvGrpSpPr>
              <a:grpSpLocks/>
            </p:cNvGrpSpPr>
            <p:nvPr/>
          </p:nvGrpSpPr>
          <p:grpSpPr bwMode="auto">
            <a:xfrm>
              <a:off x="240" y="1345"/>
              <a:ext cx="3072" cy="404"/>
              <a:chOff x="224" y="768"/>
              <a:chExt cx="3145" cy="437"/>
            </a:xfrm>
          </p:grpSpPr>
          <p:graphicFrame>
            <p:nvGraphicFramePr>
              <p:cNvPr id="20521" name="Object 16"/>
              <p:cNvGraphicFramePr>
                <a:graphicFrameLocks noChangeAspect="1"/>
              </p:cNvGraphicFramePr>
              <p:nvPr/>
            </p:nvGraphicFramePr>
            <p:xfrm>
              <a:off x="224" y="768"/>
              <a:ext cx="3145" cy="3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30" name="Equation" r:id="rId3" imgW="2019300" imgH="228600" progId="Equation.DSMT4">
                      <p:embed/>
                    </p:oleObj>
                  </mc:Choice>
                  <mc:Fallback>
                    <p:oleObj name="Equation" r:id="rId3" imgW="2019300" imgH="228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4" y="768"/>
                            <a:ext cx="3145" cy="35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522" name="Text Box 19"/>
              <p:cNvSpPr txBox="1">
                <a:spLocks noChangeArrowheads="1"/>
              </p:cNvSpPr>
              <p:nvPr/>
            </p:nvSpPr>
            <p:spPr bwMode="auto">
              <a:xfrm>
                <a:off x="1795" y="848"/>
                <a:ext cx="296" cy="3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sp>
            <p:nvSpPr>
              <p:cNvPr id="20523" name="Rectangle 23"/>
              <p:cNvSpPr>
                <a:spLocks noChangeArrowheads="1"/>
              </p:cNvSpPr>
              <p:nvPr/>
            </p:nvSpPr>
            <p:spPr bwMode="auto">
              <a:xfrm>
                <a:off x="2016" y="864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solidFill>
            <a:schemeClr val="bg1"/>
          </a:solidFill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488" name="Object 2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73846927"/>
              </p:ext>
            </p:extLst>
          </p:nvPr>
        </p:nvGraphicFramePr>
        <p:xfrm>
          <a:off x="2159000" y="2085975"/>
          <a:ext cx="449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" name="Equation" r:id="rId5" imgW="2247900" imgH="228600" progId="Equation.DSMT4">
                  <p:embed/>
                </p:oleObj>
              </mc:Choice>
              <mc:Fallback>
                <p:oleObj name="Equation" r:id="rId5" imgW="2247900" imgH="22860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2085975"/>
                        <a:ext cx="4495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5410200" y="2662888"/>
            <a:ext cx="2209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altLang="en-US" sz="2800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2819400" y="3092778"/>
            <a:ext cx="2190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nháp</a:t>
            </a:r>
            <a:r>
              <a:rPr lang="en-US" altLang="en-US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027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688881"/>
              </p:ext>
            </p:extLst>
          </p:nvPr>
        </p:nvGraphicFramePr>
        <p:xfrm>
          <a:off x="4813300" y="3149601"/>
          <a:ext cx="30480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" name="Equation" r:id="rId7" imgW="1346200" imgH="228600" progId="Equation.DSMT4">
                  <p:embed/>
                </p:oleObj>
              </mc:Choice>
              <mc:Fallback>
                <p:oleObj name="Equation" r:id="rId7" imgW="13462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3149601"/>
                        <a:ext cx="30480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7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744956"/>
              </p:ext>
            </p:extLst>
          </p:nvPr>
        </p:nvGraphicFramePr>
        <p:xfrm>
          <a:off x="4813300" y="3529032"/>
          <a:ext cx="2782888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3" name="Equation" r:id="rId9" imgW="1739900" imgH="279400" progId="Equation.DSMT4">
                  <p:embed/>
                </p:oleObj>
              </mc:Choice>
              <mc:Fallback>
                <p:oleObj name="Equation" r:id="rId9" imgW="17399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3529032"/>
                        <a:ext cx="2782888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0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664714"/>
              </p:ext>
            </p:extLst>
          </p:nvPr>
        </p:nvGraphicFramePr>
        <p:xfrm>
          <a:off x="4791075" y="4028285"/>
          <a:ext cx="32766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4" name="Equation" r:id="rId11" imgW="1524000" imgH="228600" progId="Equation.DSMT4">
                  <p:embed/>
                </p:oleObj>
              </mc:Choice>
              <mc:Fallback>
                <p:oleObj name="Equation" r:id="rId11" imgW="1524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075" y="4028285"/>
                        <a:ext cx="32766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3" name="Text Box 43"/>
          <p:cNvSpPr txBox="1">
            <a:spLocks noChangeArrowheads="1"/>
          </p:cNvSpPr>
          <p:nvPr/>
        </p:nvSpPr>
        <p:spPr bwMode="auto">
          <a:xfrm>
            <a:off x="2857500" y="4653751"/>
            <a:ext cx="396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altLang="en-US" sz="2800" dirty="0">
              <a:solidFill>
                <a:srgbClr val="CC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71"/>
          <p:cNvGrpSpPr>
            <a:grpSpLocks/>
          </p:cNvGrpSpPr>
          <p:nvPr/>
        </p:nvGrpSpPr>
        <p:grpSpPr bwMode="auto">
          <a:xfrm>
            <a:off x="3429000" y="5359407"/>
            <a:ext cx="4876800" cy="638176"/>
            <a:chOff x="336" y="2784"/>
            <a:chExt cx="3072" cy="402"/>
          </a:xfrm>
        </p:grpSpPr>
        <p:grpSp>
          <p:nvGrpSpPr>
            <p:cNvPr id="20508" name="Group 68"/>
            <p:cNvGrpSpPr>
              <a:grpSpLocks/>
            </p:cNvGrpSpPr>
            <p:nvPr/>
          </p:nvGrpSpPr>
          <p:grpSpPr bwMode="auto">
            <a:xfrm>
              <a:off x="336" y="2808"/>
              <a:ext cx="3072" cy="378"/>
              <a:chOff x="636" y="2640"/>
              <a:chExt cx="3072" cy="378"/>
            </a:xfrm>
          </p:grpSpPr>
          <p:sp>
            <p:nvSpPr>
              <p:cNvPr id="20515" name="Rectangle 46"/>
              <p:cNvSpPr>
                <a:spLocks noChangeArrowheads="1"/>
              </p:cNvSpPr>
              <p:nvPr/>
            </p:nvSpPr>
            <p:spPr bwMode="auto">
              <a:xfrm>
                <a:off x="1920" y="2640"/>
                <a:ext cx="384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en-US" altLang="en-US" sz="280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3xy</a:t>
                </a:r>
              </a:p>
            </p:txBody>
          </p:sp>
          <p:sp>
            <p:nvSpPr>
              <p:cNvPr id="20516" name="Text Box 48"/>
              <p:cNvSpPr txBox="1">
                <a:spLocks noChangeArrowheads="1"/>
              </p:cNvSpPr>
              <p:nvPr/>
            </p:nvSpPr>
            <p:spPr bwMode="auto">
              <a:xfrm>
                <a:off x="1776" y="2640"/>
                <a:ext cx="15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  <p:graphicFrame>
            <p:nvGraphicFramePr>
              <p:cNvPr id="20517" name="Object 50"/>
              <p:cNvGraphicFramePr>
                <a:graphicFrameLocks noChangeAspect="1"/>
              </p:cNvGraphicFramePr>
              <p:nvPr/>
            </p:nvGraphicFramePr>
            <p:xfrm>
              <a:off x="636" y="2645"/>
              <a:ext cx="3072" cy="24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35" name="Equation" r:id="rId13" imgW="2857500" imgH="228600" progId="Equation.DSMT4">
                      <p:embed/>
                    </p:oleObj>
                  </mc:Choice>
                  <mc:Fallback>
                    <p:oleObj name="Equation" r:id="rId13" imgW="2857500" imgH="228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6" y="2645"/>
                            <a:ext cx="3072" cy="24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518" name="Text Box 51"/>
              <p:cNvSpPr txBox="1">
                <a:spLocks noChangeArrowheads="1"/>
              </p:cNvSpPr>
              <p:nvPr/>
            </p:nvSpPr>
            <p:spPr bwMode="auto">
              <a:xfrm>
                <a:off x="2304" y="2688"/>
                <a:ext cx="289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</p:grpSp>
        <p:grpSp>
          <p:nvGrpSpPr>
            <p:cNvPr id="20509" name="Group 70"/>
            <p:cNvGrpSpPr>
              <a:grpSpLocks/>
            </p:cNvGrpSpPr>
            <p:nvPr/>
          </p:nvGrpSpPr>
          <p:grpSpPr bwMode="auto">
            <a:xfrm>
              <a:off x="2208" y="2784"/>
              <a:ext cx="362" cy="336"/>
              <a:chOff x="2230" y="3264"/>
              <a:chExt cx="362" cy="336"/>
            </a:xfrm>
          </p:grpSpPr>
          <p:sp>
            <p:nvSpPr>
              <p:cNvPr id="20513" name="Rectangle 52"/>
              <p:cNvSpPr>
                <a:spLocks noChangeArrowheads="1"/>
              </p:cNvSpPr>
              <p:nvPr/>
            </p:nvSpPr>
            <p:spPr bwMode="auto">
              <a:xfrm>
                <a:off x="2230" y="3305"/>
                <a:ext cx="362" cy="295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0514" name="Object 58"/>
              <p:cNvGraphicFramePr>
                <a:graphicFrameLocks noChangeAspect="1"/>
              </p:cNvGraphicFramePr>
              <p:nvPr/>
            </p:nvGraphicFramePr>
            <p:xfrm>
              <a:off x="2256" y="3264"/>
              <a:ext cx="288" cy="3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36" name="Equation" r:id="rId15" imgW="177646" imgH="228402" progId="Equation.DSMT4">
                      <p:embed/>
                    </p:oleObj>
                  </mc:Choice>
                  <mc:Fallback>
                    <p:oleObj name="Equation" r:id="rId15" imgW="177646" imgH="228402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56" y="3264"/>
                            <a:ext cx="288" cy="32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0510" name="Group 67"/>
            <p:cNvGrpSpPr>
              <a:grpSpLocks/>
            </p:cNvGrpSpPr>
            <p:nvPr/>
          </p:nvGrpSpPr>
          <p:grpSpPr bwMode="auto">
            <a:xfrm>
              <a:off x="1092" y="2784"/>
              <a:ext cx="432" cy="288"/>
              <a:chOff x="4320" y="1392"/>
              <a:chExt cx="432" cy="288"/>
            </a:xfrm>
          </p:grpSpPr>
          <p:sp>
            <p:nvSpPr>
              <p:cNvPr id="20511" name="Rectangle 47"/>
              <p:cNvSpPr>
                <a:spLocks noChangeArrowheads="1"/>
              </p:cNvSpPr>
              <p:nvPr/>
            </p:nvSpPr>
            <p:spPr bwMode="auto">
              <a:xfrm>
                <a:off x="4320" y="1440"/>
                <a:ext cx="384" cy="240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0512" name="Object 60"/>
              <p:cNvGraphicFramePr>
                <a:graphicFrameLocks noChangeAspect="1"/>
              </p:cNvGraphicFramePr>
              <p:nvPr/>
            </p:nvGraphicFramePr>
            <p:xfrm>
              <a:off x="4320" y="1392"/>
              <a:ext cx="432" cy="2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37" name="Equation" r:id="rId17" imgW="253780" imgH="203024" progId="Equation.DSMT4">
                      <p:embed/>
                    </p:oleObj>
                  </mc:Choice>
                  <mc:Fallback>
                    <p:oleObj name="Equation" r:id="rId17" imgW="253780" imgH="203024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20" y="1392"/>
                            <a:ext cx="432" cy="2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0312" name="Text Box 72"/>
          <p:cNvSpPr txBox="1">
            <a:spLocks noChangeArrowheads="1"/>
          </p:cNvSpPr>
          <p:nvPr/>
        </p:nvSpPr>
        <p:spPr bwMode="auto">
          <a:xfrm>
            <a:off x="2828925" y="3967490"/>
            <a:ext cx="2590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nháp</a:t>
            </a:r>
            <a:r>
              <a:rPr lang="en-US" altLang="en-US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0313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349567"/>
              </p:ext>
            </p:extLst>
          </p:nvPr>
        </p:nvGraphicFramePr>
        <p:xfrm>
          <a:off x="4724400" y="4065002"/>
          <a:ext cx="4038600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8" name="Equation" r:id="rId19" imgW="1701800" imgH="533400" progId="Equation.DSMT4">
                  <p:embed/>
                </p:oleObj>
              </mc:Choice>
              <mc:Fallback>
                <p:oleObj name="Equation" r:id="rId19" imgW="1701800" imgH="533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065002"/>
                        <a:ext cx="4038600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6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741623"/>
              </p:ext>
            </p:extLst>
          </p:nvPr>
        </p:nvGraphicFramePr>
        <p:xfrm>
          <a:off x="4788749" y="5207015"/>
          <a:ext cx="28956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9" name="Equation" r:id="rId21" imgW="1524000" imgH="228600" progId="Equation.DSMT4">
                  <p:embed/>
                </p:oleObj>
              </mc:Choice>
              <mc:Fallback>
                <p:oleObj name="Equation" r:id="rId21" imgW="1524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749" y="5207015"/>
                        <a:ext cx="2895600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9" name="Text Box 79"/>
          <p:cNvSpPr txBox="1">
            <a:spLocks noChangeArrowheads="1"/>
          </p:cNvSpPr>
          <p:nvPr/>
        </p:nvSpPr>
        <p:spPr bwMode="auto">
          <a:xfrm>
            <a:off x="2895600" y="5740400"/>
            <a:ext cx="419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altLang="en-US" sz="2800" dirty="0">
              <a:solidFill>
                <a:srgbClr val="CC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80"/>
          <p:cNvGrpSpPr>
            <a:grpSpLocks/>
          </p:cNvGrpSpPr>
          <p:nvPr/>
        </p:nvGrpSpPr>
        <p:grpSpPr bwMode="auto">
          <a:xfrm>
            <a:off x="3429000" y="6045200"/>
            <a:ext cx="4495800" cy="431800"/>
            <a:chOff x="624" y="960"/>
            <a:chExt cx="2832" cy="272"/>
          </a:xfrm>
        </p:grpSpPr>
        <p:graphicFrame>
          <p:nvGraphicFramePr>
            <p:cNvPr id="20502" name="Object 81"/>
            <p:cNvGraphicFramePr>
              <a:graphicFrameLocks noChangeAspect="1"/>
            </p:cNvGraphicFramePr>
            <p:nvPr/>
          </p:nvGraphicFramePr>
          <p:xfrm>
            <a:off x="624" y="980"/>
            <a:ext cx="2832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40" name="Equation" r:id="rId23" imgW="2565400" imgH="228600" progId="Equation.DSMT4">
                    <p:embed/>
                  </p:oleObj>
                </mc:Choice>
                <mc:Fallback>
                  <p:oleObj name="Equation" r:id="rId23" imgW="25654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980"/>
                          <a:ext cx="2832" cy="2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03" name="Rectangle 82"/>
            <p:cNvSpPr>
              <a:spLocks noChangeArrowheads="1"/>
            </p:cNvSpPr>
            <p:nvPr/>
          </p:nvSpPr>
          <p:spPr bwMode="auto">
            <a:xfrm>
              <a:off x="1140" y="960"/>
              <a:ext cx="240" cy="24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8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20504" name="Rectangle 83"/>
            <p:cNvSpPr>
              <a:spLocks noChangeArrowheads="1"/>
            </p:cNvSpPr>
            <p:nvPr/>
          </p:nvSpPr>
          <p:spPr bwMode="auto">
            <a:xfrm>
              <a:off x="2394" y="978"/>
              <a:ext cx="240" cy="24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8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grpSp>
          <p:nvGrpSpPr>
            <p:cNvPr id="20505" name="Group 84"/>
            <p:cNvGrpSpPr>
              <a:grpSpLocks/>
            </p:cNvGrpSpPr>
            <p:nvPr/>
          </p:nvGrpSpPr>
          <p:grpSpPr bwMode="auto">
            <a:xfrm>
              <a:off x="1536" y="960"/>
              <a:ext cx="288" cy="240"/>
              <a:chOff x="1278" y="1776"/>
              <a:chExt cx="288" cy="240"/>
            </a:xfrm>
          </p:grpSpPr>
          <p:sp>
            <p:nvSpPr>
              <p:cNvPr id="20506" name="Rectangle 85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240" cy="240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 sz="28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0507" name="Object 86"/>
              <p:cNvGraphicFramePr>
                <a:graphicFrameLocks noChangeAspect="1"/>
              </p:cNvGraphicFramePr>
              <p:nvPr/>
            </p:nvGraphicFramePr>
            <p:xfrm>
              <a:off x="1278" y="1786"/>
              <a:ext cx="288" cy="23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541" name="Equation" r:id="rId25" imgW="253890" imgH="190417" progId="Equation.DSMT4">
                      <p:embed/>
                    </p:oleObj>
                  </mc:Choice>
                  <mc:Fallback>
                    <p:oleObj name="Equation" r:id="rId25" imgW="253890" imgH="190417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78" y="1786"/>
                            <a:ext cx="288" cy="2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371690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0" decel="1000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59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71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0 -0.31343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0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0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9" dur="500"/>
                                        <p:tgtEl>
                                          <p:spTgt spid="10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13" dur="500"/>
                                        <p:tgtEl>
                                          <p:spTgt spid="10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3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16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19" dur="500"/>
                                        <p:tgtEl>
                                          <p:spTgt spid="10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30" dur="500"/>
                                        <p:tgtEl>
                                          <p:spTgt spid="10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00034 -0.28148 " pathEditMode="relative" rAng="0" ptsTypes="AA">
                                      <p:cBhvr>
                                        <p:cTn id="1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1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2" grpId="0"/>
      <p:bldP spid="10273" grpId="0"/>
      <p:bldP spid="10273" grpId="1"/>
      <p:bldP spid="10283" grpId="0"/>
      <p:bldP spid="10283" grpId="1"/>
      <p:bldP spid="10312" grpId="0"/>
      <p:bldP spid="10312" grpId="1"/>
      <p:bldP spid="10319" grpId="0"/>
      <p:bldP spid="1031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solidFill>
            <a:schemeClr val="bg1"/>
          </a:solidFill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84863413"/>
              </p:ext>
            </p:extLst>
          </p:nvPr>
        </p:nvGraphicFramePr>
        <p:xfrm>
          <a:off x="1600200" y="990600"/>
          <a:ext cx="9296400" cy="4684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074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219200" y="990600"/>
            <a:ext cx="10210800" cy="4343400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ln w="12700">
                  <a:solidFill>
                    <a:srgbClr val="00B050"/>
                  </a:solidFill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dist="38100" dir="2640000" algn="bl" rotWithShape="0">
                    <a:schemeClr val="accent1"/>
                  </a:outerShdw>
                </a:effectLst>
                <a:latin typeface="Antique" panose="00000400000000000000" pitchFamily="2" charset="0"/>
                <a:cs typeface="Times New Roman" panose="02020603050405020304" pitchFamily="18" charset="0"/>
              </a:rPr>
              <a:t>CHÚC CÁC EM </a:t>
            </a:r>
            <a:endParaRPr lang="en-US" sz="5400" b="1" dirty="0" smtClean="0">
              <a:ln w="12700">
                <a:solidFill>
                  <a:srgbClr val="00B050"/>
                </a:solidFill>
                <a:prstDash val="solid"/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dist="38100" dir="2640000" algn="bl" rotWithShape="0">
                  <a:schemeClr val="accent1"/>
                </a:outerShdw>
              </a:effectLst>
              <a:latin typeface="Antique" panose="00000400000000000000" pitchFamily="2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ln w="12700">
                  <a:solidFill>
                    <a:srgbClr val="00B050"/>
                  </a:solidFill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dist="38100" dir="2640000" algn="bl" rotWithShape="0">
                    <a:schemeClr val="accent1"/>
                  </a:outerShdw>
                </a:effectLst>
                <a:latin typeface="Antique" panose="00000400000000000000" pitchFamily="2" charset="0"/>
                <a:cs typeface="Times New Roman" panose="02020603050405020304" pitchFamily="18" charset="0"/>
              </a:rPr>
              <a:t>HỌC </a:t>
            </a:r>
            <a:r>
              <a:rPr lang="en-US" sz="5400" b="1" dirty="0">
                <a:ln w="12700">
                  <a:solidFill>
                    <a:srgbClr val="00B050"/>
                  </a:solidFill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dist="38100" dir="2640000" algn="bl" rotWithShape="0">
                    <a:schemeClr val="accent1"/>
                  </a:outerShdw>
                </a:effectLst>
                <a:latin typeface="Antique" panose="00000400000000000000" pitchFamily="2" charset="0"/>
                <a:cs typeface="Times New Roman" panose="02020603050405020304" pitchFamily="18" charset="0"/>
              </a:rPr>
              <a:t>TỐT.</a:t>
            </a:r>
          </a:p>
        </p:txBody>
      </p:sp>
    </p:spTree>
    <p:extLst>
      <p:ext uri="{BB962C8B-B14F-4D97-AF65-F5344CB8AC3E}">
        <p14:creationId xmlns:p14="http://schemas.microsoft.com/office/powerpoint/2010/main" val="144531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1.11111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90133" y="838200"/>
                <a:ext cx="9144000" cy="1981200"/>
              </a:xfrm>
              <a:noFill/>
            </p:spPr>
            <p:txBody>
              <a:bodyPr>
                <a:noAutofit/>
              </a:bodyPr>
              <a:lstStyle/>
              <a:p>
                <a:pPr marL="457200" indent="-457200" algn="l">
                  <a:spcBef>
                    <a:spcPct val="50000"/>
                  </a:spcBef>
                  <a:buFontTx/>
                  <a:buChar char="-"/>
                </a:pP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Viết công thức biểu diễn hằng đẳng thức </a:t>
                </a:r>
                <a:r>
                  <a:rPr lang="en-US" sz="2800" i="1" dirty="0">
                    <a:latin typeface="Times New Roman" pitchFamily="18" charset="0"/>
                    <a:cs typeface="Times New Roman" pitchFamily="18" charset="0"/>
                  </a:rPr>
                  <a:t>lập phương của một tổng?                                                                   </a:t>
                </a:r>
              </a:p>
              <a:p>
                <a:pPr marL="457200" indent="-457200" algn="l">
                  <a:spcBef>
                    <a:spcPct val="50000"/>
                  </a:spcBef>
                  <a:buFontTx/>
                  <a:buChar char="-"/>
                </a:pP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Bài 28a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trang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14 SGK: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giá trị của biểu thức: </a:t>
                </a:r>
                <a:endParaRPr lang="en-US" sz="2800" dirty="0">
                  <a:latin typeface="Cambria Math"/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+12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+48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+64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tại x = 6.                                                                                                             </a:t>
                </a:r>
                <a:endParaRPr lang="en-US" sz="3000" b="1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90133" y="838200"/>
                <a:ext cx="9144000" cy="1981200"/>
              </a:xfrm>
              <a:blipFill rotWithShape="0">
                <a:blip r:embed="rId2"/>
                <a:stretch>
                  <a:fillRect l="-1200" t="-5538" r="-88133"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17"/>
              <p:cNvSpPr txBox="1">
                <a:spLocks noChangeArrowheads="1"/>
              </p:cNvSpPr>
              <p:nvPr/>
            </p:nvSpPr>
            <p:spPr bwMode="auto">
              <a:xfrm>
                <a:off x="1490133" y="2794000"/>
                <a:ext cx="9144000" cy="40010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800" u="sng" dirty="0" err="1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2800" u="sng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u="sng" dirty="0" err="1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làm</a:t>
                </a:r>
                <a:endParaRPr lang="en-US" sz="2800" u="sng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spcBef>
                    <a:spcPct val="50000"/>
                  </a:spcBef>
                </a:pPr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- Lập phương của một tổng:</a:t>
                </a:r>
              </a:p>
              <a:p>
                <a:pPr algn="just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 (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A</m:t>
                          </m:r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B</m:t>
                          </m:r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+3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A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B</m:t>
                      </m:r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+3</m:t>
                      </m:r>
                      <m:r>
                        <m:rPr>
                          <m:sty m:val="p"/>
                        </m:rP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A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>
                          <a:ln w="1905"/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B</m:t>
                          </m:r>
                        </m:e>
                        <m:sup>
                          <m:r>
                            <a:rPr lang="en-US" sz="2800">
                              <a:ln w="1905"/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i="1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mbria Math" panose="02040503050406030204" pitchFamily="18" charset="0"/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Ta có: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+12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x</m:t>
                        </m:r>
                      </m:e>
                      <m:sup>
                        <m:r>
                          <a:rPr lang="en-US" sz="280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+48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x</m:t>
                    </m:r>
                    <m:r>
                      <a:rPr lang="en-US" sz="280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+64</m:t>
                    </m:r>
                  </m:oMath>
                </a14:m>
                <a:endParaRPr lang="en-US" sz="2800" dirty="0">
                  <a:solidFill>
                    <a:schemeClr val="tx1"/>
                  </a:solidFill>
                  <a:latin typeface="Cambria Math"/>
                  <a:cs typeface="Times New Roman" pitchFamily="18" charset="0"/>
                </a:endParaRPr>
              </a:p>
              <a:p>
                <a:pPr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+3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.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.4+3.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x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.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=(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x</m:t>
                      </m:r>
                      <m:r>
                        <a:rPr lang="en-US" sz="280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+4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n w="1905"/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pPr algn="just">
                  <a:spcBef>
                    <a:spcPct val="50000"/>
                  </a:spcBef>
                </a:pPr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Thay x = 6 ta có: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=(6+4</m:t>
                    </m:r>
                    <m:sSup>
                      <m:sSupPr>
                        <m:ctrlPr>
                          <a:rPr lang="en-US" sz="2800" i="1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10</m:t>
                        </m:r>
                      </m:e>
                      <m:sup>
                        <m:r>
                          <a:rPr lang="en-US" sz="2800">
                            <a:ln w="1905"/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  <m:r>
                      <a:rPr lang="en-US" sz="280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  <a:cs typeface="Times New Roman" pitchFamily="18" charset="0"/>
                      </a:rPr>
                      <m:t>=1000</m:t>
                    </m:r>
                  </m:oMath>
                </a14:m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algn="just">
                  <a:spcBef>
                    <a:spcPct val="50000"/>
                  </a:spcBef>
                </a:pPr>
                <a:r>
                  <a:rPr lang="en-US" sz="2800" dirty="0">
                    <a:ln w="1905"/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Vậy A = 1000 tại x = 6.</a:t>
                </a:r>
              </a:p>
            </p:txBody>
          </p:sp>
        </mc:Choice>
        <mc:Fallback xmlns="">
          <p:sp>
            <p:nvSpPr>
              <p:cNvPr id="14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90133" y="2794000"/>
                <a:ext cx="9144000" cy="4001095"/>
              </a:xfrm>
              <a:prstGeom prst="rect">
                <a:avLst/>
              </a:prstGeom>
              <a:blipFill rotWithShape="0">
                <a:blip r:embed="rId3"/>
                <a:stretch>
                  <a:fillRect l="-1333" t="-1522" b="-24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WordArt 7"/>
          <p:cNvSpPr>
            <a:spLocks noChangeArrowheads="1" noChangeShapeType="1" noTextEdit="1"/>
          </p:cNvSpPr>
          <p:nvPr/>
        </p:nvSpPr>
        <p:spPr bwMode="auto">
          <a:xfrm>
            <a:off x="4114800" y="93836"/>
            <a:ext cx="4724400" cy="5919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chemeClr val="accent6">
                      <a:lumMod val="50000"/>
                    </a:schemeClr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</p:spTree>
    <p:extLst>
      <p:ext uri="{BB962C8B-B14F-4D97-AF65-F5344CB8AC3E}">
        <p14:creationId xmlns:p14="http://schemas.microsoft.com/office/powerpoint/2010/main" val="35429400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057400" y="914400"/>
            <a:ext cx="430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hiện tính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895600" y="1376065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1: </a:t>
            </a:r>
            <a:r>
              <a:rPr lang="en-US" sz="2800" dirty="0">
                <a:latin typeface="Times New Roman" pitchFamily="18" charset="0"/>
              </a:rPr>
              <a:t>(a + b)(a</a:t>
            </a:r>
            <a:r>
              <a:rPr lang="en-US" sz="2800" baseline="30000" dirty="0">
                <a:latin typeface="Times New Roman" pitchFamily="18" charset="0"/>
              </a:rPr>
              <a:t>2 </a:t>
            </a:r>
            <a:r>
              <a:rPr lang="en-US" sz="2800" dirty="0">
                <a:latin typeface="Times New Roman" pitchFamily="18" charset="0"/>
              </a:rPr>
              <a:t>- ab + b</a:t>
            </a:r>
            <a:r>
              <a:rPr lang="en-US" sz="2800" baseline="30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)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895600" y="1905000"/>
            <a:ext cx="571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2: </a:t>
            </a:r>
            <a:r>
              <a:rPr lang="en-US" sz="2800" dirty="0">
                <a:latin typeface="Times New Roman" pitchFamily="18" charset="0"/>
              </a:rPr>
              <a:t>(a - b)(a</a:t>
            </a:r>
            <a:r>
              <a:rPr lang="en-US" sz="2800" baseline="30000" dirty="0">
                <a:latin typeface="Times New Roman" pitchFamily="18" charset="0"/>
              </a:rPr>
              <a:t>2 </a:t>
            </a:r>
            <a:r>
              <a:rPr lang="en-US" sz="2800" dirty="0">
                <a:latin typeface="Times New Roman" pitchFamily="18" charset="0"/>
              </a:rPr>
              <a:t> + ab + b</a:t>
            </a:r>
            <a:r>
              <a:rPr lang="en-US" sz="2800" baseline="30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)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621926" y="3045768"/>
            <a:ext cx="43053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2600" b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</a:t>
            </a:r>
            <a:r>
              <a:rPr lang="en-US" sz="26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1:  </a:t>
            </a:r>
            <a:r>
              <a:rPr lang="en-US" sz="2600" b="0" dirty="0">
                <a:latin typeface="Times New Roman" pitchFamily="18" charset="0"/>
              </a:rPr>
              <a:t>(a + b)(a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- ab + 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)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6236703" y="3071616"/>
            <a:ext cx="43053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2600" b="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</a:t>
            </a:r>
            <a:r>
              <a:rPr lang="en-US" sz="2600" b="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2: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(a - b)( 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+ ab +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6119930" y="3121781"/>
            <a:ext cx="0" cy="2629237"/>
          </a:xfrm>
          <a:prstGeom prst="line">
            <a:avLst/>
          </a:prstGeom>
          <a:noFill/>
          <a:ln w="28575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1524001" y="3666632"/>
            <a:ext cx="46992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latin typeface="Times New Roman" pitchFamily="18" charset="0"/>
              </a:rPr>
              <a:t>a.(a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- ab + 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) + b.(a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- ab + 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) 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6096001" y="3666632"/>
            <a:ext cx="479379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a.(a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+ ab +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) - b.(a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+ ab +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552012" y="4192255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latin typeface="Times New Roman" pitchFamily="18" charset="0"/>
              </a:rPr>
              <a:t>a</a:t>
            </a:r>
            <a:r>
              <a:rPr lang="en-US" sz="2600" b="0" baseline="30000" dirty="0">
                <a:latin typeface="Times New Roman" pitchFamily="18" charset="0"/>
              </a:rPr>
              <a:t>3 </a:t>
            </a:r>
            <a:r>
              <a:rPr lang="en-US" sz="2600" b="0" dirty="0">
                <a:latin typeface="Times New Roman" pitchFamily="18" charset="0"/>
              </a:rPr>
              <a:t>– a</a:t>
            </a:r>
            <a:r>
              <a:rPr lang="en-US" sz="2600" b="0" baseline="30000" dirty="0">
                <a:latin typeface="Times New Roman" pitchFamily="18" charset="0"/>
              </a:rPr>
              <a:t>2 </a:t>
            </a:r>
            <a:r>
              <a:rPr lang="en-US" sz="2600" b="0" dirty="0">
                <a:latin typeface="Times New Roman" pitchFamily="18" charset="0"/>
              </a:rPr>
              <a:t>b + ab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 + a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b - ab</a:t>
            </a:r>
            <a:r>
              <a:rPr lang="en-US" sz="2600" b="0" baseline="30000" dirty="0">
                <a:latin typeface="Times New Roman" pitchFamily="18" charset="0"/>
              </a:rPr>
              <a:t>2</a:t>
            </a:r>
            <a:r>
              <a:rPr lang="en-US" sz="2600" b="0" dirty="0">
                <a:latin typeface="Times New Roman" pitchFamily="18" charset="0"/>
              </a:rPr>
              <a:t> + b</a:t>
            </a:r>
            <a:r>
              <a:rPr lang="en-US" sz="2600" b="0" baseline="30000" dirty="0">
                <a:latin typeface="Times New Roman" pitchFamily="18" charset="0"/>
              </a:rPr>
              <a:t>3</a:t>
            </a:r>
            <a:r>
              <a:rPr lang="en-US" sz="2600" b="0" dirty="0">
                <a:latin typeface="Times New Roman" pitchFamily="18" charset="0"/>
              </a:rPr>
              <a:t> </a:t>
            </a: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1589654" y="4729504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latin typeface="Times New Roman" pitchFamily="18" charset="0"/>
              </a:rPr>
              <a:t>a</a:t>
            </a:r>
            <a:r>
              <a:rPr lang="en-US" sz="2600" b="0" baseline="30000" dirty="0">
                <a:latin typeface="Times New Roman" pitchFamily="18" charset="0"/>
              </a:rPr>
              <a:t>3 </a:t>
            </a:r>
            <a:r>
              <a:rPr lang="en-US" sz="2600" b="0" dirty="0">
                <a:latin typeface="Times New Roman" pitchFamily="18" charset="0"/>
              </a:rPr>
              <a:t>+ b</a:t>
            </a:r>
            <a:r>
              <a:rPr lang="en-US" sz="2600" b="0" baseline="30000" dirty="0">
                <a:latin typeface="Times New Roman" pitchFamily="18" charset="0"/>
              </a:rPr>
              <a:t>3</a:t>
            </a:r>
            <a:r>
              <a:rPr lang="en-US" sz="2600" b="0" dirty="0">
                <a:latin typeface="Times New Roman" pitchFamily="18" charset="0"/>
              </a:rPr>
              <a:t> </a:t>
            </a: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6096000" y="4159075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+ 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b + ab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- 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b - ab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-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6096000" y="4688447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- b</a:t>
            </a:r>
            <a:r>
              <a:rPr lang="en-US" sz="2600" b="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600" b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512313" y="5240261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+ b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= (a + b)(a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- ab + b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2600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6220590" y="5221947"/>
            <a:ext cx="456791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2600" dirty="0">
                <a:latin typeface="Times New Roman" pitchFamily="18" charset="0"/>
              </a:rPr>
              <a:t>a</a:t>
            </a:r>
            <a:r>
              <a:rPr lang="en-US" sz="2600" baseline="30000" dirty="0">
                <a:latin typeface="Times New Roman" pitchFamily="18" charset="0"/>
              </a:rPr>
              <a:t>3 </a:t>
            </a:r>
            <a:r>
              <a:rPr lang="en-US" sz="2600" dirty="0">
                <a:latin typeface="Times New Roman" pitchFamily="18" charset="0"/>
              </a:rPr>
              <a:t>- b</a:t>
            </a:r>
            <a:r>
              <a:rPr lang="en-US" sz="2600" baseline="30000" dirty="0">
                <a:latin typeface="Times New Roman" pitchFamily="18" charset="0"/>
              </a:rPr>
              <a:t>3 </a:t>
            </a:r>
            <a:r>
              <a:rPr lang="en-US" sz="2600" dirty="0">
                <a:latin typeface="Times New Roman" pitchFamily="18" charset="0"/>
              </a:rPr>
              <a:t>= (a - b)(a</a:t>
            </a:r>
            <a:r>
              <a:rPr lang="en-US" sz="2600" baseline="30000" dirty="0">
                <a:latin typeface="Times New Roman" pitchFamily="18" charset="0"/>
              </a:rPr>
              <a:t>2 </a:t>
            </a:r>
            <a:r>
              <a:rPr lang="en-US" sz="2600" dirty="0">
                <a:latin typeface="Times New Roman" pitchFamily="18" charset="0"/>
              </a:rPr>
              <a:t>+ ab + b</a:t>
            </a:r>
            <a:r>
              <a:rPr lang="en-US" sz="2600" baseline="30000" dirty="0">
                <a:latin typeface="Times New Roman" pitchFamily="18" charset="0"/>
              </a:rPr>
              <a:t>2</a:t>
            </a:r>
            <a:r>
              <a:rPr lang="en-US" sz="2600" dirty="0">
                <a:latin typeface="Times New Roman" pitchFamily="18" charset="0"/>
              </a:rPr>
              <a:t>)</a:t>
            </a:r>
            <a:r>
              <a:rPr lang="en-US" sz="2600" baseline="30000" dirty="0">
                <a:latin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</a:rPr>
              <a:t>   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5167467" y="2513390"/>
            <a:ext cx="430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 làm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4210050" y="133561"/>
            <a:ext cx="4724400" cy="820565"/>
            <a:chOff x="1905000" y="374772"/>
            <a:chExt cx="4724400" cy="444378"/>
          </a:xfrm>
        </p:grpSpPr>
        <p:sp>
          <p:nvSpPr>
            <p:cNvPr id="32" name="WordArt 7"/>
            <p:cNvSpPr>
              <a:spLocks noChangeArrowheads="1" noChangeShapeType="1" noTextEdit="1"/>
            </p:cNvSpPr>
            <p:nvPr/>
          </p:nvSpPr>
          <p:spPr bwMode="auto">
            <a:xfrm>
              <a:off x="1905000" y="374772"/>
              <a:ext cx="4724400" cy="32057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>
                  <a:ln w="9525">
                    <a:solidFill>
                      <a:schemeClr val="accent6">
                        <a:lumMod val="50000"/>
                      </a:schemeClr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KHỞI ĐỘNG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2514600" y="762000"/>
              <a:ext cx="3600450" cy="0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133600" y="819150"/>
              <a:ext cx="4343400" cy="0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96521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 animBg="1"/>
      <p:bldP spid="17" grpId="0"/>
      <p:bldP spid="18" grpId="0"/>
      <p:bldP spid="19" grpId="0"/>
      <p:bldP spid="21" grpId="0"/>
      <p:bldP spid="22" grpId="0"/>
      <p:bldP spid="23" grpId="0"/>
      <p:bldP spid="26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19200" y="836950"/>
            <a:ext cx="10134600" cy="1066800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82880">
              <a:lnSpc>
                <a:spcPct val="150000"/>
              </a:lnSpc>
            </a:pPr>
            <a:r>
              <a:rPr lang="en-US" sz="32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/>
            </a:r>
            <a:br>
              <a:rPr lang="en-US" sz="32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32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BÀI 5: </a:t>
            </a:r>
            <a:br>
              <a:rPr lang="en-US" sz="3200" b="1" u="sng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</a:br>
            <a:r>
              <a:rPr lang="en-US" sz="3200" b="1" i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NHỮNG </a:t>
            </a:r>
            <a:r>
              <a:rPr lang="en-US" sz="3200" b="1" i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Rockstone" panose="00000400000000000000" pitchFamily="2" charset="0"/>
                <a:cs typeface="Times New Roman" panose="02020603050405020304" pitchFamily="18" charset="0"/>
              </a:rPr>
              <a:t>HẰNG ĐẲNG THỨC ĐÁNG NHỚ (TIẾP)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057400" y="2209800"/>
            <a:ext cx="7848600" cy="4648200"/>
            <a:chOff x="2929150" y="1143000"/>
            <a:chExt cx="8128000" cy="5418667"/>
          </a:xfrm>
        </p:grpSpPr>
        <p:graphicFrame>
          <p:nvGraphicFramePr>
            <p:cNvPr id="5" name="Diagram 4"/>
            <p:cNvGraphicFramePr/>
            <p:nvPr>
              <p:extLst>
                <p:ext uri="{D42A27DB-BD31-4B8C-83A1-F6EECF244321}">
                  <p14:modId xmlns:p14="http://schemas.microsoft.com/office/powerpoint/2010/main" val="2073880657"/>
                </p:ext>
              </p:extLst>
            </p:nvPr>
          </p:nvGraphicFramePr>
          <p:xfrm>
            <a:off x="2929150" y="1143000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3352800" y="1447801"/>
              <a:ext cx="829101" cy="14465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800" dirty="0" smtClean="0">
                  <a:latin typeface="Floral" panose="00000400000000000000" pitchFamily="2" charset="0"/>
                </a:rPr>
                <a:t>6</a:t>
              </a:r>
              <a:endParaRPr lang="en-US" sz="8800" dirty="0">
                <a:latin typeface="Floral" panose="00000400000000000000" pitchFamily="2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790903" y="3048000"/>
              <a:ext cx="829101" cy="14465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800" dirty="0" smtClean="0">
                  <a:latin typeface="Floral" panose="00000400000000000000" pitchFamily="2" charset="0"/>
                </a:rPr>
                <a:t>7</a:t>
              </a:r>
              <a:endParaRPr lang="en-US" sz="8800" dirty="0">
                <a:latin typeface="Floral" panose="000004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763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2173286" y="788587"/>
            <a:ext cx="8287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Tổng hai lập phương: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solidFill>
            <a:schemeClr val="bg1"/>
          </a:solidFill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130885" y="1408044"/>
            <a:ext cx="381000" cy="381000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/>
              <a:t>?1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 Box 7"/>
              <p:cNvSpPr txBox="1">
                <a:spLocks noChangeArrowheads="1"/>
              </p:cNvSpPr>
              <p:nvPr/>
            </p:nvSpPr>
            <p:spPr bwMode="auto">
              <a:xfrm>
                <a:off x="2590800" y="1357824"/>
                <a:ext cx="824434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Tính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 b="0" i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 b="0" i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(với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b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là các số tùy ý).</a:t>
                </a:r>
              </a:p>
            </p:txBody>
          </p:sp>
        </mc:Choice>
        <mc:Fallback>
          <p:sp>
            <p:nvSpPr>
              <p:cNvPr id="13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90800" y="1357824"/>
                <a:ext cx="8244349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1479" t="-12791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209080" y="2675285"/>
            <a:ext cx="82870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Với A, B là các biểu thức tùy ý ta cũng có: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2209080" y="4845007"/>
            <a:ext cx="381000" cy="381000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/>
              <a:t>?2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2647845" y="4773897"/>
            <a:ext cx="78482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Phát biểu hằng đẳng thức (6) thành </a:t>
            </a:r>
            <a:r>
              <a:rPr lang="en-US" sz="28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lời:</a:t>
            </a:r>
            <a:endParaRPr lang="en-US" sz="28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 Box 21"/>
              <p:cNvSpPr txBox="1">
                <a:spLocks noChangeArrowheads="1"/>
              </p:cNvSpPr>
              <p:nvPr/>
            </p:nvSpPr>
            <p:spPr bwMode="auto">
              <a:xfrm>
                <a:off x="2086900" y="4123933"/>
                <a:ext cx="874791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(Ta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quy </a:t>
                </a:r>
                <a:r>
                  <a:rPr lang="en-US" sz="24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ước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A</m:t>
                        </m:r>
                      </m:e>
                      <m:sup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en-US" sz="2400" b="0" i="1">
                        <a:solidFill>
                          <a:srgbClr val="FF0000"/>
                        </a:solidFill>
                        <a:latin typeface="Cambria Math"/>
                      </a:rPr>
                      <m:t>AB</m:t>
                    </m:r>
                    <m:r>
                      <a:rPr lang="en-US" sz="2400" b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B</m:t>
                        </m:r>
                      </m:e>
                      <m:sup>
                        <m:r>
                          <a:rPr lang="en-US" sz="2400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gọi là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bình phương thiếu </a:t>
                </a:r>
                <a:r>
                  <a:rPr lang="en-US" sz="24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của </a:t>
                </a: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hiệu A – B).</a:t>
                </a:r>
              </a:p>
            </p:txBody>
          </p:sp>
        </mc:Choice>
        <mc:Fallback>
          <p:sp>
            <p:nvSpPr>
              <p:cNvPr id="20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86900" y="4123933"/>
                <a:ext cx="8747919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209" t="-10526" r="-279" b="-2894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2034213" y="2074395"/>
                <a:ext cx="8287033" cy="5219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sz="28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i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 i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i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 i="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b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.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4213" y="2074395"/>
                <a:ext cx="8287033" cy="521938"/>
              </a:xfrm>
              <a:prstGeom prst="rect">
                <a:avLst/>
              </a:prstGeom>
              <a:blipFill rotWithShape="0">
                <a:blip r:embed="rId4"/>
                <a:stretch>
                  <a:fillRect b="-24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>
              <a:xfrm>
                <a:off x="3222424" y="3387611"/>
                <a:ext cx="6423424" cy="605135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/>
                          </a:rPr>
                          <m:t>𝐀</m:t>
                        </m:r>
                      </m:e>
                      <m:sup>
                        <m:r>
                          <a:rPr lang="en-US" sz="2800" b="1" i="0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 i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/>
                          </a:rPr>
                          <m:t>𝐁</m:t>
                        </m:r>
                      </m:e>
                      <m:sup>
                        <m:r>
                          <a:rPr lang="en-US" sz="2800" b="1" i="0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 i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0" smtClean="0">
                            <a:latin typeface="Cambria Math"/>
                          </a:rPr>
                          <m:t>𝐀</m:t>
                        </m:r>
                        <m:r>
                          <a:rPr lang="en-US" sz="2800" b="1" i="0" smtClean="0">
                            <a:latin typeface="Cambria Math"/>
                          </a:rPr>
                          <m:t>+</m:t>
                        </m:r>
                        <m:r>
                          <a:rPr lang="en-US" sz="2800" b="1" i="0" smtClean="0">
                            <a:latin typeface="Cambria Math"/>
                          </a:rPr>
                          <m:t>𝐁</m:t>
                        </m:r>
                      </m:e>
                    </m:d>
                    <m:d>
                      <m:d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800" b="1" i="0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/>
                          </a:rPr>
                          <m:t>−</m:t>
                        </m:r>
                        <m:r>
                          <a:rPr lang="en-US" sz="2800" b="1" i="0" smtClean="0">
                            <a:latin typeface="Cambria Math"/>
                          </a:rPr>
                          <m:t>𝐀𝐁</m:t>
                        </m:r>
                        <m:r>
                          <a:rPr lang="en-US" sz="2800" b="1" i="0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/>
                              </a:rPr>
                              <m:t>𝐁</m:t>
                            </m:r>
                          </m:e>
                          <m:sup>
                            <m:r>
                              <a:rPr lang="en-US" sz="2800" b="1" i="0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b="1" dirty="0" smtClean="0"/>
                  <a:t>    </a:t>
                </a:r>
                <a:r>
                  <a:rPr lang="en-US" sz="2800" dirty="0" smtClean="0"/>
                  <a:t>(6)</a:t>
                </a:r>
                <a:endParaRPr lang="en-US" sz="2800" dirty="0"/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424" y="3387611"/>
                <a:ext cx="6423424" cy="605135"/>
              </a:xfrm>
              <a:prstGeom prst="rect">
                <a:avLst/>
              </a:prstGeom>
              <a:blipFill rotWithShape="0">
                <a:blip r:embed="rId5"/>
                <a:stretch>
                  <a:fillRect t="-990" r="-569" b="-207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690819" y="5278092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 hai lập phương bằng tích của tổng biểu thức thứ nhất và biểu thức thứ hai với bình phương thiếu </a:t>
            </a:r>
          </a:p>
          <a:p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hiệu A - B. </a:t>
            </a:r>
            <a:endParaRPr lang="en-US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Cloud Callout 23"/>
          <p:cNvSpPr/>
          <p:nvPr/>
        </p:nvSpPr>
        <p:spPr>
          <a:xfrm>
            <a:off x="6177729" y="2894639"/>
            <a:ext cx="3865111" cy="208514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Ở bài 1, các em có được điều gì?</a:t>
            </a:r>
            <a:endParaRPr lang="en-US" sz="3000" dirty="0"/>
          </a:p>
        </p:txBody>
      </p:sp>
      <p:sp>
        <p:nvSpPr>
          <p:cNvPr id="25" name="Left Arrow 24">
            <a:hlinkClick r:id="rId6" action="ppaction://hlinkpres?slideindex=4&amp;slidetitle= BÀI 5: NHỮNG HẰNG ĐẲNG THỨC ĐÁNG NHỚ (TIẾP)"/>
          </p:cNvPr>
          <p:cNvSpPr/>
          <p:nvPr/>
        </p:nvSpPr>
        <p:spPr>
          <a:xfrm>
            <a:off x="8915400" y="6019800"/>
            <a:ext cx="13716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35051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7" grpId="0"/>
      <p:bldP spid="18" grpId="0" animBg="1"/>
      <p:bldP spid="19" grpId="0"/>
      <p:bldP spid="20" grpId="0"/>
      <p:bldP spid="21" grpId="0"/>
      <p:bldP spid="22" grpId="0" animBg="1"/>
      <p:bldP spid="23" grpId="0"/>
      <p:bldP spid="24" grpId="0" animBg="1"/>
      <p:bldP spid="2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125588" y="1384449"/>
                <a:ext cx="6423424" cy="605135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  <m:r>
                          <a:rPr lang="en-US" sz="2800" b="1">
                            <a:latin typeface="Cambria Math"/>
                          </a:rPr>
                          <m:t>+</m:t>
                        </m:r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</m:d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>
                            <a:latin typeface="Cambria Math"/>
                          </a:rPr>
                          <m:t>−</m:t>
                        </m:r>
                        <m:r>
                          <a:rPr lang="en-US" sz="2800" b="1">
                            <a:latin typeface="Cambria Math"/>
                          </a:rPr>
                          <m:t>𝐀𝐁</m:t>
                        </m:r>
                        <m:r>
                          <a:rPr lang="en-US" sz="2800" b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𝐁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b="1" dirty="0"/>
                  <a:t>    </a:t>
                </a:r>
                <a:r>
                  <a:rPr lang="en-US" sz="2800" dirty="0">
                    <a:solidFill>
                      <a:srgbClr val="FF0000"/>
                    </a:solidFill>
                  </a:rPr>
                  <a:t>(6)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1588" y="1384448"/>
                <a:ext cx="6423424" cy="605135"/>
              </a:xfrm>
              <a:prstGeom prst="rect">
                <a:avLst/>
              </a:prstGeom>
              <a:blipFill rotWithShape="0">
                <a:blip r:embed="rId3"/>
                <a:stretch>
                  <a:fillRect t="-2941" r="-1610" b="-186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108201" y="2112963"/>
            <a:ext cx="147637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Áp dụng: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108201" y="2616201"/>
            <a:ext cx="62833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a, Viết x</a:t>
            </a:r>
            <a:r>
              <a:rPr lang="en-US" altLang="en-US" sz="28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+ 8 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dưới dạng tích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2035175" y="4510088"/>
            <a:ext cx="6985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 + 1)(x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x + 1) </a:t>
            </a: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dưới dạng t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ổng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3222626" y="2976563"/>
            <a:ext cx="2593975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+ 8 = 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4176714" y="3411538"/>
            <a:ext cx="4321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 + 2)(x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x.2 + 2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4179889" y="3838576"/>
            <a:ext cx="42116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 + 2)(x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2x + 4)</a:t>
            </a: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3259139" y="5154362"/>
            <a:ext cx="5761037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(x + 1)(x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x + 1)</a:t>
            </a: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 + 1)(x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x.1 + 1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3257550" y="5847557"/>
            <a:ext cx="21955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</a:t>
            </a:r>
            <a:r>
              <a:rPr lang="en-US" altLang="en-US" sz="28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3257551" y="6270374"/>
            <a:ext cx="2663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</a:t>
            </a:r>
            <a:r>
              <a:rPr lang="en-US" altLang="en-US" sz="2800" b="1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2173286" y="788587"/>
            <a:ext cx="8287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Tổng hai lập phương: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solidFill>
            <a:schemeClr val="bg1"/>
          </a:solidFill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6738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953196" y="1313562"/>
            <a:ext cx="469735" cy="373491"/>
          </a:xfrm>
          <a:prstGeom prst="rect">
            <a:avLst/>
          </a:prstGeom>
          <a:ln>
            <a:solidFill>
              <a:srgbClr val="00B0F0"/>
            </a:solidFill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 smtClean="0"/>
              <a:t>?3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>
                <a:off x="2423652" y="1229890"/>
                <a:ext cx="824434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Tính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(với a, b là các số tùy ý).</a:t>
                </a:r>
              </a:p>
            </p:txBody>
          </p:sp>
        </mc:Choice>
        <mc:Fallback xmlns="">
          <p:sp>
            <p:nvSpPr>
              <p:cNvPr id="10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9651" y="1229890"/>
                <a:ext cx="8244349" cy="523220"/>
              </a:xfrm>
              <a:prstGeom prst="rect">
                <a:avLst/>
              </a:prstGeom>
              <a:blipFill>
                <a:blip r:embed="rId3"/>
                <a:stretch>
                  <a:fillRect l="-1553" t="-12791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041931" y="2547351"/>
            <a:ext cx="82870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Với A, B là các biểu thức tùy ý ta cũng có: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2041931" y="4717073"/>
            <a:ext cx="381000" cy="381000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/>
              <a:t>?4</a:t>
            </a:r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2480697" y="4645963"/>
            <a:ext cx="78482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Phát biểu hằng đẳng thức (7) thành lời: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21"/>
              <p:cNvSpPr txBox="1">
                <a:spLocks noChangeArrowheads="1"/>
              </p:cNvSpPr>
              <p:nvPr/>
            </p:nvSpPr>
            <p:spPr bwMode="auto">
              <a:xfrm>
                <a:off x="1919752" y="3996000"/>
                <a:ext cx="874791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Ta quy ước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A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400" i="1">
                        <a:solidFill>
                          <a:srgbClr val="FF0000"/>
                        </a:solidFill>
                        <a:latin typeface="Cambria Math"/>
                      </a:rPr>
                      <m:t>AB</m:t>
                    </m:r>
                    <m:r>
                      <a:rPr lang="en-US" sz="240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B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gọi là bình phương thiếu của tổng A + B).</a:t>
                </a:r>
              </a:p>
            </p:txBody>
          </p:sp>
        </mc:Choice>
        <mc:Fallback xmlns="">
          <p:sp>
            <p:nvSpPr>
              <p:cNvPr id="14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751" y="3995999"/>
                <a:ext cx="8747919" cy="461665"/>
              </a:xfrm>
              <a:prstGeom prst="rect">
                <a:avLst/>
              </a:prstGeom>
              <a:blipFill>
                <a:blip r:embed="rId4"/>
                <a:stretch>
                  <a:fillRect l="-139" t="-10667" b="-306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867065" y="1946461"/>
                <a:ext cx="8287033" cy="5219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−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b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)(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a</m:t>
                        </m:r>
                      </m:e>
                      <m:sup>
                        <m: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ab</m:t>
                    </m:r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b</m:t>
                        </m:r>
                      </m:e>
                      <m:sup>
                        <m:r>
                          <a:rPr lang="en-US" sz="2800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800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b</m:t>
                        </m:r>
                      </m:e>
                      <m:sup>
                        <m:r>
                          <a:rPr lang="en-US" sz="240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/>
                      </a:rPr>
                      <m:t>.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064" y="1946461"/>
                <a:ext cx="8287033" cy="521938"/>
              </a:xfrm>
              <a:prstGeom prst="rect">
                <a:avLst/>
              </a:prstGeom>
              <a:blipFill>
                <a:blip r:embed="rId5"/>
                <a:stretch>
                  <a:fillRect b="-24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055275" y="3259678"/>
                <a:ext cx="6423424" cy="605135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  <m:sup>
                        <m:r>
                          <a:rPr lang="en-US" sz="28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800" b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e>
                    </m:d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>
                            <a:latin typeface="Cambria Math"/>
                          </a:rPr>
                          <m:t>𝐀𝐁</m:t>
                        </m:r>
                        <m:r>
                          <a:rPr lang="en-US" sz="2800" b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>
                                <a:latin typeface="Cambria Math"/>
                              </a:rPr>
                              <m:t>𝐁</m:t>
                            </m:r>
                          </m:e>
                          <m:sup>
                            <m:r>
                              <a:rPr lang="en-US" sz="28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800" b="1" dirty="0"/>
                  <a:t>    </a:t>
                </a:r>
                <a:r>
                  <a:rPr lang="en-US" sz="2800" dirty="0"/>
                  <a:t>(7)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1275" y="3259677"/>
                <a:ext cx="6423424" cy="605135"/>
              </a:xfrm>
              <a:prstGeom prst="rect">
                <a:avLst/>
              </a:prstGeom>
              <a:blipFill>
                <a:blip r:embed="rId6"/>
                <a:stretch>
                  <a:fillRect t="-2941" r="-1608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523670" y="5150159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 hai lập phương bằng tích của hiệu biểu thức thứ nhất và biểu thức thứ hai với bình phương thiếu </a:t>
            </a:r>
          </a:p>
          <a:p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tổng  A + B. </a:t>
            </a:r>
          </a:p>
        </p:txBody>
      </p:sp>
      <p:sp>
        <p:nvSpPr>
          <p:cNvPr id="9" name="Cloud Callout 8"/>
          <p:cNvSpPr/>
          <p:nvPr/>
        </p:nvSpPr>
        <p:spPr>
          <a:xfrm>
            <a:off x="5715001" y="2357745"/>
            <a:ext cx="4919845" cy="208514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các em có được điều gì?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2173286" y="788587"/>
            <a:ext cx="8287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3000" dirty="0" err="1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lập phương: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solidFill>
            <a:schemeClr val="bg1"/>
          </a:solidFill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eft Arrow 15">
            <a:hlinkClick r:id="rId7" action="ppaction://hlinkpres?slideindex=4&amp;slidetitle= BÀI 5: NHỮNG HẰNG ĐẲNG THỨC ĐÁNG NHỚ (TIẾP)"/>
          </p:cNvPr>
          <p:cNvSpPr/>
          <p:nvPr/>
        </p:nvSpPr>
        <p:spPr>
          <a:xfrm>
            <a:off x="8915400" y="6019800"/>
            <a:ext cx="13716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33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1" grpId="0"/>
      <p:bldP spid="12" grpId="0" animBg="1"/>
      <p:bldP spid="13" grpId="0"/>
      <p:bldP spid="14" grpId="0"/>
      <p:bldP spid="6" grpId="0"/>
      <p:bldP spid="7" grpId="0" animBg="1"/>
      <p:bldP spid="8" grpId="0"/>
      <p:bldP spid="9" grpId="0" animBg="1"/>
      <p:bldP spid="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1519239" y="1064513"/>
            <a:ext cx="1512887" cy="58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1793080" y="1786763"/>
            <a:ext cx="58689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 – 1)(x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x + 1)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3</a:t>
            </a: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1830973" y="3343737"/>
            <a:ext cx="65706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8x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y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dưới dạng tích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1830974" y="4905472"/>
            <a:ext cx="54006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Hãy đánh dấu x vào ô có đáp số đúng của tích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(x + 2)(x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2x + 4)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7859714" y="6069013"/>
            <a:ext cx="15843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2173286" y="6797"/>
            <a:ext cx="8991600" cy="824671"/>
          </a:xfrm>
          <a:noFill/>
          <a:ln>
            <a:noFill/>
          </a:ln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BÀI 5: Những hằng đẳng thức đáng nhớ</a:t>
            </a:r>
            <a:br>
              <a:rPr lang="en-US" sz="2800" b="1" cap="all" dirty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 b="1" cap="all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" name="Group 5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752091"/>
              </p:ext>
            </p:extLst>
          </p:nvPr>
        </p:nvGraphicFramePr>
        <p:xfrm>
          <a:off x="7972454" y="4362449"/>
          <a:ext cx="2159000" cy="2073276"/>
        </p:xfrm>
        <a:graphic>
          <a:graphicData uri="http://schemas.openxmlformats.org/drawingml/2006/table">
            <a:tbl>
              <a:tblPr/>
              <a:tblGrid>
                <a:gridCol w="1576388"/>
                <a:gridCol w="582612"/>
              </a:tblGrid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  <a:r>
                        <a:rPr kumimoji="0" lang="en-US" altLang="en-US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+ 8 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  <a:r>
                        <a:rPr kumimoji="0" lang="en-US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- 8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(x + 2)</a:t>
                      </a:r>
                      <a:r>
                        <a:rPr kumimoji="0" lang="en-US" alt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</a:tr>
              <a:tr h="5183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(x - 2)</a:t>
                      </a:r>
                      <a:r>
                        <a:rPr kumimoji="0" lang="en-US" altLang="en-US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F49C"/>
                    </a:solidFill>
                  </a:tcPr>
                </a:tc>
              </a:tr>
            </a:tbl>
          </a:graphicData>
        </a:graphic>
      </p:graphicFrame>
      <p:sp>
        <p:nvSpPr>
          <p:cNvPr id="41" name="Rectangle 54"/>
          <p:cNvSpPr>
            <a:spLocks noChangeArrowheads="1"/>
          </p:cNvSpPr>
          <p:nvPr/>
        </p:nvSpPr>
        <p:spPr bwMode="auto">
          <a:xfrm>
            <a:off x="2855913" y="2141538"/>
            <a:ext cx="4716462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 – 1) (x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x. 1 + 1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2" name="Text Box 55"/>
          <p:cNvSpPr txBox="1">
            <a:spLocks noChangeArrowheads="1"/>
          </p:cNvSpPr>
          <p:nvPr/>
        </p:nvSpPr>
        <p:spPr bwMode="auto">
          <a:xfrm>
            <a:off x="2854325" y="2522538"/>
            <a:ext cx="14049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- 1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3" name="Rectangle 56"/>
          <p:cNvSpPr>
            <a:spLocks noChangeArrowheads="1"/>
          </p:cNvSpPr>
          <p:nvPr/>
        </p:nvSpPr>
        <p:spPr bwMode="auto">
          <a:xfrm>
            <a:off x="2855913" y="2897189"/>
            <a:ext cx="43561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 = 3</a:t>
            </a:r>
            <a:r>
              <a:rPr lang="en-US" altLang="en-US" sz="28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 = 9 – 1 = 8 </a:t>
            </a:r>
          </a:p>
        </p:txBody>
      </p:sp>
      <p:sp>
        <p:nvSpPr>
          <p:cNvPr id="44" name="Rectangle 58"/>
          <p:cNvSpPr>
            <a:spLocks noChangeArrowheads="1"/>
          </p:cNvSpPr>
          <p:nvPr/>
        </p:nvSpPr>
        <p:spPr bwMode="auto">
          <a:xfrm>
            <a:off x="2890839" y="3706814"/>
            <a:ext cx="1836737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(2x)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y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5" name="Rectangle 59"/>
          <p:cNvSpPr>
            <a:spLocks noChangeArrowheads="1"/>
          </p:cNvSpPr>
          <p:nvPr/>
        </p:nvSpPr>
        <p:spPr bwMode="auto">
          <a:xfrm>
            <a:off x="2892425" y="4030664"/>
            <a:ext cx="4211638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(2x – y)[(2x)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+ 2xy + y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46" name="Rectangle 60"/>
          <p:cNvSpPr>
            <a:spLocks noChangeArrowheads="1"/>
          </p:cNvSpPr>
          <p:nvPr/>
        </p:nvSpPr>
        <p:spPr bwMode="auto">
          <a:xfrm>
            <a:off x="2890838" y="4535489"/>
            <a:ext cx="3852862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(2x – y)(4x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+ 2xy + y</a:t>
            </a:r>
            <a:r>
              <a:rPr lang="en-US" altLang="en-US" sz="2800" b="1" baseline="300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7" name="Text Box 61"/>
          <p:cNvSpPr txBox="1">
            <a:spLocks noChangeArrowheads="1"/>
          </p:cNvSpPr>
          <p:nvPr/>
        </p:nvSpPr>
        <p:spPr bwMode="auto">
          <a:xfrm>
            <a:off x="9444039" y="4327359"/>
            <a:ext cx="612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8" name="Rectangle 62"/>
          <p:cNvSpPr>
            <a:spLocks noChangeArrowheads="1"/>
          </p:cNvSpPr>
          <p:nvPr/>
        </p:nvSpPr>
        <p:spPr bwMode="auto">
          <a:xfrm>
            <a:off x="3809207" y="5789433"/>
            <a:ext cx="3636963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(x + 2)(x</a:t>
            </a:r>
            <a:r>
              <a:rPr lang="en-US" altLang="en-US" sz="2800" b="1" baseline="300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x.2 + 2</a:t>
            </a:r>
            <a:r>
              <a:rPr lang="en-US" altLang="en-US" sz="2800" b="1" baseline="300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endParaRPr lang="en-US" altLang="en-US" b="1" dirty="0">
              <a:solidFill>
                <a:srgbClr val="99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63"/>
          <p:cNvSpPr>
            <a:spLocks noChangeArrowheads="1"/>
          </p:cNvSpPr>
          <p:nvPr/>
        </p:nvSpPr>
        <p:spPr bwMode="auto">
          <a:xfrm>
            <a:off x="3827463" y="6241409"/>
            <a:ext cx="1800225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x</a:t>
            </a:r>
            <a:r>
              <a:rPr lang="en-US" altLang="en-US" sz="2800" b="1" baseline="300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</a:t>
            </a:r>
            <a:r>
              <a:rPr lang="en-US" altLang="en-US" sz="2800" b="1" baseline="300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800" b="1" dirty="0">
              <a:solidFill>
                <a:srgbClr val="99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angle 64"/>
          <p:cNvSpPr>
            <a:spLocks noChangeArrowheads="1"/>
          </p:cNvSpPr>
          <p:nvPr/>
        </p:nvSpPr>
        <p:spPr bwMode="auto">
          <a:xfrm>
            <a:off x="5385992" y="6130744"/>
            <a:ext cx="1979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x</a:t>
            </a:r>
            <a:r>
              <a:rPr lang="en-US" altLang="en-US" sz="2800" b="1" baseline="300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333719" y="504801"/>
                <a:ext cx="5399087" cy="61406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>
                            <a:latin typeface="Cambria Math"/>
                          </a:rPr>
                          <m:t>𝐀</m:t>
                        </m:r>
                      </m:e>
                      <m:sup>
                        <m:r>
                          <a:rPr lang="en-US" sz="24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400" b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>
                            <a:latin typeface="Cambria Math"/>
                          </a:rPr>
                          <m:t>𝐁</m:t>
                        </m:r>
                      </m:e>
                      <m:sup>
                        <m:r>
                          <a:rPr lang="en-US" sz="2400" b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sz="2400" b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>
                            <a:latin typeface="Cambria Math"/>
                          </a:rPr>
                          <m:t>𝐀</m:t>
                        </m:r>
                        <m:r>
                          <a:rPr lang="en-US" sz="2400" b="1">
                            <a:latin typeface="Cambria Math"/>
                          </a:rPr>
                          <m:t>−</m:t>
                        </m:r>
                        <m:r>
                          <a:rPr lang="en-US" sz="2400" b="1">
                            <a:latin typeface="Cambria Math"/>
                          </a:rPr>
                          <m:t>𝐁</m:t>
                        </m:r>
                      </m:e>
                    </m:d>
                    <m:d>
                      <m:d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>
                                <a:latin typeface="Cambria Math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4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400" b="1">
                            <a:latin typeface="Cambria Math"/>
                          </a:rPr>
                          <m:t>+</m:t>
                        </m:r>
                        <m:r>
                          <a:rPr lang="en-US" sz="2400" b="1">
                            <a:latin typeface="Cambria Math"/>
                          </a:rPr>
                          <m:t>𝐀𝐁</m:t>
                        </m:r>
                        <m:r>
                          <a:rPr lang="en-US" sz="2400" b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>
                                <a:latin typeface="Cambria Math"/>
                              </a:rPr>
                              <m:t>𝐁</m:t>
                            </m:r>
                          </m:e>
                          <m:sup>
                            <m:r>
                              <a:rPr lang="en-US" sz="2400" b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400" b="1" dirty="0"/>
                  <a:t>  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(7)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9718" y="504801"/>
                <a:ext cx="5399087" cy="614064"/>
              </a:xfrm>
              <a:prstGeom prst="rect">
                <a:avLst/>
              </a:prstGeom>
              <a:blipFill rotWithShape="0">
                <a:blip r:embed="rId3"/>
                <a:stretch>
                  <a:fillRect r="-225" b="-9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1588805" y="425905"/>
            <a:ext cx="828703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3000" dirty="0" err="1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dirty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lập phương:</a:t>
            </a:r>
          </a:p>
        </p:txBody>
      </p:sp>
    </p:spTree>
    <p:extLst>
      <p:ext uri="{BB962C8B-B14F-4D97-AF65-F5344CB8AC3E}">
        <p14:creationId xmlns:p14="http://schemas.microsoft.com/office/powerpoint/2010/main" val="96595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1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 Box 22"/>
          <p:cNvSpPr txBox="1">
            <a:spLocks noChangeArrowheads="1"/>
          </p:cNvSpPr>
          <p:nvPr/>
        </p:nvSpPr>
        <p:spPr bwMode="auto">
          <a:xfrm>
            <a:off x="4648200" y="228601"/>
            <a:ext cx="28194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TRÒ CHƠI: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5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560971"/>
              </p:ext>
            </p:extLst>
          </p:nvPr>
        </p:nvGraphicFramePr>
        <p:xfrm>
          <a:off x="1765008" y="2549093"/>
          <a:ext cx="6083592" cy="3470707"/>
        </p:xfrm>
        <a:graphic>
          <a:graphicData uri="http://schemas.openxmlformats.org/drawingml/2006/table">
            <a:tbl>
              <a:tblPr/>
              <a:tblGrid>
                <a:gridCol w="24439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396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860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 Black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 Black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06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1) 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a) 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12x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062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2) 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b) (x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+2x+4)(x-2)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6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3) (x+2)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c) 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+12x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86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4) (x - 2)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d) (2+x)(x</a:t>
                      </a:r>
                      <a:r>
                        <a:rPr kumimoji="0" lang="en-US" sz="28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-2x+4)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" name="Rectangle 38"/>
          <p:cNvSpPr/>
          <p:nvPr/>
        </p:nvSpPr>
        <p:spPr>
          <a:xfrm>
            <a:off x="1745674" y="983381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A”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B”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/>
          </a:p>
        </p:txBody>
      </p: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8378484" y="2514601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1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43" name="Text Box 27"/>
          <p:cNvSpPr txBox="1">
            <a:spLocks noChangeArrowheads="1"/>
          </p:cNvSpPr>
          <p:nvPr/>
        </p:nvSpPr>
        <p:spPr bwMode="auto">
          <a:xfrm>
            <a:off x="8378483" y="3407136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2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8378484" y="4270161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3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45" name="Text Box 27"/>
          <p:cNvSpPr txBox="1">
            <a:spLocks noChangeArrowheads="1"/>
          </p:cNvSpPr>
          <p:nvPr/>
        </p:nvSpPr>
        <p:spPr bwMode="auto">
          <a:xfrm>
            <a:off x="8343848" y="5151038"/>
            <a:ext cx="914399" cy="5847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4 </a:t>
            </a:r>
            <a:r>
              <a:rPr lang="en-US" sz="3200" b="1">
                <a:latin typeface="Arial" charset="0"/>
              </a:rPr>
              <a:t>-</a:t>
            </a:r>
          </a:p>
        </p:txBody>
      </p:sp>
      <p:sp>
        <p:nvSpPr>
          <p:cNvPr id="46" name="Text Box 27"/>
          <p:cNvSpPr txBox="1">
            <a:spLocks noChangeArrowheads="1"/>
          </p:cNvSpPr>
          <p:nvPr/>
        </p:nvSpPr>
        <p:spPr bwMode="auto">
          <a:xfrm>
            <a:off x="9299810" y="2514601"/>
            <a:ext cx="60267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47" name="Text Box 27"/>
          <p:cNvSpPr txBox="1">
            <a:spLocks noChangeArrowheads="1"/>
          </p:cNvSpPr>
          <p:nvPr/>
        </p:nvSpPr>
        <p:spPr bwMode="auto">
          <a:xfrm>
            <a:off x="9299809" y="3407136"/>
            <a:ext cx="602676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d</a:t>
            </a:r>
          </a:p>
        </p:txBody>
      </p:sp>
      <p:sp>
        <p:nvSpPr>
          <p:cNvPr id="48" name="Text Box 27"/>
          <p:cNvSpPr txBox="1">
            <a:spLocks noChangeArrowheads="1"/>
          </p:cNvSpPr>
          <p:nvPr/>
        </p:nvSpPr>
        <p:spPr bwMode="auto">
          <a:xfrm>
            <a:off x="9299810" y="4270161"/>
            <a:ext cx="602675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CC0099"/>
                </a:solidFill>
                <a:latin typeface="Arial" charset="0"/>
              </a:rPr>
              <a:t>a</a:t>
            </a:r>
          </a:p>
        </p:txBody>
      </p:sp>
      <p:sp>
        <p:nvSpPr>
          <p:cNvPr id="49" name="Text Box 27"/>
          <p:cNvSpPr txBox="1">
            <a:spLocks noChangeArrowheads="1"/>
          </p:cNvSpPr>
          <p:nvPr/>
        </p:nvSpPr>
        <p:spPr bwMode="auto">
          <a:xfrm>
            <a:off x="9265174" y="5151038"/>
            <a:ext cx="63731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800000"/>
                </a:solidFill>
                <a:latin typeface="Arial" charset="0"/>
              </a:rPr>
              <a:t>c</a:t>
            </a:r>
          </a:p>
        </p:txBody>
      </p:sp>
      <p:sp>
        <p:nvSpPr>
          <p:cNvPr id="2" name="Left Arrow 1">
            <a:hlinkClick r:id="rId2" action="ppaction://hlinkpres?slideindex=4&amp;slidetitle= BÀI 5: NHỮNG HẰNG ĐẲNG THỨC ĐÁNG NHỚ (TIẾP)"/>
          </p:cNvPr>
          <p:cNvSpPr/>
          <p:nvPr/>
        </p:nvSpPr>
        <p:spPr>
          <a:xfrm>
            <a:off x="8915400" y="6019800"/>
            <a:ext cx="13716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43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4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2412</TotalTime>
  <Words>1231</Words>
  <Application>Microsoft Office PowerPoint</Application>
  <PresentationFormat>Widescreen</PresentationFormat>
  <Paragraphs>195</Paragraphs>
  <Slides>16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30" baseType="lpstr">
      <vt:lpstr>.VnTime</vt:lpstr>
      <vt:lpstr>Antique</vt:lpstr>
      <vt:lpstr>Arial</vt:lpstr>
      <vt:lpstr>Arial Black</vt:lpstr>
      <vt:lpstr>BrushScript</vt:lpstr>
      <vt:lpstr>Calibri</vt:lpstr>
      <vt:lpstr>Calibri Light</vt:lpstr>
      <vt:lpstr>Cambria Math</vt:lpstr>
      <vt:lpstr>Floral</vt:lpstr>
      <vt:lpstr>Rockstone</vt:lpstr>
      <vt:lpstr>Symbol</vt:lpstr>
      <vt:lpstr>Times New Roman</vt:lpstr>
      <vt:lpstr>Office Theme</vt:lpstr>
      <vt:lpstr>Equation</vt:lpstr>
      <vt:lpstr> BÀI 5: NHỮNG HẰNG ĐẲNG THỨC ĐÁNG NHỚ (TIẾP)</vt:lpstr>
      <vt:lpstr>PowerPoint Presentation</vt:lpstr>
      <vt:lpstr>PowerPoint Presentation</vt:lpstr>
      <vt:lpstr> BÀI 5:  NHỮNG HẰNG ĐẲNG THỨC ĐÁNG NHỚ (TIẾP)</vt:lpstr>
      <vt:lpstr>BÀI 5: Những hằng đẳng thức đáng nhớ </vt:lpstr>
      <vt:lpstr>BÀI 5: Những hằng đẳng thức đáng nhớ </vt:lpstr>
      <vt:lpstr>BÀI 5: Những hằng đẳng thức đáng nhớ </vt:lpstr>
      <vt:lpstr>BÀI 5: Những hằng đẳng thức đáng nhớ </vt:lpstr>
      <vt:lpstr>PowerPoint Presentation</vt:lpstr>
      <vt:lpstr>PowerPoint Presentation</vt:lpstr>
      <vt:lpstr>PowerPoint Presentation</vt:lpstr>
      <vt:lpstr>PowerPoint Presentation</vt:lpstr>
      <vt:lpstr>BÀI 5: Những hằng đẳng thức đáng nhớ </vt:lpstr>
      <vt:lpstr>BÀI 5: Những hằng đẳng thức đáng nhớ </vt:lpstr>
      <vt:lpstr>BÀI 5: Những hằng đẳng thức đáng nhớ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</dc:creator>
  <cp:lastModifiedBy>Admin</cp:lastModifiedBy>
  <cp:revision>178</cp:revision>
  <dcterms:created xsi:type="dcterms:W3CDTF">2019-09-19T10:35:10Z</dcterms:created>
  <dcterms:modified xsi:type="dcterms:W3CDTF">2021-09-01T01:45:25Z</dcterms:modified>
</cp:coreProperties>
</file>