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0" r:id="rId2"/>
    <p:sldId id="258" r:id="rId3"/>
    <p:sldId id="259" r:id="rId4"/>
    <p:sldId id="272" r:id="rId5"/>
    <p:sldId id="273" r:id="rId6"/>
    <p:sldId id="261" r:id="rId7"/>
    <p:sldId id="265" r:id="rId8"/>
    <p:sldId id="266" r:id="rId9"/>
    <p:sldId id="276" r:id="rId10"/>
    <p:sldId id="277" r:id="rId11"/>
    <p:sldId id="281" r:id="rId12"/>
    <p:sldId id="282" r:id="rId13"/>
    <p:sldId id="283" r:id="rId14"/>
    <p:sldId id="284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1BBFF"/>
    <a:srgbClr val="159BFF"/>
    <a:srgbClr val="312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F32292-E997-414F-BAE5-7C50CB4B6358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E56733-0E7A-4D1C-BD95-CE578FCD1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10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4EE990-CD8D-4968-BB70-1AE5AF73AA5E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1B2E4-5E6D-4EFE-A387-E98B3B7C25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4" y="2349219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1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FD82DF-79DE-40DF-BCF7-436EF243A544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8AEB1-75BE-4FD4-8E63-44AD11B23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8B2CCC-67E9-494D-A6F2-0366153AC8A8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25EC5-9C9A-40DD-9A96-1D8D9AB68B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6" y="548641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3F6F81-B4C7-48DD-9CFF-9140BE8E376F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45554-16C6-4E75-85F0-3601B0842F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E40CF4-9E29-4F9D-BBBD-CA5F70DF4F32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7DD75-9484-4ADF-B8EB-EFA1FBC83C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7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2E9E6-680B-4606-BBAC-6E8A0844ECB1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5BE91-6ED8-4610-B9BD-950AA63AE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D1689-089E-4C5D-90BD-0A5EE28C90DD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1AD8F-E2B9-4D03-B207-8D1A8DF278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C505B2-8369-451F-B87C-28CB9DC98CE1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420E7-A04C-4197-B908-2D9F391976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5943600" cy="857250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1371600" y="2114550"/>
            <a:ext cx="3505200" cy="914400"/>
          </a:xfrm>
        </p:spPr>
        <p:txBody>
          <a:bodyPr>
            <a:noAutofit/>
          </a:bodyPr>
          <a:lstStyle>
            <a:lvl1pPr>
              <a:defRPr sz="24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400">
                <a:latin typeface="Times New Roman" pitchFamily="18" charset="0"/>
                <a:cs typeface="Times New Roman" pitchFamily="18" charset="0"/>
              </a:defRPr>
            </a:lvl3pPr>
            <a:lvl4pPr>
              <a:defRPr sz="2400">
                <a:latin typeface="Times New Roman" pitchFamily="18" charset="0"/>
                <a:cs typeface="Times New Roman" pitchFamily="18" charset="0"/>
              </a:defRPr>
            </a:lvl4pPr>
            <a:lvl5pPr>
              <a:defRPr sz="24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5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BB9326-FAF6-4651-9074-4D648B430D03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3588B-321A-4573-A951-1B75843025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8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8" y="548641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2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C83038-0652-4391-A8C4-0F8988CF8DA0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BF3E-B9E2-46E8-8F7C-8EC3D9D558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2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2B752F0-1FAF-43B2-A0A4-F25917CFD628}" type="datetimeFigureOut">
              <a:rPr lang="en-US" smtClean="0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2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7F492ED-6649-476E-97E9-DC9F098E52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B96FE68-2B58-435F-AF1A-945D087E822C}"/>
              </a:ext>
            </a:extLst>
          </p:cNvPr>
          <p:cNvSpPr txBox="1"/>
          <p:nvPr/>
        </p:nvSpPr>
        <p:spPr>
          <a:xfrm>
            <a:off x="304800" y="1308616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n-lt"/>
              </a:rPr>
              <a:t>§6. PHÂN TÍCH ĐA THỨC THÀNH NHÂN TỬ BẰNG PHƯƠNG PHÁP ĐẶT NHÂN TỬ CHUNG </a:t>
            </a:r>
          </a:p>
        </p:txBody>
      </p:sp>
      <p:sp>
        <p:nvSpPr>
          <p:cNvPr id="9" name="TextBox 8">
            <a:hlinkClick r:id="rId2" action="ppaction://hlinksldjump"/>
            <a:extLst>
              <a:ext uri="{FF2B5EF4-FFF2-40B4-BE49-F238E27FC236}">
                <a16:creationId xmlns:a16="http://schemas.microsoft.com/office/drawing/2014/main" id="{67E60B79-D1FE-4E99-8C68-1E486FB69240}"/>
              </a:ext>
            </a:extLst>
          </p:cNvPr>
          <p:cNvSpPr txBox="1"/>
          <p:nvPr/>
        </p:nvSpPr>
        <p:spPr>
          <a:xfrm>
            <a:off x="3357383" y="424815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+mn-lt"/>
              </a:rPr>
              <a:t>Xem</a:t>
            </a:r>
            <a:r>
              <a:rPr lang="en-US" dirty="0">
                <a:latin typeface="+mn-lt"/>
              </a:rPr>
              <a:t> SGK </a:t>
            </a:r>
            <a:r>
              <a:rPr lang="en-US" dirty="0" err="1">
                <a:latin typeface="+mn-lt"/>
              </a:rPr>
              <a:t>bài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Phân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tích</a:t>
            </a:r>
            <a:r>
              <a:rPr lang="en-US" dirty="0">
                <a:latin typeface="+mn-lt"/>
              </a:rPr>
              <a:t> ĐTTNT </a:t>
            </a:r>
            <a:r>
              <a:rPr lang="en-US" dirty="0" err="1">
                <a:latin typeface="+mn-lt"/>
              </a:rPr>
              <a:t>bằng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phương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pháp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đặt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nhân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tử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chung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8110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57024" y="133350"/>
            <a:ext cx="3825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Chọn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đáp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án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đúng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nhất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8600" y="895350"/>
                <a:ext cx="8867492" cy="3512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+mn-lt"/>
                  </a:rPr>
                  <a:t>Câu 1: </a:t>
                </a:r>
                <a:r>
                  <a:rPr lang="en-US" sz="2400" dirty="0" err="1">
                    <a:latin typeface="+mn-lt"/>
                  </a:rPr>
                  <a:t>Giá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trị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của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biểu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15.91,5 + 150.0,85 </a:t>
                </a:r>
                <a:r>
                  <a:rPr lang="en-US" sz="2400" dirty="0" err="1">
                    <a:latin typeface="+mn-lt"/>
                  </a:rPr>
                  <a:t>là</a:t>
                </a:r>
                <a:r>
                  <a:rPr lang="en-US" sz="2400" dirty="0">
                    <a:latin typeface="+mn-lt"/>
                  </a:rPr>
                  <a:t>:</a:t>
                </a:r>
              </a:p>
              <a:p>
                <a:r>
                  <a:rPr lang="en-US" sz="2400" dirty="0">
                    <a:latin typeface="+mn-lt"/>
                  </a:rPr>
                  <a:t>	A. 150                           B. 1500	</a:t>
                </a:r>
              </a:p>
              <a:p>
                <a:r>
                  <a:rPr lang="en-US" sz="2400" dirty="0">
                    <a:latin typeface="+mn-lt"/>
                  </a:rPr>
                  <a:t>            C. 1000	              D. 15000</a:t>
                </a:r>
              </a:p>
              <a:p>
                <a:endParaRPr lang="en-US" sz="2400" dirty="0">
                  <a:latin typeface="+mn-lt"/>
                </a:endParaRPr>
              </a:p>
              <a:p>
                <a:endParaRPr lang="en-US" sz="2400" dirty="0">
                  <a:latin typeface="+mn-lt"/>
                </a:endParaRPr>
              </a:p>
              <a:p>
                <a:r>
                  <a:rPr lang="en-US" sz="2400" dirty="0" err="1">
                    <a:latin typeface="+mn-lt"/>
                  </a:rPr>
                  <a:t>Câu</a:t>
                </a:r>
                <a:r>
                  <a:rPr lang="en-US" sz="2400" dirty="0">
                    <a:latin typeface="+mn-lt"/>
                  </a:rPr>
                  <a:t> 2: </a:t>
                </a:r>
                <a:r>
                  <a:rPr lang="en-US" sz="2400" dirty="0" err="1">
                    <a:latin typeface="+mn-lt"/>
                  </a:rPr>
                  <a:t>Kết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quả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phân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tích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đa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thành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nhân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tử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là: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A.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𝑥𝑦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)	                 B.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            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     D.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)</m:t>
                    </m:r>
                  </m:oMath>
                </a14:m>
                <a:endParaRPr lang="fr-FR" sz="2400" dirty="0">
                  <a:latin typeface="+mn-lt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95350"/>
                <a:ext cx="8867492" cy="3512885"/>
              </a:xfrm>
              <a:prstGeom prst="rect">
                <a:avLst/>
              </a:prstGeom>
              <a:blipFill>
                <a:blip r:embed="rId2"/>
                <a:stretch>
                  <a:fillRect l="-1100" t="-1389" b="-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4038600" y="13525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181600" y="38671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0CF142-6F74-45B7-B229-DB485F5B4F56}"/>
                  </a:ext>
                </a:extLst>
              </p:cNvPr>
              <p:cNvSpPr txBox="1"/>
              <p:nvPr/>
            </p:nvSpPr>
            <p:spPr>
              <a:xfrm>
                <a:off x="266700" y="514350"/>
                <a:ext cx="8610600" cy="35055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Câu 3: </a:t>
                </a:r>
                <a:r>
                  <a:rPr lang="en-US" sz="2400" dirty="0" err="1">
                    <a:latin typeface="+mn-lt"/>
                  </a:rPr>
                  <a:t>Kết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quả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phân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tích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đa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10x(x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y) – 8y(y – x)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thành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nhân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tử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là:</a:t>
                </a:r>
              </a:p>
              <a:p>
                <a:r>
                  <a:rPr lang="en-US" sz="2400" dirty="0">
                    <a:latin typeface="+mn-lt"/>
                  </a:rPr>
                  <a:t>	A. 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</a:t>
                </a:r>
                <a:r>
                  <a:rPr lang="en-US" sz="2400" dirty="0">
                    <a:latin typeface="+mn-lt"/>
                  </a:rPr>
                  <a:t>)(10x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8y</a:t>
                </a:r>
                <a:r>
                  <a:rPr lang="en-US" sz="2400" dirty="0">
                    <a:latin typeface="+mn-lt"/>
                  </a:rPr>
                  <a:t>)		B. 2(x 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–</a:t>
                </a:r>
                <a:r>
                  <a:rPr lang="en-US" sz="2400" dirty="0">
                    <a:latin typeface="+mn-lt"/>
                  </a:rPr>
                  <a:t> y)(5x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4y</a:t>
                </a:r>
                <a:r>
                  <a:rPr lang="en-US" sz="2400" dirty="0">
                    <a:latin typeface="+mn-lt"/>
                  </a:rPr>
                  <a:t>)</a:t>
                </a:r>
              </a:p>
              <a:p>
                <a:r>
                  <a:rPr lang="en-US" sz="2400" dirty="0">
                    <a:latin typeface="+mn-lt"/>
                  </a:rPr>
                  <a:t>	C. 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+ </a:t>
                </a:r>
                <a:r>
                  <a:rPr lang="en-US" sz="2400" dirty="0">
                    <a:latin typeface="+mn-lt"/>
                    <a:cs typeface="Times New Roman" pitchFamily="18" charset="0"/>
                  </a:rPr>
                  <a:t>y</a:t>
                </a:r>
                <a:r>
                  <a:rPr lang="en-US" sz="2400" dirty="0">
                    <a:latin typeface="+mn-lt"/>
                  </a:rPr>
                  <a:t>)(5x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4y</a:t>
                </a:r>
                <a:r>
                  <a:rPr lang="en-US" sz="2400" dirty="0">
                    <a:latin typeface="+mn-lt"/>
                  </a:rPr>
                  <a:t>)		D. 2(x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</a:t>
                </a:r>
                <a:r>
                  <a:rPr lang="en-US" sz="2400" dirty="0">
                    <a:latin typeface="+mn-lt"/>
                  </a:rPr>
                  <a:t>)(5x +4y)	</a:t>
                </a:r>
              </a:p>
              <a:p>
                <a:endParaRPr lang="en-US" sz="2400" dirty="0">
                  <a:latin typeface="+mn-lt"/>
                </a:endParaRPr>
              </a:p>
              <a:p>
                <a:endParaRPr lang="en-US" sz="2400" dirty="0">
                  <a:latin typeface="+mn-lt"/>
                </a:endParaRPr>
              </a:p>
              <a:p>
                <a:r>
                  <a:rPr lang="en-US" sz="2400" dirty="0" err="1">
                    <a:latin typeface="+mn-lt"/>
                  </a:rPr>
                  <a:t>Câu</a:t>
                </a:r>
                <a:r>
                  <a:rPr lang="en-US" sz="2400" dirty="0">
                    <a:latin typeface="+mn-lt"/>
                  </a:rPr>
                  <a:t> 4: </a:t>
                </a:r>
                <a:r>
                  <a:rPr lang="en-US" sz="2400" dirty="0" err="1">
                    <a:latin typeface="+mn-lt"/>
                  </a:rPr>
                  <a:t>Tìm</a:t>
                </a:r>
                <a:r>
                  <a:rPr lang="en-US" sz="2400" dirty="0">
                    <a:latin typeface="+mn-lt"/>
                  </a:rPr>
                  <a:t> x </a:t>
                </a:r>
                <a:r>
                  <a:rPr lang="en-US" sz="2400" dirty="0" err="1">
                    <a:latin typeface="+mn-lt"/>
                  </a:rPr>
                  <a:t>biết</a:t>
                </a:r>
                <a:r>
                  <a:rPr lang="en-US" sz="24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fr-FR" sz="2400" dirty="0">
                  <a:latin typeface="+mn-lt"/>
                  <a:cs typeface="Times New Roman" pitchFamily="18" charset="0"/>
                </a:endParaRP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A. x = 4	 	B. x = 0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C. x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−4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            D.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h𝑎𝑦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=−4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h𝑎𝑦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=4</m:t>
                    </m:r>
                  </m:oMath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0CF142-6F74-45B7-B229-DB485F5B4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514350"/>
                <a:ext cx="8610600" cy="3505511"/>
              </a:xfrm>
              <a:prstGeom prst="rect">
                <a:avLst/>
              </a:prstGeom>
              <a:blipFill>
                <a:blip r:embed="rId2"/>
                <a:stretch>
                  <a:fillRect l="-1133" t="-1391" b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802A4AEA-9635-4BD0-9A00-1D7A8EACC080}"/>
              </a:ext>
            </a:extLst>
          </p:cNvPr>
          <p:cNvSpPr/>
          <p:nvPr/>
        </p:nvSpPr>
        <p:spPr>
          <a:xfrm>
            <a:off x="4800600" y="164883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9C53418-77C1-40C6-BCC2-06D261C8FA27}"/>
              </a:ext>
            </a:extLst>
          </p:cNvPr>
          <p:cNvSpPr/>
          <p:nvPr/>
        </p:nvSpPr>
        <p:spPr>
          <a:xfrm>
            <a:off x="3886200" y="34861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9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6215270" y="1404730"/>
            <a:ext cx="2158738" cy="901843"/>
          </a:xfrm>
          <a:custGeom>
            <a:avLst/>
            <a:gdLst>
              <a:gd name="connsiteX0" fmla="*/ 0 w 2158738"/>
              <a:gd name="connsiteY0" fmla="*/ 622853 h 901843"/>
              <a:gd name="connsiteX1" fmla="*/ 384313 w 2158738"/>
              <a:gd name="connsiteY1" fmla="*/ 848140 h 901843"/>
              <a:gd name="connsiteX2" fmla="*/ 2014330 w 2158738"/>
              <a:gd name="connsiteY2" fmla="*/ 821635 h 901843"/>
              <a:gd name="connsiteX3" fmla="*/ 1974573 w 2158738"/>
              <a:gd name="connsiteY3" fmla="*/ 0 h 90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738" h="901843">
                <a:moveTo>
                  <a:pt x="0" y="622853"/>
                </a:moveTo>
                <a:cubicBezTo>
                  <a:pt x="24295" y="718931"/>
                  <a:pt x="48591" y="815010"/>
                  <a:pt x="384313" y="848140"/>
                </a:cubicBezTo>
                <a:cubicBezTo>
                  <a:pt x="720035" y="881270"/>
                  <a:pt x="1749287" y="962992"/>
                  <a:pt x="2014330" y="821635"/>
                </a:cubicBezTo>
                <a:cubicBezTo>
                  <a:pt x="2279373" y="680278"/>
                  <a:pt x="2126973" y="340139"/>
                  <a:pt x="1974573" y="0"/>
                </a:cubicBezTo>
              </a:path>
            </a:pathLst>
          </a:cu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272209" y="1510748"/>
            <a:ext cx="2237748" cy="848139"/>
          </a:xfrm>
          <a:custGeom>
            <a:avLst/>
            <a:gdLst>
              <a:gd name="connsiteX0" fmla="*/ 2107095 w 2237748"/>
              <a:gd name="connsiteY0" fmla="*/ 848139 h 848139"/>
              <a:gd name="connsiteX1" fmla="*/ 2067339 w 2237748"/>
              <a:gd name="connsiteY1" fmla="*/ 410817 h 848139"/>
              <a:gd name="connsiteX2" fmla="*/ 437321 w 2237748"/>
              <a:gd name="connsiteY2" fmla="*/ 450574 h 848139"/>
              <a:gd name="connsiteX3" fmla="*/ 0 w 2237748"/>
              <a:gd name="connsiteY3" fmla="*/ 0 h 84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7748" h="848139">
                <a:moveTo>
                  <a:pt x="2107095" y="848139"/>
                </a:moveTo>
                <a:cubicBezTo>
                  <a:pt x="2226365" y="662608"/>
                  <a:pt x="2345635" y="477078"/>
                  <a:pt x="2067339" y="410817"/>
                </a:cubicBezTo>
                <a:cubicBezTo>
                  <a:pt x="1789043" y="344556"/>
                  <a:pt x="781877" y="519043"/>
                  <a:pt x="437321" y="450574"/>
                </a:cubicBezTo>
                <a:cubicBezTo>
                  <a:pt x="92764" y="382104"/>
                  <a:pt x="46382" y="191052"/>
                  <a:pt x="0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638013" y="3515918"/>
            <a:ext cx="1919314" cy="562762"/>
          </a:xfrm>
          <a:custGeom>
            <a:avLst/>
            <a:gdLst>
              <a:gd name="connsiteX0" fmla="*/ 1448972 w 1851182"/>
              <a:gd name="connsiteY0" fmla="*/ 0 h 463162"/>
              <a:gd name="connsiteX1" fmla="*/ 1758461 w 1851182"/>
              <a:gd name="connsiteY1" fmla="*/ 436098 h 463162"/>
              <a:gd name="connsiteX2" fmla="*/ 0 w 1851182"/>
              <a:gd name="connsiteY2" fmla="*/ 379827 h 463162"/>
              <a:gd name="connsiteX0" fmla="*/ 1501981 w 1865525"/>
              <a:gd name="connsiteY0" fmla="*/ 0 h 505847"/>
              <a:gd name="connsiteX1" fmla="*/ 1758461 w 1865525"/>
              <a:gd name="connsiteY1" fmla="*/ 475855 h 505847"/>
              <a:gd name="connsiteX2" fmla="*/ 0 w 1865525"/>
              <a:gd name="connsiteY2" fmla="*/ 419584 h 505847"/>
              <a:gd name="connsiteX0" fmla="*/ 1501981 w 1851831"/>
              <a:gd name="connsiteY0" fmla="*/ 0 h 505847"/>
              <a:gd name="connsiteX1" fmla="*/ 1758461 w 1851831"/>
              <a:gd name="connsiteY1" fmla="*/ 475855 h 505847"/>
              <a:gd name="connsiteX2" fmla="*/ 0 w 1851831"/>
              <a:gd name="connsiteY2" fmla="*/ 419584 h 505847"/>
              <a:gd name="connsiteX0" fmla="*/ 1661008 w 1900979"/>
              <a:gd name="connsiteY0" fmla="*/ 0 h 562762"/>
              <a:gd name="connsiteX1" fmla="*/ 1758461 w 1900979"/>
              <a:gd name="connsiteY1" fmla="*/ 528863 h 562762"/>
              <a:gd name="connsiteX2" fmla="*/ 0 w 1900979"/>
              <a:gd name="connsiteY2" fmla="*/ 472592 h 562762"/>
              <a:gd name="connsiteX0" fmla="*/ 1661008 w 1919314"/>
              <a:gd name="connsiteY0" fmla="*/ 0 h 562762"/>
              <a:gd name="connsiteX1" fmla="*/ 1758461 w 1919314"/>
              <a:gd name="connsiteY1" fmla="*/ 528863 h 562762"/>
              <a:gd name="connsiteX2" fmla="*/ 0 w 1919314"/>
              <a:gd name="connsiteY2" fmla="*/ 472592 h 5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314" h="562762">
                <a:moveTo>
                  <a:pt x="1661008" y="0"/>
                </a:moveTo>
                <a:cubicBezTo>
                  <a:pt x="1923248" y="239405"/>
                  <a:pt x="2035296" y="450098"/>
                  <a:pt x="1758461" y="528863"/>
                </a:cubicBezTo>
                <a:cubicBezTo>
                  <a:pt x="1481626" y="607628"/>
                  <a:pt x="758483" y="532379"/>
                  <a:pt x="0" y="472592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429000" y="819150"/>
            <a:ext cx="2743200" cy="2971800"/>
            <a:chOff x="3234517" y="933450"/>
            <a:chExt cx="2743200" cy="2971800"/>
          </a:xfrm>
        </p:grpSpPr>
        <p:sp>
          <p:nvSpPr>
            <p:cNvPr id="6" name="Teardrop 5"/>
            <p:cNvSpPr/>
            <p:nvPr/>
          </p:nvSpPr>
          <p:spPr>
            <a:xfrm rot="18754245">
              <a:off x="3120217" y="1047750"/>
              <a:ext cx="2971800" cy="2743200"/>
            </a:xfrm>
            <a:prstGeom prst="teardrop">
              <a:avLst>
                <a:gd name="adj" fmla="val 79724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5200" y="1315581"/>
              <a:ext cx="228600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0" lon="0" rev="0"/>
                </a:camera>
                <a:lightRig rig="sunset" dir="t">
                  <a:rot lat="0" lon="0" rev="4200000"/>
                </a:lightRig>
              </a:scene3d>
              <a:sp3d contourW="6350" prstMaterial="plastic">
                <a:bevelT w="0"/>
                <a:bevelB w="0"/>
                <a:extrusionClr>
                  <a:schemeClr val="bg2"/>
                </a:extrusionClr>
              </a:sp3d>
            </a:bodyPr>
            <a:lstStyle/>
            <a:p>
              <a:pPr algn="ctr"/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ÍCH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B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ẰNG 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HƯƠNG </a:t>
              </a:r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HÁP</a:t>
              </a:r>
            </a:p>
            <a:p>
              <a:pPr algn="ctr"/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ĐẶT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N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Ử</a:t>
              </a:r>
            </a:p>
            <a:p>
              <a:pPr algn="ctr"/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C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HUNG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773834" y="361950"/>
            <a:ext cx="2370166" cy="1072823"/>
            <a:chOff x="6773834" y="432127"/>
            <a:chExt cx="2370166" cy="1072823"/>
          </a:xfrm>
        </p:grpSpPr>
        <p:sp>
          <p:nvSpPr>
            <p:cNvPr id="8" name="Rounded Rectangle 7"/>
            <p:cNvSpPr/>
            <p:nvPr/>
          </p:nvSpPr>
          <p:spPr>
            <a:xfrm>
              <a:off x="6773834" y="432127"/>
              <a:ext cx="2217766" cy="103765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26234" y="489287"/>
              <a:ext cx="221776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Biến đổi 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đa thức</a:t>
              </a:r>
            </a:p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thành </a:t>
              </a: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 của </a:t>
              </a: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 đa thức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45124" y="3855136"/>
            <a:ext cx="1593526" cy="684858"/>
            <a:chOff x="5845124" y="3855136"/>
            <a:chExt cx="1593526" cy="684858"/>
          </a:xfrm>
        </p:grpSpPr>
        <p:sp>
          <p:nvSpPr>
            <p:cNvPr id="18" name="Pentagon 17"/>
            <p:cNvSpPr/>
            <p:nvPr/>
          </p:nvSpPr>
          <p:spPr>
            <a:xfrm>
              <a:off x="5873260" y="3855136"/>
              <a:ext cx="1565390" cy="684858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5124" y="3965626"/>
              <a:ext cx="15254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.B + </a:t>
              </a:r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.C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397260" y="3855136"/>
            <a:ext cx="1746740" cy="684858"/>
            <a:chOff x="7397260" y="3855136"/>
            <a:chExt cx="1746740" cy="684858"/>
          </a:xfrm>
        </p:grpSpPr>
        <p:sp>
          <p:nvSpPr>
            <p:cNvPr id="15" name="Pentagon 14"/>
            <p:cNvSpPr/>
            <p:nvPr/>
          </p:nvSpPr>
          <p:spPr>
            <a:xfrm>
              <a:off x="7473460" y="3855136"/>
              <a:ext cx="1670540" cy="684858"/>
            </a:xfrm>
            <a:prstGeom prst="homePlate">
              <a:avLst>
                <a:gd name="adj" fmla="val 17134"/>
              </a:avLst>
            </a:prstGeom>
            <a:solidFill>
              <a:schemeClr val="accent6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397260" y="3965626"/>
              <a:ext cx="17049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= </a:t>
              </a:r>
              <a:r>
                <a:rPr lang="en-US" sz="2400" dirty="0">
                  <a:solidFill>
                    <a:srgbClr val="FF0000"/>
                  </a:solidFill>
                </a:rPr>
                <a:t>A</a:t>
              </a:r>
              <a:r>
                <a:rPr lang="en-US" sz="2400" dirty="0"/>
                <a:t>.</a:t>
              </a:r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</a:rPr>
                <a:t>(</a:t>
              </a:r>
              <a:r>
                <a:rPr lang="en-US" sz="2400" dirty="0"/>
                <a:t>B + C</a:t>
              </a:r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</a:rPr>
                <a:t>)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434" y="2268102"/>
            <a:ext cx="879195" cy="783097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35783" y="285750"/>
            <a:ext cx="2479281" cy="1323439"/>
            <a:chOff x="147617" y="285750"/>
            <a:chExt cx="2479281" cy="1323439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85750"/>
              <a:ext cx="2474498" cy="1272450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47617" y="285750"/>
              <a:ext cx="2464137" cy="132343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/>
                <a:t>Để</a:t>
              </a:r>
              <a:r>
                <a:rPr lang="en-US" sz="2000" dirty="0"/>
                <a:t> </a:t>
              </a:r>
              <a:r>
                <a:rPr lang="en-US" sz="2000" dirty="0" err="1"/>
                <a:t>xuất</a:t>
              </a:r>
              <a:r>
                <a:rPr lang="en-US" sz="2000" dirty="0"/>
                <a:t> </a:t>
              </a:r>
              <a:r>
                <a:rPr lang="en-US" sz="2000" dirty="0" err="1"/>
                <a:t>hiện</a:t>
              </a:r>
              <a:r>
                <a:rPr lang="en-US" sz="2000" dirty="0"/>
                <a:t> </a:t>
              </a:r>
            </a:p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nhân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tử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chung</a:t>
              </a:r>
              <a:endParaRPr lang="en-US" sz="2000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000" dirty="0" err="1"/>
                <a:t>cần</a:t>
              </a:r>
              <a:r>
                <a:rPr lang="en-US" sz="2000" dirty="0"/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đổi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dấu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/>
                <a:t>hạng</a:t>
              </a:r>
              <a:r>
                <a:rPr lang="en-US" sz="2000" dirty="0"/>
                <a:t> </a:t>
              </a:r>
              <a:r>
                <a:rPr lang="en-US" sz="2000" dirty="0" err="1"/>
                <a:t>tử</a:t>
              </a:r>
              <a:endParaRPr lang="en-US" sz="2000" dirty="0"/>
            </a:p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 = - (- A)</a:t>
              </a:r>
            </a:p>
          </p:txBody>
        </p:sp>
      </p:grpSp>
      <p:sp>
        <p:nvSpPr>
          <p:cNvPr id="24" name="Freeform 23"/>
          <p:cNvSpPr/>
          <p:nvPr/>
        </p:nvSpPr>
        <p:spPr>
          <a:xfrm>
            <a:off x="1378832" y="3114412"/>
            <a:ext cx="1590178" cy="877548"/>
          </a:xfrm>
          <a:custGeom>
            <a:avLst/>
            <a:gdLst>
              <a:gd name="connsiteX0" fmla="*/ 259773 w 436570"/>
              <a:gd name="connsiteY0" fmla="*/ 862445 h 870918"/>
              <a:gd name="connsiteX1" fmla="*/ 51954 w 436570"/>
              <a:gd name="connsiteY1" fmla="*/ 779318 h 870918"/>
              <a:gd name="connsiteX2" fmla="*/ 436418 w 436570"/>
              <a:gd name="connsiteY2" fmla="*/ 207818 h 870918"/>
              <a:gd name="connsiteX3" fmla="*/ 0 w 436570"/>
              <a:gd name="connsiteY3" fmla="*/ 0 h 870918"/>
              <a:gd name="connsiteX0" fmla="*/ 857684 w 1050704"/>
              <a:gd name="connsiteY0" fmla="*/ 875697 h 884170"/>
              <a:gd name="connsiteX1" fmla="*/ 649865 w 1050704"/>
              <a:gd name="connsiteY1" fmla="*/ 792570 h 884170"/>
              <a:gd name="connsiteX2" fmla="*/ 1034329 w 1050704"/>
              <a:gd name="connsiteY2" fmla="*/ 221070 h 884170"/>
              <a:gd name="connsiteX3" fmla="*/ 0 w 1050704"/>
              <a:gd name="connsiteY3" fmla="*/ 0 h 884170"/>
              <a:gd name="connsiteX0" fmla="*/ 857684 w 1032222"/>
              <a:gd name="connsiteY0" fmla="*/ 875697 h 886787"/>
              <a:gd name="connsiteX1" fmla="*/ 649865 w 1032222"/>
              <a:gd name="connsiteY1" fmla="*/ 792570 h 886787"/>
              <a:gd name="connsiteX2" fmla="*/ 1015348 w 1032222"/>
              <a:gd name="connsiteY2" fmla="*/ 154809 h 886787"/>
              <a:gd name="connsiteX3" fmla="*/ 0 w 1032222"/>
              <a:gd name="connsiteY3" fmla="*/ 0 h 886787"/>
              <a:gd name="connsiteX0" fmla="*/ 857684 w 1035289"/>
              <a:gd name="connsiteY0" fmla="*/ 875697 h 877548"/>
              <a:gd name="connsiteX1" fmla="*/ 687828 w 1035289"/>
              <a:gd name="connsiteY1" fmla="*/ 713057 h 877548"/>
              <a:gd name="connsiteX2" fmla="*/ 1015348 w 1035289"/>
              <a:gd name="connsiteY2" fmla="*/ 154809 h 877548"/>
              <a:gd name="connsiteX3" fmla="*/ 0 w 1035289"/>
              <a:gd name="connsiteY3" fmla="*/ 0 h 87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289" h="877548">
                <a:moveTo>
                  <a:pt x="857684" y="875697"/>
                </a:moveTo>
                <a:cubicBezTo>
                  <a:pt x="739054" y="888686"/>
                  <a:pt x="661551" y="833205"/>
                  <a:pt x="687828" y="713057"/>
                </a:cubicBezTo>
                <a:cubicBezTo>
                  <a:pt x="714105" y="592909"/>
                  <a:pt x="1129986" y="273652"/>
                  <a:pt x="1015348" y="154809"/>
                </a:cubicBezTo>
                <a:cubicBezTo>
                  <a:pt x="900710" y="35966"/>
                  <a:pt x="213879" y="38966"/>
                  <a:pt x="0" y="0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600" y="3092633"/>
            <a:ext cx="1219200" cy="416617"/>
          </a:xfrm>
          <a:custGeom>
            <a:avLst/>
            <a:gdLst>
              <a:gd name="connsiteX0" fmla="*/ 1855305 w 1855305"/>
              <a:gd name="connsiteY0" fmla="*/ 45271 h 416617"/>
              <a:gd name="connsiteX1" fmla="*/ 1802296 w 1855305"/>
              <a:gd name="connsiteY1" fmla="*/ 18767 h 416617"/>
              <a:gd name="connsiteX2" fmla="*/ 1590261 w 1855305"/>
              <a:gd name="connsiteY2" fmla="*/ 32019 h 416617"/>
              <a:gd name="connsiteX3" fmla="*/ 1563757 w 1855305"/>
              <a:gd name="connsiteY3" fmla="*/ 389828 h 416617"/>
              <a:gd name="connsiteX4" fmla="*/ 0 w 1855305"/>
              <a:gd name="connsiteY4" fmla="*/ 363323 h 416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305" h="416617">
                <a:moveTo>
                  <a:pt x="1855305" y="45271"/>
                </a:moveTo>
                <a:cubicBezTo>
                  <a:pt x="1850887" y="33123"/>
                  <a:pt x="1846470" y="20976"/>
                  <a:pt x="1802296" y="18767"/>
                </a:cubicBezTo>
                <a:cubicBezTo>
                  <a:pt x="1758122" y="16558"/>
                  <a:pt x="1630017" y="-29824"/>
                  <a:pt x="1590261" y="32019"/>
                </a:cubicBezTo>
                <a:cubicBezTo>
                  <a:pt x="1550505" y="93862"/>
                  <a:pt x="1828801" y="334611"/>
                  <a:pt x="1563757" y="389828"/>
                </a:cubicBezTo>
                <a:cubicBezTo>
                  <a:pt x="1298713" y="445045"/>
                  <a:pt x="649356" y="404184"/>
                  <a:pt x="0" y="363323"/>
                </a:cubicBezTo>
              </a:path>
            </a:pathLst>
          </a:cu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24242" y="2453288"/>
            <a:ext cx="1150539" cy="674223"/>
          </a:xfrm>
          <a:custGeom>
            <a:avLst/>
            <a:gdLst>
              <a:gd name="connsiteX0" fmla="*/ 2040835 w 2281840"/>
              <a:gd name="connsiteY0" fmla="*/ 596348 h 596348"/>
              <a:gd name="connsiteX1" fmla="*/ 1948070 w 2281840"/>
              <a:gd name="connsiteY1" fmla="*/ 543339 h 596348"/>
              <a:gd name="connsiteX2" fmla="*/ 1895061 w 2281840"/>
              <a:gd name="connsiteY2" fmla="*/ 397565 h 596348"/>
              <a:gd name="connsiteX3" fmla="*/ 2186609 w 2281840"/>
              <a:gd name="connsiteY3" fmla="*/ 92765 h 596348"/>
              <a:gd name="connsiteX4" fmla="*/ 0 w 2281840"/>
              <a:gd name="connsiteY4" fmla="*/ 0 h 596348"/>
              <a:gd name="connsiteX0" fmla="*/ 2040835 w 2211155"/>
              <a:gd name="connsiteY0" fmla="*/ 623065 h 623065"/>
              <a:gd name="connsiteX1" fmla="*/ 1948070 w 2211155"/>
              <a:gd name="connsiteY1" fmla="*/ 570056 h 623065"/>
              <a:gd name="connsiteX2" fmla="*/ 1895061 w 2211155"/>
              <a:gd name="connsiteY2" fmla="*/ 424282 h 623065"/>
              <a:gd name="connsiteX3" fmla="*/ 2107096 w 2211155"/>
              <a:gd name="connsiteY3" fmla="*/ 26717 h 623065"/>
              <a:gd name="connsiteX4" fmla="*/ 0 w 2211155"/>
              <a:gd name="connsiteY4" fmla="*/ 26717 h 623065"/>
              <a:gd name="connsiteX0" fmla="*/ 2054088 w 2225324"/>
              <a:gd name="connsiteY0" fmla="*/ 649357 h 649357"/>
              <a:gd name="connsiteX1" fmla="*/ 1961323 w 2225324"/>
              <a:gd name="connsiteY1" fmla="*/ 596348 h 649357"/>
              <a:gd name="connsiteX2" fmla="*/ 1908314 w 2225324"/>
              <a:gd name="connsiteY2" fmla="*/ 450574 h 649357"/>
              <a:gd name="connsiteX3" fmla="*/ 2120349 w 2225324"/>
              <a:gd name="connsiteY3" fmla="*/ 53009 h 649357"/>
              <a:gd name="connsiteX4" fmla="*/ 0 w 2225324"/>
              <a:gd name="connsiteY4" fmla="*/ 0 h 649357"/>
              <a:gd name="connsiteX0" fmla="*/ 2054088 w 2225324"/>
              <a:gd name="connsiteY0" fmla="*/ 664118 h 664118"/>
              <a:gd name="connsiteX1" fmla="*/ 1961323 w 2225324"/>
              <a:gd name="connsiteY1" fmla="*/ 611109 h 664118"/>
              <a:gd name="connsiteX2" fmla="*/ 1908314 w 2225324"/>
              <a:gd name="connsiteY2" fmla="*/ 465335 h 664118"/>
              <a:gd name="connsiteX3" fmla="*/ 2120349 w 2225324"/>
              <a:gd name="connsiteY3" fmla="*/ 67770 h 664118"/>
              <a:gd name="connsiteX4" fmla="*/ 0 w 2225324"/>
              <a:gd name="connsiteY4" fmla="*/ 14761 h 664118"/>
              <a:gd name="connsiteX0" fmla="*/ 2054088 w 2167819"/>
              <a:gd name="connsiteY0" fmla="*/ 674223 h 674223"/>
              <a:gd name="connsiteX1" fmla="*/ 1961323 w 2167819"/>
              <a:gd name="connsiteY1" fmla="*/ 621214 h 674223"/>
              <a:gd name="connsiteX2" fmla="*/ 1908314 w 2167819"/>
              <a:gd name="connsiteY2" fmla="*/ 475440 h 674223"/>
              <a:gd name="connsiteX3" fmla="*/ 2054088 w 2167819"/>
              <a:gd name="connsiteY3" fmla="*/ 51371 h 674223"/>
              <a:gd name="connsiteX4" fmla="*/ 0 w 2167819"/>
              <a:gd name="connsiteY4" fmla="*/ 24866 h 674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7819" h="674223">
                <a:moveTo>
                  <a:pt x="2054088" y="674223"/>
                </a:moveTo>
                <a:cubicBezTo>
                  <a:pt x="2019853" y="664284"/>
                  <a:pt x="1985619" y="654345"/>
                  <a:pt x="1961323" y="621214"/>
                </a:cubicBezTo>
                <a:cubicBezTo>
                  <a:pt x="1937027" y="588083"/>
                  <a:pt x="1892853" y="570414"/>
                  <a:pt x="1908314" y="475440"/>
                </a:cubicBezTo>
                <a:cubicBezTo>
                  <a:pt x="1923775" y="380466"/>
                  <a:pt x="2372140" y="126467"/>
                  <a:pt x="2054088" y="51371"/>
                </a:cubicBezTo>
                <a:cubicBezTo>
                  <a:pt x="1736036" y="-23725"/>
                  <a:pt x="895625" y="-1639"/>
                  <a:pt x="0" y="24866"/>
                </a:cubicBezTo>
              </a:path>
            </a:pathLst>
          </a:cu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78296" y="4015409"/>
            <a:ext cx="2736240" cy="624127"/>
          </a:xfrm>
          <a:custGeom>
            <a:avLst/>
            <a:gdLst>
              <a:gd name="connsiteX0" fmla="*/ 2411895 w 2736240"/>
              <a:gd name="connsiteY0" fmla="*/ 0 h 624127"/>
              <a:gd name="connsiteX1" fmla="*/ 2199861 w 2736240"/>
              <a:gd name="connsiteY1" fmla="*/ 106017 h 624127"/>
              <a:gd name="connsiteX2" fmla="*/ 2637182 w 2736240"/>
              <a:gd name="connsiteY2" fmla="*/ 543339 h 624127"/>
              <a:gd name="connsiteX3" fmla="*/ 0 w 2736240"/>
              <a:gd name="connsiteY3" fmla="*/ 622852 h 62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240" h="624127">
                <a:moveTo>
                  <a:pt x="2411895" y="0"/>
                </a:moveTo>
                <a:cubicBezTo>
                  <a:pt x="2287104" y="7730"/>
                  <a:pt x="2162313" y="15460"/>
                  <a:pt x="2199861" y="106017"/>
                </a:cubicBezTo>
                <a:cubicBezTo>
                  <a:pt x="2237409" y="196574"/>
                  <a:pt x="3003826" y="457200"/>
                  <a:pt x="2637182" y="543339"/>
                </a:cubicBezTo>
                <a:cubicBezTo>
                  <a:pt x="2270538" y="629478"/>
                  <a:pt x="1135269" y="626165"/>
                  <a:pt x="0" y="622852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239616" y="2822713"/>
            <a:ext cx="1083833" cy="1457739"/>
          </a:xfrm>
          <a:custGeom>
            <a:avLst/>
            <a:gdLst>
              <a:gd name="connsiteX0" fmla="*/ 856384 w 1083833"/>
              <a:gd name="connsiteY0" fmla="*/ 0 h 1457739"/>
              <a:gd name="connsiteX1" fmla="*/ 1028662 w 1083833"/>
              <a:gd name="connsiteY1" fmla="*/ 437322 h 1457739"/>
              <a:gd name="connsiteX2" fmla="*/ 8245 w 1083833"/>
              <a:gd name="connsiteY2" fmla="*/ 1232452 h 1457739"/>
              <a:gd name="connsiteX3" fmla="*/ 631097 w 1083833"/>
              <a:gd name="connsiteY3" fmla="*/ 1457739 h 145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3833" h="1457739">
                <a:moveTo>
                  <a:pt x="856384" y="0"/>
                </a:moveTo>
                <a:cubicBezTo>
                  <a:pt x="1013201" y="115956"/>
                  <a:pt x="1170018" y="231913"/>
                  <a:pt x="1028662" y="437322"/>
                </a:cubicBezTo>
                <a:cubicBezTo>
                  <a:pt x="887306" y="642731"/>
                  <a:pt x="74506" y="1062383"/>
                  <a:pt x="8245" y="1232452"/>
                </a:cubicBezTo>
                <a:cubicBezTo>
                  <a:pt x="-58016" y="1402521"/>
                  <a:pt x="286540" y="1430130"/>
                  <a:pt x="631097" y="145773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713468" y="193481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Khái niệm</a:t>
            </a:r>
          </a:p>
        </p:txBody>
      </p:sp>
      <p:sp>
        <p:nvSpPr>
          <p:cNvPr id="37" name="TextBox 36"/>
          <p:cNvSpPr txBox="1"/>
          <p:nvPr/>
        </p:nvSpPr>
        <p:spPr>
          <a:xfrm rot="19447698">
            <a:off x="5105706" y="330387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Công thức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7528" y="367697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700685" y="16573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Lưu ý</a:t>
            </a:r>
          </a:p>
        </p:txBody>
      </p:sp>
      <p:sp>
        <p:nvSpPr>
          <p:cNvPr id="40" name="TextBox 39"/>
          <p:cNvSpPr txBox="1"/>
          <p:nvPr/>
        </p:nvSpPr>
        <p:spPr>
          <a:xfrm rot="275308">
            <a:off x="1493786" y="2868863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Tìm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tử</a:t>
            </a:r>
            <a:endParaRPr lang="en-US" b="1" dirty="0"/>
          </a:p>
          <a:p>
            <a:r>
              <a:rPr lang="en-US" b="1" dirty="0" err="1">
                <a:solidFill>
                  <a:srgbClr val="FF0000"/>
                </a:solidFill>
              </a:rPr>
              <a:t>chung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4242" y="208343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Hệ số</a:t>
            </a:r>
          </a:p>
        </p:txBody>
      </p:sp>
      <p:sp>
        <p:nvSpPr>
          <p:cNvPr id="42" name="TextBox 41"/>
          <p:cNvSpPr txBox="1"/>
          <p:nvPr/>
        </p:nvSpPr>
        <p:spPr>
          <a:xfrm rot="160694">
            <a:off x="269100" y="315991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Biến số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7768" y="4295633"/>
            <a:ext cx="3810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NTC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38380" y="3645244"/>
            <a:ext cx="1019420" cy="155402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380" y="3645244"/>
            <a:ext cx="1019420" cy="155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5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" grpId="0" animBg="1"/>
      <p:bldP spid="22" grpId="0" animBg="1"/>
      <p:bldP spid="24" grpId="0" animBg="1"/>
      <p:bldP spid="27" grpId="0" animBg="1"/>
      <p:bldP spid="28" grpId="0" animBg="1"/>
      <p:bldP spid="29" grpId="0" animBg="1"/>
      <p:bldP spid="31" grpId="0" animBg="1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9D7C0CA-E2AE-4600-AFF9-4A6AEF626030}"/>
              </a:ext>
            </a:extLst>
          </p:cNvPr>
          <p:cNvSpPr txBox="1"/>
          <p:nvPr/>
        </p:nvSpPr>
        <p:spPr>
          <a:xfrm>
            <a:off x="381000" y="28575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  <a:latin typeface="+mn-lt"/>
              </a:rPr>
              <a:t>Bài</a:t>
            </a:r>
            <a:r>
              <a:rPr lang="en-US" sz="2400" b="1" u="sng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+mn-lt"/>
              </a:rPr>
              <a:t>tập</a:t>
            </a:r>
            <a:r>
              <a:rPr lang="en-US" sz="2400" b="1" u="sng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+mn-lt"/>
              </a:rPr>
              <a:t>về</a:t>
            </a:r>
            <a:r>
              <a:rPr lang="en-US" sz="2400" b="1" u="sng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+mn-lt"/>
              </a:rPr>
              <a:t>nhà</a:t>
            </a:r>
            <a:endParaRPr lang="en-US" sz="2400" b="1" u="sng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D9EAA6-6943-4FFF-A1DB-A94A16CC9C63}"/>
                  </a:ext>
                </a:extLst>
              </p:cNvPr>
              <p:cNvSpPr txBox="1"/>
              <p:nvPr/>
            </p:nvSpPr>
            <p:spPr>
              <a:xfrm>
                <a:off x="457200" y="895350"/>
                <a:ext cx="6477000" cy="3457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b="1" dirty="0">
                    <a:latin typeface="+mn-lt"/>
                  </a:rPr>
                  <a:t>Phân </a:t>
                </a:r>
                <a:r>
                  <a:rPr lang="en-US" b="1" dirty="0" err="1">
                    <a:latin typeface="+mn-lt"/>
                  </a:rPr>
                  <a:t>tích</a:t>
                </a:r>
                <a:r>
                  <a:rPr lang="en-US" b="1" dirty="0">
                    <a:latin typeface="+mn-lt"/>
                  </a:rPr>
                  <a:t> </a:t>
                </a:r>
                <a:r>
                  <a:rPr lang="en-US" b="1" dirty="0" err="1">
                    <a:latin typeface="+mn-lt"/>
                  </a:rPr>
                  <a:t>đa</a:t>
                </a:r>
                <a:r>
                  <a:rPr lang="en-US" b="1" dirty="0">
                    <a:latin typeface="+mn-lt"/>
                  </a:rPr>
                  <a:t> </a:t>
                </a:r>
                <a:r>
                  <a:rPr lang="en-US" b="1" dirty="0" err="1">
                    <a:latin typeface="+mn-lt"/>
                  </a:rPr>
                  <a:t>thức</a:t>
                </a:r>
                <a:r>
                  <a:rPr lang="en-US" b="1" dirty="0">
                    <a:latin typeface="+mn-lt"/>
                  </a:rPr>
                  <a:t> </a:t>
                </a:r>
                <a:r>
                  <a:rPr lang="en-US" b="1" dirty="0" err="1">
                    <a:latin typeface="+mn-lt"/>
                  </a:rPr>
                  <a:t>thành</a:t>
                </a:r>
                <a:r>
                  <a:rPr lang="en-US" b="1" dirty="0">
                    <a:latin typeface="+mn-lt"/>
                  </a:rPr>
                  <a:t> </a:t>
                </a:r>
                <a:r>
                  <a:rPr lang="en-US" b="1" dirty="0" err="1">
                    <a:latin typeface="+mn-lt"/>
                  </a:rPr>
                  <a:t>nhân</a:t>
                </a:r>
                <a:r>
                  <a:rPr lang="en-US" b="1" dirty="0">
                    <a:latin typeface="+mn-lt"/>
                  </a:rPr>
                  <a:t> </a:t>
                </a:r>
                <a:r>
                  <a:rPr lang="en-US" b="1" dirty="0" err="1">
                    <a:latin typeface="+mn-lt"/>
                  </a:rPr>
                  <a:t>tử</a:t>
                </a:r>
                <a:r>
                  <a:rPr lang="en-US" b="1" dirty="0">
                    <a:latin typeface="+mn-lt"/>
                  </a:rPr>
                  <a:t>:</a:t>
                </a:r>
              </a:p>
              <a:p>
                <a:r>
                  <a:rPr lang="en-US" dirty="0">
                    <a:latin typeface="+mn-lt"/>
                  </a:rPr>
                  <a:t>a/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3x + 6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+mn-lt"/>
                  </a:rPr>
                  <a:t>b/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-3x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+mn-lt"/>
                  </a:rPr>
                  <a:t>c/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10x – 15y  + 5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+mn-lt"/>
                  </a:rPr>
                  <a:t>d/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3xy – 15x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+ 3x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tabLst>
                    <a:tab pos="1781175" algn="l"/>
                  </a:tabLst>
                </a:pPr>
                <a:r>
                  <a:rPr lang="en-US" dirty="0">
                    <a:latin typeface="+mn-lt"/>
                  </a:rPr>
                  <a:t>e/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x(x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1) + 3(1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s-UY" sz="18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2. </a:t>
                </a:r>
                <a:r>
                  <a:rPr lang="es-UY" sz="18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Tìm</a:t>
                </a:r>
                <a:r>
                  <a:rPr lang="es-UY" sz="18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x, </a:t>
                </a:r>
                <a:r>
                  <a:rPr lang="es-UY" sz="18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biết</a:t>
                </a:r>
                <a:r>
                  <a:rPr lang="es-UY" sz="18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:</a:t>
                </a:r>
              </a:p>
              <a:p>
                <a:r>
                  <a:rPr lang="es-UY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a/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en-US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+ 6x = 0 </a:t>
                </a:r>
                <a:endParaRPr lang="es-UY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s-UY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b/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6x = 0    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c/ 3x</a:t>
                </a:r>
                <a:r>
                  <a:rPr lang="es-UY" sz="1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– x = 0</a:t>
                </a:r>
              </a:p>
              <a:p>
                <a:r>
                  <a:rPr lang="es-UY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x(x – 6) + 10(x – 6) = 0</a:t>
                </a:r>
                <a:endParaRPr lang="en-US" sz="1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s-UY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e/ 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x(x – 4)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2x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s-UY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8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=0</a:t>
                </a:r>
                <a:endParaRPr lang="en-US" dirty="0"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D9EAA6-6943-4FFF-A1DB-A94A16CC9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895350"/>
                <a:ext cx="6477000" cy="3457870"/>
              </a:xfrm>
              <a:prstGeom prst="rect">
                <a:avLst/>
              </a:prstGeom>
              <a:blipFill>
                <a:blip r:embed="rId2"/>
                <a:stretch>
                  <a:fillRect l="-753" t="-1058" b="-1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0435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23ADE9-36B5-4AB6-9AE5-CDEBAB789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0"/>
            <a:ext cx="4724400" cy="5143500"/>
          </a:xfrm>
          <a:prstGeom prst="rect">
            <a:avLst/>
          </a:prstGeom>
        </p:spPr>
      </p:pic>
      <p:sp>
        <p:nvSpPr>
          <p:cNvPr id="8" name="Arrow: Right 7">
            <a:hlinkClick r:id="rId3" action="ppaction://hlinksldjump"/>
            <a:extLst>
              <a:ext uri="{FF2B5EF4-FFF2-40B4-BE49-F238E27FC236}">
                <a16:creationId xmlns:a16="http://schemas.microsoft.com/office/drawing/2014/main" id="{0CFE6A7B-FC9C-4A73-8721-981D45F6CA16}"/>
              </a:ext>
            </a:extLst>
          </p:cNvPr>
          <p:cNvSpPr/>
          <p:nvPr/>
        </p:nvSpPr>
        <p:spPr>
          <a:xfrm rot="10800000">
            <a:off x="8458200" y="4781550"/>
            <a:ext cx="457200" cy="228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22ED89-D27D-4F0D-9A88-4D0E834C437C}"/>
              </a:ext>
            </a:extLst>
          </p:cNvPr>
          <p:cNvSpPr txBox="1"/>
          <p:nvPr/>
        </p:nvSpPr>
        <p:spPr>
          <a:xfrm>
            <a:off x="8382000" y="4561656"/>
            <a:ext cx="914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>
                <a:latin typeface="+mn-lt"/>
              </a:rPr>
              <a:t>Trở</a:t>
            </a:r>
            <a:r>
              <a:rPr lang="en-US" sz="1500" dirty="0">
                <a:latin typeface="+mn-lt"/>
              </a:rPr>
              <a:t> </a:t>
            </a:r>
            <a:r>
              <a:rPr lang="en-US" sz="1500" dirty="0" err="1">
                <a:latin typeface="+mn-lt"/>
              </a:rPr>
              <a:t>về</a:t>
            </a:r>
            <a:endParaRPr lang="en-US" sz="15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952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6215270" y="1404730"/>
            <a:ext cx="2158738" cy="901843"/>
          </a:xfrm>
          <a:custGeom>
            <a:avLst/>
            <a:gdLst>
              <a:gd name="connsiteX0" fmla="*/ 0 w 2158738"/>
              <a:gd name="connsiteY0" fmla="*/ 622853 h 901843"/>
              <a:gd name="connsiteX1" fmla="*/ 384313 w 2158738"/>
              <a:gd name="connsiteY1" fmla="*/ 848140 h 901843"/>
              <a:gd name="connsiteX2" fmla="*/ 2014330 w 2158738"/>
              <a:gd name="connsiteY2" fmla="*/ 821635 h 901843"/>
              <a:gd name="connsiteX3" fmla="*/ 1974573 w 2158738"/>
              <a:gd name="connsiteY3" fmla="*/ 0 h 90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738" h="901843">
                <a:moveTo>
                  <a:pt x="0" y="622853"/>
                </a:moveTo>
                <a:cubicBezTo>
                  <a:pt x="24295" y="718931"/>
                  <a:pt x="48591" y="815010"/>
                  <a:pt x="384313" y="848140"/>
                </a:cubicBezTo>
                <a:cubicBezTo>
                  <a:pt x="720035" y="881270"/>
                  <a:pt x="1749287" y="962992"/>
                  <a:pt x="2014330" y="821635"/>
                </a:cubicBezTo>
                <a:cubicBezTo>
                  <a:pt x="2279373" y="680278"/>
                  <a:pt x="2126973" y="340139"/>
                  <a:pt x="1974573" y="0"/>
                </a:cubicBezTo>
              </a:path>
            </a:pathLst>
          </a:cu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272209" y="1510748"/>
            <a:ext cx="2237748" cy="848139"/>
          </a:xfrm>
          <a:custGeom>
            <a:avLst/>
            <a:gdLst>
              <a:gd name="connsiteX0" fmla="*/ 2107095 w 2237748"/>
              <a:gd name="connsiteY0" fmla="*/ 848139 h 848139"/>
              <a:gd name="connsiteX1" fmla="*/ 2067339 w 2237748"/>
              <a:gd name="connsiteY1" fmla="*/ 410817 h 848139"/>
              <a:gd name="connsiteX2" fmla="*/ 437321 w 2237748"/>
              <a:gd name="connsiteY2" fmla="*/ 450574 h 848139"/>
              <a:gd name="connsiteX3" fmla="*/ 0 w 2237748"/>
              <a:gd name="connsiteY3" fmla="*/ 0 h 84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7748" h="848139">
                <a:moveTo>
                  <a:pt x="2107095" y="848139"/>
                </a:moveTo>
                <a:cubicBezTo>
                  <a:pt x="2226365" y="662608"/>
                  <a:pt x="2345635" y="477078"/>
                  <a:pt x="2067339" y="410817"/>
                </a:cubicBezTo>
                <a:cubicBezTo>
                  <a:pt x="1789043" y="344556"/>
                  <a:pt x="781877" y="519043"/>
                  <a:pt x="437321" y="450574"/>
                </a:cubicBezTo>
                <a:cubicBezTo>
                  <a:pt x="92764" y="382104"/>
                  <a:pt x="46382" y="191052"/>
                  <a:pt x="0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671762" y="3551582"/>
            <a:ext cx="2652327" cy="562762"/>
          </a:xfrm>
          <a:custGeom>
            <a:avLst/>
            <a:gdLst>
              <a:gd name="connsiteX0" fmla="*/ 1448972 w 1851182"/>
              <a:gd name="connsiteY0" fmla="*/ 0 h 463162"/>
              <a:gd name="connsiteX1" fmla="*/ 1758461 w 1851182"/>
              <a:gd name="connsiteY1" fmla="*/ 436098 h 463162"/>
              <a:gd name="connsiteX2" fmla="*/ 0 w 1851182"/>
              <a:gd name="connsiteY2" fmla="*/ 379827 h 463162"/>
              <a:gd name="connsiteX0" fmla="*/ 1501981 w 1865525"/>
              <a:gd name="connsiteY0" fmla="*/ 0 h 505847"/>
              <a:gd name="connsiteX1" fmla="*/ 1758461 w 1865525"/>
              <a:gd name="connsiteY1" fmla="*/ 475855 h 505847"/>
              <a:gd name="connsiteX2" fmla="*/ 0 w 1865525"/>
              <a:gd name="connsiteY2" fmla="*/ 419584 h 505847"/>
              <a:gd name="connsiteX0" fmla="*/ 1501981 w 1851831"/>
              <a:gd name="connsiteY0" fmla="*/ 0 h 505847"/>
              <a:gd name="connsiteX1" fmla="*/ 1758461 w 1851831"/>
              <a:gd name="connsiteY1" fmla="*/ 475855 h 505847"/>
              <a:gd name="connsiteX2" fmla="*/ 0 w 1851831"/>
              <a:gd name="connsiteY2" fmla="*/ 419584 h 505847"/>
              <a:gd name="connsiteX0" fmla="*/ 1661008 w 1900979"/>
              <a:gd name="connsiteY0" fmla="*/ 0 h 562762"/>
              <a:gd name="connsiteX1" fmla="*/ 1758461 w 1900979"/>
              <a:gd name="connsiteY1" fmla="*/ 528863 h 562762"/>
              <a:gd name="connsiteX2" fmla="*/ 0 w 1900979"/>
              <a:gd name="connsiteY2" fmla="*/ 472592 h 562762"/>
              <a:gd name="connsiteX0" fmla="*/ 1661008 w 1919314"/>
              <a:gd name="connsiteY0" fmla="*/ 0 h 562762"/>
              <a:gd name="connsiteX1" fmla="*/ 1758461 w 1919314"/>
              <a:gd name="connsiteY1" fmla="*/ 528863 h 562762"/>
              <a:gd name="connsiteX2" fmla="*/ 0 w 1919314"/>
              <a:gd name="connsiteY2" fmla="*/ 472592 h 5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314" h="562762">
                <a:moveTo>
                  <a:pt x="1661008" y="0"/>
                </a:moveTo>
                <a:cubicBezTo>
                  <a:pt x="1923248" y="239405"/>
                  <a:pt x="2035296" y="450098"/>
                  <a:pt x="1758461" y="528863"/>
                </a:cubicBezTo>
                <a:cubicBezTo>
                  <a:pt x="1481626" y="607628"/>
                  <a:pt x="758483" y="532379"/>
                  <a:pt x="0" y="472592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429000" y="819150"/>
            <a:ext cx="2743200" cy="2971800"/>
            <a:chOff x="3234517" y="933450"/>
            <a:chExt cx="2743200" cy="2971800"/>
          </a:xfrm>
        </p:grpSpPr>
        <p:sp>
          <p:nvSpPr>
            <p:cNvPr id="6" name="Teardrop 5"/>
            <p:cNvSpPr/>
            <p:nvPr/>
          </p:nvSpPr>
          <p:spPr>
            <a:xfrm rot="18754245">
              <a:off x="3120217" y="1047750"/>
              <a:ext cx="2971800" cy="2743200"/>
            </a:xfrm>
            <a:prstGeom prst="teardrop">
              <a:avLst>
                <a:gd name="adj" fmla="val 79724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5200" y="1315581"/>
              <a:ext cx="228600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0" lon="0" rev="0"/>
                </a:camera>
                <a:lightRig rig="sunset" dir="t">
                  <a:rot lat="0" lon="0" rev="4200000"/>
                </a:lightRig>
              </a:scene3d>
              <a:sp3d contourW="6350" prstMaterial="plastic">
                <a:bevelT w="0"/>
                <a:bevelB w="0"/>
                <a:extrusionClr>
                  <a:schemeClr val="bg2"/>
                </a:extrusionClr>
              </a:sp3d>
            </a:bodyPr>
            <a:lstStyle/>
            <a:p>
              <a:pPr algn="ctr"/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ÍCH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B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ẰNG 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HƯƠNG </a:t>
              </a:r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HÁP</a:t>
              </a:r>
            </a:p>
            <a:p>
              <a:pPr algn="ctr"/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ĐẶT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N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Ử</a:t>
              </a:r>
            </a:p>
            <a:p>
              <a:pPr algn="ctr"/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C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HUNG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86136" y="526806"/>
            <a:ext cx="2257864" cy="901844"/>
            <a:chOff x="6886136" y="596983"/>
            <a:chExt cx="2257864" cy="901844"/>
          </a:xfrm>
        </p:grpSpPr>
        <p:sp>
          <p:nvSpPr>
            <p:cNvPr id="8" name="Rounded Rectangle 7"/>
            <p:cNvSpPr/>
            <p:nvPr/>
          </p:nvSpPr>
          <p:spPr>
            <a:xfrm>
              <a:off x="7819509" y="596983"/>
              <a:ext cx="664816" cy="901844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86136" y="730281"/>
              <a:ext cx="22578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45124" y="3855136"/>
            <a:ext cx="1593526" cy="684858"/>
            <a:chOff x="5845124" y="3855136"/>
            <a:chExt cx="1593526" cy="684858"/>
          </a:xfrm>
        </p:grpSpPr>
        <p:sp>
          <p:nvSpPr>
            <p:cNvPr id="18" name="Pentagon 17"/>
            <p:cNvSpPr/>
            <p:nvPr/>
          </p:nvSpPr>
          <p:spPr>
            <a:xfrm>
              <a:off x="5873260" y="3855136"/>
              <a:ext cx="1565390" cy="684858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5124" y="3965626"/>
              <a:ext cx="15254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.B + </a:t>
              </a:r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.C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424704" y="3855136"/>
            <a:ext cx="601712" cy="684858"/>
            <a:chOff x="7473460" y="3855136"/>
            <a:chExt cx="1670540" cy="684858"/>
          </a:xfrm>
        </p:grpSpPr>
        <p:sp>
          <p:nvSpPr>
            <p:cNvPr id="15" name="Pentagon 14"/>
            <p:cNvSpPr/>
            <p:nvPr/>
          </p:nvSpPr>
          <p:spPr>
            <a:xfrm>
              <a:off x="7473460" y="3855136"/>
              <a:ext cx="1670540" cy="684858"/>
            </a:xfrm>
            <a:prstGeom prst="homePlate">
              <a:avLst>
                <a:gd name="adj" fmla="val 17134"/>
              </a:avLst>
            </a:prstGeom>
            <a:solidFill>
              <a:schemeClr val="accent6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914972" y="3960590"/>
              <a:ext cx="356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434" y="2268102"/>
            <a:ext cx="879195" cy="783097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934443" y="767940"/>
            <a:ext cx="847248" cy="742288"/>
            <a:chOff x="152400" y="285750"/>
            <a:chExt cx="2474498" cy="1272450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85750"/>
              <a:ext cx="2474498" cy="1272450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1518" y="386308"/>
              <a:ext cx="1261073" cy="110795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+mn-lt"/>
                </a:rPr>
                <a:t>?</a:t>
              </a:r>
              <a:endParaRPr lang="en-US" sz="3600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>
            <a:off x="5239616" y="2822713"/>
            <a:ext cx="1083833" cy="1457739"/>
          </a:xfrm>
          <a:custGeom>
            <a:avLst/>
            <a:gdLst>
              <a:gd name="connsiteX0" fmla="*/ 856384 w 1083833"/>
              <a:gd name="connsiteY0" fmla="*/ 0 h 1457739"/>
              <a:gd name="connsiteX1" fmla="*/ 1028662 w 1083833"/>
              <a:gd name="connsiteY1" fmla="*/ 437322 h 1457739"/>
              <a:gd name="connsiteX2" fmla="*/ 8245 w 1083833"/>
              <a:gd name="connsiteY2" fmla="*/ 1232452 h 1457739"/>
              <a:gd name="connsiteX3" fmla="*/ 631097 w 1083833"/>
              <a:gd name="connsiteY3" fmla="*/ 1457739 h 145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3833" h="1457739">
                <a:moveTo>
                  <a:pt x="856384" y="0"/>
                </a:moveTo>
                <a:cubicBezTo>
                  <a:pt x="1013201" y="115956"/>
                  <a:pt x="1170018" y="231913"/>
                  <a:pt x="1028662" y="437322"/>
                </a:cubicBezTo>
                <a:cubicBezTo>
                  <a:pt x="887306" y="642731"/>
                  <a:pt x="74506" y="1062383"/>
                  <a:pt x="8245" y="1232452"/>
                </a:cubicBezTo>
                <a:cubicBezTo>
                  <a:pt x="-58016" y="1402521"/>
                  <a:pt x="286540" y="1430130"/>
                  <a:pt x="631097" y="145773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713468" y="193481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Khái niệm</a:t>
            </a:r>
          </a:p>
        </p:txBody>
      </p:sp>
      <p:sp>
        <p:nvSpPr>
          <p:cNvPr id="37" name="TextBox 36"/>
          <p:cNvSpPr txBox="1"/>
          <p:nvPr/>
        </p:nvSpPr>
        <p:spPr>
          <a:xfrm rot="19447698">
            <a:off x="5105706" y="330387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Công thức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05753" y="3664863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700685" y="16573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Lưu ý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38380" y="3645244"/>
            <a:ext cx="1019420" cy="155402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380" y="3645244"/>
            <a:ext cx="1019420" cy="1554023"/>
          </a:xfrm>
          <a:prstGeom prst="rect">
            <a:avLst/>
          </a:prstGeom>
        </p:spPr>
      </p:pic>
      <p:sp>
        <p:nvSpPr>
          <p:cNvPr id="45" name="Rounded Rectangle 7">
            <a:extLst>
              <a:ext uri="{FF2B5EF4-FFF2-40B4-BE49-F238E27FC236}">
                <a16:creationId xmlns:a16="http://schemas.microsoft.com/office/drawing/2014/main" id="{8D8E2C0A-E375-442F-8781-0A230B2B087A}"/>
              </a:ext>
            </a:extLst>
          </p:cNvPr>
          <p:cNvSpPr/>
          <p:nvPr/>
        </p:nvSpPr>
        <p:spPr>
          <a:xfrm>
            <a:off x="979865" y="3569852"/>
            <a:ext cx="664816" cy="9018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D9FAAD4-FE5A-4926-A2AA-10B824682734}"/>
              </a:ext>
            </a:extLst>
          </p:cNvPr>
          <p:cNvSpPr txBox="1"/>
          <p:nvPr/>
        </p:nvSpPr>
        <p:spPr>
          <a:xfrm>
            <a:off x="70902" y="3670568"/>
            <a:ext cx="2257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" grpId="0" animBg="1"/>
      <p:bldP spid="22" grpId="0" animBg="1"/>
      <p:bldP spid="31" grpId="0" animBg="1"/>
      <p:bldP spid="33" grpId="0"/>
      <p:bldP spid="37" grpId="0"/>
      <p:bldP spid="38" grpId="0"/>
      <p:bldP spid="39" grpId="0"/>
      <p:bldP spid="45" grpId="0" animBg="1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28800" y="361950"/>
            <a:ext cx="5181600" cy="533400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04052" y="1278412"/>
            <a:ext cx="1789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400"/>
              <a:t>.B + </a:t>
            </a:r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400"/>
              <a:t>.C =</a:t>
            </a:r>
          </a:p>
        </p:txBody>
      </p:sp>
      <p:sp>
        <p:nvSpPr>
          <p:cNvPr id="5" name="Freeform 4"/>
          <p:cNvSpPr/>
          <p:nvPr/>
        </p:nvSpPr>
        <p:spPr>
          <a:xfrm>
            <a:off x="2663687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43400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24519" y="127157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A</a:t>
            </a:r>
            <a:endParaRPr lang="en-US" sz="2400"/>
          </a:p>
        </p:txBody>
      </p:sp>
      <p:sp>
        <p:nvSpPr>
          <p:cNvPr id="8" name="Freeform 7"/>
          <p:cNvSpPr/>
          <p:nvPr/>
        </p:nvSpPr>
        <p:spPr>
          <a:xfrm>
            <a:off x="2822713" y="971550"/>
            <a:ext cx="1616765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604591" y="1064292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38934" y="1273947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/>
              <a:t>.(B + 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95600" y="193889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TỔNG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6925" y="193889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TÍCH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" y="2571750"/>
                <a:ext cx="525015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Ví </a:t>
                </a:r>
                <a:r>
                  <a:rPr lang="en-US" dirty="0" err="1"/>
                  <a:t>dụ</a:t>
                </a:r>
                <a:r>
                  <a:rPr lang="en-US" dirty="0"/>
                  <a:t>. </a:t>
                </a:r>
                <a:r>
                  <a:rPr lang="en-US" dirty="0" err="1"/>
                  <a:t>Viết</a:t>
                </a:r>
                <a:r>
                  <a:rPr lang="en-US" dirty="0"/>
                  <a:t> </a:t>
                </a:r>
                <a:r>
                  <a:rPr lang="en-US" dirty="0" err="1"/>
                  <a:t>đa</a:t>
                </a:r>
                <a:r>
                  <a:rPr lang="en-US" dirty="0"/>
                  <a:t> </a:t>
                </a:r>
                <a:r>
                  <a:rPr lang="en-US" dirty="0" err="1"/>
                  <a:t>thức</a:t>
                </a:r>
                <a:r>
                  <a:rPr lang="en-US" dirty="0"/>
                  <a:t> </a:t>
                </a:r>
                <a:r>
                  <a:rPr lang="en-US" dirty="0" err="1"/>
                  <a:t>sau</a:t>
                </a:r>
                <a:r>
                  <a:rPr lang="en-US" dirty="0"/>
                  <a:t> </a:t>
                </a:r>
                <a:r>
                  <a:rPr lang="en-US" dirty="0" err="1"/>
                  <a:t>thành</a:t>
                </a:r>
                <a:r>
                  <a:rPr lang="en-US" dirty="0"/>
                  <a:t> </a:t>
                </a:r>
                <a:r>
                  <a:rPr lang="en-US" dirty="0" err="1"/>
                  <a:t>tích</a:t>
                </a:r>
                <a:r>
                  <a:rPr lang="en-US" dirty="0"/>
                  <a:t>: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71750"/>
                <a:ext cx="5250155" cy="470000"/>
              </a:xfrm>
              <a:prstGeom prst="rect">
                <a:avLst/>
              </a:prstGeom>
              <a:blipFill>
                <a:blip r:embed="rId2"/>
                <a:stretch>
                  <a:fillRect l="-1045" b="-1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623544" y="3414415"/>
            <a:ext cx="2061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=</a:t>
            </a:r>
            <a:r>
              <a:rPr lang="en-US" sz="2400" dirty="0">
                <a:solidFill>
                  <a:srgbClr val="FF0000"/>
                </a:solidFill>
              </a:rPr>
              <a:t>2x</a:t>
            </a:r>
            <a:r>
              <a:rPr lang="en-US" sz="2400" dirty="0"/>
              <a:t>.x - </a:t>
            </a:r>
            <a:r>
              <a:rPr lang="en-US" sz="2400" dirty="0">
                <a:solidFill>
                  <a:srgbClr val="FF0000"/>
                </a:solidFill>
              </a:rPr>
              <a:t>2x</a:t>
            </a:r>
            <a:r>
              <a:rPr lang="en-US" sz="2400" dirty="0"/>
              <a:t>.2=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01769" y="3407628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2x</a:t>
            </a:r>
            <a:endParaRPr lang="en-US" sz="2400" dirty="0"/>
          </a:p>
        </p:txBody>
      </p:sp>
      <p:sp>
        <p:nvSpPr>
          <p:cNvPr id="20" name="Freeform 19"/>
          <p:cNvSpPr/>
          <p:nvPr/>
        </p:nvSpPr>
        <p:spPr>
          <a:xfrm>
            <a:off x="3047999" y="3107553"/>
            <a:ext cx="1637031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886199" y="3200295"/>
            <a:ext cx="878405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844179" y="3397745"/>
                <a:ext cx="13487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179" y="3397745"/>
                <a:ext cx="1348703" cy="461665"/>
              </a:xfrm>
              <a:prstGeom prst="rect">
                <a:avLst/>
              </a:prstGeom>
              <a:blipFill>
                <a:blip r:embed="rId3"/>
                <a:stretch>
                  <a:fillRect r="-452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447800" y="4324350"/>
            <a:ext cx="553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C000"/>
                </a:solidFill>
              </a:rPr>
              <a:t>Quá trình này gọi là phân tích đa thức thành nhân tử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451B87D-6280-4B11-A84B-13A18F778028}"/>
                  </a:ext>
                </a:extLst>
              </p:cNvPr>
              <p:cNvSpPr txBox="1"/>
              <p:nvPr/>
            </p:nvSpPr>
            <p:spPr>
              <a:xfrm>
                <a:off x="1373902" y="3414415"/>
                <a:ext cx="1415541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451B87D-6280-4B11-A84B-13A18F778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902" y="3414415"/>
                <a:ext cx="1415541" cy="47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6" grpId="0"/>
      <p:bldP spid="8" grpId="0" animBg="1"/>
      <p:bldP spid="9" grpId="0" animBg="1"/>
      <p:bldP spid="10" grpId="0"/>
      <p:bldP spid="11" grpId="0"/>
      <p:bldP spid="13" grpId="0"/>
      <p:bldP spid="12" grpId="0"/>
      <p:bldP spid="16" grpId="0"/>
      <p:bldP spid="19" grpId="0"/>
      <p:bldP spid="20" grpId="0" animBg="1"/>
      <p:bldP spid="21" grpId="0" animBg="1"/>
      <p:bldP spid="22" grpId="0"/>
      <p:bldP spid="1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840480" y="3611225"/>
            <a:ext cx="1697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+mn-lt"/>
              </a:rPr>
              <a:t>.(                )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105495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tích đa thức thành nhân tử (hay thừa số) là biến đổi đa thức đó thành một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của những đa thức.</a:t>
            </a:r>
            <a:endParaRPr lang="en-US" sz="24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1539408" y="2012950"/>
                <a:ext cx="6461592" cy="495300"/>
              </a:xfrm>
              <a:prstGeom prst="rect">
                <a:avLst/>
              </a:prstGeom>
              <a:effectLst/>
            </p:spPr>
            <p:txBody>
              <a:bodyPr vert="horz" lIns="91440" tIns="45720" rIns="91440" bIns="45720" rtlCol="0" anchor="t" anchorCtr="0">
                <a:noAutofit/>
              </a:bodyPr>
              <a:lstStyle>
                <a:lvl1pPr marL="320040" indent="-320040" algn="r" defTabSz="914400" rtl="0" eaLnBrk="1" latinLnBrk="0" hangingPunct="1">
                  <a:spcBef>
                    <a:spcPct val="0"/>
                  </a:spcBef>
                  <a:buClr>
                    <a:schemeClr val="accent6">
                      <a:lumMod val="75000"/>
                    </a:schemeClr>
                  </a:buClr>
                  <a:buSzPct val="128000"/>
                  <a:buFont typeface="Georgia" pitchFamily="18" charset="0"/>
                  <a:buChar char="*"/>
                  <a:defRPr sz="4600" b="1" i="0" kern="1200">
                    <a:gradFill>
                      <a:gsLst>
                        <a:gs pos="0">
                          <a:schemeClr val="tx1"/>
                        </a:gs>
                        <a:gs pos="40000">
                          <a:schemeClr val="tx1">
                            <a:lumMod val="75000"/>
                            <a:lumOff val="25000"/>
                          </a:schemeClr>
                        </a:gs>
                        <a:gs pos="100000">
                          <a:schemeClr val="tx2">
                            <a:alpha val="65000"/>
                          </a:schemeClr>
                        </a:gs>
                      </a:gsLst>
                      <a:lin ang="5400000" scaled="0"/>
                    </a:gradFill>
                    <a:effectLst>
                      <a:reflection blurRad="6350" stA="55000" endA="300" endPos="45500" dir="5400000" sy="-100000" algn="bl" rotWithShape="0"/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indent="0" algn="l">
                  <a:buNone/>
                </a:pP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Hãy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15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+10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</m:oMath>
                </a14:m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đa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thức</a:t>
                </a:r>
                <a:endParaRPr lang="en-US" sz="2400" b="0" dirty="0"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408" y="2012950"/>
                <a:ext cx="6461592" cy="495300"/>
              </a:xfrm>
              <a:prstGeom prst="rect">
                <a:avLst/>
              </a:prstGeom>
              <a:blipFill>
                <a:blip r:embed="rId2"/>
                <a:stretch>
                  <a:fillRect l="-1509" t="-9877" r="-755" b="-2098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28600" y="2495550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831141" y="3024088"/>
                <a:ext cx="2608771" cy="495300"/>
              </a:xfrm>
              <a:prstGeom prst="rect">
                <a:avLst/>
              </a:prstGeom>
              <a:effectLst/>
            </p:spPr>
            <p:txBody>
              <a:bodyPr vert="horz" lIns="91440" tIns="45720" rIns="91440" bIns="45720" rtlCol="0" anchor="t" anchorCtr="0">
                <a:noAutofit/>
              </a:bodyPr>
              <a:lstStyle>
                <a:lvl1pPr marL="320040" indent="-320040" algn="r" defTabSz="914400" rtl="0" eaLnBrk="1" latinLnBrk="0" hangingPunct="1">
                  <a:spcBef>
                    <a:spcPct val="0"/>
                  </a:spcBef>
                  <a:buClr>
                    <a:schemeClr val="accent6">
                      <a:lumMod val="75000"/>
                    </a:schemeClr>
                  </a:buClr>
                  <a:buSzPct val="128000"/>
                  <a:buFont typeface="Georgia" pitchFamily="18" charset="0"/>
                  <a:buChar char="*"/>
                  <a:defRPr sz="4600" b="1" i="0" kern="1200">
                    <a:gradFill>
                      <a:gsLst>
                        <a:gs pos="0">
                          <a:schemeClr val="tx1"/>
                        </a:gs>
                        <a:gs pos="40000">
                          <a:schemeClr val="tx1">
                            <a:lumMod val="75000"/>
                            <a:lumOff val="25000"/>
                          </a:schemeClr>
                        </a:gs>
                        <a:gs pos="100000">
                          <a:schemeClr val="tx2">
                            <a:alpha val="65000"/>
                          </a:schemeClr>
                        </a:gs>
                      </a:gsLst>
                      <a:lin ang="5400000" scaled="0"/>
                    </a:gradFill>
                    <a:effectLst>
                      <a:reflection blurRad="6350" stA="55000" endA="300" endPos="45500" dir="5400000" sy="-100000" algn="bl" rotWithShape="0"/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15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+10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𝑥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41" y="3024088"/>
                <a:ext cx="2608771" cy="4953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 txBox="1">
            <a:spLocks/>
          </p:cNvSpPr>
          <p:nvPr/>
        </p:nvSpPr>
        <p:spPr>
          <a:xfrm>
            <a:off x="3276600" y="3032414"/>
            <a:ext cx="4394200" cy="4953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.3x</a:t>
            </a:r>
            <a:r>
              <a:rPr lang="en-US" sz="2400" b="0" baseline="30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.x +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9810" y="363408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2575" y="303165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63208" y="30323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23000" y="303581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05296" y="3033283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3x</a:t>
            </a:r>
            <a:r>
              <a:rPr lang="en-US" sz="2400" baseline="30000" dirty="0">
                <a:latin typeface="+mn-lt"/>
              </a:rPr>
              <a:t>2</a:t>
            </a:r>
            <a:endParaRPr lang="en-US" sz="24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7409" y="303604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-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60328" y="3034014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+ 2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1F5DBE-47E1-4A9E-9C02-2F7BBE3C77B6}"/>
              </a:ext>
            </a:extLst>
          </p:cNvPr>
          <p:cNvSpPr txBox="1"/>
          <p:nvPr/>
        </p:nvSpPr>
        <p:spPr>
          <a:xfrm>
            <a:off x="304800" y="438150"/>
            <a:ext cx="299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Khái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niệm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F5A168-8B5D-41EC-ACDC-95CA1A9301AB}"/>
              </a:ext>
            </a:extLst>
          </p:cNvPr>
          <p:cNvSpPr txBox="1"/>
          <p:nvPr/>
        </p:nvSpPr>
        <p:spPr>
          <a:xfrm>
            <a:off x="228600" y="4137451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Cách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làm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như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ví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dụ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trên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được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gọi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là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phân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tích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đa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thức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thành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nhân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tử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bằng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pháp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đặt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nhân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tử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chung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0.00486 0.1182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589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L -0.1099 0.1182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589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124 L -0.20417 0.1175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09877E-6 L 0.00851 0.1175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5679E-6 L -0.03246 0.1175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2.09877E-6 L -0.07431 0.1175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/>
      <p:bldP spid="3" grpId="0"/>
      <p:bldP spid="6" grpId="0"/>
      <p:bldP spid="7" grpId="0"/>
      <p:bldP spid="5" grpId="0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5" grpId="0"/>
      <p:bldP spid="15" grpId="1"/>
      <p:bldP spid="16" grpId="0"/>
      <p:bldP spid="16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563054"/>
            <a:ext cx="7897091" cy="327725"/>
          </a:xfrm>
        </p:spPr>
        <p:txBody>
          <a:bodyPr anchor="ctr"/>
          <a:lstStyle/>
          <a:p>
            <a:pPr algn="l"/>
            <a:r>
              <a:rPr lang="en-US" b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Hệ số (dương): là </a:t>
            </a:r>
            <a:r>
              <a:rPr lang="en-US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ƯCLN</a:t>
            </a:r>
            <a:r>
              <a:rPr lang="en-US" b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giữa các hệ số của các hạng tử.</a:t>
            </a:r>
            <a:endParaRPr lang="en-US" b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3043179"/>
            <a:ext cx="8610600" cy="823971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81446" y="1352550"/>
            <a:ext cx="8104909" cy="609600"/>
          </a:xfrm>
        </p:spPr>
        <p:txBody>
          <a:bodyPr anchor="ctr"/>
          <a:lstStyle/>
          <a:p>
            <a:pPr marL="0" indent="0" algn="l">
              <a:buNone/>
            </a:pPr>
            <a: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Các bước phân tích đa thức thành nhân tử bằng phương pháp </a:t>
            </a:r>
            <a:b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đặt nhân tử chung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1446" y="238651"/>
            <a:ext cx="3597908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Công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thức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.B ± </a:t>
            </a: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.C = </a:t>
            </a: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.(B ± 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7800" y="540854"/>
            <a:ext cx="3161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+mn-lt"/>
              </a:rPr>
              <a:t>A</a:t>
            </a:r>
            <a:r>
              <a:rPr lang="en-US" sz="2400">
                <a:latin typeface="+mn-lt"/>
              </a:rPr>
              <a:t>: Gọi là nhân tử chung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9564" y="1962150"/>
            <a:ext cx="3326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Bước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1: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tìm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nhân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tử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chung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564" y="3714750"/>
            <a:ext cx="3328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Bước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2: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đặt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nhân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tử</a:t>
            </a:r>
            <a:r>
              <a:rPr lang="en-US" sz="2000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Wingdings"/>
              </a:rPr>
              <a:t>chung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381000" y="4237970"/>
            <a:ext cx="8610600" cy="695980"/>
          </a:xfrm>
        </p:spPr>
        <p:txBody>
          <a:bodyPr anchor="ctr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8194" grpId="0"/>
      <p:bldP spid="2" grpId="0" animBg="1"/>
      <p:bldP spid="5" grpId="0"/>
      <p:bldP spid="6" grpId="0"/>
      <p:bldP spid="8" grpId="0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887071" y="326092"/>
            <a:ext cx="5204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Phân tích đa thức sau thành nhân tử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2857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Áp dụng: </a:t>
            </a:r>
          </a:p>
        </p:txBody>
      </p:sp>
      <p:sp>
        <p:nvSpPr>
          <p:cNvPr id="3" name="Rectangle 2"/>
          <p:cNvSpPr/>
          <p:nvPr/>
        </p:nvSpPr>
        <p:spPr>
          <a:xfrm>
            <a:off x="1409326" y="904785"/>
            <a:ext cx="2569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b) 14x</a:t>
            </a:r>
            <a:r>
              <a:rPr lang="en-US" sz="20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y-21xy</a:t>
            </a:r>
            <a:r>
              <a:rPr lang="en-US" sz="20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+28x</a:t>
            </a:r>
            <a:r>
              <a:rPr lang="en-US" sz="20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04800" y="902302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a) x</a:t>
            </a:r>
            <a:r>
              <a:rPr lang="fr-FR" sz="20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x           </a:t>
            </a:r>
            <a:endParaRPr lang="en-US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97648" y="876240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d)5x</a:t>
            </a:r>
            <a:r>
              <a:rPr lang="fr-FR" sz="2000" baseline="300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(x-2y)-15x(x-2y)</a:t>
            </a:r>
            <a:endParaRPr lang="en-US" sz="200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87624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c) 3x(x + y) - 5y(x + y)</a:t>
            </a:r>
            <a:r>
              <a:rPr lang="pt-BR" sz="20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0726" y="2696071"/>
            <a:ext cx="2569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b) 14x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y-21xy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+28x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18172" y="13525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GIẢI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94500" y="2696071"/>
            <a:ext cx="30729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.2x -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.3y +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.4xy</a:t>
            </a:r>
            <a:endParaRPr lang="en-US" sz="2000"/>
          </a:p>
        </p:txBody>
      </p:sp>
      <p:sp>
        <p:nvSpPr>
          <p:cNvPr id="11" name="Rectangle 10"/>
          <p:cNvSpPr/>
          <p:nvPr/>
        </p:nvSpPr>
        <p:spPr>
          <a:xfrm>
            <a:off x="5633293" y="2696071"/>
            <a:ext cx="23150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.(2x - 3y + 4xy)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5664086" y="2703111"/>
            <a:ext cx="7136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138164" y="2427488"/>
            <a:ext cx="2832936" cy="333263"/>
          </a:xfrm>
          <a:custGeom>
            <a:avLst/>
            <a:gdLst>
              <a:gd name="connsiteX0" fmla="*/ 110518 w 2832936"/>
              <a:gd name="connsiteY0" fmla="*/ 332660 h 333263"/>
              <a:gd name="connsiteX1" fmla="*/ 172863 w 2832936"/>
              <a:gd name="connsiteY1" fmla="*/ 280706 h 333263"/>
              <a:gd name="connsiteX2" fmla="*/ 1741891 w 2832936"/>
              <a:gd name="connsiteY2" fmla="*/ 151 h 333263"/>
              <a:gd name="connsiteX3" fmla="*/ 2832936 w 2832936"/>
              <a:gd name="connsiteY3" fmla="*/ 322269 h 33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2936" h="333263">
                <a:moveTo>
                  <a:pt x="110518" y="332660"/>
                </a:moveTo>
                <a:cubicBezTo>
                  <a:pt x="5743" y="334392"/>
                  <a:pt x="-99032" y="336124"/>
                  <a:pt x="172863" y="280706"/>
                </a:cubicBezTo>
                <a:cubicBezTo>
                  <a:pt x="444758" y="225288"/>
                  <a:pt x="1298546" y="-6776"/>
                  <a:pt x="1741891" y="151"/>
                </a:cubicBezTo>
                <a:cubicBezTo>
                  <a:pt x="2185236" y="7078"/>
                  <a:pt x="2509086" y="164673"/>
                  <a:pt x="2832936" y="322269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007218" y="2396454"/>
            <a:ext cx="1953491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035918" y="2521088"/>
            <a:ext cx="1018309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23513" y="2696533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2x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6100" y="2694794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- 3y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63077" y="2696071"/>
            <a:ext cx="777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+ 4xy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3300" y="1980493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a) x</a:t>
            </a:r>
            <a:r>
              <a:rPr lang="fr-FR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– x         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0353" y="1979012"/>
            <a:ext cx="1247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.x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.1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2343150" y="1980487"/>
            <a:ext cx="585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94900" y="1720742"/>
            <a:ext cx="1143000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128301" y="1845376"/>
            <a:ext cx="685800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94414" y="198297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x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3520" y="1980492"/>
            <a:ext cx="46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53140" y="1982976"/>
            <a:ext cx="888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.(x - 1)</a:t>
            </a:r>
            <a:endParaRPr lang="en-US" sz="2000"/>
          </a:p>
        </p:txBody>
      </p:sp>
      <p:sp>
        <p:nvSpPr>
          <p:cNvPr id="27" name="Rectangle 26"/>
          <p:cNvSpPr/>
          <p:nvPr/>
        </p:nvSpPr>
        <p:spPr>
          <a:xfrm>
            <a:off x="224009" y="4370666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d)5x</a:t>
            </a:r>
            <a:r>
              <a:rPr lang="fr-FR" sz="2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(x-2y)-15x(x-2y)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83427" y="4381057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= 5x</a:t>
            </a:r>
            <a:r>
              <a:rPr lang="fr-FR" sz="2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(x-2y)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-15x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(x-2y)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61807" y="4381057"/>
            <a:ext cx="28471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= x.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-3.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223067" y="4378957"/>
            <a:ext cx="12891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5757130" y="4103966"/>
            <a:ext cx="2136497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6903513" y="4142066"/>
            <a:ext cx="990114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964777" y="437828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58147" y="4378956"/>
            <a:ext cx="46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89867" y="4381440"/>
            <a:ext cx="888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.(x - 3)</a:t>
            </a:r>
            <a:endParaRPr lang="en-US" sz="2000"/>
          </a:p>
        </p:txBody>
      </p:sp>
      <p:sp>
        <p:nvSpPr>
          <p:cNvPr id="36" name="Rectangle 35"/>
          <p:cNvSpPr/>
          <p:nvPr/>
        </p:nvSpPr>
        <p:spPr>
          <a:xfrm>
            <a:off x="225137" y="348615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c) 3x(x + y) - 5y(x + y)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35858" y="3486150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= 3x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- 5y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04034" y="3480166"/>
            <a:ext cx="1091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3581401" y="3220415"/>
            <a:ext cx="2318108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4909394" y="3258515"/>
            <a:ext cx="990114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842260" y="348711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3x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794760" y="3487785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- 5y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890260" y="3497889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.(3x - 5y)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71605E-6 L 0.14132 -2.71605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0.12396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60494E-6 L 0.33368 -1.60494E-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0.29271 -2.96296E-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500"/>
                            </p:stCondLst>
                            <p:childTnLst>
                              <p:par>
                                <p:cTn id="10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25 -2.96296E-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69136E-6 L 0.34843 4.69136E-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000"/>
                            </p:stCondLst>
                            <p:childTnLst>
                              <p:par>
                                <p:cTn id="15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9136E-6 L 0.28611 4.69136E-6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23457E-7 L 0.3783 1.23457E-7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"/>
                            </p:stCondLst>
                            <p:childTnLst>
                              <p:par>
                                <p:cTn id="20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23457E-7 L 0.29479 1.23457E-7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0" grpId="0"/>
      <p:bldP spid="11" grpId="0"/>
      <p:bldP spid="9" grpId="0"/>
      <p:bldP spid="12" grpId="0" animBg="1"/>
      <p:bldP spid="13" grpId="0" animBg="1"/>
      <p:bldP spid="14" grpId="0" animBg="1"/>
      <p:bldP spid="15" grpId="0"/>
      <p:bldP spid="15" grpId="1"/>
      <p:bldP spid="15" grpId="2"/>
      <p:bldP spid="17" grpId="0"/>
      <p:bldP spid="17" grpId="1"/>
      <p:bldP spid="17" grpId="2"/>
      <p:bldP spid="18" grpId="0"/>
      <p:bldP spid="18" grpId="1"/>
      <p:bldP spid="18" grpId="2"/>
      <p:bldP spid="19" grpId="0"/>
      <p:bldP spid="20" grpId="0"/>
      <p:bldP spid="21" grpId="0"/>
      <p:bldP spid="22" grpId="0" animBg="1"/>
      <p:bldP spid="23" grpId="0" animBg="1"/>
      <p:bldP spid="24" grpId="0"/>
      <p:bldP spid="24" grpId="1"/>
      <p:bldP spid="24" grpId="2"/>
      <p:bldP spid="25" grpId="0"/>
      <p:bldP spid="25" grpId="1"/>
      <p:bldP spid="25" grpId="2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  <p:bldP spid="33" grpId="0"/>
      <p:bldP spid="33" grpId="1"/>
      <p:bldP spid="33" grpId="2"/>
      <p:bldP spid="34" grpId="0"/>
      <p:bldP spid="34" grpId="1"/>
      <p:bldP spid="34" grpId="2"/>
      <p:bldP spid="35" grpId="0"/>
      <p:bldP spid="36" grpId="0"/>
      <p:bldP spid="37" grpId="0"/>
      <p:bldP spid="39" grpId="0"/>
      <p:bldP spid="40" grpId="0" animBg="1"/>
      <p:bldP spid="41" grpId="0" animBg="1"/>
      <p:bldP spid="42" grpId="0"/>
      <p:bldP spid="42" grpId="1"/>
      <p:bldP spid="42" grpId="2"/>
      <p:bldP spid="43" grpId="0"/>
      <p:bldP spid="43" grpId="1"/>
      <p:bldP spid="43" grpId="2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14400" y="209550"/>
            <a:ext cx="1405232" cy="520456"/>
          </a:xfrm>
          <a:ln>
            <a:noFill/>
          </a:ln>
        </p:spPr>
        <p:txBody>
          <a:bodyPr/>
          <a:lstStyle/>
          <a:p>
            <a:pPr marL="0" indent="0" algn="l">
              <a:buNone/>
            </a:pPr>
            <a:r>
              <a:rPr lang="fr-FR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fr-FR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 :</a:t>
            </a:r>
            <a:endParaRPr lang="en-US" sz="2800" b="0"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7050" y="819150"/>
            <a:ext cx="83121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= - (-A)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596900" cy="59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596900" cy="596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809750"/>
            <a:ext cx="3334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+mn-lt"/>
              </a:rPr>
              <a:t>Ví dụ: </a:t>
            </a:r>
            <a:r>
              <a:rPr lang="en-US" sz="2800" b="1">
                <a:latin typeface="+mn-lt"/>
              </a:rPr>
              <a:t>y - x = - (x - 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839" y="2266765"/>
            <a:ext cx="8012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Áp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dụng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2000" dirty="0" err="1">
                <a:latin typeface="+mn-lt"/>
              </a:rPr>
              <a:t>Tính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giá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trị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biểu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thức</a:t>
            </a:r>
            <a:r>
              <a:rPr lang="en-US" sz="2000" dirty="0">
                <a:latin typeface="+mn-lt"/>
              </a:rPr>
              <a:t>: </a:t>
            </a:r>
            <a:r>
              <a:rPr lang="fr-FR" sz="2000" dirty="0">
                <a:latin typeface="+mn-lt"/>
                <a:cs typeface="Times New Roman" pitchFamily="18" charset="0"/>
              </a:rPr>
              <a:t>x(x – 1) – y(1 – x) </a:t>
            </a:r>
            <a:r>
              <a:rPr lang="fr-FR" sz="2000" dirty="0" err="1">
                <a:latin typeface="+mn-lt"/>
                <a:cs typeface="Times New Roman" pitchFamily="18" charset="0"/>
              </a:rPr>
              <a:t>tại</a:t>
            </a:r>
            <a:r>
              <a:rPr lang="fr-FR" sz="2000" dirty="0">
                <a:latin typeface="+mn-lt"/>
                <a:cs typeface="Times New Roman" pitchFamily="18" charset="0"/>
              </a:rPr>
              <a:t> x = 2001 </a:t>
            </a:r>
            <a:r>
              <a:rPr lang="fr-FR" sz="2000" dirty="0" err="1">
                <a:latin typeface="+mn-lt"/>
                <a:cs typeface="Times New Roman" pitchFamily="18" charset="0"/>
              </a:rPr>
              <a:t>và</a:t>
            </a:r>
            <a:r>
              <a:rPr lang="fr-FR" sz="2000" dirty="0">
                <a:latin typeface="+mn-lt"/>
                <a:cs typeface="Times New Roman" pitchFamily="18" charset="0"/>
              </a:rPr>
              <a:t> y = 1999</a:t>
            </a:r>
            <a:endParaRPr lang="en-US" sz="2000" dirty="0">
              <a:latin typeface="+mn-lt"/>
              <a:cs typeface="Times New Roman" pitchFamily="18" charset="0"/>
            </a:endParaRPr>
          </a:p>
          <a:p>
            <a:endParaRPr lang="en-US" sz="20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345" y="2778851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Giải: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3105150"/>
            <a:ext cx="2063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x(x – 1) – y(1 – x)</a:t>
            </a:r>
            <a:endParaRPr lang="en-US" sz="20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3105150"/>
            <a:ext cx="26340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= x(x – 1) – </a:t>
            </a:r>
            <a:r>
              <a:rPr lang="fr-FR" sz="20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y(x – 1)]</a:t>
            </a:r>
            <a:endParaRPr lang="en-US" sz="20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3105150"/>
            <a:ext cx="26340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= x</a:t>
            </a:r>
            <a:r>
              <a:rPr lang="fr-F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000" dirty="0">
                <a:latin typeface="+mn-lt"/>
                <a:cs typeface="Times New Roman" pitchFamily="18" charset="0"/>
              </a:rPr>
              <a:t> – </a:t>
            </a:r>
            <a:r>
              <a:rPr lang="fr-FR" sz="20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y</a:t>
            </a:r>
            <a:r>
              <a:rPr lang="fr-F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0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]</a:t>
            </a:r>
            <a:endParaRPr lang="en-US" sz="20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19185" y="3134591"/>
            <a:ext cx="1903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itchFamily="18" charset="0"/>
              </a:rPr>
              <a:t>= </a:t>
            </a:r>
            <a:r>
              <a:rPr lang="fr-FR" sz="200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000">
                <a:latin typeface="+mn-lt"/>
                <a:cs typeface="Times New Roman" pitchFamily="18" charset="0"/>
              </a:rPr>
              <a:t>.(x +  y)</a:t>
            </a:r>
            <a:endParaRPr lang="en-US" sz="200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534701"/>
            <a:ext cx="5418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err="1">
                <a:latin typeface="+mn-lt"/>
                <a:cs typeface="Times New Roman" pitchFamily="18" charset="0"/>
              </a:rPr>
              <a:t>Với</a:t>
            </a:r>
            <a:r>
              <a:rPr lang="fr-FR" sz="2000" dirty="0">
                <a:latin typeface="+mn-lt"/>
                <a:cs typeface="Times New Roman" pitchFamily="18" charset="0"/>
              </a:rPr>
              <a:t> x = 2001 </a:t>
            </a:r>
            <a:r>
              <a:rPr lang="fr-FR" sz="2000" dirty="0" err="1">
                <a:latin typeface="+mn-lt"/>
                <a:cs typeface="Times New Roman" pitchFamily="18" charset="0"/>
              </a:rPr>
              <a:t>và</a:t>
            </a:r>
            <a:r>
              <a:rPr lang="fr-FR" sz="2000" dirty="0">
                <a:latin typeface="+mn-lt"/>
                <a:cs typeface="Times New Roman" pitchFamily="18" charset="0"/>
              </a:rPr>
              <a:t> y = 1999, </a:t>
            </a:r>
            <a:r>
              <a:rPr lang="fr-FR" sz="2000" dirty="0" err="1">
                <a:latin typeface="+mn-lt"/>
                <a:cs typeface="Times New Roman" pitchFamily="18" charset="0"/>
              </a:rPr>
              <a:t>thay</a:t>
            </a:r>
            <a:r>
              <a:rPr lang="fr-FR" sz="2000" dirty="0">
                <a:latin typeface="+mn-lt"/>
                <a:cs typeface="Times New Roman" pitchFamily="18" charset="0"/>
              </a:rPr>
              <a:t> </a:t>
            </a:r>
            <a:r>
              <a:rPr lang="fr-FR" sz="2000" dirty="0" err="1">
                <a:latin typeface="+mn-lt"/>
                <a:cs typeface="Times New Roman" pitchFamily="18" charset="0"/>
              </a:rPr>
              <a:t>vào</a:t>
            </a:r>
            <a:r>
              <a:rPr lang="fr-FR" sz="2000" dirty="0">
                <a:latin typeface="+mn-lt"/>
                <a:cs typeface="Times New Roman" pitchFamily="18" charset="0"/>
              </a:rPr>
              <a:t> </a:t>
            </a:r>
            <a:r>
              <a:rPr lang="fr-FR" sz="2000" dirty="0" err="1">
                <a:latin typeface="+mn-lt"/>
                <a:cs typeface="Times New Roman" pitchFamily="18" charset="0"/>
              </a:rPr>
              <a:t>biểu</a:t>
            </a:r>
            <a:r>
              <a:rPr lang="fr-FR" sz="2000" dirty="0">
                <a:latin typeface="+mn-lt"/>
                <a:cs typeface="Times New Roman" pitchFamily="18" charset="0"/>
              </a:rPr>
              <a:t> </a:t>
            </a:r>
            <a:r>
              <a:rPr lang="fr-FR" sz="2000" dirty="0" err="1">
                <a:latin typeface="+mn-lt"/>
                <a:cs typeface="Times New Roman" pitchFamily="18" charset="0"/>
              </a:rPr>
              <a:t>thức</a:t>
            </a:r>
            <a:r>
              <a:rPr lang="fr-FR" sz="2000" dirty="0">
                <a:latin typeface="+mn-lt"/>
                <a:cs typeface="Times New Roman" pitchFamily="18" charset="0"/>
              </a:rPr>
              <a:t> ta </a:t>
            </a:r>
            <a:r>
              <a:rPr lang="fr-FR" sz="2000" dirty="0" err="1">
                <a:latin typeface="+mn-lt"/>
                <a:cs typeface="Times New Roman" pitchFamily="18" charset="0"/>
              </a:rPr>
              <a:t>có</a:t>
            </a:r>
            <a:endParaRPr lang="en-US" sz="20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11642" y="4035305"/>
            <a:ext cx="2864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=(2001 – 1)(2001 + 1999)</a:t>
            </a:r>
            <a:endParaRPr lang="en-US" sz="20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3156" y="4044185"/>
            <a:ext cx="1483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= 2000.4000</a:t>
            </a:r>
            <a:endParaRPr lang="en-US" sz="2000" dirty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85061" y="4046620"/>
            <a:ext cx="14189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= 8 000 000</a:t>
            </a:r>
            <a:endParaRPr lang="en-US" sz="2000" dirty="0"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8FBC54-71EC-4A6D-B455-CC58767D2A7E}"/>
              </a:ext>
            </a:extLst>
          </p:cNvPr>
          <p:cNvSpPr/>
          <p:nvPr/>
        </p:nvSpPr>
        <p:spPr>
          <a:xfrm>
            <a:off x="43378" y="4030865"/>
            <a:ext cx="36022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2001(2001 – 1) – 1999(1 – 2001)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686800" cy="532285"/>
          </a:xfrm>
        </p:spPr>
        <p:txBody>
          <a:bodyPr/>
          <a:lstStyle/>
          <a:p>
            <a:pPr marL="0" indent="0" algn="l">
              <a:buNone/>
            </a:pPr>
            <a:r>
              <a:rPr lang="fr-FR" sz="24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4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fr-FR" sz="24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sz="24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sz="24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	      </a:t>
            </a:r>
            <a:r>
              <a:rPr lang="fr-FR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a) 3x</a:t>
            </a:r>
            <a:r>
              <a:rPr lang="fr-FR" sz="2400" b="0" baseline="30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0" dirty="0">
                <a:effectLst/>
                <a:latin typeface="+mn-lt"/>
                <a:cs typeface="Times New Roman" pitchFamily="18" charset="0"/>
              </a:rPr>
              <a:t>–</a:t>
            </a:r>
            <a:r>
              <a:rPr lang="fr-FR" sz="2400" dirty="0">
                <a:effectLst/>
                <a:cs typeface="Times New Roman" pitchFamily="18" charset="0"/>
              </a:rPr>
              <a:t> </a:t>
            </a:r>
            <a:r>
              <a:rPr lang="fr-FR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6x = 0 	b) 5x(x </a:t>
            </a:r>
            <a:r>
              <a:rPr lang="fr-FR" sz="2400" dirty="0">
                <a:effectLst/>
                <a:cs typeface="Times New Roman" pitchFamily="18" charset="0"/>
              </a:rPr>
              <a:t>–</a:t>
            </a:r>
            <a:r>
              <a:rPr lang="fr-FR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2000) </a:t>
            </a:r>
            <a:r>
              <a:rPr lang="fr-FR" sz="2400" dirty="0">
                <a:effectLst/>
                <a:cs typeface="Times New Roman" pitchFamily="18" charset="0"/>
              </a:rPr>
              <a:t>–</a:t>
            </a:r>
            <a:r>
              <a:rPr lang="fr-FR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x + 2000 = 0</a:t>
            </a:r>
            <a:endParaRPr lang="en-US" sz="24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2451" y="1257240"/>
            <a:ext cx="17668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a) 3x</a:t>
            </a:r>
            <a:r>
              <a:rPr lang="fr-FR" sz="2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>
                <a:cs typeface="Times New Roman" pitchFamily="18" charset="0"/>
              </a:rPr>
              <a:t>–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6x = 0 </a:t>
            </a:r>
            <a:endParaRPr lang="en-US" sz="2000"/>
          </a:p>
        </p:txBody>
      </p:sp>
      <p:sp>
        <p:nvSpPr>
          <p:cNvPr id="4" name="Rectangle 3"/>
          <p:cNvSpPr/>
          <p:nvPr/>
        </p:nvSpPr>
        <p:spPr>
          <a:xfrm>
            <a:off x="228600" y="666750"/>
            <a:ext cx="713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1554" y="1662545"/>
            <a:ext cx="18036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.x </a:t>
            </a:r>
            <a:r>
              <a:rPr lang="fr-FR" sz="2000">
                <a:cs typeface="Times New Roman" pitchFamily="18" charset="0"/>
              </a:rPr>
              <a:t>–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.2 = 0 </a:t>
            </a:r>
            <a:endParaRPr lang="en-US" sz="2000"/>
          </a:p>
        </p:txBody>
      </p:sp>
      <p:sp>
        <p:nvSpPr>
          <p:cNvPr id="6" name="Rectangle 5"/>
          <p:cNvSpPr/>
          <p:nvPr/>
        </p:nvSpPr>
        <p:spPr>
          <a:xfrm>
            <a:off x="694756" y="2062655"/>
            <a:ext cx="16674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.(x </a:t>
            </a:r>
            <a:r>
              <a:rPr lang="fr-FR" sz="2000">
                <a:cs typeface="Times New Roman" pitchFamily="18" charset="0"/>
              </a:rPr>
              <a:t>–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2) = 0 </a:t>
            </a:r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105310" y="2462765"/>
            <a:ext cx="24320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3x = 0 </a:t>
            </a:r>
            <a:r>
              <a:rPr lang="fr-FR" sz="2000" dirty="0" err="1">
                <a:latin typeface="+mn-lt"/>
                <a:cs typeface="Times New Roman" pitchFamily="18" charset="0"/>
              </a:rPr>
              <a:t>hoặc</a:t>
            </a:r>
            <a:r>
              <a:rPr lang="fr-FR" sz="2000" dirty="0">
                <a:latin typeface="+mn-lt"/>
                <a:cs typeface="Times New Roman" pitchFamily="18" charset="0"/>
              </a:rPr>
              <a:t> x – 2 = 0</a:t>
            </a:r>
            <a:endParaRPr lang="en-US" sz="20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7271" y="2862875"/>
            <a:ext cx="1854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x = 0 </a:t>
            </a:r>
            <a:r>
              <a:rPr lang="fr-FR" sz="2000" dirty="0" err="1">
                <a:latin typeface="+mn-lt"/>
                <a:cs typeface="Times New Roman" pitchFamily="18" charset="0"/>
              </a:rPr>
              <a:t>hoặc</a:t>
            </a:r>
            <a:r>
              <a:rPr lang="fr-FR" sz="2000" dirty="0">
                <a:latin typeface="+mn-lt"/>
                <a:cs typeface="Times New Roman" pitchFamily="18" charset="0"/>
              </a:rPr>
              <a:t> x = 2</a:t>
            </a:r>
            <a:endParaRPr lang="en-US" sz="2000" dirty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1257240"/>
            <a:ext cx="0" cy="230511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1254415"/>
            <a:ext cx="33570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b) 5x(x – 2000) – x + 2000 = 0</a:t>
            </a:r>
            <a:endParaRPr lang="en-US" sz="2000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7600" y="1662545"/>
            <a:ext cx="3490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    5x(x – 2000) – </a:t>
            </a:r>
            <a:r>
              <a:rPr lang="fr-FR" sz="20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(x – 2000) </a:t>
            </a:r>
            <a:r>
              <a:rPr lang="fr-FR" sz="2000" dirty="0">
                <a:latin typeface="+mn-lt"/>
                <a:cs typeface="Times New Roman" pitchFamily="18" charset="0"/>
              </a:rPr>
              <a:t>= 0</a:t>
            </a:r>
            <a:endParaRPr lang="en-US" sz="20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60076" y="1656304"/>
            <a:ext cx="3682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    5x</a:t>
            </a:r>
            <a:r>
              <a:rPr lang="fr-F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</a:t>
            </a:r>
            <a:r>
              <a:rPr lang="fr-FR" sz="2000" dirty="0">
                <a:latin typeface="+mn-lt"/>
                <a:cs typeface="Times New Roman" pitchFamily="18" charset="0"/>
              </a:rPr>
              <a:t> – </a:t>
            </a:r>
            <a:r>
              <a:rPr lang="fr-F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</a:t>
            </a:r>
            <a:r>
              <a:rPr lang="fr-FR" sz="2000" dirty="0">
                <a:latin typeface="+mn-lt"/>
                <a:cs typeface="Times New Roman" pitchFamily="18" charset="0"/>
              </a:rPr>
              <a:t>.1 = 0</a:t>
            </a:r>
            <a:endParaRPr lang="en-US" sz="20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7200" y="2094027"/>
            <a:ext cx="27847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    </a:t>
            </a:r>
            <a:r>
              <a:rPr lang="fr-FR" sz="2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2000).</a:t>
            </a:r>
            <a:r>
              <a:rPr lang="fr-FR" sz="2000" dirty="0">
                <a:latin typeface="+mn-lt"/>
                <a:cs typeface="Times New Roman" pitchFamily="18" charset="0"/>
              </a:rPr>
              <a:t>(5x – 1) = 0</a:t>
            </a:r>
            <a:endParaRPr lang="en-US" sz="20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2513833"/>
            <a:ext cx="3201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latin typeface="+mn-lt"/>
                <a:cs typeface="Times New Roman" pitchFamily="18" charset="0"/>
              </a:rPr>
              <a:t> x – 2000 = 0 </a:t>
            </a:r>
            <a:r>
              <a:rPr lang="fr-FR" sz="2000" dirty="0" err="1">
                <a:latin typeface="+mn-lt"/>
                <a:cs typeface="Times New Roman" pitchFamily="18" charset="0"/>
              </a:rPr>
              <a:t>hoặc</a:t>
            </a:r>
            <a:r>
              <a:rPr lang="fr-FR" sz="2000" dirty="0">
                <a:latin typeface="+mn-lt"/>
                <a:cs typeface="Times New Roman" pitchFamily="18" charset="0"/>
              </a:rPr>
              <a:t> 5x – 1 = 0</a:t>
            </a:r>
            <a:endParaRPr lang="en-US" sz="20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941961" y="2933640"/>
                <a:ext cx="2347117" cy="526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000" dirty="0">
                    <a:latin typeface="+mn-lt"/>
                    <a:cs typeface="Times New Roman" pitchFamily="18" charset="0"/>
                  </a:rPr>
                  <a:t> x = 2000 </a:t>
                </a:r>
                <a:r>
                  <a:rPr lang="fr-FR" sz="2000" dirty="0" err="1">
                    <a:latin typeface="+mn-lt"/>
                    <a:cs typeface="Times New Roman" pitchFamily="18" charset="0"/>
                  </a:rPr>
                  <a:t>hoặc</a:t>
                </a:r>
                <a:r>
                  <a:rPr lang="fr-FR" sz="2000" dirty="0">
                    <a:latin typeface="+mn-lt"/>
                    <a:cs typeface="Times New Roman" pitchFamily="18" charset="0"/>
                  </a:rPr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0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961" y="2933640"/>
                <a:ext cx="2347117" cy="526939"/>
              </a:xfrm>
              <a:prstGeom prst="rect">
                <a:avLst/>
              </a:prstGeom>
              <a:blipFill>
                <a:blip r:embed="rId2"/>
                <a:stretch>
                  <a:fillRect l="-260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3" grpId="0"/>
      <p:bldP spid="13" grpId="1"/>
      <p:bldP spid="14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204" y="1276350"/>
            <a:ext cx="7467600" cy="2057400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Ta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có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: 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</a:t>
            </a:r>
            <a:r>
              <a:rPr lang="fr-FR" sz="2000" dirty="0">
                <a:cs typeface="Times New Roman" pitchFamily="18" charset="0"/>
              </a:rPr>
              <a:t> –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= 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.55 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–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</a:t>
            </a:r>
            <a:endParaRPr lang="fr-FR" sz="2000" b="1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		             = 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.(55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– 1)</a:t>
            </a:r>
            <a:endParaRPr lang="fr-FR" sz="2000" b="1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                      = 55</a:t>
            </a:r>
            <a:r>
              <a:rPr lang="fr-FR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 54 </a:t>
            </a:r>
            <a:r>
              <a:rPr lang="vi-VN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 ⋮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</a:t>
            </a:r>
            <a:endParaRPr lang="en-US" sz="2000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=&gt;  55</a:t>
            </a:r>
            <a:r>
              <a:rPr lang="en-US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  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- 55</a:t>
            </a:r>
            <a:r>
              <a:rPr lang="en-US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   </a:t>
            </a:r>
            <a:r>
              <a:rPr lang="vi-VN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⋮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</a:t>
            </a:r>
          </a:p>
          <a:p>
            <a:pPr>
              <a:buFont typeface="Arial" charset="0"/>
              <a:buNone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  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Vậy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55</a:t>
            </a:r>
            <a:r>
              <a:rPr lang="en-US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- 55</a:t>
            </a:r>
            <a:r>
              <a:rPr lang="en-US" sz="20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vi-VN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⋮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54(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đpcm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)</a:t>
            </a:r>
            <a:endParaRPr lang="en-US" sz="2000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3626" y="90701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  <a:latin typeface="+mn-lt"/>
              </a:rPr>
              <a:t>Giải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142BDB-E9D8-49A2-9EA3-FD9D2B927A85}"/>
                  </a:ext>
                </a:extLst>
              </p:cNvPr>
              <p:cNvSpPr txBox="1"/>
              <p:nvPr/>
            </p:nvSpPr>
            <p:spPr>
              <a:xfrm>
                <a:off x="76201" y="133350"/>
                <a:ext cx="8229599" cy="83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n-lt"/>
                  </a:rPr>
                  <a:t>Chứng </a:t>
                </a:r>
                <a:r>
                  <a:rPr lang="en-US" sz="2400" b="1" dirty="0" err="1">
                    <a:latin typeface="+mn-lt"/>
                  </a:rPr>
                  <a:t>minh</a:t>
                </a:r>
                <a:r>
                  <a:rPr lang="en-US" sz="2400" b="1" dirty="0">
                    <a:latin typeface="+mn-lt"/>
                  </a:rPr>
                  <a:t> </a:t>
                </a:r>
                <a:r>
                  <a:rPr lang="en-US" sz="2400" b="1" dirty="0" err="1">
                    <a:latin typeface="+mn-lt"/>
                  </a:rPr>
                  <a:t>rằng</a:t>
                </a:r>
                <a:r>
                  <a:rPr lang="en-US" sz="2400" b="1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𝟓𝟓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𝟓𝟓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400" b="1" dirty="0">
                    <a:latin typeface="+mn-lt"/>
                  </a:rPr>
                  <a:t> chia </a:t>
                </a:r>
                <a:r>
                  <a:rPr lang="en-US" sz="2400" b="1" dirty="0" err="1">
                    <a:latin typeface="+mn-lt"/>
                  </a:rPr>
                  <a:t>hết</a:t>
                </a:r>
                <a:r>
                  <a:rPr lang="en-US" sz="2400" b="1" dirty="0">
                    <a:latin typeface="+mn-lt"/>
                  </a:rPr>
                  <a:t> </a:t>
                </a:r>
                <a:r>
                  <a:rPr lang="en-US" sz="2400" b="1" dirty="0" err="1">
                    <a:latin typeface="+mn-lt"/>
                  </a:rPr>
                  <a:t>cho</a:t>
                </a:r>
                <a:r>
                  <a:rPr lang="en-US" sz="2400" b="1" dirty="0">
                    <a:latin typeface="+mn-lt"/>
                  </a:rPr>
                  <a:t> 54 (</a:t>
                </a:r>
                <a:r>
                  <a:rPr lang="en-US" sz="2400" b="1" dirty="0" err="1">
                    <a:latin typeface="+mn-lt"/>
                  </a:rPr>
                  <a:t>với</a:t>
                </a:r>
                <a:r>
                  <a:rPr lang="en-US" sz="2400" b="1" dirty="0">
                    <a:latin typeface="+mn-lt"/>
                  </a:rPr>
                  <a:t> n </a:t>
                </a:r>
                <a:r>
                  <a:rPr lang="en-US" sz="2400" b="1" dirty="0" err="1">
                    <a:latin typeface="+mn-lt"/>
                  </a:rPr>
                  <a:t>là</a:t>
                </a:r>
                <a:r>
                  <a:rPr lang="en-US" sz="2400" b="1" dirty="0">
                    <a:latin typeface="+mn-lt"/>
                  </a:rPr>
                  <a:t> </a:t>
                </a:r>
                <a:r>
                  <a:rPr lang="en-US" sz="2400" b="1" dirty="0" err="1">
                    <a:latin typeface="+mn-lt"/>
                  </a:rPr>
                  <a:t>số</a:t>
                </a:r>
                <a:r>
                  <a:rPr lang="en-US" sz="2400" b="1" dirty="0">
                    <a:latin typeface="+mn-lt"/>
                  </a:rPr>
                  <a:t> </a:t>
                </a:r>
                <a:r>
                  <a:rPr lang="en-US" sz="2400" b="1" dirty="0" err="1">
                    <a:latin typeface="+mn-lt"/>
                  </a:rPr>
                  <a:t>tự</a:t>
                </a:r>
                <a:r>
                  <a:rPr lang="en-US" sz="2400" b="1" dirty="0">
                    <a:latin typeface="+mn-lt"/>
                  </a:rPr>
                  <a:t> </a:t>
                </a:r>
                <a:r>
                  <a:rPr lang="en-US" sz="2400" b="1" dirty="0" err="1">
                    <a:latin typeface="+mn-lt"/>
                  </a:rPr>
                  <a:t>nhiên</a:t>
                </a:r>
                <a:r>
                  <a:rPr lang="en-US" sz="2400" b="1" dirty="0">
                    <a:latin typeface="+mn-lt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142BDB-E9D8-49A2-9EA3-FD9D2B927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133350"/>
                <a:ext cx="8229599" cy="839332"/>
              </a:xfrm>
              <a:prstGeom prst="rect">
                <a:avLst/>
              </a:prstGeom>
              <a:blipFill>
                <a:blip r:embed="rId2"/>
                <a:stretch>
                  <a:fillRect l="-1185" t="-4348" r="-296" b="-15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theme/theme1.xml><?xml version="1.0" encoding="utf-8"?>
<a:theme xmlns:a="http://schemas.openxmlformats.org/drawingml/2006/main" name="drop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imes">
      <a:majorFont>
        <a:latin typeface="VNI-Ariston"/>
        <a:ea typeface=""/>
        <a:cs typeface=""/>
      </a:majorFont>
      <a:minorFont>
        <a:latin typeface="Times New Roman"/>
        <a:ea typeface=""/>
        <a:cs typeface="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</Template>
  <TotalTime>1585</TotalTime>
  <Words>1349</Words>
  <Application>Microsoft Office PowerPoint</Application>
  <PresentationFormat>On-screen Show (16:9)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Georgia</vt:lpstr>
      <vt:lpstr>Sylfaen</vt:lpstr>
      <vt:lpstr>Times New Roman</vt:lpstr>
      <vt:lpstr>VNI-Ariston</vt:lpstr>
      <vt:lpstr>drop</vt:lpstr>
      <vt:lpstr>PowerPoint Presentation</vt:lpstr>
      <vt:lpstr>PowerPoint Presentation</vt:lpstr>
      <vt:lpstr>Với A, B, C là các đa thức tùy ý:</vt:lpstr>
      <vt:lpstr>PowerPoint Presentation</vt:lpstr>
      <vt:lpstr> Các bước phân tích đa thức thành nhân tử bằng phương pháp   đặt nhân tử chung</vt:lpstr>
      <vt:lpstr>PowerPoint Presentation</vt:lpstr>
      <vt:lpstr>Lưu ý :</vt:lpstr>
      <vt:lpstr>Tìm x sao cho:       a) 3x2 – 6x = 0  b) 5x(x – 2000) – x + 2000 = 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 nhan tu chung</dc:title>
  <dc:subject>Phan tich da thuc</dc:subject>
  <dc:creator>Luân Đặng</dc:creator>
  <cp:lastModifiedBy>Tran Nu Bich Nhung</cp:lastModifiedBy>
  <cp:revision>10</cp:revision>
  <dcterms:created xsi:type="dcterms:W3CDTF">2019-09-20T02:57:30Z</dcterms:created>
  <dcterms:modified xsi:type="dcterms:W3CDTF">2021-08-31T13:49:18Z</dcterms:modified>
  <cp:category>Dai so 8</cp:category>
</cp:coreProperties>
</file>