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21359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877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8255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9983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28193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611354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420031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42876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4132198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98595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408756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56096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343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800610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973646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656731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48695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1131181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984628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2329169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04258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223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830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359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556457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29971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65403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42286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095462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2007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46866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3" name="Google Shape;10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5.gif"/><Relationship Id="rId5" Type="http://schemas.openxmlformats.org/officeDocument/2006/relationships/image" Target="../media/image28.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gif"/><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5.gif"/><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5.gif"/></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1.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1.jp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3.jp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5.gif"/><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4.gif"/><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8.png"/><Relationship Id="rId7"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gif"/><Relationship Id="rId5" Type="http://schemas.openxmlformats.org/officeDocument/2006/relationships/image" Target="../media/image14.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2.png"/><Relationship Id="rId7"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image" Target="../media/image21.png"/><Relationship Id="rId10" Type="http://schemas.openxmlformats.org/officeDocument/2006/relationships/image" Target="../media/image26.jpg"/><Relationship Id="rId4" Type="http://schemas.openxmlformats.org/officeDocument/2006/relationships/image" Target="../media/image13.png"/><Relationship Id="rId9"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gi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gif"/><Relationship Id="rId5" Type="http://schemas.openxmlformats.org/officeDocument/2006/relationships/image" Target="../media/image27.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3">
            <a:alphaModFix/>
          </a:blip>
          <a:srcRect/>
          <a:stretch/>
        </p:blipFill>
        <p:spPr>
          <a:xfrm>
            <a:off x="2209800" y="381000"/>
            <a:ext cx="304800" cy="304800"/>
          </a:xfrm>
          <a:prstGeom prst="rect">
            <a:avLst/>
          </a:prstGeom>
          <a:noFill/>
          <a:ln>
            <a:noFill/>
          </a:ln>
        </p:spPr>
      </p:pic>
      <p:pic>
        <p:nvPicPr>
          <p:cNvPr id="164" name="Google Shape;164;p25" descr="POINSET2"/>
          <p:cNvPicPr preferRelativeResize="0"/>
          <p:nvPr/>
        </p:nvPicPr>
        <p:blipFill rotWithShape="1">
          <a:blip r:embed="rId4">
            <a:alphaModFix/>
          </a:blip>
          <a:srcRect/>
          <a:stretch/>
        </p:blipFill>
        <p:spPr>
          <a:xfrm>
            <a:off x="47626" y="54787"/>
            <a:ext cx="2590800" cy="2579688"/>
          </a:xfrm>
          <a:prstGeom prst="rect">
            <a:avLst/>
          </a:prstGeom>
          <a:noFill/>
          <a:ln>
            <a:noFill/>
          </a:ln>
        </p:spPr>
      </p:pic>
      <p:pic>
        <p:nvPicPr>
          <p:cNvPr id="165" name="Google Shape;165;p25" descr="Bellcoll"/>
          <p:cNvPicPr preferRelativeResize="0"/>
          <p:nvPr/>
        </p:nvPicPr>
        <p:blipFill rotWithShape="1">
          <a:blip r:embed="rId5">
            <a:alphaModFix/>
          </a:blip>
          <a:srcRect/>
          <a:stretch/>
        </p:blipFill>
        <p:spPr>
          <a:xfrm>
            <a:off x="10624624" y="161499"/>
            <a:ext cx="1371600" cy="1257300"/>
          </a:xfrm>
          <a:prstGeom prst="rect">
            <a:avLst/>
          </a:prstGeom>
          <a:noFill/>
          <a:ln>
            <a:noFill/>
          </a:ln>
        </p:spPr>
      </p:pic>
      <p:pic>
        <p:nvPicPr>
          <p:cNvPr id="166" name="Google Shape;166;p25" descr="BOOK1"/>
          <p:cNvPicPr preferRelativeResize="0"/>
          <p:nvPr/>
        </p:nvPicPr>
        <p:blipFill rotWithShape="1">
          <a:blip r:embed="rId6">
            <a:alphaModFix/>
          </a:blip>
          <a:srcRect/>
          <a:stretch/>
        </p:blipFill>
        <p:spPr>
          <a:xfrm rot="-1610799">
            <a:off x="3918333" y="3513076"/>
            <a:ext cx="3429000" cy="1670050"/>
          </a:xfrm>
          <a:prstGeom prst="rect">
            <a:avLst/>
          </a:prstGeom>
          <a:noFill/>
          <a:ln>
            <a:noFill/>
          </a:ln>
        </p:spPr>
      </p:pic>
      <p:pic>
        <p:nvPicPr>
          <p:cNvPr id="167" name="Google Shape;167;p25" descr="image"/>
          <p:cNvPicPr preferRelativeResize="0"/>
          <p:nvPr/>
        </p:nvPicPr>
        <p:blipFill rotWithShape="1">
          <a:blip r:embed="rId7">
            <a:alphaModFix/>
          </a:blip>
          <a:srcRect/>
          <a:stretch/>
        </p:blipFill>
        <p:spPr>
          <a:xfrm>
            <a:off x="9063943" y="4876800"/>
            <a:ext cx="1376363" cy="1981200"/>
          </a:xfrm>
          <a:prstGeom prst="rect">
            <a:avLst/>
          </a:prstGeom>
          <a:noFill/>
          <a:ln>
            <a:noFill/>
          </a:ln>
        </p:spPr>
      </p:pic>
      <p:pic>
        <p:nvPicPr>
          <p:cNvPr id="168" name="Google Shape;168;p25" descr="image"/>
          <p:cNvPicPr preferRelativeResize="0"/>
          <p:nvPr/>
        </p:nvPicPr>
        <p:blipFill rotWithShape="1">
          <a:blip r:embed="rId7">
            <a:alphaModFix/>
          </a:blip>
          <a:srcRect/>
          <a:stretch/>
        </p:blipFill>
        <p:spPr>
          <a:xfrm>
            <a:off x="10057828" y="4642578"/>
            <a:ext cx="1376363" cy="1981200"/>
          </a:xfrm>
          <a:prstGeom prst="rect">
            <a:avLst/>
          </a:prstGeom>
          <a:noFill/>
          <a:ln>
            <a:noFill/>
          </a:ln>
        </p:spPr>
      </p:pic>
      <p:pic>
        <p:nvPicPr>
          <p:cNvPr id="169" name="Google Shape;169;p25" descr="image"/>
          <p:cNvPicPr preferRelativeResize="0"/>
          <p:nvPr/>
        </p:nvPicPr>
        <p:blipFill rotWithShape="1">
          <a:blip r:embed="rId7">
            <a:alphaModFix/>
          </a:blip>
          <a:srcRect/>
          <a:stretch/>
        </p:blipFill>
        <p:spPr>
          <a:xfrm>
            <a:off x="9369646" y="4219002"/>
            <a:ext cx="1376363" cy="1981200"/>
          </a:xfrm>
          <a:prstGeom prst="rect">
            <a:avLst/>
          </a:prstGeom>
          <a:noFill/>
          <a:ln>
            <a:noFill/>
          </a:ln>
        </p:spPr>
      </p:pic>
      <p:sp>
        <p:nvSpPr>
          <p:cNvPr id="170" name="Google Shape;170;p25"/>
          <p:cNvSpPr txBox="1"/>
          <p:nvPr/>
        </p:nvSpPr>
        <p:spPr>
          <a:xfrm>
            <a:off x="1343026" y="1323185"/>
            <a:ext cx="972121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03BD"/>
              </a:buClr>
              <a:buSzPts val="3200"/>
              <a:buFont typeface="Times New Roman"/>
              <a:buNone/>
            </a:pPr>
            <a:r>
              <a:rPr lang="en-US" sz="3200" b="1" i="0" u="none" strike="noStrike" cap="none">
                <a:solidFill>
                  <a:srgbClr val="2603BD"/>
                </a:solidFill>
                <a:latin typeface="Times New Roman"/>
                <a:ea typeface="Times New Roman"/>
                <a:cs typeface="Times New Roman"/>
                <a:sym typeface="Times New Roman"/>
              </a:rPr>
              <a:t>PHÒNG GIÁO DỤC VÀ ĐÀO TẠO QUẬN GÒ VẤP</a:t>
            </a:r>
            <a:endParaRPr sz="3600" b="1" i="0" u="none" strike="noStrike" cap="none">
              <a:solidFill>
                <a:srgbClr val="0000FF"/>
              </a:solidFill>
              <a:latin typeface="Times New Roman"/>
              <a:ea typeface="Times New Roman"/>
              <a:cs typeface="Times New Roman"/>
              <a:sym typeface="Times New Roman"/>
            </a:endParaRPr>
          </a:p>
        </p:txBody>
      </p:sp>
      <p:sp>
        <p:nvSpPr>
          <p:cNvPr id="171" name="Google Shape;171;p25"/>
          <p:cNvSpPr txBox="1"/>
          <p:nvPr/>
        </p:nvSpPr>
        <p:spPr>
          <a:xfrm>
            <a:off x="1524000" y="2039149"/>
            <a:ext cx="860679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3200"/>
              <a:buFont typeface="Times New Roman"/>
              <a:buNone/>
            </a:pPr>
            <a:r>
              <a:rPr lang="en-US" sz="3200" b="1" i="0" u="none" strike="noStrike" cap="none">
                <a:solidFill>
                  <a:srgbClr val="0070C0"/>
                </a:solidFill>
                <a:latin typeface="Times New Roman"/>
                <a:ea typeface="Times New Roman"/>
                <a:cs typeface="Times New Roman"/>
                <a:sym typeface="Times New Roman"/>
              </a:rPr>
              <a:t>BÀI GIẢNG NGỮ VĂN LỚP 8</a:t>
            </a:r>
            <a:endParaRPr sz="3200" b="1" i="0" u="none" strike="noStrike" cap="none">
              <a:solidFill>
                <a:srgbClr val="0070C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34"/>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312" name="Google Shape;312;p34"/>
          <p:cNvPicPr preferRelativeResize="0"/>
          <p:nvPr/>
        </p:nvPicPr>
        <p:blipFill rotWithShape="1">
          <a:blip r:embed="rId4">
            <a:alphaModFix/>
          </a:blip>
          <a:srcRect l="22909" t="20364" r="6455" b="9817"/>
          <a:stretch/>
        </p:blipFill>
        <p:spPr>
          <a:xfrm>
            <a:off x="0" y="0"/>
            <a:ext cx="12334877" cy="6858000"/>
          </a:xfrm>
          <a:prstGeom prst="rect">
            <a:avLst/>
          </a:prstGeom>
          <a:noFill/>
          <a:ln>
            <a:noFill/>
          </a:ln>
        </p:spPr>
      </p:pic>
      <p:sp>
        <p:nvSpPr>
          <p:cNvPr id="313" name="Google Shape;313;p34"/>
          <p:cNvSpPr txBox="1"/>
          <p:nvPr/>
        </p:nvSpPr>
        <p:spPr>
          <a:xfrm>
            <a:off x="411524" y="1570028"/>
            <a:ext cx="11511826" cy="1477321"/>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None/>
            </a:pPr>
            <a:r>
              <a:rPr lang="en-US" sz="4400">
                <a:solidFill>
                  <a:srgbClr val="0000FF"/>
                </a:solidFill>
                <a:latin typeface="Times New Roman"/>
                <a:ea typeface="Times New Roman"/>
                <a:cs typeface="Times New Roman"/>
                <a:sym typeface="Times New Roman"/>
              </a:rPr>
              <a:t>   Vì sao lão Hạc thương cậu Vàng nhưng đành phải bán đi?</a:t>
            </a:r>
            <a:endParaRPr sz="4400">
              <a:solidFill>
                <a:srgbClr val="FF0066"/>
              </a:solidFill>
              <a:latin typeface="Times New Roman"/>
              <a:ea typeface="Times New Roman"/>
              <a:cs typeface="Times New Roman"/>
              <a:sym typeface="Times New Roman"/>
            </a:endParaRPr>
          </a:p>
        </p:txBody>
      </p:sp>
      <p:sp>
        <p:nvSpPr>
          <p:cNvPr id="314" name="Google Shape;314;p34"/>
          <p:cNvSpPr txBox="1"/>
          <p:nvPr/>
        </p:nvSpPr>
        <p:spPr>
          <a:xfrm>
            <a:off x="2700996" y="530500"/>
            <a:ext cx="4572001" cy="800213"/>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None/>
            </a:pPr>
            <a:r>
              <a:rPr lang="en-US" sz="4400">
                <a:solidFill>
                  <a:srgbClr val="0000FF"/>
                </a:solidFill>
                <a:latin typeface="Times New Roman"/>
                <a:ea typeface="Times New Roman"/>
                <a:cs typeface="Times New Roman"/>
                <a:sym typeface="Times New Roman"/>
              </a:rPr>
              <a:t>  </a:t>
            </a:r>
            <a:r>
              <a:rPr lang="en-US" sz="4400" b="1" i="1">
                <a:solidFill>
                  <a:srgbClr val="FF0000"/>
                </a:solidFill>
                <a:latin typeface="Times New Roman"/>
                <a:ea typeface="Times New Roman"/>
                <a:cs typeface="Times New Roman"/>
                <a:sym typeface="Times New Roman"/>
              </a:rPr>
              <a:t>Cùng suy ngẫm:</a:t>
            </a:r>
            <a:endParaRPr sz="4400" b="1" i="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35"/>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321" name="Google Shape;321;p35"/>
          <p:cNvPicPr preferRelativeResize="0"/>
          <p:nvPr/>
        </p:nvPicPr>
        <p:blipFill rotWithShape="1">
          <a:blip r:embed="rId4">
            <a:alphaModFix/>
          </a:blip>
          <a:srcRect l="22909" t="20364" r="6455" b="9817"/>
          <a:stretch/>
        </p:blipFill>
        <p:spPr>
          <a:xfrm>
            <a:off x="0" y="0"/>
            <a:ext cx="12334877" cy="6858000"/>
          </a:xfrm>
          <a:prstGeom prst="rect">
            <a:avLst/>
          </a:prstGeom>
          <a:noFill/>
          <a:ln>
            <a:noFill/>
          </a:ln>
        </p:spPr>
      </p:pic>
      <p:sp>
        <p:nvSpPr>
          <p:cNvPr id="322" name="Google Shape;322;p35"/>
          <p:cNvSpPr txBox="1"/>
          <p:nvPr/>
        </p:nvSpPr>
        <p:spPr>
          <a:xfrm>
            <a:off x="349347" y="530451"/>
            <a:ext cx="1149330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b. </a:t>
            </a:r>
            <a:r>
              <a:rPr lang="en-US" sz="3600" b="1">
                <a:solidFill>
                  <a:srgbClr val="FF0000"/>
                </a:solidFill>
                <a:latin typeface="Times New Roman"/>
                <a:ea typeface="Times New Roman"/>
                <a:cs typeface="Times New Roman"/>
                <a:sym typeface="Times New Roman"/>
              </a:rPr>
              <a:t>Diễn biến tâm trạng lão Hạc sau khi </a:t>
            </a:r>
            <a:r>
              <a:rPr lang="en-US" sz="3600" b="1" i="0" u="none" strike="noStrike" cap="none">
                <a:solidFill>
                  <a:srgbClr val="FF0000"/>
                </a:solidFill>
                <a:latin typeface="Times New Roman"/>
                <a:ea typeface="Times New Roman"/>
                <a:cs typeface="Times New Roman"/>
                <a:sym typeface="Times New Roman"/>
              </a:rPr>
              <a:t>bán cậu Vàng:</a:t>
            </a:r>
            <a:endParaRPr sz="3600" b="0" i="0" u="none" strike="noStrike" cap="none">
              <a:solidFill>
                <a:srgbClr val="FF0000"/>
              </a:solidFill>
              <a:latin typeface="Times New Roman"/>
              <a:ea typeface="Times New Roman"/>
              <a:cs typeface="Times New Roman"/>
              <a:sym typeface="Times New Roman"/>
            </a:endParaRPr>
          </a:p>
        </p:txBody>
      </p:sp>
      <p:pic>
        <p:nvPicPr>
          <p:cNvPr id="323" name="Google Shape;323;p35" descr="Káº¿t quáº£ hÃ¬nh áº£nh cho lÃ£o háº¡c"/>
          <p:cNvPicPr preferRelativeResize="0"/>
          <p:nvPr/>
        </p:nvPicPr>
        <p:blipFill rotWithShape="1">
          <a:blip r:embed="rId5">
            <a:alphaModFix/>
          </a:blip>
          <a:srcRect/>
          <a:stretch/>
        </p:blipFill>
        <p:spPr>
          <a:xfrm>
            <a:off x="6879758" y="2106401"/>
            <a:ext cx="4366093" cy="4030239"/>
          </a:xfrm>
          <a:prstGeom prst="rect">
            <a:avLst/>
          </a:prstGeom>
          <a:noFill/>
          <a:ln>
            <a:noFill/>
          </a:ln>
        </p:spPr>
      </p:pic>
      <p:pic>
        <p:nvPicPr>
          <p:cNvPr id="324" name="Google Shape;324;p35" descr="book2"/>
          <p:cNvPicPr preferRelativeResize="0"/>
          <p:nvPr/>
        </p:nvPicPr>
        <p:blipFill rotWithShape="1">
          <a:blip r:embed="rId6">
            <a:alphaModFix/>
          </a:blip>
          <a:srcRect/>
          <a:stretch/>
        </p:blipFill>
        <p:spPr>
          <a:xfrm>
            <a:off x="10258183" y="5632352"/>
            <a:ext cx="1699846" cy="1008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36"/>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331" name="Google Shape;331;p36"/>
          <p:cNvPicPr preferRelativeResize="0"/>
          <p:nvPr/>
        </p:nvPicPr>
        <p:blipFill rotWithShape="1">
          <a:blip r:embed="rId4">
            <a:alphaModFix/>
          </a:blip>
          <a:srcRect l="22909" t="20364" r="6455" b="9817"/>
          <a:stretch/>
        </p:blipFill>
        <p:spPr>
          <a:xfrm>
            <a:off x="0" y="0"/>
            <a:ext cx="12334877" cy="6858000"/>
          </a:xfrm>
          <a:prstGeom prst="rect">
            <a:avLst/>
          </a:prstGeom>
          <a:noFill/>
          <a:ln>
            <a:noFill/>
          </a:ln>
        </p:spPr>
      </p:pic>
      <p:sp>
        <p:nvSpPr>
          <p:cNvPr id="332" name="Google Shape;332;p36"/>
          <p:cNvSpPr/>
          <p:nvPr/>
        </p:nvSpPr>
        <p:spPr>
          <a:xfrm>
            <a:off x="541534" y="271582"/>
            <a:ext cx="11251808" cy="6586418"/>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rgbClr val="410341"/>
                </a:solidFill>
                <a:latin typeface="Calibri"/>
                <a:ea typeface="Calibri"/>
                <a:cs typeface="Calibri"/>
                <a:sym typeface="Calibri"/>
              </a:rPr>
              <a:t>       Mặt lão đột nhiên co </a:t>
            </a:r>
            <a:r>
              <a:rPr lang="en-US" sz="3000">
                <a:solidFill>
                  <a:srgbClr val="410341"/>
                </a:solidFill>
                <a:latin typeface="Times New Roman"/>
                <a:ea typeface="Times New Roman"/>
                <a:cs typeface="Times New Roman"/>
                <a:sym typeface="Times New Roman"/>
              </a:rPr>
              <a:t>r</a:t>
            </a:r>
            <a:r>
              <a:rPr lang="en-US" sz="3000">
                <a:solidFill>
                  <a:srgbClr val="410341"/>
                </a:solidFill>
                <a:latin typeface="Calibri"/>
                <a:ea typeface="Calibri"/>
                <a:cs typeface="Calibri"/>
                <a:sym typeface="Calibri"/>
              </a:rPr>
              <a:t>úm lại. Những vết nhăn xô lại với nhau, ép cho nước mắt chảy ra. Cái đầu lão ngoẹo về một bên và cái miệng móm mém của lão mếu như con nít. Lão hu hu khóc...</a:t>
            </a:r>
            <a:endParaRPr sz="3000">
              <a:solidFill>
                <a:srgbClr val="410341"/>
              </a:solidFill>
              <a:latin typeface="Calibri"/>
              <a:ea typeface="Calibri"/>
              <a:cs typeface="Calibri"/>
              <a:sym typeface="Calibri"/>
            </a:endParaRPr>
          </a:p>
          <a:p>
            <a:pPr marL="0" marR="0" lvl="0" indent="0" algn="just" rtl="0">
              <a:spcBef>
                <a:spcPts val="0"/>
              </a:spcBef>
              <a:spcAft>
                <a:spcPts val="0"/>
              </a:spcAft>
              <a:buNone/>
            </a:pPr>
            <a:r>
              <a:rPr lang="en-US" sz="3000">
                <a:solidFill>
                  <a:srgbClr val="410341"/>
                </a:solidFill>
                <a:latin typeface="Calibri"/>
                <a:ea typeface="Calibri"/>
                <a:cs typeface="Calibri"/>
                <a:sym typeface="Calibri"/>
              </a:rPr>
              <a:t>- Khốn nạn... Ông giáo ơi!... Nó có biết gì đâu! Nó thấy tôi gọi thì chạy ngay về, vẫy đuôi mừng. Tôi cho nó ăn cơm. Nó đang ăn thì thằng Mục nấp trong nhà, ngay đằng sau nó, tóm lấy hai cẳng sau nó dốc ngược nó lên. Cứ thế là thằng Mục với thằng Xiên, hai thằng chúng nó chỉ loay hoay một lúc đã trói chặt cả bốn chân nó lại. Bấy giờ cu cậu mới biết là cu cậu chết!... Này! Ông giáo ạ! Cái giống nó cũng khôn! Nó cứ làm in như nó trách tôi; nó kêu ư ử, nhìn tôi, như muốn bảo tôi rằng: “A! Lão già tệ lắm! Tôi ăn ở với lão như thế mà lão xử với tôi như thế này à?”. Thì ra tôi già bằng này tuổi đầu rồi còn đánh lừa một con chó, nó không ngờ tôi nỡ tâm lừa nó!</a:t>
            </a:r>
            <a:endParaRPr sz="3000">
              <a:solidFill>
                <a:srgbClr val="410341"/>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p:tgtEl>
                                          <p:spTgt spid="3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37"/>
          <p:cNvPicPr preferRelativeResize="0"/>
          <p:nvPr/>
        </p:nvPicPr>
        <p:blipFill rotWithShape="1">
          <a:blip r:embed="rId3">
            <a:alphaModFix/>
          </a:blip>
          <a:srcRect l="22909" t="20364" r="6455" b="9817"/>
          <a:stretch/>
        </p:blipFill>
        <p:spPr>
          <a:xfrm>
            <a:off x="0" y="-1"/>
            <a:ext cx="12334877" cy="6858000"/>
          </a:xfrm>
          <a:prstGeom prst="rect">
            <a:avLst/>
          </a:prstGeom>
          <a:noFill/>
          <a:ln>
            <a:noFill/>
          </a:ln>
        </p:spPr>
      </p:pic>
      <p:sp>
        <p:nvSpPr>
          <p:cNvPr id="339" name="Google Shape;339;p37"/>
          <p:cNvSpPr/>
          <p:nvPr/>
        </p:nvSpPr>
        <p:spPr>
          <a:xfrm>
            <a:off x="4670612" y="775989"/>
            <a:ext cx="6586667" cy="1938992"/>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000" dirty="0" smtClean="0">
                <a:solidFill>
                  <a:schemeClr val="dk1"/>
                </a:solidFill>
                <a:latin typeface="Times New Roman"/>
                <a:ea typeface="Times New Roman"/>
                <a:cs typeface="Times New Roman"/>
                <a:sym typeface="Times New Roman"/>
              </a:rPr>
              <a:t>+ </a:t>
            </a:r>
            <a:r>
              <a:rPr lang="en-US" sz="3000" i="1" dirty="0" smtClean="0">
                <a:solidFill>
                  <a:schemeClr val="dk1"/>
                </a:solidFill>
                <a:latin typeface="Times New Roman"/>
                <a:ea typeface="Times New Roman"/>
                <a:cs typeface="Times New Roman"/>
                <a:sym typeface="Times New Roman"/>
              </a:rPr>
              <a:t>mặt đột nhiên co </a:t>
            </a:r>
            <a:r>
              <a:rPr lang="en-US" sz="3000" i="1" dirty="0">
                <a:solidFill>
                  <a:schemeClr val="dk1"/>
                </a:solidFill>
                <a:latin typeface="Times New Roman"/>
                <a:ea typeface="Times New Roman"/>
                <a:cs typeface="Times New Roman"/>
                <a:sym typeface="Times New Roman"/>
              </a:rPr>
              <a:t>rúm lại, những nếp nhăn </a:t>
            </a:r>
            <a:r>
              <a:rPr lang="en-US" sz="3000" i="1" dirty="0" smtClean="0">
                <a:solidFill>
                  <a:schemeClr val="dk1"/>
                </a:solidFill>
                <a:latin typeface="Times New Roman"/>
                <a:ea typeface="Times New Roman"/>
                <a:cs typeface="Times New Roman"/>
                <a:sym typeface="Times New Roman"/>
              </a:rPr>
              <a:t>xô lại... </a:t>
            </a:r>
            <a:r>
              <a:rPr lang="en-US" sz="3000" i="1" dirty="0">
                <a:solidFill>
                  <a:schemeClr val="dk1"/>
                </a:solidFill>
                <a:latin typeface="Times New Roman"/>
                <a:ea typeface="Times New Roman"/>
                <a:cs typeface="Times New Roman"/>
                <a:sym typeface="Times New Roman"/>
              </a:rPr>
              <a:t>ép cho nước mắt chảy ra, </a:t>
            </a:r>
            <a:r>
              <a:rPr lang="en-US" sz="3000" i="1" dirty="0" smtClean="0">
                <a:solidFill>
                  <a:schemeClr val="dk1"/>
                </a:solidFill>
                <a:latin typeface="Times New Roman"/>
                <a:ea typeface="Times New Roman"/>
                <a:cs typeface="Times New Roman"/>
                <a:sym typeface="Times New Roman"/>
              </a:rPr>
              <a:t>mếu..</a:t>
            </a:r>
            <a:r>
              <a:rPr lang="en-US" sz="3000" i="1" dirty="0" smtClean="0">
                <a:solidFill>
                  <a:schemeClr val="dk1"/>
                </a:solidFill>
                <a:latin typeface="Times New Roman"/>
                <a:ea typeface="Times New Roman"/>
                <a:cs typeface="Times New Roman"/>
                <a:sym typeface="Times New Roman"/>
              </a:rPr>
              <a:t>hu </a:t>
            </a:r>
            <a:r>
              <a:rPr lang="en-US" sz="3000" i="1" dirty="0">
                <a:solidFill>
                  <a:schemeClr val="dk1"/>
                </a:solidFill>
                <a:latin typeface="Times New Roman"/>
                <a:ea typeface="Times New Roman"/>
                <a:cs typeface="Times New Roman"/>
                <a:sym typeface="Times New Roman"/>
              </a:rPr>
              <a:t>hu </a:t>
            </a:r>
            <a:r>
              <a:rPr lang="en-US" sz="3000" i="1" dirty="0" smtClean="0">
                <a:solidFill>
                  <a:schemeClr val="dk1"/>
                </a:solidFill>
                <a:latin typeface="Times New Roman"/>
                <a:ea typeface="Times New Roman"/>
                <a:cs typeface="Times New Roman"/>
                <a:sym typeface="Times New Roman"/>
              </a:rPr>
              <a:t>khóc-</a:t>
            </a:r>
            <a:r>
              <a:rPr lang="en-US" sz="3000" dirty="0" smtClean="0">
                <a:solidFill>
                  <a:schemeClr val="dk1"/>
                </a:solidFill>
                <a:latin typeface="Times New Roman"/>
                <a:ea typeface="Times New Roman"/>
                <a:cs typeface="Times New Roman"/>
                <a:sym typeface="Times New Roman"/>
              </a:rPr>
              <a:t>&gt; một cõi lòng vô cùng đau đớn, xót xa, ân hận</a:t>
            </a:r>
            <a:endParaRPr sz="3000" b="0" i="0" u="none" strike="noStrike" cap="none" dirty="0">
              <a:solidFill>
                <a:srgbClr val="0070C0"/>
              </a:solidFill>
              <a:latin typeface="Times New Roman"/>
              <a:ea typeface="Times New Roman"/>
              <a:cs typeface="Times New Roman"/>
              <a:sym typeface="Times New Roman"/>
            </a:endParaRPr>
          </a:p>
        </p:txBody>
      </p:sp>
      <p:sp>
        <p:nvSpPr>
          <p:cNvPr id="342" name="Google Shape;342;p37"/>
          <p:cNvSpPr/>
          <p:nvPr/>
        </p:nvSpPr>
        <p:spPr>
          <a:xfrm>
            <a:off x="4930069" y="2748589"/>
            <a:ext cx="6516126" cy="2462213"/>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b="1" dirty="0" smtClean="0">
                <a:solidFill>
                  <a:srgbClr val="045C15"/>
                </a:solidFill>
                <a:latin typeface="Times New Roman"/>
                <a:ea typeface="Times New Roman"/>
                <a:cs typeface="Times New Roman"/>
                <a:sym typeface="Times New Roman"/>
              </a:rPr>
              <a:t>Miêu </a:t>
            </a:r>
            <a:r>
              <a:rPr lang="en-US" sz="3000" b="1" dirty="0">
                <a:solidFill>
                  <a:srgbClr val="045C15"/>
                </a:solidFill>
                <a:latin typeface="Times New Roman"/>
                <a:ea typeface="Times New Roman"/>
                <a:cs typeface="Times New Roman"/>
                <a:sym typeface="Times New Roman"/>
              </a:rPr>
              <a:t>tả diễn biến tâm lí nhân </a:t>
            </a:r>
            <a:r>
              <a:rPr lang="en-US" sz="3000" b="1" dirty="0" smtClean="0">
                <a:solidFill>
                  <a:srgbClr val="045C15"/>
                </a:solidFill>
                <a:latin typeface="Times New Roman"/>
                <a:ea typeface="Times New Roman"/>
                <a:cs typeface="Times New Roman"/>
                <a:sym typeface="Times New Roman"/>
              </a:rPr>
              <a:t>vật qua ngoại hình</a:t>
            </a:r>
            <a:endParaRPr sz="3000" b="1" dirty="0">
              <a:solidFill>
                <a:srgbClr val="045C15"/>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3000" b="1" dirty="0">
                <a:solidFill>
                  <a:srgbClr val="FF0066"/>
                </a:solidFill>
                <a:latin typeface="Times New Roman"/>
                <a:ea typeface="Times New Roman"/>
                <a:cs typeface="Times New Roman"/>
                <a:sym typeface="Times New Roman"/>
              </a:rPr>
              <a:t>=&gt; </a:t>
            </a:r>
            <a:r>
              <a:rPr lang="en-US" sz="3200" b="1" dirty="0">
                <a:solidFill>
                  <a:srgbClr val="FF0066"/>
                </a:solidFill>
                <a:latin typeface="Times New Roman"/>
                <a:ea typeface="Times New Roman"/>
                <a:cs typeface="Times New Roman"/>
                <a:sym typeface="Times New Roman"/>
              </a:rPr>
              <a:t>Một </a:t>
            </a:r>
            <a:r>
              <a:rPr lang="en-US" sz="3200" b="1" dirty="0" smtClean="0">
                <a:solidFill>
                  <a:srgbClr val="FF0066"/>
                </a:solidFill>
                <a:latin typeface="Times New Roman"/>
                <a:ea typeface="Times New Roman"/>
                <a:cs typeface="Times New Roman"/>
                <a:sym typeface="Times New Roman"/>
              </a:rPr>
              <a:t>tâm hồn rất lương thiện, nhân hậu</a:t>
            </a:r>
            <a:r>
              <a:rPr lang="en-US" sz="3200" b="1" dirty="0" smtClean="0">
                <a:solidFill>
                  <a:srgbClr val="FF0066"/>
                </a:solidFill>
                <a:latin typeface="Times New Roman"/>
                <a:ea typeface="Times New Roman"/>
                <a:cs typeface="Times New Roman"/>
                <a:sym typeface="Times New Roman"/>
              </a:rPr>
              <a:t>. </a:t>
            </a:r>
            <a:endParaRPr sz="4000" b="1" dirty="0">
              <a:solidFill>
                <a:srgbClr val="FF0066"/>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3000" b="0" i="0" u="none" strike="noStrike" cap="none" dirty="0">
              <a:solidFill>
                <a:schemeClr val="dk1"/>
              </a:solidFill>
              <a:latin typeface="Times New Roman"/>
              <a:ea typeface="Times New Roman"/>
              <a:cs typeface="Times New Roman"/>
              <a:sym typeface="Times New Roman"/>
            </a:endParaRPr>
          </a:p>
        </p:txBody>
      </p:sp>
      <p:pic>
        <p:nvPicPr>
          <p:cNvPr id="343" name="Google Shape;343;p37" descr="Viáº¿t bÃ i táº­p lÃ m vÄn sá» 7 lá»p 9 Äá» 2: Sá» pháº­n vÃ  tÃ­nh cÃ¡ch nhÃ¢n ..."/>
          <p:cNvPicPr preferRelativeResize="0"/>
          <p:nvPr/>
        </p:nvPicPr>
        <p:blipFill rotWithShape="1">
          <a:blip r:embed="rId4">
            <a:alphaModFix/>
          </a:blip>
          <a:srcRect/>
          <a:stretch/>
        </p:blipFill>
        <p:spPr>
          <a:xfrm>
            <a:off x="0" y="1222872"/>
            <a:ext cx="4779943" cy="4412255"/>
          </a:xfrm>
          <a:prstGeom prst="rect">
            <a:avLst/>
          </a:prstGeom>
          <a:noFill/>
          <a:ln>
            <a:noFill/>
          </a:ln>
        </p:spPr>
      </p:pic>
      <p:sp>
        <p:nvSpPr>
          <p:cNvPr id="344" name="Google Shape;344;p37"/>
          <p:cNvSpPr txBox="1"/>
          <p:nvPr/>
        </p:nvSpPr>
        <p:spPr>
          <a:xfrm>
            <a:off x="698695" y="277123"/>
            <a:ext cx="1149330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dirty="0">
                <a:solidFill>
                  <a:srgbClr val="FF0000"/>
                </a:solidFill>
                <a:latin typeface="Times New Roman"/>
                <a:ea typeface="Times New Roman"/>
                <a:cs typeface="Times New Roman"/>
                <a:sym typeface="Times New Roman"/>
              </a:rPr>
              <a:t>b</a:t>
            </a:r>
            <a:r>
              <a:rPr lang="en-US" sz="3600" b="1" i="0" u="none" strike="noStrike" cap="none" dirty="0" smtClean="0">
                <a:solidFill>
                  <a:srgbClr val="FF0000"/>
                </a:solidFill>
                <a:latin typeface="Times New Roman"/>
                <a:ea typeface="Times New Roman"/>
                <a:cs typeface="Times New Roman"/>
                <a:sym typeface="Times New Roman"/>
              </a:rPr>
              <a:t>.</a:t>
            </a:r>
            <a:r>
              <a:rPr lang="en-US" sz="3600" b="1" dirty="0" smtClean="0">
                <a:solidFill>
                  <a:srgbClr val="FF0000"/>
                </a:solidFill>
                <a:latin typeface="Times New Roman"/>
                <a:ea typeface="Times New Roman"/>
                <a:cs typeface="Times New Roman"/>
                <a:sym typeface="Times New Roman"/>
              </a:rPr>
              <a:t> </a:t>
            </a:r>
            <a:r>
              <a:rPr lang="en-US" sz="3600" b="1" dirty="0">
                <a:solidFill>
                  <a:srgbClr val="FF0000"/>
                </a:solidFill>
                <a:latin typeface="Times New Roman"/>
                <a:ea typeface="Times New Roman"/>
                <a:cs typeface="Times New Roman"/>
                <a:sym typeface="Times New Roman"/>
              </a:rPr>
              <a:t>T</a:t>
            </a:r>
            <a:r>
              <a:rPr lang="en-US" sz="3600" b="1" dirty="0" smtClean="0">
                <a:solidFill>
                  <a:srgbClr val="FF0000"/>
                </a:solidFill>
                <a:latin typeface="Times New Roman"/>
                <a:ea typeface="Times New Roman"/>
                <a:cs typeface="Times New Roman"/>
                <a:sym typeface="Times New Roman"/>
              </a:rPr>
              <a:t>âm </a:t>
            </a:r>
            <a:r>
              <a:rPr lang="en-US" sz="3600" b="1" dirty="0">
                <a:solidFill>
                  <a:srgbClr val="FF0000"/>
                </a:solidFill>
                <a:latin typeface="Times New Roman"/>
                <a:ea typeface="Times New Roman"/>
                <a:cs typeface="Times New Roman"/>
                <a:sym typeface="Times New Roman"/>
              </a:rPr>
              <a:t>trạng lão Hạc sau khi </a:t>
            </a:r>
            <a:r>
              <a:rPr lang="en-US" sz="3600" b="1" i="0" u="none" strike="noStrike" cap="none" dirty="0">
                <a:solidFill>
                  <a:srgbClr val="FF0000"/>
                </a:solidFill>
                <a:latin typeface="Times New Roman"/>
                <a:ea typeface="Times New Roman"/>
                <a:cs typeface="Times New Roman"/>
                <a:sym typeface="Times New Roman"/>
              </a:rPr>
              <a:t>bán </a:t>
            </a:r>
            <a:r>
              <a:rPr lang="en-US" sz="3600" b="1" i="0" u="none" strike="noStrike" cap="none" dirty="0" smtClean="0">
                <a:solidFill>
                  <a:srgbClr val="FF0000"/>
                </a:solidFill>
                <a:latin typeface="Times New Roman"/>
                <a:ea typeface="Times New Roman"/>
                <a:cs typeface="Times New Roman"/>
                <a:sym typeface="Times New Roman"/>
              </a:rPr>
              <a:t>chó:</a:t>
            </a:r>
            <a:endParaRPr sz="3600" b="0" i="0" u="none" strike="noStrike" cap="none" dirty="0">
              <a:solidFill>
                <a:srgbClr val="FF0000"/>
              </a:solidFill>
              <a:latin typeface="Times New Roman"/>
              <a:ea typeface="Times New Roman"/>
              <a:cs typeface="Times New Roman"/>
              <a:sym typeface="Times New Roman"/>
            </a:endParaRPr>
          </a:p>
        </p:txBody>
      </p:sp>
      <p:pic>
        <p:nvPicPr>
          <p:cNvPr id="345" name="Google Shape;345;p37" descr="book2"/>
          <p:cNvPicPr preferRelativeResize="0"/>
          <p:nvPr/>
        </p:nvPicPr>
        <p:blipFill rotWithShape="1">
          <a:blip r:embed="rId5">
            <a:alphaModFix/>
          </a:blip>
          <a:srcRect/>
          <a:stretch/>
        </p:blipFill>
        <p:spPr>
          <a:xfrm>
            <a:off x="10349944" y="5656974"/>
            <a:ext cx="1631852" cy="9599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38"/>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352" name="Google Shape;352;p38"/>
          <p:cNvPicPr preferRelativeResize="0"/>
          <p:nvPr/>
        </p:nvPicPr>
        <p:blipFill rotWithShape="1">
          <a:blip r:embed="rId4">
            <a:alphaModFix/>
          </a:blip>
          <a:srcRect l="22909" t="20364" r="6455" b="9817"/>
          <a:stretch/>
        </p:blipFill>
        <p:spPr>
          <a:xfrm>
            <a:off x="-1" y="9832"/>
            <a:ext cx="12334877" cy="6858000"/>
          </a:xfrm>
          <a:prstGeom prst="rect">
            <a:avLst/>
          </a:prstGeom>
          <a:noFill/>
          <a:ln>
            <a:noFill/>
          </a:ln>
        </p:spPr>
      </p:pic>
      <p:sp>
        <p:nvSpPr>
          <p:cNvPr id="353" name="Google Shape;353;p38"/>
          <p:cNvSpPr/>
          <p:nvPr/>
        </p:nvSpPr>
        <p:spPr>
          <a:xfrm>
            <a:off x="1118867" y="2271299"/>
            <a:ext cx="2784537" cy="2792315"/>
          </a:xfrm>
          <a:prstGeom prst="ellipse">
            <a:avLst/>
          </a:prstGeom>
          <a:gradFill>
            <a:gsLst>
              <a:gs pos="0">
                <a:srgbClr val="DC4A1B"/>
              </a:gs>
              <a:gs pos="100000">
                <a:srgbClr val="F66C47"/>
              </a:gs>
            </a:gsLst>
            <a:lin ang="5400000" scaled="0"/>
          </a:gradFill>
          <a:ln>
            <a:noFill/>
          </a:ln>
          <a:effectLst>
            <a:outerShdw blurRad="152400" dist="63500" dir="8100000" algn="tl" rotWithShape="0">
              <a:srgbClr val="000000">
                <a:alpha val="29803"/>
              </a:srgbClr>
            </a:outerShdw>
          </a:effectLst>
        </p:spPr>
        <p:txBody>
          <a:bodyPr spcFirstLastPara="1" wrap="square" lIns="121350" tIns="60675" rIns="121350" bIns="60675" anchor="ctr" anchorCtr="0">
            <a:noAutofit/>
          </a:bodyPr>
          <a:lstStyle/>
          <a:p>
            <a:pPr marL="0" marR="0" lvl="0" indent="0" algn="ctr" rtl="0">
              <a:spcBef>
                <a:spcPts val="0"/>
              </a:spcBef>
              <a:spcAft>
                <a:spcPts val="0"/>
              </a:spcAft>
              <a:buNone/>
            </a:pPr>
            <a:endParaRPr sz="2000">
              <a:solidFill>
                <a:schemeClr val="lt1"/>
              </a:solidFill>
              <a:latin typeface="Times New Roman"/>
              <a:ea typeface="Times New Roman"/>
              <a:cs typeface="Times New Roman"/>
              <a:sym typeface="Times New Roman"/>
            </a:endParaRPr>
          </a:p>
        </p:txBody>
      </p:sp>
      <p:sp>
        <p:nvSpPr>
          <p:cNvPr id="354" name="Google Shape;354;p38"/>
          <p:cNvSpPr/>
          <p:nvPr/>
        </p:nvSpPr>
        <p:spPr>
          <a:xfrm>
            <a:off x="1343906" y="2535682"/>
            <a:ext cx="2330890" cy="2225423"/>
          </a:xfrm>
          <a:prstGeom prst="ellipse">
            <a:avLst/>
          </a:prstGeom>
          <a:gradFill>
            <a:gsLst>
              <a:gs pos="0">
                <a:srgbClr val="D9D9D9"/>
              </a:gs>
              <a:gs pos="100000">
                <a:srgbClr val="F9F9F9"/>
              </a:gs>
            </a:gsLst>
            <a:lin ang="5400000" scaled="0"/>
          </a:gradFill>
          <a:ln>
            <a:noFill/>
          </a:ln>
          <a:effectLst>
            <a:outerShdw blurRad="114300" dist="114300" dir="8100000" algn="tr" rotWithShape="0">
              <a:srgbClr val="000000">
                <a:alpha val="40000"/>
              </a:srgbClr>
            </a:outerShdw>
          </a:effectLst>
        </p:spPr>
        <p:txBody>
          <a:bodyPr spcFirstLastPara="1" wrap="square" lIns="121350" tIns="60675" rIns="121350" bIns="60675" anchor="ctr" anchorCtr="0">
            <a:no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c. Cái chết của Lão Hạc</a:t>
            </a:r>
            <a:endParaRPr sz="3200" b="1">
              <a:solidFill>
                <a:srgbClr val="FF0000"/>
              </a:solidFill>
              <a:latin typeface="Times New Roman"/>
              <a:ea typeface="Times New Roman"/>
              <a:cs typeface="Times New Roman"/>
              <a:sym typeface="Times New Roman"/>
            </a:endParaRPr>
          </a:p>
        </p:txBody>
      </p:sp>
      <p:grpSp>
        <p:nvGrpSpPr>
          <p:cNvPr id="355" name="Google Shape;355;p38"/>
          <p:cNvGrpSpPr/>
          <p:nvPr/>
        </p:nvGrpSpPr>
        <p:grpSpPr>
          <a:xfrm>
            <a:off x="3747998" y="813877"/>
            <a:ext cx="6552728" cy="914400"/>
            <a:chOff x="1151472" y="3187501"/>
            <a:chExt cx="6552728" cy="914400"/>
          </a:xfrm>
        </p:grpSpPr>
        <p:sp>
          <p:nvSpPr>
            <p:cNvPr id="356" name="Google Shape;356;p38"/>
            <p:cNvSpPr/>
            <p:nvPr/>
          </p:nvSpPr>
          <p:spPr>
            <a:xfrm>
              <a:off x="1633824" y="3347030"/>
              <a:ext cx="6070376" cy="720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38"/>
            <p:cNvSpPr/>
            <p:nvPr/>
          </p:nvSpPr>
          <p:spPr>
            <a:xfrm>
              <a:off x="1633824" y="3284701"/>
              <a:ext cx="5914970" cy="720000"/>
            </a:xfrm>
            <a:prstGeom prst="homePlate">
              <a:avLst>
                <a:gd name="adj" fmla="val 50000"/>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38"/>
            <p:cNvSpPr/>
            <p:nvPr/>
          </p:nvSpPr>
          <p:spPr>
            <a:xfrm>
              <a:off x="1151472" y="3187501"/>
              <a:ext cx="914400" cy="914400"/>
            </a:xfrm>
            <a:prstGeom prst="diamond">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59" name="Google Shape;359;p38"/>
          <p:cNvSpPr/>
          <p:nvPr/>
        </p:nvSpPr>
        <p:spPr>
          <a:xfrm>
            <a:off x="3989692" y="1017222"/>
            <a:ext cx="403184" cy="5232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 </a:t>
            </a:r>
            <a:endParaRPr sz="2800">
              <a:solidFill>
                <a:schemeClr val="lt1"/>
              </a:solidFill>
              <a:latin typeface="Calibri"/>
              <a:ea typeface="Calibri"/>
              <a:cs typeface="Calibri"/>
              <a:sym typeface="Calibri"/>
            </a:endParaRPr>
          </a:p>
        </p:txBody>
      </p:sp>
      <p:sp>
        <p:nvSpPr>
          <p:cNvPr id="360" name="Google Shape;360;p38"/>
          <p:cNvSpPr txBox="1"/>
          <p:nvPr/>
        </p:nvSpPr>
        <p:spPr>
          <a:xfrm>
            <a:off x="4863214" y="993918"/>
            <a:ext cx="492213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70C0"/>
                </a:solidFill>
                <a:latin typeface="Times New Roman"/>
                <a:ea typeface="Times New Roman"/>
                <a:cs typeface="Times New Roman"/>
                <a:sym typeface="Times New Roman"/>
              </a:rPr>
              <a:t>Nguyên nhân</a:t>
            </a:r>
            <a:endParaRPr sz="3000" b="1">
              <a:solidFill>
                <a:srgbClr val="0070C0"/>
              </a:solidFill>
              <a:latin typeface="Times New Roman"/>
              <a:ea typeface="Times New Roman"/>
              <a:cs typeface="Times New Roman"/>
              <a:sym typeface="Times New Roman"/>
            </a:endParaRPr>
          </a:p>
        </p:txBody>
      </p:sp>
      <p:grpSp>
        <p:nvGrpSpPr>
          <p:cNvPr id="361" name="Google Shape;361;p38"/>
          <p:cNvGrpSpPr/>
          <p:nvPr/>
        </p:nvGrpSpPr>
        <p:grpSpPr>
          <a:xfrm>
            <a:off x="4332517" y="2226679"/>
            <a:ext cx="6552728" cy="914400"/>
            <a:chOff x="1151472" y="3187501"/>
            <a:chExt cx="6552728" cy="914400"/>
          </a:xfrm>
        </p:grpSpPr>
        <p:sp>
          <p:nvSpPr>
            <p:cNvPr id="362" name="Google Shape;362;p38"/>
            <p:cNvSpPr/>
            <p:nvPr/>
          </p:nvSpPr>
          <p:spPr>
            <a:xfrm>
              <a:off x="1633824" y="3347030"/>
              <a:ext cx="6070376" cy="72000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38"/>
            <p:cNvSpPr/>
            <p:nvPr/>
          </p:nvSpPr>
          <p:spPr>
            <a:xfrm>
              <a:off x="1633824" y="3284701"/>
              <a:ext cx="5914970" cy="720000"/>
            </a:xfrm>
            <a:prstGeom prst="homePlate">
              <a:avLst>
                <a:gd name="adj" fmla="val 50000"/>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38"/>
            <p:cNvSpPr/>
            <p:nvPr/>
          </p:nvSpPr>
          <p:spPr>
            <a:xfrm>
              <a:off x="1151472" y="3187501"/>
              <a:ext cx="914400" cy="914400"/>
            </a:xfrm>
            <a:prstGeom prst="diamond">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65" name="Google Shape;365;p38"/>
          <p:cNvGrpSpPr/>
          <p:nvPr/>
        </p:nvGrpSpPr>
        <p:grpSpPr>
          <a:xfrm>
            <a:off x="4385756" y="3705396"/>
            <a:ext cx="6552728" cy="914400"/>
            <a:chOff x="1151472" y="3187501"/>
            <a:chExt cx="6552728" cy="914400"/>
          </a:xfrm>
        </p:grpSpPr>
        <p:sp>
          <p:nvSpPr>
            <p:cNvPr id="366" name="Google Shape;366;p38"/>
            <p:cNvSpPr/>
            <p:nvPr/>
          </p:nvSpPr>
          <p:spPr>
            <a:xfrm>
              <a:off x="1633824" y="3347030"/>
              <a:ext cx="6070376" cy="720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38"/>
            <p:cNvSpPr/>
            <p:nvPr/>
          </p:nvSpPr>
          <p:spPr>
            <a:xfrm>
              <a:off x="1633824" y="3284701"/>
              <a:ext cx="5914970" cy="720000"/>
            </a:xfrm>
            <a:prstGeom prst="homePlate">
              <a:avLst>
                <a:gd name="adj" fmla="val 50000"/>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38"/>
            <p:cNvSpPr/>
            <p:nvPr/>
          </p:nvSpPr>
          <p:spPr>
            <a:xfrm>
              <a:off x="1151472" y="3187501"/>
              <a:ext cx="914400" cy="914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69" name="Google Shape;369;p38"/>
          <p:cNvGrpSpPr/>
          <p:nvPr/>
        </p:nvGrpSpPr>
        <p:grpSpPr>
          <a:xfrm>
            <a:off x="3903404" y="5169441"/>
            <a:ext cx="6552728" cy="914400"/>
            <a:chOff x="1151472" y="3187501"/>
            <a:chExt cx="6552728" cy="914400"/>
          </a:xfrm>
        </p:grpSpPr>
        <p:sp>
          <p:nvSpPr>
            <p:cNvPr id="370" name="Google Shape;370;p38"/>
            <p:cNvSpPr/>
            <p:nvPr/>
          </p:nvSpPr>
          <p:spPr>
            <a:xfrm>
              <a:off x="1633824" y="3347030"/>
              <a:ext cx="6070376" cy="720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38"/>
            <p:cNvSpPr/>
            <p:nvPr/>
          </p:nvSpPr>
          <p:spPr>
            <a:xfrm>
              <a:off x="1633824" y="3284701"/>
              <a:ext cx="5914970" cy="720000"/>
            </a:xfrm>
            <a:prstGeom prst="homePlate">
              <a:avLst>
                <a:gd name="adj" fmla="val 50000"/>
              </a:avLst>
            </a:prstGeom>
            <a:solidFill>
              <a:schemeClr val="lt1"/>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38"/>
            <p:cNvSpPr/>
            <p:nvPr/>
          </p:nvSpPr>
          <p:spPr>
            <a:xfrm>
              <a:off x="1151472" y="3187501"/>
              <a:ext cx="914400" cy="914400"/>
            </a:xfrm>
            <a:prstGeom prst="diamond">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73" name="Google Shape;373;p38"/>
          <p:cNvSpPr/>
          <p:nvPr/>
        </p:nvSpPr>
        <p:spPr>
          <a:xfrm>
            <a:off x="4577217" y="2431519"/>
            <a:ext cx="403184" cy="5232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 </a:t>
            </a:r>
            <a:endParaRPr sz="2800">
              <a:solidFill>
                <a:schemeClr val="lt1"/>
              </a:solidFill>
              <a:latin typeface="Calibri"/>
              <a:ea typeface="Calibri"/>
              <a:cs typeface="Calibri"/>
              <a:sym typeface="Calibri"/>
            </a:endParaRPr>
          </a:p>
        </p:txBody>
      </p:sp>
      <p:sp>
        <p:nvSpPr>
          <p:cNvPr id="374" name="Google Shape;374;p38"/>
          <p:cNvSpPr txBox="1"/>
          <p:nvPr/>
        </p:nvSpPr>
        <p:spPr>
          <a:xfrm>
            <a:off x="5311288" y="3863533"/>
            <a:ext cx="4922131" cy="5539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b="1">
                <a:solidFill>
                  <a:srgbClr val="0070C0"/>
                </a:solidFill>
                <a:latin typeface="Times New Roman"/>
                <a:ea typeface="Times New Roman"/>
                <a:cs typeface="Times New Roman"/>
                <a:sym typeface="Times New Roman"/>
              </a:rPr>
              <a:t>Thu xếp trước khi chết</a:t>
            </a:r>
            <a:endParaRPr sz="3000" b="1">
              <a:solidFill>
                <a:srgbClr val="0070C0"/>
              </a:solidFill>
              <a:latin typeface="Times New Roman"/>
              <a:ea typeface="Times New Roman"/>
              <a:cs typeface="Times New Roman"/>
              <a:sym typeface="Times New Roman"/>
            </a:endParaRPr>
          </a:p>
        </p:txBody>
      </p:sp>
      <p:sp>
        <p:nvSpPr>
          <p:cNvPr id="375" name="Google Shape;375;p38"/>
          <p:cNvSpPr/>
          <p:nvPr/>
        </p:nvSpPr>
        <p:spPr>
          <a:xfrm>
            <a:off x="4633462" y="3911731"/>
            <a:ext cx="403184" cy="5232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 </a:t>
            </a:r>
            <a:endParaRPr sz="2800">
              <a:solidFill>
                <a:schemeClr val="lt1"/>
              </a:solidFill>
              <a:latin typeface="Calibri"/>
              <a:ea typeface="Calibri"/>
              <a:cs typeface="Calibri"/>
              <a:sym typeface="Calibri"/>
            </a:endParaRPr>
          </a:p>
        </p:txBody>
      </p:sp>
      <p:sp>
        <p:nvSpPr>
          <p:cNvPr id="376" name="Google Shape;376;p38"/>
          <p:cNvSpPr txBox="1"/>
          <p:nvPr/>
        </p:nvSpPr>
        <p:spPr>
          <a:xfrm>
            <a:off x="5311288" y="2431519"/>
            <a:ext cx="492213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70C0"/>
                </a:solidFill>
                <a:latin typeface="Times New Roman"/>
                <a:ea typeface="Times New Roman"/>
                <a:cs typeface="Times New Roman"/>
                <a:sym typeface="Times New Roman"/>
              </a:rPr>
              <a:t>Sự lựa chọn của lão Hạc</a:t>
            </a:r>
            <a:endParaRPr sz="3000" b="1">
              <a:solidFill>
                <a:srgbClr val="0070C0"/>
              </a:solidFill>
              <a:latin typeface="Times New Roman"/>
              <a:ea typeface="Times New Roman"/>
              <a:cs typeface="Times New Roman"/>
              <a:sym typeface="Times New Roman"/>
            </a:endParaRPr>
          </a:p>
        </p:txBody>
      </p:sp>
      <p:sp>
        <p:nvSpPr>
          <p:cNvPr id="377" name="Google Shape;377;p38"/>
          <p:cNvSpPr/>
          <p:nvPr/>
        </p:nvSpPr>
        <p:spPr>
          <a:xfrm>
            <a:off x="4154116" y="5347772"/>
            <a:ext cx="403184" cy="5232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 </a:t>
            </a:r>
            <a:endParaRPr sz="2800">
              <a:solidFill>
                <a:schemeClr val="lt1"/>
              </a:solidFill>
              <a:latin typeface="Calibri"/>
              <a:ea typeface="Calibri"/>
              <a:cs typeface="Calibri"/>
              <a:sym typeface="Calibri"/>
            </a:endParaRPr>
          </a:p>
        </p:txBody>
      </p:sp>
      <p:sp>
        <p:nvSpPr>
          <p:cNvPr id="378" name="Google Shape;378;p38"/>
          <p:cNvSpPr txBox="1"/>
          <p:nvPr/>
        </p:nvSpPr>
        <p:spPr>
          <a:xfrm>
            <a:off x="5027638" y="5353967"/>
            <a:ext cx="492213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70C0"/>
                </a:solidFill>
                <a:latin typeface="Times New Roman"/>
                <a:ea typeface="Times New Roman"/>
                <a:cs typeface="Times New Roman"/>
                <a:sym typeface="Times New Roman"/>
              </a:rPr>
              <a:t>Ý nghĩa cái chết của lão Hạc </a:t>
            </a:r>
            <a:endParaRPr sz="3000" b="1">
              <a:solidFill>
                <a:srgbClr val="0070C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2000"/>
                                        <p:tgtEl>
                                          <p:spTgt spid="354"/>
                                        </p:tgtEl>
                                      </p:cBhvr>
                                    </p:animEffect>
                                  </p:childTnLst>
                                </p:cTn>
                              </p:par>
                              <p:par>
                                <p:cTn id="8" presetID="10" presetClass="entr" presetSubtype="0" fill="hold" nodeType="withEffect">
                                  <p:stCondLst>
                                    <p:cond delay="0"/>
                                  </p:stCondLst>
                                  <p:childTnLst>
                                    <p:set>
                                      <p:cBhvr>
                                        <p:cTn id="9" dur="1" fill="hold">
                                          <p:stCondLst>
                                            <p:cond delay="0"/>
                                          </p:stCondLst>
                                        </p:cTn>
                                        <p:tgtEl>
                                          <p:spTgt spid="353"/>
                                        </p:tgtEl>
                                        <p:attrNameLst>
                                          <p:attrName>style.visibility</p:attrName>
                                        </p:attrNameLst>
                                      </p:cBhvr>
                                      <p:to>
                                        <p:strVal val="visible"/>
                                      </p:to>
                                    </p:set>
                                    <p:animEffect transition="in" filter="fade">
                                      <p:cBhvr>
                                        <p:cTn id="10" dur="2000"/>
                                        <p:tgtEl>
                                          <p:spTgt spid="3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9"/>
                                        </p:tgtEl>
                                        <p:attrNameLst>
                                          <p:attrName>style.visibility</p:attrName>
                                        </p:attrNameLst>
                                      </p:cBhvr>
                                      <p:to>
                                        <p:strVal val="visible"/>
                                      </p:to>
                                    </p:set>
                                    <p:animEffect transition="in" filter="fade">
                                      <p:cBhvr>
                                        <p:cTn id="15" dur="500"/>
                                        <p:tgtEl>
                                          <p:spTgt spid="35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6"/>
                                        </p:tgtEl>
                                        <p:attrNameLst>
                                          <p:attrName>style.visibility</p:attrName>
                                        </p:attrNameLst>
                                      </p:cBhvr>
                                      <p:to>
                                        <p:strVal val="visible"/>
                                      </p:to>
                                    </p:set>
                                    <p:animEffect transition="in" filter="fade">
                                      <p:cBhvr>
                                        <p:cTn id="20" dur="1000"/>
                                        <p:tgtEl>
                                          <p:spTgt spid="376"/>
                                        </p:tgtEl>
                                      </p:cBhvr>
                                    </p:animEffect>
                                  </p:childTnLst>
                                </p:cTn>
                              </p:par>
                              <p:par>
                                <p:cTn id="21" presetID="10" presetClass="entr" presetSubtype="0" fill="hold" nodeType="withEffect">
                                  <p:stCondLst>
                                    <p:cond delay="0"/>
                                  </p:stCondLst>
                                  <p:childTnLst>
                                    <p:set>
                                      <p:cBhvr>
                                        <p:cTn id="22" dur="1" fill="hold">
                                          <p:stCondLst>
                                            <p:cond delay="0"/>
                                          </p:stCondLst>
                                        </p:cTn>
                                        <p:tgtEl>
                                          <p:spTgt spid="355"/>
                                        </p:tgtEl>
                                        <p:attrNameLst>
                                          <p:attrName>style.visibility</p:attrName>
                                        </p:attrNameLst>
                                      </p:cBhvr>
                                      <p:to>
                                        <p:strVal val="visible"/>
                                      </p:to>
                                    </p:set>
                                    <p:animEffect transition="in" filter="fade">
                                      <p:cBhvr>
                                        <p:cTn id="23" dur="500"/>
                                        <p:tgtEl>
                                          <p:spTgt spid="355"/>
                                        </p:tgtEl>
                                      </p:cBhvr>
                                    </p:animEffect>
                                  </p:childTnLst>
                                </p:cTn>
                              </p:par>
                              <p:par>
                                <p:cTn id="24" presetID="10" presetClass="entr" presetSubtype="0" fill="hold" nodeType="withEffect">
                                  <p:stCondLst>
                                    <p:cond delay="0"/>
                                  </p:stCondLst>
                                  <p:childTnLst>
                                    <p:set>
                                      <p:cBhvr>
                                        <p:cTn id="25" dur="1" fill="hold">
                                          <p:stCondLst>
                                            <p:cond delay="0"/>
                                          </p:stCondLst>
                                        </p:cTn>
                                        <p:tgtEl>
                                          <p:spTgt spid="360"/>
                                        </p:tgtEl>
                                        <p:attrNameLst>
                                          <p:attrName>style.visibility</p:attrName>
                                        </p:attrNameLst>
                                      </p:cBhvr>
                                      <p:to>
                                        <p:strVal val="visible"/>
                                      </p:to>
                                    </p:set>
                                    <p:animEffect transition="in" filter="fade">
                                      <p:cBhvr>
                                        <p:cTn id="26" dur="500"/>
                                        <p:tgtEl>
                                          <p:spTgt spid="36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73"/>
                                        </p:tgtEl>
                                        <p:attrNameLst>
                                          <p:attrName>style.visibility</p:attrName>
                                        </p:attrNameLst>
                                      </p:cBhvr>
                                      <p:to>
                                        <p:strVal val="visible"/>
                                      </p:to>
                                    </p:set>
                                    <p:animEffect transition="in" filter="fade">
                                      <p:cBhvr>
                                        <p:cTn id="31" dur="500"/>
                                        <p:tgtEl>
                                          <p:spTgt spid="373"/>
                                        </p:tgtEl>
                                      </p:cBhvr>
                                    </p:animEffect>
                                  </p:childTnLst>
                                </p:cTn>
                              </p:par>
                              <p:par>
                                <p:cTn id="32" presetID="10" presetClass="entr" presetSubtype="0" fill="hold" nodeType="withEffect">
                                  <p:stCondLst>
                                    <p:cond delay="0"/>
                                  </p:stCondLst>
                                  <p:childTnLst>
                                    <p:set>
                                      <p:cBhvr>
                                        <p:cTn id="33" dur="1" fill="hold">
                                          <p:stCondLst>
                                            <p:cond delay="0"/>
                                          </p:stCondLst>
                                        </p:cTn>
                                        <p:tgtEl>
                                          <p:spTgt spid="361"/>
                                        </p:tgtEl>
                                        <p:attrNameLst>
                                          <p:attrName>style.visibility</p:attrName>
                                        </p:attrNameLst>
                                      </p:cBhvr>
                                      <p:to>
                                        <p:strVal val="visible"/>
                                      </p:to>
                                    </p:set>
                                    <p:animEffect transition="in" filter="fade">
                                      <p:cBhvr>
                                        <p:cTn id="34" dur="500"/>
                                        <p:tgtEl>
                                          <p:spTgt spid="361"/>
                                        </p:tgtEl>
                                      </p:cBhvr>
                                    </p:animEffect>
                                  </p:childTnLst>
                                </p:cTn>
                              </p:par>
                              <p:par>
                                <p:cTn id="35" presetID="10" presetClass="entr" presetSubtype="0" fill="hold" nodeType="withEffect">
                                  <p:stCondLst>
                                    <p:cond delay="0"/>
                                  </p:stCondLst>
                                  <p:childTnLst>
                                    <p:set>
                                      <p:cBhvr>
                                        <p:cTn id="36" dur="1" fill="hold">
                                          <p:stCondLst>
                                            <p:cond delay="0"/>
                                          </p:stCondLst>
                                        </p:cTn>
                                        <p:tgtEl>
                                          <p:spTgt spid="374"/>
                                        </p:tgtEl>
                                        <p:attrNameLst>
                                          <p:attrName>style.visibility</p:attrName>
                                        </p:attrNameLst>
                                      </p:cBhvr>
                                      <p:to>
                                        <p:strVal val="visible"/>
                                      </p:to>
                                    </p:set>
                                    <p:animEffect transition="in" filter="fade">
                                      <p:cBhvr>
                                        <p:cTn id="37" dur="500"/>
                                        <p:tgtEl>
                                          <p:spTgt spid="37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5"/>
                                        </p:tgtEl>
                                        <p:attrNameLst>
                                          <p:attrName>style.visibility</p:attrName>
                                        </p:attrNameLst>
                                      </p:cBhvr>
                                      <p:to>
                                        <p:strVal val="visible"/>
                                      </p:to>
                                    </p:set>
                                    <p:animEffect transition="in" filter="fade">
                                      <p:cBhvr>
                                        <p:cTn id="42" dur="500"/>
                                        <p:tgtEl>
                                          <p:spTgt spid="375"/>
                                        </p:tgtEl>
                                      </p:cBhvr>
                                    </p:animEffect>
                                  </p:childTnLst>
                                </p:cTn>
                              </p:par>
                              <p:par>
                                <p:cTn id="43" presetID="10" presetClass="entr" presetSubtype="0" fill="hold" nodeType="withEffect">
                                  <p:stCondLst>
                                    <p:cond delay="0"/>
                                  </p:stCondLst>
                                  <p:childTnLst>
                                    <p:set>
                                      <p:cBhvr>
                                        <p:cTn id="44" dur="1" fill="hold">
                                          <p:stCondLst>
                                            <p:cond delay="0"/>
                                          </p:stCondLst>
                                        </p:cTn>
                                        <p:tgtEl>
                                          <p:spTgt spid="365"/>
                                        </p:tgtEl>
                                        <p:attrNameLst>
                                          <p:attrName>style.visibility</p:attrName>
                                        </p:attrNameLst>
                                      </p:cBhvr>
                                      <p:to>
                                        <p:strVal val="visible"/>
                                      </p:to>
                                    </p:set>
                                    <p:animEffect transition="in" filter="fade">
                                      <p:cBhvr>
                                        <p:cTn id="45" dur="500"/>
                                        <p:tgtEl>
                                          <p:spTgt spid="36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77"/>
                                        </p:tgtEl>
                                        <p:attrNameLst>
                                          <p:attrName>style.visibility</p:attrName>
                                        </p:attrNameLst>
                                      </p:cBhvr>
                                      <p:to>
                                        <p:strVal val="visible"/>
                                      </p:to>
                                    </p:set>
                                    <p:animEffect transition="in" filter="fade">
                                      <p:cBhvr>
                                        <p:cTn id="50" dur="500"/>
                                        <p:tgtEl>
                                          <p:spTgt spid="377"/>
                                        </p:tgtEl>
                                      </p:cBhvr>
                                    </p:animEffect>
                                  </p:childTnLst>
                                </p:cTn>
                              </p:par>
                              <p:par>
                                <p:cTn id="51" presetID="10" presetClass="entr" presetSubtype="0" fill="hold" nodeType="withEffect">
                                  <p:stCondLst>
                                    <p:cond delay="0"/>
                                  </p:stCondLst>
                                  <p:childTnLst>
                                    <p:set>
                                      <p:cBhvr>
                                        <p:cTn id="52" dur="1" fill="hold">
                                          <p:stCondLst>
                                            <p:cond delay="0"/>
                                          </p:stCondLst>
                                        </p:cTn>
                                        <p:tgtEl>
                                          <p:spTgt spid="369"/>
                                        </p:tgtEl>
                                        <p:attrNameLst>
                                          <p:attrName>style.visibility</p:attrName>
                                        </p:attrNameLst>
                                      </p:cBhvr>
                                      <p:to>
                                        <p:strVal val="visible"/>
                                      </p:to>
                                    </p:set>
                                    <p:animEffect transition="in" filter="fade">
                                      <p:cBhvr>
                                        <p:cTn id="53" dur="500"/>
                                        <p:tgtEl>
                                          <p:spTgt spid="369"/>
                                        </p:tgtEl>
                                      </p:cBhvr>
                                    </p:animEffect>
                                  </p:childTnLst>
                                </p:cTn>
                              </p:par>
                              <p:par>
                                <p:cTn id="54" presetID="10" presetClass="entr" presetSubtype="0" fill="hold" nodeType="withEffect">
                                  <p:stCondLst>
                                    <p:cond delay="0"/>
                                  </p:stCondLst>
                                  <p:childTnLst>
                                    <p:set>
                                      <p:cBhvr>
                                        <p:cTn id="55" dur="1" fill="hold">
                                          <p:stCondLst>
                                            <p:cond delay="0"/>
                                          </p:stCondLst>
                                        </p:cTn>
                                        <p:tgtEl>
                                          <p:spTgt spid="378"/>
                                        </p:tgtEl>
                                        <p:attrNameLst>
                                          <p:attrName>style.visibility</p:attrName>
                                        </p:attrNameLst>
                                      </p:cBhvr>
                                      <p:to>
                                        <p:strVal val="visible"/>
                                      </p:to>
                                    </p:set>
                                    <p:animEffect transition="in" filter="fade">
                                      <p:cBhvr>
                                        <p:cTn id="56"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39"/>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385" name="Google Shape;385;p39"/>
          <p:cNvPicPr preferRelativeResize="0"/>
          <p:nvPr/>
        </p:nvPicPr>
        <p:blipFill rotWithShape="1">
          <a:blip r:embed="rId4">
            <a:alphaModFix/>
          </a:blip>
          <a:srcRect l="22909" t="20364" r="6455" b="9817"/>
          <a:stretch/>
        </p:blipFill>
        <p:spPr>
          <a:xfrm>
            <a:off x="0" y="0"/>
            <a:ext cx="12334877" cy="6858000"/>
          </a:xfrm>
          <a:prstGeom prst="rect">
            <a:avLst/>
          </a:prstGeom>
          <a:noFill/>
          <a:ln>
            <a:noFill/>
          </a:ln>
        </p:spPr>
      </p:pic>
      <p:sp>
        <p:nvSpPr>
          <p:cNvPr id="386" name="Google Shape;386;p39"/>
          <p:cNvSpPr/>
          <p:nvPr/>
        </p:nvSpPr>
        <p:spPr>
          <a:xfrm>
            <a:off x="541534" y="920620"/>
            <a:ext cx="11251808" cy="5016758"/>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a:solidFill>
                  <a:srgbClr val="410341"/>
                </a:solidFill>
                <a:latin typeface="Times New Roman"/>
                <a:ea typeface="Times New Roman"/>
                <a:cs typeface="Times New Roman"/>
                <a:sym typeface="Times New Roman"/>
              </a:rPr>
              <a:t>      Lão Hạc đang vật vã ở trên giường, đầu tóc rũ rượi, quần áo xộc xệch, hai mắt long sòng sọc. Lão tru tréo, bọt mép sùi ra, khắp người chốc chốc lại bị giật mạnh một cái, nảy lên. Hai người đàn ông lực lưỡng phải ngồi đè lên người lão. Lão vật vã đến hai giờ đồng hồ rồi mới chết. Cái chết thật là dữ dội. Chẳng ai hiểu lão chết vì bệnh gì mà đau đớn và bất thình lình như vậy. Chỉ có tôi với Binh Tư hiểu. </a:t>
            </a:r>
            <a:endParaRPr sz="4000">
              <a:solidFill>
                <a:srgbClr val="41034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 calcmode="lin" valueType="num">
                                      <p:cBhvr additive="base">
                                        <p:cTn id="7" dur="500"/>
                                        <p:tgtEl>
                                          <p:spTgt spid="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40"/>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393" name="Google Shape;393;p40"/>
          <p:cNvPicPr preferRelativeResize="0"/>
          <p:nvPr/>
        </p:nvPicPr>
        <p:blipFill rotWithShape="1">
          <a:blip r:embed="rId4">
            <a:alphaModFix/>
          </a:blip>
          <a:srcRect l="22909" t="20364" r="6455" b="9817"/>
          <a:stretch/>
        </p:blipFill>
        <p:spPr>
          <a:xfrm>
            <a:off x="0" y="-151586"/>
            <a:ext cx="12334877" cy="6858000"/>
          </a:xfrm>
          <a:prstGeom prst="rect">
            <a:avLst/>
          </a:prstGeom>
          <a:noFill/>
          <a:ln>
            <a:noFill/>
          </a:ln>
        </p:spPr>
      </p:pic>
      <p:sp>
        <p:nvSpPr>
          <p:cNvPr id="395" name="Google Shape;395;p40"/>
          <p:cNvSpPr/>
          <p:nvPr/>
        </p:nvSpPr>
        <p:spPr>
          <a:xfrm>
            <a:off x="422033" y="3000415"/>
            <a:ext cx="12669188" cy="55399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rgbClr val="0070C0"/>
              </a:buClr>
              <a:buSzPts val="3000"/>
            </a:pPr>
            <a:r>
              <a:rPr lang="en-US" sz="3000" i="1" dirty="0">
                <a:solidFill>
                  <a:srgbClr val="0070C0"/>
                </a:solidFill>
                <a:latin typeface="Times New Roman"/>
                <a:ea typeface="Times New Roman"/>
                <a:cs typeface="Times New Roman"/>
                <a:sym typeface="Times New Roman"/>
              </a:rPr>
              <a:t> </a:t>
            </a:r>
            <a:r>
              <a:rPr lang="en-US" sz="3000" b="1" i="1" dirty="0" smtClean="0">
                <a:solidFill>
                  <a:srgbClr val="FF0000"/>
                </a:solidFill>
                <a:latin typeface="Times New Roman"/>
                <a:ea typeface="Times New Roman"/>
                <a:cs typeface="Times New Roman"/>
                <a:sym typeface="Times New Roman"/>
              </a:rPr>
              <a:t>=&gt;Nghèo khổ, bế tắc, giàu tình thương yêu con và lòng tự trọng</a:t>
            </a:r>
            <a:r>
              <a:rPr lang="en-US" sz="3000" i="1" dirty="0" smtClean="0">
                <a:solidFill>
                  <a:srgbClr val="0070C0"/>
                </a:solidFill>
                <a:latin typeface="Times New Roman"/>
                <a:ea typeface="Times New Roman"/>
                <a:cs typeface="Times New Roman"/>
                <a:sym typeface="Times New Roman"/>
              </a:rPr>
              <a:t>.</a:t>
            </a:r>
            <a:endParaRPr sz="3000" i="1" dirty="0">
              <a:solidFill>
                <a:srgbClr val="0070C0"/>
              </a:solidFill>
              <a:latin typeface="Times New Roman"/>
              <a:ea typeface="Times New Roman"/>
              <a:cs typeface="Times New Roman"/>
              <a:sym typeface="Times New Roman"/>
            </a:endParaRPr>
          </a:p>
        </p:txBody>
      </p:sp>
      <p:sp>
        <p:nvSpPr>
          <p:cNvPr id="399" name="Google Shape;399;p40"/>
          <p:cNvSpPr/>
          <p:nvPr/>
        </p:nvSpPr>
        <p:spPr>
          <a:xfrm>
            <a:off x="422034" y="876755"/>
            <a:ext cx="9595423" cy="553442"/>
          </a:xfrm>
          <a:prstGeom prst="rect">
            <a:avLst/>
          </a:prstGeom>
          <a:noFill/>
          <a:ln>
            <a:noFill/>
          </a:ln>
        </p:spPr>
        <p:txBody>
          <a:bodyPr spcFirstLastPara="1" wrap="square" lIns="121350" tIns="60675" rIns="121350" bIns="60675" anchor="ctr" anchorCtr="0">
            <a:noAutofit/>
          </a:bodyPr>
          <a:lstStyle/>
          <a:p>
            <a:pPr marL="0" marR="0" lvl="0" indent="0" algn="l" rtl="0">
              <a:spcBef>
                <a:spcPts val="0"/>
              </a:spcBef>
              <a:spcAft>
                <a:spcPts val="0"/>
              </a:spcAft>
              <a:buNone/>
            </a:pPr>
            <a:r>
              <a:rPr lang="en-US" sz="2800" dirty="0">
                <a:solidFill>
                  <a:schemeClr val="dk1"/>
                </a:solidFill>
                <a:latin typeface="Times New Roman"/>
                <a:ea typeface="Times New Roman"/>
                <a:cs typeface="Times New Roman"/>
                <a:sym typeface="Times New Roman"/>
              </a:rPr>
              <a:t>- </a:t>
            </a:r>
            <a:r>
              <a:rPr lang="en-US" sz="2800" dirty="0" smtClean="0">
                <a:solidFill>
                  <a:schemeClr val="dk1"/>
                </a:solidFill>
                <a:latin typeface="Times New Roman"/>
                <a:ea typeface="Times New Roman"/>
                <a:cs typeface="Times New Roman"/>
                <a:sym typeface="Times New Roman"/>
              </a:rPr>
              <a:t>Mảnh vườn: Nhờ ông giáo trông hộ </a:t>
            </a:r>
            <a:endParaRPr sz="2800" b="1" dirty="0">
              <a:solidFill>
                <a:srgbClr val="FF0000"/>
              </a:solidFill>
              <a:latin typeface="Times New Roman"/>
              <a:ea typeface="Times New Roman"/>
              <a:cs typeface="Times New Roman"/>
              <a:sym typeface="Times New Roman"/>
            </a:endParaRPr>
          </a:p>
        </p:txBody>
      </p:sp>
      <p:pic>
        <p:nvPicPr>
          <p:cNvPr id="400" name="Google Shape;400;p40" descr="book2"/>
          <p:cNvPicPr preferRelativeResize="0"/>
          <p:nvPr/>
        </p:nvPicPr>
        <p:blipFill rotWithShape="1">
          <a:blip r:embed="rId5">
            <a:alphaModFix/>
          </a:blip>
          <a:srcRect/>
          <a:stretch/>
        </p:blipFill>
        <p:spPr>
          <a:xfrm>
            <a:off x="10312400" y="5599476"/>
            <a:ext cx="1513966" cy="1066800"/>
          </a:xfrm>
          <a:prstGeom prst="rect">
            <a:avLst/>
          </a:prstGeom>
          <a:noFill/>
          <a:ln>
            <a:noFill/>
          </a:ln>
        </p:spPr>
      </p:pic>
      <p:sp>
        <p:nvSpPr>
          <p:cNvPr id="401" name="Google Shape;401;p40"/>
          <p:cNvSpPr/>
          <p:nvPr/>
        </p:nvSpPr>
        <p:spPr>
          <a:xfrm>
            <a:off x="248080" y="203614"/>
            <a:ext cx="5403574" cy="738108"/>
          </a:xfrm>
          <a:prstGeom prst="rect">
            <a:avLst/>
          </a:prstGeom>
          <a:noFill/>
          <a:ln>
            <a:noFill/>
          </a:ln>
        </p:spPr>
        <p:txBody>
          <a:bodyPr spcFirstLastPara="1" wrap="square" lIns="121350" tIns="60675" rIns="121350" bIns="60675" anchor="t" anchorCtr="0">
            <a:noAutofit/>
          </a:bodyPr>
          <a:lstStyle/>
          <a:p>
            <a:pPr marL="0" marR="0" lvl="0" indent="0" algn="l" rtl="0">
              <a:spcBef>
                <a:spcPts val="0"/>
              </a:spcBef>
              <a:spcAft>
                <a:spcPts val="0"/>
              </a:spcAft>
              <a:buNone/>
            </a:pPr>
            <a:r>
              <a:rPr lang="en-US" sz="4000" b="1" dirty="0">
                <a:solidFill>
                  <a:srgbClr val="FF0000"/>
                </a:solidFill>
                <a:latin typeface="Times New Roman"/>
                <a:ea typeface="Times New Roman"/>
                <a:cs typeface="Times New Roman"/>
                <a:sym typeface="Times New Roman"/>
              </a:rPr>
              <a:t>c. </a:t>
            </a:r>
            <a:r>
              <a:rPr lang="en-US" sz="4000" b="1" u="sng" dirty="0">
                <a:solidFill>
                  <a:srgbClr val="FF0000"/>
                </a:solidFill>
                <a:latin typeface="Times New Roman"/>
                <a:ea typeface="Times New Roman"/>
                <a:cs typeface="Times New Roman"/>
                <a:sym typeface="Times New Roman"/>
              </a:rPr>
              <a:t>Cái chết của lão Hạc</a:t>
            </a:r>
            <a:r>
              <a:rPr lang="en-US" sz="4000" b="1" dirty="0">
                <a:solidFill>
                  <a:srgbClr val="FF0000"/>
                </a:solidFill>
                <a:latin typeface="Times New Roman"/>
                <a:ea typeface="Times New Roman"/>
                <a:cs typeface="Times New Roman"/>
                <a:sym typeface="Times New Roman"/>
              </a:rPr>
              <a:t>:</a:t>
            </a:r>
            <a:endParaRPr sz="4000" b="1" dirty="0">
              <a:solidFill>
                <a:srgbClr val="FF0000"/>
              </a:solidFill>
              <a:latin typeface="Times New Roman"/>
              <a:ea typeface="Times New Roman"/>
              <a:cs typeface="Times New Roman"/>
              <a:sym typeface="Times New Roman"/>
            </a:endParaRPr>
          </a:p>
        </p:txBody>
      </p:sp>
      <p:sp>
        <p:nvSpPr>
          <p:cNvPr id="14" name="Google Shape;399;p40"/>
          <p:cNvSpPr/>
          <p:nvPr/>
        </p:nvSpPr>
        <p:spPr>
          <a:xfrm>
            <a:off x="422033" y="1522627"/>
            <a:ext cx="9595423" cy="553442"/>
          </a:xfrm>
          <a:prstGeom prst="rect">
            <a:avLst/>
          </a:prstGeom>
          <a:noFill/>
          <a:ln>
            <a:noFill/>
          </a:ln>
        </p:spPr>
        <p:txBody>
          <a:bodyPr spcFirstLastPara="1" wrap="square" lIns="121350" tIns="60675" rIns="121350" bIns="60675" anchor="ctr" anchorCtr="0">
            <a:noAutofit/>
          </a:bodyPr>
          <a:lstStyle/>
          <a:p>
            <a:pPr marL="0" marR="0" lvl="0" indent="0" algn="l" rtl="0">
              <a:spcBef>
                <a:spcPts val="0"/>
              </a:spcBef>
              <a:spcAft>
                <a:spcPts val="0"/>
              </a:spcAft>
              <a:buNone/>
            </a:pPr>
            <a:r>
              <a:rPr lang="en-US" sz="2800" dirty="0">
                <a:solidFill>
                  <a:schemeClr val="dk1"/>
                </a:solidFill>
                <a:latin typeface="Times New Roman"/>
                <a:ea typeface="Times New Roman"/>
                <a:cs typeface="Times New Roman"/>
                <a:sym typeface="Times New Roman"/>
              </a:rPr>
              <a:t>- </a:t>
            </a:r>
            <a:r>
              <a:rPr lang="en-US" sz="2800" dirty="0" smtClean="0">
                <a:solidFill>
                  <a:schemeClr val="dk1"/>
                </a:solidFill>
                <a:latin typeface="Times New Roman"/>
                <a:ea typeface="Times New Roman"/>
                <a:cs typeface="Times New Roman"/>
                <a:sym typeface="Times New Roman"/>
              </a:rPr>
              <a:t>30 đồng: Nhờ hàng xóm lo ma chay</a:t>
            </a:r>
            <a:r>
              <a:rPr lang="en-US" sz="2800" dirty="0" smtClean="0">
                <a:solidFill>
                  <a:schemeClr val="dk1"/>
                </a:solidFill>
                <a:latin typeface="Times New Roman"/>
                <a:ea typeface="Times New Roman"/>
                <a:cs typeface="Times New Roman"/>
                <a:sym typeface="Times New Roman"/>
              </a:rPr>
              <a:t> </a:t>
            </a:r>
            <a:endParaRPr sz="2800" b="1" dirty="0">
              <a:solidFill>
                <a:srgbClr val="FF0000"/>
              </a:solidFill>
              <a:latin typeface="Times New Roman"/>
              <a:ea typeface="Times New Roman"/>
              <a:cs typeface="Times New Roman"/>
              <a:sym typeface="Times New Roman"/>
            </a:endParaRPr>
          </a:p>
        </p:txBody>
      </p:sp>
      <p:sp>
        <p:nvSpPr>
          <p:cNvPr id="15" name="Google Shape;399;p40"/>
          <p:cNvSpPr/>
          <p:nvPr/>
        </p:nvSpPr>
        <p:spPr>
          <a:xfrm>
            <a:off x="422033" y="2285245"/>
            <a:ext cx="9595423" cy="553442"/>
          </a:xfrm>
          <a:prstGeom prst="rect">
            <a:avLst/>
          </a:prstGeom>
          <a:noFill/>
          <a:ln>
            <a:noFill/>
          </a:ln>
        </p:spPr>
        <p:txBody>
          <a:bodyPr spcFirstLastPara="1" wrap="square" lIns="121350" tIns="60675" rIns="121350" bIns="60675" anchor="ctr" anchorCtr="0">
            <a:noAutofit/>
          </a:bodyPr>
          <a:lstStyle/>
          <a:p>
            <a:pPr marL="0" marR="0" lvl="0" indent="0" algn="l" rtl="0">
              <a:spcBef>
                <a:spcPts val="0"/>
              </a:spcBef>
              <a:spcAft>
                <a:spcPts val="0"/>
              </a:spcAft>
              <a:buNone/>
            </a:pPr>
            <a:r>
              <a:rPr lang="en-US" sz="2800" dirty="0" smtClean="0">
                <a:solidFill>
                  <a:schemeClr val="dk1"/>
                </a:solidFill>
                <a:latin typeface="Times New Roman"/>
                <a:ea typeface="Times New Roman"/>
                <a:cs typeface="Times New Roman"/>
                <a:sym typeface="Times New Roman"/>
              </a:rPr>
              <a:t>-Ăn bả chó</a:t>
            </a:r>
            <a:endParaRPr sz="2800" b="1" dirty="0">
              <a:solidFill>
                <a:srgbClr val="FF0000"/>
              </a:solidFill>
              <a:latin typeface="Times New Roman"/>
              <a:ea typeface="Times New Roman"/>
              <a:cs typeface="Times New Roman"/>
              <a:sym typeface="Times New Roman"/>
            </a:endParaRPr>
          </a:p>
        </p:txBody>
      </p:sp>
      <p:sp>
        <p:nvSpPr>
          <p:cNvPr id="16" name="Google Shape;426;p42"/>
          <p:cNvSpPr txBox="1"/>
          <p:nvPr/>
        </p:nvSpPr>
        <p:spPr>
          <a:xfrm>
            <a:off x="325324" y="3777584"/>
            <a:ext cx="11684228" cy="553992"/>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None/>
            </a:pPr>
            <a:r>
              <a:rPr lang="en-US" sz="2800" b="1" dirty="0" smtClean="0">
                <a:solidFill>
                  <a:srgbClr val="045C15"/>
                </a:solidFill>
                <a:latin typeface="Times New Roman"/>
                <a:ea typeface="Times New Roman"/>
                <a:cs typeface="Times New Roman"/>
                <a:sym typeface="Times New Roman"/>
              </a:rPr>
              <a:t>    </a:t>
            </a:r>
            <a:r>
              <a:rPr lang="en-US" sz="2800" b="1" dirty="0">
                <a:solidFill>
                  <a:srgbClr val="045C15"/>
                </a:solidFill>
                <a:latin typeface="Times New Roman"/>
                <a:ea typeface="Times New Roman"/>
                <a:cs typeface="Times New Roman"/>
                <a:sym typeface="Times New Roman"/>
              </a:rPr>
              <a:t>Tố cáo xã hội tàn ác đã đẩy con người lương thiện, tử tế vào chỗ chết.</a:t>
            </a:r>
            <a:endParaRPr sz="2800" b="1" dirty="0">
              <a:solidFill>
                <a:srgbClr val="045C15"/>
              </a:solidFill>
              <a:latin typeface="Times New Roman"/>
              <a:ea typeface="Times New Roman"/>
              <a:cs typeface="Times New Roman"/>
              <a:sym typeface="Times New Roman"/>
            </a:endParaRPr>
          </a:p>
        </p:txBody>
      </p:sp>
      <p:sp>
        <p:nvSpPr>
          <p:cNvPr id="17" name="Google Shape;424;p42"/>
          <p:cNvSpPr txBox="1"/>
          <p:nvPr/>
        </p:nvSpPr>
        <p:spPr>
          <a:xfrm>
            <a:off x="785609" y="4493310"/>
            <a:ext cx="10078388" cy="984879"/>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None/>
            </a:pPr>
            <a:r>
              <a:rPr lang="en-US" sz="2800" b="1" dirty="0">
                <a:solidFill>
                  <a:srgbClr val="FF0000"/>
                </a:solidFill>
                <a:latin typeface="Times New Roman"/>
                <a:ea typeface="Times New Roman"/>
                <a:cs typeface="Times New Roman"/>
                <a:sym typeface="Times New Roman"/>
              </a:rPr>
              <a:t>=&gt;</a:t>
            </a:r>
            <a:r>
              <a:rPr lang="en-US" sz="2800" b="1" dirty="0">
                <a:solidFill>
                  <a:srgbClr val="0000FF"/>
                </a:solidFill>
                <a:latin typeface="Times New Roman"/>
                <a:ea typeface="Times New Roman"/>
                <a:cs typeface="Times New Roman"/>
                <a:sym typeface="Times New Roman"/>
              </a:rPr>
              <a:t> </a:t>
            </a:r>
            <a:r>
              <a:rPr lang="en-US" sz="2800" b="1" dirty="0">
                <a:solidFill>
                  <a:srgbClr val="FF0000"/>
                </a:solidFill>
                <a:latin typeface="Times New Roman"/>
                <a:ea typeface="Times New Roman"/>
                <a:cs typeface="Times New Roman"/>
                <a:sym typeface="Times New Roman"/>
              </a:rPr>
              <a:t>Niềm tin và sự trân trọng của tác giả trước phẩm chất cao đẹp của người nông dân trước Cách mạng.</a:t>
            </a:r>
            <a:endParaRPr sz="2800" b="1" dirty="0">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 calcmode="lin" valueType="num">
                                      <p:cBhvr additive="base">
                                        <p:cTn id="7" dur="500"/>
                                        <p:tgtEl>
                                          <p:spTgt spid="40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fade">
                                      <p:cBhvr>
                                        <p:cTn id="12" dur="500"/>
                                        <p:tgtEl>
                                          <p:spTgt spid="3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5"/>
                                        </p:tgtEl>
                                        <p:attrNameLst>
                                          <p:attrName>style.visibility</p:attrName>
                                        </p:attrNameLst>
                                      </p:cBhvr>
                                      <p:to>
                                        <p:strVal val="visible"/>
                                      </p:to>
                                    </p:set>
                                    <p:animEffect transition="in" filter="fade">
                                      <p:cBhvr>
                                        <p:cTn id="17" dur="500"/>
                                        <p:tgtEl>
                                          <p:spTgt spid="3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41"/>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409" name="Google Shape;409;p41"/>
          <p:cNvPicPr preferRelativeResize="0"/>
          <p:nvPr/>
        </p:nvPicPr>
        <p:blipFill rotWithShape="1">
          <a:blip r:embed="rId4">
            <a:alphaModFix/>
          </a:blip>
          <a:srcRect l="22909" t="20364" r="6455" b="9817"/>
          <a:stretch/>
        </p:blipFill>
        <p:spPr>
          <a:xfrm>
            <a:off x="-1" y="9832"/>
            <a:ext cx="12334877" cy="6858000"/>
          </a:xfrm>
          <a:prstGeom prst="rect">
            <a:avLst/>
          </a:prstGeom>
          <a:noFill/>
          <a:ln>
            <a:noFill/>
          </a:ln>
        </p:spPr>
      </p:pic>
      <p:sp>
        <p:nvSpPr>
          <p:cNvPr id="410" name="Google Shape;410;p41"/>
          <p:cNvSpPr txBox="1"/>
          <p:nvPr/>
        </p:nvSpPr>
        <p:spPr>
          <a:xfrm>
            <a:off x="411524" y="1781043"/>
            <a:ext cx="11511826" cy="2154430"/>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None/>
            </a:pPr>
            <a:r>
              <a:rPr lang="en-US" sz="4400">
                <a:solidFill>
                  <a:srgbClr val="0000FF"/>
                </a:solidFill>
                <a:latin typeface="Times New Roman"/>
                <a:ea typeface="Times New Roman"/>
                <a:cs typeface="Times New Roman"/>
                <a:sym typeface="Times New Roman"/>
              </a:rPr>
              <a:t>      Sau khi bán cậu Vàng, lão Hạc có thể chọn con đường sống nhưng vì sao lão lại chọn cái chết đau đớn và dữ dội như vậy?</a:t>
            </a:r>
            <a:endParaRPr sz="4400">
              <a:solidFill>
                <a:srgbClr val="0000FF"/>
              </a:solidFill>
              <a:latin typeface="Times New Roman"/>
              <a:ea typeface="Times New Roman"/>
              <a:cs typeface="Times New Roman"/>
              <a:sym typeface="Times New Roman"/>
            </a:endParaRPr>
          </a:p>
        </p:txBody>
      </p:sp>
      <p:sp>
        <p:nvSpPr>
          <p:cNvPr id="411" name="Google Shape;411;p41"/>
          <p:cNvSpPr txBox="1"/>
          <p:nvPr/>
        </p:nvSpPr>
        <p:spPr>
          <a:xfrm>
            <a:off x="3094891" y="646146"/>
            <a:ext cx="4572001" cy="800213"/>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None/>
            </a:pPr>
            <a:r>
              <a:rPr lang="en-US" sz="4400">
                <a:solidFill>
                  <a:srgbClr val="0000FF"/>
                </a:solidFill>
                <a:latin typeface="Times New Roman"/>
                <a:ea typeface="Times New Roman"/>
                <a:cs typeface="Times New Roman"/>
                <a:sym typeface="Times New Roman"/>
              </a:rPr>
              <a:t>  </a:t>
            </a:r>
            <a:r>
              <a:rPr lang="en-US" sz="4400" b="1" i="1">
                <a:solidFill>
                  <a:srgbClr val="FF0000"/>
                </a:solidFill>
                <a:latin typeface="Times New Roman"/>
                <a:ea typeface="Times New Roman"/>
                <a:cs typeface="Times New Roman"/>
                <a:sym typeface="Times New Roman"/>
              </a:rPr>
              <a:t>Cùng suy ngẫm:</a:t>
            </a:r>
            <a:endParaRPr sz="4400" b="1" i="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500"/>
                                        <p:tgtEl>
                                          <p:spTgt spid="4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
                                        </p:tgtEl>
                                        <p:attrNameLst>
                                          <p:attrName>style.visibility</p:attrName>
                                        </p:attrNameLst>
                                      </p:cBhvr>
                                      <p:to>
                                        <p:strVal val="visible"/>
                                      </p:to>
                                    </p:set>
                                    <p:animEffect transition="in" filter="fade">
                                      <p:cBhvr>
                                        <p:cTn id="12" dur="5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43"/>
          <p:cNvPicPr preferRelativeResize="0"/>
          <p:nvPr/>
        </p:nvPicPr>
        <p:blipFill rotWithShape="1">
          <a:blip r:embed="rId3">
            <a:alphaModFix/>
          </a:blip>
          <a:srcRect/>
          <a:stretch/>
        </p:blipFill>
        <p:spPr>
          <a:xfrm>
            <a:off x="1877960" y="0"/>
            <a:ext cx="10314040" cy="6858000"/>
          </a:xfrm>
          <a:prstGeom prst="rect">
            <a:avLst/>
          </a:prstGeom>
          <a:noFill/>
          <a:ln>
            <a:noFill/>
          </a:ln>
        </p:spPr>
      </p:pic>
      <p:sp>
        <p:nvSpPr>
          <p:cNvPr id="436" name="Google Shape;436;p43"/>
          <p:cNvSpPr/>
          <p:nvPr/>
        </p:nvSpPr>
        <p:spPr>
          <a:xfrm>
            <a:off x="-1" y="0"/>
            <a:ext cx="1877961" cy="6858000"/>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dirty="0">
              <a:solidFill>
                <a:srgbClr val="FF0000"/>
              </a:solidFill>
              <a:latin typeface="Times New Roman"/>
              <a:ea typeface="Times New Roman"/>
              <a:cs typeface="Times New Roman"/>
              <a:sym typeface="Times New Roman"/>
            </a:endParaRPr>
          </a:p>
        </p:txBody>
      </p:sp>
      <p:pic>
        <p:nvPicPr>
          <p:cNvPr id="437" name="Google Shape;437;p43" descr="book2"/>
          <p:cNvPicPr preferRelativeResize="0"/>
          <p:nvPr/>
        </p:nvPicPr>
        <p:blipFill rotWithShape="1">
          <a:blip r:embed="rId4">
            <a:alphaModFix/>
          </a:blip>
          <a:srcRect/>
          <a:stretch/>
        </p:blipFill>
        <p:spPr>
          <a:xfrm>
            <a:off x="24579" y="5791200"/>
            <a:ext cx="1730326" cy="1066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10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44"/>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444" name="Google Shape;444;p44"/>
          <p:cNvPicPr preferRelativeResize="0"/>
          <p:nvPr/>
        </p:nvPicPr>
        <p:blipFill rotWithShape="1">
          <a:blip r:embed="rId4">
            <a:alphaModFix/>
          </a:blip>
          <a:srcRect l="22909" t="20364" r="6455" b="9817"/>
          <a:stretch/>
        </p:blipFill>
        <p:spPr>
          <a:xfrm>
            <a:off x="-1" y="9832"/>
            <a:ext cx="12334877" cy="6858000"/>
          </a:xfrm>
          <a:prstGeom prst="rect">
            <a:avLst/>
          </a:prstGeom>
          <a:noFill/>
          <a:ln>
            <a:noFill/>
          </a:ln>
        </p:spPr>
      </p:pic>
      <p:sp>
        <p:nvSpPr>
          <p:cNvPr id="445" name="Google Shape;445;p44"/>
          <p:cNvSpPr txBox="1"/>
          <p:nvPr/>
        </p:nvSpPr>
        <p:spPr>
          <a:xfrm>
            <a:off x="417577" y="1298708"/>
            <a:ext cx="7448233" cy="2154430"/>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None/>
            </a:pPr>
            <a:r>
              <a:rPr lang="en-US" sz="4400">
                <a:solidFill>
                  <a:srgbClr val="0000FF"/>
                </a:solidFill>
                <a:latin typeface="Times New Roman"/>
                <a:ea typeface="Times New Roman"/>
                <a:cs typeface="Times New Roman"/>
                <a:sym typeface="Times New Roman"/>
              </a:rPr>
              <a:t>     </a:t>
            </a:r>
            <a:r>
              <a:rPr lang="en-US" sz="4400">
                <a:solidFill>
                  <a:schemeClr val="dk1"/>
                </a:solidFill>
                <a:latin typeface="Times New Roman"/>
                <a:ea typeface="Times New Roman"/>
                <a:cs typeface="Times New Roman"/>
                <a:sym typeface="Times New Roman"/>
              </a:rPr>
              <a:t>Ông giáo cũng có nỗi khổ của sự nghèo túng: “Kiếp ai cũng thế thôi…”</a:t>
            </a:r>
            <a:endParaRPr sz="4400">
              <a:solidFill>
                <a:schemeClr val="dk1"/>
              </a:solidFill>
              <a:latin typeface="Times New Roman"/>
              <a:ea typeface="Times New Roman"/>
              <a:cs typeface="Times New Roman"/>
              <a:sym typeface="Times New Roman"/>
            </a:endParaRPr>
          </a:p>
        </p:txBody>
      </p:sp>
      <p:pic>
        <p:nvPicPr>
          <p:cNvPr id="446" name="Google Shape;446;p44"/>
          <p:cNvPicPr preferRelativeResize="0"/>
          <p:nvPr/>
        </p:nvPicPr>
        <p:blipFill rotWithShape="1">
          <a:blip r:embed="rId5">
            <a:alphaModFix/>
          </a:blip>
          <a:srcRect/>
          <a:stretch/>
        </p:blipFill>
        <p:spPr>
          <a:xfrm>
            <a:off x="7727668" y="748396"/>
            <a:ext cx="4255180" cy="3355619"/>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Effect transition="in" filter="fade">
                                      <p:cBhvr>
                                        <p:cTn id="7"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6" descr="image"/>
          <p:cNvPicPr preferRelativeResize="0"/>
          <p:nvPr/>
        </p:nvPicPr>
        <p:blipFill rotWithShape="1">
          <a:blip r:embed="rId3">
            <a:alphaModFix/>
          </a:blip>
          <a:srcRect/>
          <a:stretch/>
        </p:blipFill>
        <p:spPr>
          <a:xfrm>
            <a:off x="9063943" y="4876800"/>
            <a:ext cx="1376363" cy="1981200"/>
          </a:xfrm>
          <a:prstGeom prst="rect">
            <a:avLst/>
          </a:prstGeom>
          <a:noFill/>
          <a:ln>
            <a:noFill/>
          </a:ln>
        </p:spPr>
      </p:pic>
      <p:pic>
        <p:nvPicPr>
          <p:cNvPr id="177" name="Google Shape;177;p26" descr="image"/>
          <p:cNvPicPr preferRelativeResize="0"/>
          <p:nvPr/>
        </p:nvPicPr>
        <p:blipFill rotWithShape="1">
          <a:blip r:embed="rId3">
            <a:alphaModFix/>
          </a:blip>
          <a:srcRect/>
          <a:stretch/>
        </p:blipFill>
        <p:spPr>
          <a:xfrm>
            <a:off x="10057828" y="4642578"/>
            <a:ext cx="1376363" cy="1981200"/>
          </a:xfrm>
          <a:prstGeom prst="rect">
            <a:avLst/>
          </a:prstGeom>
          <a:noFill/>
          <a:ln>
            <a:noFill/>
          </a:ln>
        </p:spPr>
      </p:pic>
      <p:pic>
        <p:nvPicPr>
          <p:cNvPr id="178" name="Google Shape;178;p26" descr="image"/>
          <p:cNvPicPr preferRelativeResize="0"/>
          <p:nvPr/>
        </p:nvPicPr>
        <p:blipFill rotWithShape="1">
          <a:blip r:embed="rId3">
            <a:alphaModFix/>
          </a:blip>
          <a:srcRect/>
          <a:stretch/>
        </p:blipFill>
        <p:spPr>
          <a:xfrm>
            <a:off x="9369646" y="4219002"/>
            <a:ext cx="1376363" cy="1981200"/>
          </a:xfrm>
          <a:prstGeom prst="rect">
            <a:avLst/>
          </a:prstGeom>
          <a:noFill/>
          <a:ln>
            <a:noFill/>
          </a:ln>
        </p:spPr>
      </p:pic>
      <p:pic>
        <p:nvPicPr>
          <p:cNvPr id="179" name="Google Shape;179;p26"/>
          <p:cNvPicPr preferRelativeResize="0"/>
          <p:nvPr/>
        </p:nvPicPr>
        <p:blipFill rotWithShape="1">
          <a:blip r:embed="rId4">
            <a:alphaModFix/>
          </a:blip>
          <a:srcRect/>
          <a:stretch/>
        </p:blipFill>
        <p:spPr>
          <a:xfrm>
            <a:off x="1" y="0"/>
            <a:ext cx="12192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2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45"/>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453" name="Google Shape;453;p45"/>
          <p:cNvPicPr preferRelativeResize="0"/>
          <p:nvPr/>
        </p:nvPicPr>
        <p:blipFill rotWithShape="1">
          <a:blip r:embed="rId4">
            <a:alphaModFix/>
          </a:blip>
          <a:srcRect l="22909" t="20364" r="6455" b="9817"/>
          <a:stretch/>
        </p:blipFill>
        <p:spPr>
          <a:xfrm>
            <a:off x="-1" y="9832"/>
            <a:ext cx="12334877" cy="6858000"/>
          </a:xfrm>
          <a:prstGeom prst="rect">
            <a:avLst/>
          </a:prstGeom>
          <a:noFill/>
          <a:ln>
            <a:noFill/>
          </a:ln>
        </p:spPr>
      </p:pic>
      <p:sp>
        <p:nvSpPr>
          <p:cNvPr id="454" name="Google Shape;454;p45"/>
          <p:cNvSpPr txBox="1"/>
          <p:nvPr/>
        </p:nvSpPr>
        <p:spPr>
          <a:xfrm>
            <a:off x="417577" y="1298708"/>
            <a:ext cx="7448233" cy="2154430"/>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None/>
            </a:pPr>
            <a:r>
              <a:rPr lang="en-US" sz="4400">
                <a:solidFill>
                  <a:srgbClr val="0000FF"/>
                </a:solidFill>
                <a:latin typeface="Times New Roman"/>
                <a:ea typeface="Times New Roman"/>
                <a:cs typeface="Times New Roman"/>
                <a:sym typeface="Times New Roman"/>
              </a:rPr>
              <a:t>    Hãy tìm một số câu nói thể hiện sự trăn trở của ông giáo khi nói về lão Hạc.</a:t>
            </a:r>
            <a:endParaRPr sz="4400">
              <a:solidFill>
                <a:srgbClr val="FF0066"/>
              </a:solidFill>
              <a:latin typeface="Times New Roman"/>
              <a:ea typeface="Times New Roman"/>
              <a:cs typeface="Times New Roman"/>
              <a:sym typeface="Times New Roman"/>
            </a:endParaRPr>
          </a:p>
        </p:txBody>
      </p:sp>
      <p:pic>
        <p:nvPicPr>
          <p:cNvPr id="455" name="Google Shape;455;p45"/>
          <p:cNvPicPr preferRelativeResize="0"/>
          <p:nvPr/>
        </p:nvPicPr>
        <p:blipFill rotWithShape="1">
          <a:blip r:embed="rId5">
            <a:alphaModFix/>
          </a:blip>
          <a:srcRect/>
          <a:stretch/>
        </p:blipFill>
        <p:spPr>
          <a:xfrm>
            <a:off x="7727668" y="748396"/>
            <a:ext cx="4255180" cy="3355619"/>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5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46"/>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462" name="Google Shape;462;p46"/>
          <p:cNvPicPr preferRelativeResize="0"/>
          <p:nvPr/>
        </p:nvPicPr>
        <p:blipFill rotWithShape="1">
          <a:blip r:embed="rId4">
            <a:alphaModFix/>
          </a:blip>
          <a:srcRect l="22909" t="20364" r="6455" b="9817"/>
          <a:stretch/>
        </p:blipFill>
        <p:spPr>
          <a:xfrm>
            <a:off x="-1" y="9832"/>
            <a:ext cx="12334877" cy="6858000"/>
          </a:xfrm>
          <a:prstGeom prst="rect">
            <a:avLst/>
          </a:prstGeom>
          <a:noFill/>
          <a:ln>
            <a:noFill/>
          </a:ln>
        </p:spPr>
      </p:pic>
      <p:pic>
        <p:nvPicPr>
          <p:cNvPr id="463" name="Google Shape;463;p46" descr="图片包含 事情, 镜子&#10;&#10;已生成高可信度的说明"/>
          <p:cNvPicPr preferRelativeResize="0"/>
          <p:nvPr/>
        </p:nvPicPr>
        <p:blipFill rotWithShape="1">
          <a:blip r:embed="rId5">
            <a:alphaModFix/>
          </a:blip>
          <a:srcRect t="26820"/>
          <a:stretch/>
        </p:blipFill>
        <p:spPr>
          <a:xfrm>
            <a:off x="72585" y="1060886"/>
            <a:ext cx="6901029" cy="5050179"/>
          </a:xfrm>
          <a:prstGeom prst="rect">
            <a:avLst/>
          </a:prstGeom>
          <a:noFill/>
          <a:ln>
            <a:noFill/>
          </a:ln>
        </p:spPr>
      </p:pic>
      <p:sp>
        <p:nvSpPr>
          <p:cNvPr id="464" name="Google Shape;464;p46"/>
          <p:cNvSpPr/>
          <p:nvPr/>
        </p:nvSpPr>
        <p:spPr>
          <a:xfrm>
            <a:off x="1387366" y="2115822"/>
            <a:ext cx="4498427" cy="2274656"/>
          </a:xfrm>
          <a:prstGeom prst="rect">
            <a:avLst/>
          </a:prstGeom>
          <a:noFill/>
          <a:ln>
            <a:noFill/>
          </a:ln>
        </p:spPr>
        <p:txBody>
          <a:bodyPr spcFirstLastPara="1" wrap="square" lIns="121900" tIns="60950" rIns="121900" bIns="60950" anchor="t" anchorCtr="0">
            <a:noAutofit/>
          </a:bodyPr>
          <a:lstStyle/>
          <a:p>
            <a:pPr marL="0" marR="0" lvl="0" indent="0" algn="ctr" rtl="0">
              <a:lnSpc>
                <a:spcPct val="120000"/>
              </a:lnSpc>
              <a:spcBef>
                <a:spcPts val="0"/>
              </a:spcBef>
              <a:spcAft>
                <a:spcPts val="0"/>
              </a:spcAft>
              <a:buClr>
                <a:schemeClr val="dk1"/>
              </a:buClr>
              <a:buSzPts val="4000"/>
              <a:buFont typeface="Times New Roman"/>
              <a:buNone/>
            </a:pPr>
            <a:r>
              <a:rPr lang="en-US" sz="4000" b="1">
                <a:solidFill>
                  <a:schemeClr val="dk1"/>
                </a:solidFill>
                <a:latin typeface="Times New Roman"/>
                <a:ea typeface="Times New Roman"/>
                <a:cs typeface="Times New Roman"/>
                <a:sym typeface="Times New Roman"/>
              </a:rPr>
              <a:t>Cuộc đời quả thật cứ mỗi ngày một thêm đáng buồn…</a:t>
            </a:r>
            <a:endParaRPr sz="4000" b="1">
              <a:solidFill>
                <a:schemeClr val="dk1"/>
              </a:solidFill>
              <a:latin typeface="Times New Roman"/>
              <a:ea typeface="Times New Roman"/>
              <a:cs typeface="Times New Roman"/>
              <a:sym typeface="Times New Roman"/>
            </a:endParaRPr>
          </a:p>
        </p:txBody>
      </p:sp>
      <p:sp>
        <p:nvSpPr>
          <p:cNvPr id="465" name="Google Shape;465;p46"/>
          <p:cNvSpPr/>
          <p:nvPr/>
        </p:nvSpPr>
        <p:spPr>
          <a:xfrm>
            <a:off x="6973614" y="1475091"/>
            <a:ext cx="4566748" cy="3816423"/>
          </a:xfrm>
          <a:prstGeom prst="rect">
            <a:avLst/>
          </a:prstGeom>
          <a:noFill/>
          <a:ln>
            <a:noFill/>
          </a:ln>
        </p:spPr>
        <p:txBody>
          <a:bodyPr spcFirstLastPara="1" wrap="square" lIns="121900" tIns="60950" rIns="121900" bIns="60950" anchor="t" anchorCtr="0">
            <a:noAutofit/>
          </a:bodyPr>
          <a:lstStyle/>
          <a:p>
            <a:pPr marL="0" marR="0" lvl="0" indent="0" algn="ctr" rtl="0">
              <a:spcBef>
                <a:spcPts val="0"/>
              </a:spcBef>
              <a:spcAft>
                <a:spcPts val="0"/>
              </a:spcAft>
              <a:buNone/>
            </a:pPr>
            <a:r>
              <a:rPr lang="en-US" sz="4000">
                <a:solidFill>
                  <a:srgbClr val="FF0066"/>
                </a:solidFill>
                <a:latin typeface="Times New Roman"/>
                <a:ea typeface="Times New Roman"/>
                <a:cs typeface="Times New Roman"/>
                <a:sym typeface="Times New Roman"/>
              </a:rPr>
              <a:t>🡪 Ông thất vọng vì sự thay đổi trong tính cách của lão Hạc. (Một người giàu lòng tự trọng lại ăn cắp như Binh Tư)</a:t>
            </a:r>
            <a:endParaRPr sz="4000">
              <a:solidFill>
                <a:srgbClr val="FF0066"/>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4"/>
                                        </p:tgtEl>
                                        <p:attrNameLst>
                                          <p:attrName>style.visibility</p:attrName>
                                        </p:attrNameLst>
                                      </p:cBhvr>
                                      <p:to>
                                        <p:strVal val="visible"/>
                                      </p:to>
                                    </p:set>
                                    <p:animEffect transition="in" filter="fade">
                                      <p:cBhvr>
                                        <p:cTn id="7" dur="2000"/>
                                        <p:tgtEl>
                                          <p:spTgt spid="464"/>
                                        </p:tgtEl>
                                      </p:cBhvr>
                                    </p:animEffect>
                                  </p:childTnLst>
                                </p:cTn>
                              </p:par>
                              <p:par>
                                <p:cTn id="8" presetID="10" presetClass="entr" presetSubtype="0" fill="hold" nodeType="withEffect">
                                  <p:stCondLst>
                                    <p:cond delay="0"/>
                                  </p:stCondLst>
                                  <p:childTnLst>
                                    <p:set>
                                      <p:cBhvr>
                                        <p:cTn id="9" dur="1" fill="hold">
                                          <p:stCondLst>
                                            <p:cond delay="0"/>
                                          </p:stCondLst>
                                        </p:cTn>
                                        <p:tgtEl>
                                          <p:spTgt spid="463"/>
                                        </p:tgtEl>
                                        <p:attrNameLst>
                                          <p:attrName>style.visibility</p:attrName>
                                        </p:attrNameLst>
                                      </p:cBhvr>
                                      <p:to>
                                        <p:strVal val="visible"/>
                                      </p:to>
                                    </p:set>
                                    <p:animEffect transition="in" filter="fade">
                                      <p:cBhvr>
                                        <p:cTn id="10" dur="2000"/>
                                        <p:tgtEl>
                                          <p:spTgt spid="4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5"/>
                                        </p:tgtEl>
                                        <p:attrNameLst>
                                          <p:attrName>style.visibility</p:attrName>
                                        </p:attrNameLst>
                                      </p:cBhvr>
                                      <p:to>
                                        <p:strVal val="visible"/>
                                      </p:to>
                                    </p:set>
                                    <p:animEffect transition="in" filter="fade">
                                      <p:cBhvr>
                                        <p:cTn id="15"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47"/>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472" name="Google Shape;472;p47"/>
          <p:cNvPicPr preferRelativeResize="0"/>
          <p:nvPr/>
        </p:nvPicPr>
        <p:blipFill rotWithShape="1">
          <a:blip r:embed="rId4">
            <a:alphaModFix/>
          </a:blip>
          <a:srcRect l="22909" t="20364" r="6455" b="9817"/>
          <a:stretch/>
        </p:blipFill>
        <p:spPr>
          <a:xfrm>
            <a:off x="362856" y="0"/>
            <a:ext cx="12334877" cy="6858000"/>
          </a:xfrm>
          <a:prstGeom prst="rect">
            <a:avLst/>
          </a:prstGeom>
          <a:noFill/>
          <a:ln>
            <a:noFill/>
          </a:ln>
        </p:spPr>
      </p:pic>
      <p:pic>
        <p:nvPicPr>
          <p:cNvPr id="473" name="Google Shape;473;p47" descr="图片包含 事情, 镜子&#10;&#10;已生成高可信度的说明"/>
          <p:cNvPicPr preferRelativeResize="0"/>
          <p:nvPr/>
        </p:nvPicPr>
        <p:blipFill rotWithShape="1">
          <a:blip r:embed="rId5">
            <a:alphaModFix/>
          </a:blip>
          <a:srcRect t="26820"/>
          <a:stretch/>
        </p:blipFill>
        <p:spPr>
          <a:xfrm>
            <a:off x="-113168" y="1136686"/>
            <a:ext cx="6766688" cy="4951868"/>
          </a:xfrm>
          <a:prstGeom prst="rect">
            <a:avLst/>
          </a:prstGeom>
          <a:noFill/>
          <a:ln>
            <a:noFill/>
          </a:ln>
        </p:spPr>
      </p:pic>
      <p:sp>
        <p:nvSpPr>
          <p:cNvPr id="474" name="Google Shape;474;p47"/>
          <p:cNvSpPr/>
          <p:nvPr/>
        </p:nvSpPr>
        <p:spPr>
          <a:xfrm>
            <a:off x="730468" y="1967830"/>
            <a:ext cx="4945120" cy="3207667"/>
          </a:xfrm>
          <a:prstGeom prst="rect">
            <a:avLst/>
          </a:prstGeom>
          <a:noFill/>
          <a:ln>
            <a:noFill/>
          </a:ln>
        </p:spPr>
        <p:txBody>
          <a:bodyPr spcFirstLastPara="1" wrap="square" lIns="121900" tIns="60950" rIns="121900" bIns="60950" anchor="t" anchorCtr="0">
            <a:noAutofit/>
          </a:bodyPr>
          <a:lstStyle/>
          <a:p>
            <a:pPr marL="0" marR="0" lvl="0" indent="0" algn="ctr" rtl="0">
              <a:lnSpc>
                <a:spcPct val="120000"/>
              </a:lnSpc>
              <a:spcBef>
                <a:spcPts val="0"/>
              </a:spcBef>
              <a:spcAft>
                <a:spcPts val="0"/>
              </a:spcAft>
              <a:buClr>
                <a:schemeClr val="dk1"/>
              </a:buClr>
              <a:buSzPts val="3400"/>
              <a:buFont typeface="Times New Roman"/>
              <a:buNone/>
            </a:pPr>
            <a:r>
              <a:rPr lang="en-US" sz="3400">
                <a:solidFill>
                  <a:schemeClr val="dk1"/>
                </a:solidFill>
                <a:latin typeface="Times New Roman"/>
                <a:ea typeface="Times New Roman"/>
                <a:cs typeface="Times New Roman"/>
                <a:sym typeface="Times New Roman"/>
              </a:rPr>
              <a:t>Không! Cuộc đời </a:t>
            </a:r>
            <a:endParaRPr sz="3400">
              <a:solidFill>
                <a:schemeClr val="dk1"/>
              </a:solidFill>
              <a:latin typeface="Times New Roman"/>
              <a:ea typeface="Times New Roman"/>
              <a:cs typeface="Times New Roman"/>
              <a:sym typeface="Times New Roman"/>
            </a:endParaRPr>
          </a:p>
          <a:p>
            <a:pPr marL="0" marR="0" lvl="0" indent="0" algn="ctr" rtl="0">
              <a:lnSpc>
                <a:spcPct val="120000"/>
              </a:lnSpc>
              <a:spcBef>
                <a:spcPts val="0"/>
              </a:spcBef>
              <a:spcAft>
                <a:spcPts val="0"/>
              </a:spcAft>
              <a:buClr>
                <a:schemeClr val="dk1"/>
              </a:buClr>
              <a:buSzPts val="3400"/>
              <a:buFont typeface="Times New Roman"/>
              <a:buNone/>
            </a:pPr>
            <a:r>
              <a:rPr lang="en-US" sz="3400">
                <a:solidFill>
                  <a:schemeClr val="dk1"/>
                </a:solidFill>
                <a:latin typeface="Times New Roman"/>
                <a:ea typeface="Times New Roman"/>
                <a:cs typeface="Times New Roman"/>
                <a:sym typeface="Times New Roman"/>
              </a:rPr>
              <a:t>chưa hẳn đã đáng buồn, hay vẫn đáng buồn nhưng lại đáng buồn theo một nghĩa khác.</a:t>
            </a:r>
            <a:endParaRPr sz="3400" b="1">
              <a:solidFill>
                <a:schemeClr val="dk1"/>
              </a:solidFill>
              <a:latin typeface="Times New Roman"/>
              <a:ea typeface="Times New Roman"/>
              <a:cs typeface="Times New Roman"/>
              <a:sym typeface="Times New Roman"/>
            </a:endParaRPr>
          </a:p>
        </p:txBody>
      </p:sp>
      <p:sp>
        <p:nvSpPr>
          <p:cNvPr id="475" name="Google Shape;475;p47"/>
          <p:cNvSpPr/>
          <p:nvPr/>
        </p:nvSpPr>
        <p:spPr>
          <a:xfrm>
            <a:off x="6340485" y="3761819"/>
            <a:ext cx="5223645" cy="2092875"/>
          </a:xfrm>
          <a:prstGeom prst="rect">
            <a:avLst/>
          </a:prstGeom>
          <a:noFill/>
          <a:ln>
            <a:noFill/>
          </a:ln>
        </p:spPr>
        <p:txBody>
          <a:bodyPr spcFirstLastPara="1" wrap="square" lIns="121900" tIns="60950" rIns="121900" bIns="60950" anchor="t" anchorCtr="0">
            <a:noAutofit/>
          </a:bodyPr>
          <a:lstStyle/>
          <a:p>
            <a:pPr marL="0" marR="0" lvl="0" indent="0" algn="just" rtl="0">
              <a:spcBef>
                <a:spcPts val="0"/>
              </a:spcBef>
              <a:spcAft>
                <a:spcPts val="0"/>
              </a:spcAft>
              <a:buNone/>
            </a:pPr>
            <a:r>
              <a:rPr lang="en-US" sz="3200">
                <a:solidFill>
                  <a:srgbClr val="FF0066"/>
                </a:solidFill>
                <a:latin typeface="Times New Roman"/>
                <a:ea typeface="Times New Roman"/>
                <a:cs typeface="Times New Roman"/>
                <a:sym typeface="Times New Roman"/>
              </a:rPr>
              <a:t>+ Buồn theo nghĩa khác: </a:t>
            </a:r>
            <a:r>
              <a:rPr lang="en-US" sz="3200">
                <a:solidFill>
                  <a:srgbClr val="0000FF"/>
                </a:solidFill>
                <a:latin typeface="Times New Roman"/>
                <a:ea typeface="Times New Roman"/>
                <a:cs typeface="Times New Roman"/>
                <a:sym typeface="Times New Roman"/>
              </a:rPr>
              <a:t>Con người lương thiện phải chết vì không tìm được miếng ăn tối thiểu</a:t>
            </a:r>
            <a:endParaRPr sz="3200">
              <a:solidFill>
                <a:srgbClr val="0000FF"/>
              </a:solidFill>
              <a:latin typeface="Times New Roman"/>
              <a:ea typeface="Times New Roman"/>
              <a:cs typeface="Times New Roman"/>
              <a:sym typeface="Times New Roman"/>
            </a:endParaRPr>
          </a:p>
        </p:txBody>
      </p:sp>
      <p:sp>
        <p:nvSpPr>
          <p:cNvPr id="476" name="Google Shape;476;p47"/>
          <p:cNvSpPr/>
          <p:nvPr/>
        </p:nvSpPr>
        <p:spPr>
          <a:xfrm>
            <a:off x="6340486" y="1003306"/>
            <a:ext cx="5223645" cy="2092875"/>
          </a:xfrm>
          <a:prstGeom prst="rect">
            <a:avLst/>
          </a:prstGeom>
          <a:noFill/>
          <a:ln>
            <a:noFill/>
          </a:ln>
        </p:spPr>
        <p:txBody>
          <a:bodyPr spcFirstLastPara="1" wrap="square" lIns="121900" tIns="60950" rIns="121900" bIns="60950" anchor="t" anchorCtr="0">
            <a:noAutofit/>
          </a:bodyPr>
          <a:lstStyle/>
          <a:p>
            <a:pPr marL="0" marR="0" lvl="0" indent="0" algn="just" rtl="0">
              <a:spcBef>
                <a:spcPts val="0"/>
              </a:spcBef>
              <a:spcAft>
                <a:spcPts val="0"/>
              </a:spcAft>
              <a:buNone/>
            </a:pPr>
            <a:r>
              <a:rPr lang="en-US" sz="3200">
                <a:solidFill>
                  <a:srgbClr val="FF0066"/>
                </a:solidFill>
                <a:latin typeface="Times New Roman"/>
                <a:ea typeface="Times New Roman"/>
                <a:cs typeface="Times New Roman"/>
                <a:sym typeface="Times New Roman"/>
              </a:rPr>
              <a:t>+ Chưa hẳn đã đáng buồn: </a:t>
            </a:r>
            <a:r>
              <a:rPr lang="en-US" sz="3200">
                <a:solidFill>
                  <a:srgbClr val="0000FF"/>
                </a:solidFill>
                <a:latin typeface="Times New Roman"/>
                <a:ea typeface="Times New Roman"/>
                <a:cs typeface="Times New Roman"/>
                <a:sym typeface="Times New Roman"/>
              </a:rPr>
              <a:t>Không có gì huỷ hoại nhân phẩm con người lương thiện như lão Hạc</a:t>
            </a:r>
            <a:endParaRPr sz="3200">
              <a:solidFill>
                <a:srgbClr val="0000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2000"/>
                                        <p:tgtEl>
                                          <p:spTgt spid="474"/>
                                        </p:tgtEl>
                                      </p:cBhvr>
                                    </p:animEffect>
                                  </p:childTnLst>
                                </p:cTn>
                              </p:par>
                              <p:par>
                                <p:cTn id="8" presetID="10" presetClass="entr" presetSubtype="0" fill="hold" nodeType="withEffect">
                                  <p:stCondLst>
                                    <p:cond delay="0"/>
                                  </p:stCondLst>
                                  <p:childTnLst>
                                    <p:set>
                                      <p:cBhvr>
                                        <p:cTn id="9" dur="1" fill="hold">
                                          <p:stCondLst>
                                            <p:cond delay="0"/>
                                          </p:stCondLst>
                                        </p:cTn>
                                        <p:tgtEl>
                                          <p:spTgt spid="473"/>
                                        </p:tgtEl>
                                        <p:attrNameLst>
                                          <p:attrName>style.visibility</p:attrName>
                                        </p:attrNameLst>
                                      </p:cBhvr>
                                      <p:to>
                                        <p:strVal val="visible"/>
                                      </p:to>
                                    </p:set>
                                    <p:animEffect transition="in" filter="fade">
                                      <p:cBhvr>
                                        <p:cTn id="10" dur="2000"/>
                                        <p:tgtEl>
                                          <p:spTgt spid="4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1250"/>
                                  </p:stCondLst>
                                  <p:childTnLst>
                                    <p:set>
                                      <p:cBhvr>
                                        <p:cTn id="14" dur="1" fill="hold">
                                          <p:stCondLst>
                                            <p:cond delay="0"/>
                                          </p:stCondLst>
                                        </p:cTn>
                                        <p:tgtEl>
                                          <p:spTgt spid="476"/>
                                        </p:tgtEl>
                                        <p:attrNameLst>
                                          <p:attrName>style.visibility</p:attrName>
                                        </p:attrNameLst>
                                      </p:cBhvr>
                                      <p:to>
                                        <p:strVal val="visible"/>
                                      </p:to>
                                    </p:set>
                                    <p:animEffect transition="in" filter="fade">
                                      <p:cBhvr>
                                        <p:cTn id="15" dur="500"/>
                                        <p:tgtEl>
                                          <p:spTgt spid="4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5"/>
                                        </p:tgtEl>
                                        <p:attrNameLst>
                                          <p:attrName>style.visibility</p:attrName>
                                        </p:attrNameLst>
                                      </p:cBhvr>
                                      <p:to>
                                        <p:strVal val="visible"/>
                                      </p:to>
                                    </p:set>
                                    <p:animEffect transition="in" filter="fade">
                                      <p:cBhvr>
                                        <p:cTn id="20" dur="5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48"/>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483" name="Google Shape;483;p48"/>
          <p:cNvPicPr preferRelativeResize="0"/>
          <p:nvPr/>
        </p:nvPicPr>
        <p:blipFill rotWithShape="1">
          <a:blip r:embed="rId4">
            <a:alphaModFix/>
          </a:blip>
          <a:srcRect l="22909" t="20364" r="6455" b="9817"/>
          <a:stretch/>
        </p:blipFill>
        <p:spPr>
          <a:xfrm>
            <a:off x="-1" y="9832"/>
            <a:ext cx="12334877" cy="6858000"/>
          </a:xfrm>
          <a:prstGeom prst="rect">
            <a:avLst/>
          </a:prstGeom>
          <a:noFill/>
          <a:ln>
            <a:noFill/>
          </a:ln>
        </p:spPr>
      </p:pic>
      <p:pic>
        <p:nvPicPr>
          <p:cNvPr id="484" name="Google Shape;484;p48" descr="图片包含 事情, 镜子&#10;&#10;已生成高可信度的说明"/>
          <p:cNvPicPr preferRelativeResize="0"/>
          <p:nvPr/>
        </p:nvPicPr>
        <p:blipFill rotWithShape="1">
          <a:blip r:embed="rId5">
            <a:alphaModFix/>
          </a:blip>
          <a:srcRect t="26820"/>
          <a:stretch/>
        </p:blipFill>
        <p:spPr>
          <a:xfrm>
            <a:off x="-142877" y="746234"/>
            <a:ext cx="8277883" cy="6057762"/>
          </a:xfrm>
          <a:prstGeom prst="rect">
            <a:avLst/>
          </a:prstGeom>
          <a:noFill/>
          <a:ln>
            <a:noFill/>
          </a:ln>
        </p:spPr>
      </p:pic>
      <p:sp>
        <p:nvSpPr>
          <p:cNvPr id="485" name="Google Shape;485;p48"/>
          <p:cNvSpPr/>
          <p:nvPr/>
        </p:nvSpPr>
        <p:spPr>
          <a:xfrm>
            <a:off x="1387366" y="1968678"/>
            <a:ext cx="5286704" cy="3447091"/>
          </a:xfrm>
          <a:prstGeom prst="rect">
            <a:avLst/>
          </a:prstGeom>
          <a:noFill/>
          <a:ln>
            <a:noFill/>
          </a:ln>
        </p:spPr>
        <p:txBody>
          <a:bodyPr spcFirstLastPara="1" wrap="square" lIns="121900" tIns="60950" rIns="121900" bIns="60950" anchor="t" anchorCtr="0">
            <a:noAutofit/>
          </a:bodyPr>
          <a:lstStyle/>
          <a:p>
            <a:pPr marL="0" marR="0" lvl="0" indent="0" algn="ctr" rtl="0">
              <a:spcBef>
                <a:spcPts val="0"/>
              </a:spcBef>
              <a:spcAft>
                <a:spcPts val="0"/>
              </a:spcAft>
              <a:buNone/>
            </a:pPr>
            <a:r>
              <a:rPr lang="en-US" sz="3600">
                <a:solidFill>
                  <a:schemeClr val="dk1"/>
                </a:solidFill>
                <a:latin typeface="Times New Roman"/>
                <a:ea typeface="Times New Roman"/>
                <a:cs typeface="Times New Roman"/>
                <a:sym typeface="Times New Roman"/>
              </a:rPr>
              <a:t>Chao ôi! Đối với những người ở quanh ta, nếu ta không cố tìm mà hiểu họ, thì ta chỉ thấy họ gàn dở, ngu ngốc…..không bao giờ ta thương…</a:t>
            </a:r>
            <a:endParaRPr sz="3600">
              <a:solidFill>
                <a:schemeClr val="dk1"/>
              </a:solidFill>
              <a:latin typeface="Times New Roman"/>
              <a:ea typeface="Times New Roman"/>
              <a:cs typeface="Times New Roman"/>
              <a:sym typeface="Times New Roman"/>
            </a:endParaRPr>
          </a:p>
        </p:txBody>
      </p:sp>
      <p:sp>
        <p:nvSpPr>
          <p:cNvPr id="486" name="Google Shape;486;p48"/>
          <p:cNvSpPr/>
          <p:nvPr/>
        </p:nvSpPr>
        <p:spPr>
          <a:xfrm>
            <a:off x="8061436" y="1222844"/>
            <a:ext cx="3478926" cy="4431976"/>
          </a:xfrm>
          <a:prstGeom prst="rect">
            <a:avLst/>
          </a:prstGeom>
          <a:noFill/>
          <a:ln>
            <a:noFill/>
          </a:ln>
        </p:spPr>
        <p:txBody>
          <a:bodyPr spcFirstLastPara="1" wrap="square" lIns="121900" tIns="60950" rIns="121900" bIns="60950" anchor="t" anchorCtr="0">
            <a:noAutofit/>
          </a:bodyPr>
          <a:lstStyle/>
          <a:p>
            <a:pPr marL="0" marR="0" lvl="0" indent="0" algn="ctr" rtl="0">
              <a:spcBef>
                <a:spcPts val="0"/>
              </a:spcBef>
              <a:spcAft>
                <a:spcPts val="0"/>
              </a:spcAft>
              <a:buNone/>
            </a:pPr>
            <a:r>
              <a:rPr lang="en-US" sz="4000">
                <a:solidFill>
                  <a:srgbClr val="FF0066"/>
                </a:solidFill>
                <a:latin typeface="Times New Roman"/>
                <a:ea typeface="Times New Roman"/>
                <a:cs typeface="Times New Roman"/>
                <a:sym typeface="Times New Roman"/>
              </a:rPr>
              <a:t>🡪 Hiểu đời, hiểu người, có lòng vị tha cao cả, tự nhắc nhở mình cố tìm hiểu và đồng cảm với họ.</a:t>
            </a:r>
            <a:endParaRPr sz="4000">
              <a:solidFill>
                <a:srgbClr val="FF0066"/>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2000"/>
                                        <p:tgtEl>
                                          <p:spTgt spid="485"/>
                                        </p:tgtEl>
                                      </p:cBhvr>
                                    </p:animEffect>
                                  </p:childTnLst>
                                </p:cTn>
                              </p:par>
                              <p:par>
                                <p:cTn id="8" presetID="10" presetClass="entr" presetSubtype="0" fill="hold" nodeType="withEffect">
                                  <p:stCondLst>
                                    <p:cond delay="0"/>
                                  </p:stCondLst>
                                  <p:childTnLst>
                                    <p:set>
                                      <p:cBhvr>
                                        <p:cTn id="9" dur="1" fill="hold">
                                          <p:stCondLst>
                                            <p:cond delay="0"/>
                                          </p:stCondLst>
                                        </p:cTn>
                                        <p:tgtEl>
                                          <p:spTgt spid="484"/>
                                        </p:tgtEl>
                                        <p:attrNameLst>
                                          <p:attrName>style.visibility</p:attrName>
                                        </p:attrNameLst>
                                      </p:cBhvr>
                                      <p:to>
                                        <p:strVal val="visible"/>
                                      </p:to>
                                    </p:set>
                                    <p:animEffect transition="in" filter="fade">
                                      <p:cBhvr>
                                        <p:cTn id="10" dur="2000"/>
                                        <p:tgtEl>
                                          <p:spTgt spid="4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6"/>
                                        </p:tgtEl>
                                        <p:attrNameLst>
                                          <p:attrName>style.visibility</p:attrName>
                                        </p:attrNameLst>
                                      </p:cBhvr>
                                      <p:to>
                                        <p:strVal val="visible"/>
                                      </p:to>
                                    </p:set>
                                    <p:animEffect transition="in" filter="fade">
                                      <p:cBhvr>
                                        <p:cTn id="15"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49"/>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493" name="Google Shape;493;p49"/>
          <p:cNvPicPr preferRelativeResize="0"/>
          <p:nvPr/>
        </p:nvPicPr>
        <p:blipFill rotWithShape="1">
          <a:blip r:embed="rId4">
            <a:alphaModFix/>
          </a:blip>
          <a:srcRect l="22909" t="20364" r="6455" b="9817"/>
          <a:stretch/>
        </p:blipFill>
        <p:spPr>
          <a:xfrm>
            <a:off x="-71439" y="0"/>
            <a:ext cx="12334877" cy="6858000"/>
          </a:xfrm>
          <a:prstGeom prst="rect">
            <a:avLst/>
          </a:prstGeom>
          <a:noFill/>
          <a:ln>
            <a:noFill/>
          </a:ln>
        </p:spPr>
      </p:pic>
      <p:pic>
        <p:nvPicPr>
          <p:cNvPr id="494" name="Google Shape;494;p49"/>
          <p:cNvPicPr preferRelativeResize="0"/>
          <p:nvPr/>
        </p:nvPicPr>
        <p:blipFill rotWithShape="1">
          <a:blip r:embed="rId5">
            <a:alphaModFix/>
          </a:blip>
          <a:srcRect/>
          <a:stretch/>
        </p:blipFill>
        <p:spPr>
          <a:xfrm>
            <a:off x="211016" y="267361"/>
            <a:ext cx="11709008" cy="632327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50"/>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501" name="Google Shape;501;p50"/>
          <p:cNvPicPr preferRelativeResize="0"/>
          <p:nvPr/>
        </p:nvPicPr>
        <p:blipFill rotWithShape="1">
          <a:blip r:embed="rId4">
            <a:alphaModFix/>
          </a:blip>
          <a:srcRect l="22909" t="20364" r="6455" b="9817"/>
          <a:stretch/>
        </p:blipFill>
        <p:spPr>
          <a:xfrm>
            <a:off x="38883" y="0"/>
            <a:ext cx="12334877" cy="6858000"/>
          </a:xfrm>
          <a:prstGeom prst="rect">
            <a:avLst/>
          </a:prstGeom>
          <a:noFill/>
          <a:ln>
            <a:noFill/>
          </a:ln>
        </p:spPr>
      </p:pic>
      <p:sp>
        <p:nvSpPr>
          <p:cNvPr id="502" name="Google Shape;502;p50"/>
          <p:cNvSpPr/>
          <p:nvPr/>
        </p:nvSpPr>
        <p:spPr>
          <a:xfrm>
            <a:off x="146638" y="2419142"/>
            <a:ext cx="12262246" cy="1354211"/>
          </a:xfrm>
          <a:prstGeom prst="rect">
            <a:avLst/>
          </a:prstGeom>
          <a:no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4000" b="1" dirty="0">
              <a:solidFill>
                <a:srgbClr val="FF0066"/>
              </a:solidFill>
              <a:latin typeface="Times New Roman"/>
              <a:ea typeface="Times New Roman"/>
              <a:cs typeface="Times New Roman"/>
              <a:sym typeface="Times New Roman"/>
            </a:endParaRPr>
          </a:p>
        </p:txBody>
      </p:sp>
      <p:pic>
        <p:nvPicPr>
          <p:cNvPr id="503" name="Google Shape;503;p50" descr="book2"/>
          <p:cNvPicPr preferRelativeResize="0"/>
          <p:nvPr/>
        </p:nvPicPr>
        <p:blipFill rotWithShape="1">
          <a:blip r:embed="rId5">
            <a:alphaModFix/>
          </a:blip>
          <a:srcRect/>
          <a:stretch/>
        </p:blipFill>
        <p:spPr>
          <a:xfrm>
            <a:off x="10269415" y="5574110"/>
            <a:ext cx="1682695" cy="1066800"/>
          </a:xfrm>
          <a:prstGeom prst="rect">
            <a:avLst/>
          </a:prstGeom>
          <a:noFill/>
          <a:ln>
            <a:noFill/>
          </a:ln>
        </p:spPr>
      </p:pic>
      <p:sp>
        <p:nvSpPr>
          <p:cNvPr id="504" name="Google Shape;504;p50"/>
          <p:cNvSpPr/>
          <p:nvPr/>
        </p:nvSpPr>
        <p:spPr>
          <a:xfrm>
            <a:off x="181761" y="1072746"/>
            <a:ext cx="12191999" cy="2400657"/>
          </a:xfrm>
          <a:prstGeom prst="rect">
            <a:avLst/>
          </a:prstGeom>
          <a:noFill/>
          <a:ln>
            <a:noFill/>
          </a:ln>
        </p:spPr>
        <p:txBody>
          <a:bodyPr spcFirstLastPara="1" wrap="square" lIns="91425" tIns="45700" rIns="91425" bIns="45700" anchor="ctr" anchorCtr="0">
            <a:noAutofit/>
          </a:bodyPr>
          <a:lstStyle/>
          <a:p>
            <a:pPr marL="571500" marR="0" lvl="0" indent="-571500" algn="l" rtl="0">
              <a:spcBef>
                <a:spcPts val="0"/>
              </a:spcBef>
              <a:spcAft>
                <a:spcPts val="0"/>
              </a:spcAft>
              <a:buFontTx/>
              <a:buChar char="-"/>
            </a:pPr>
            <a:r>
              <a:rPr lang="en-US" sz="4000" dirty="0" smtClean="0">
                <a:solidFill>
                  <a:schemeClr val="tx1"/>
                </a:solidFill>
                <a:latin typeface="Times New Roman"/>
                <a:ea typeface="Times New Roman"/>
                <a:cs typeface="Times New Roman"/>
                <a:sym typeface="Times New Roman"/>
              </a:rPr>
              <a:t>Nghèo khổ. Nỗi đau phải bán sách</a:t>
            </a:r>
          </a:p>
          <a:p>
            <a:pPr marL="571500" marR="0" lvl="0" indent="-571500" algn="l" rtl="0">
              <a:spcBef>
                <a:spcPts val="0"/>
              </a:spcBef>
              <a:spcAft>
                <a:spcPts val="0"/>
              </a:spcAft>
              <a:buFontTx/>
              <a:buChar char="-"/>
            </a:pPr>
            <a:r>
              <a:rPr lang="en-US" sz="4000" dirty="0" smtClean="0">
                <a:solidFill>
                  <a:schemeClr val="tx1"/>
                </a:solidFill>
                <a:latin typeface="Times New Roman"/>
                <a:ea typeface="Times New Roman"/>
                <a:cs typeface="Times New Roman"/>
                <a:sym typeface="Times New Roman"/>
              </a:rPr>
              <a:t>Cảm thông, yêu thương, trân trọng người nông dân</a:t>
            </a:r>
          </a:p>
          <a:p>
            <a:pPr marL="571500" marR="0" lvl="0" indent="-571500" algn="l" rtl="0">
              <a:spcBef>
                <a:spcPts val="0"/>
              </a:spcBef>
              <a:spcAft>
                <a:spcPts val="0"/>
              </a:spcAft>
              <a:buFontTx/>
              <a:buChar char="-"/>
            </a:pPr>
            <a:r>
              <a:rPr lang="en-US" sz="4000" dirty="0" smtClean="0">
                <a:solidFill>
                  <a:schemeClr val="tx1"/>
                </a:solidFill>
                <a:latin typeface="Times New Roman"/>
                <a:ea typeface="Times New Roman"/>
                <a:cs typeface="Times New Roman"/>
                <a:sym typeface="Times New Roman"/>
              </a:rPr>
              <a:t>Người kể, chứng kiến, tham gia câu chuyện</a:t>
            </a:r>
          </a:p>
          <a:p>
            <a:pPr marR="0" lvl="0" algn="l" rtl="0">
              <a:spcBef>
                <a:spcPts val="0"/>
              </a:spcBef>
              <a:spcAft>
                <a:spcPts val="0"/>
              </a:spcAft>
            </a:pPr>
            <a:r>
              <a:rPr lang="en-US" sz="4000" dirty="0" smtClean="0">
                <a:solidFill>
                  <a:schemeClr val="tx1"/>
                </a:solidFill>
                <a:latin typeface="Times New Roman"/>
                <a:ea typeface="Times New Roman"/>
                <a:cs typeface="Times New Roman"/>
                <a:sym typeface="Times New Roman"/>
              </a:rPr>
              <a:t>=&gt; Hình ảnh người trí thức nghèo trong XH cũ</a:t>
            </a:r>
            <a:endParaRPr sz="4000" dirty="0">
              <a:solidFill>
                <a:schemeClr val="tx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3000" i="0" u="none" strike="noStrike" cap="none" dirty="0">
              <a:solidFill>
                <a:schemeClr val="tx1"/>
              </a:solidFill>
              <a:latin typeface="Times New Roman"/>
              <a:ea typeface="Times New Roman"/>
              <a:cs typeface="Times New Roman"/>
              <a:sym typeface="Times New Roman"/>
            </a:endParaRPr>
          </a:p>
        </p:txBody>
      </p:sp>
      <p:sp>
        <p:nvSpPr>
          <p:cNvPr id="2" name="Rectangle 1"/>
          <p:cNvSpPr/>
          <p:nvPr/>
        </p:nvSpPr>
        <p:spPr>
          <a:xfrm>
            <a:off x="699934" y="0"/>
            <a:ext cx="6615915" cy="1015663"/>
          </a:xfrm>
          <a:prstGeom prst="rect">
            <a:avLst/>
          </a:prstGeom>
        </p:spPr>
        <p:txBody>
          <a:bodyPr wrap="none">
            <a:spAutoFit/>
          </a:bodyPr>
          <a:lstStyle/>
          <a:p>
            <a:pPr lvl="0" algn="ctr"/>
            <a:r>
              <a:rPr lang="en-US" sz="6000" dirty="0">
                <a:solidFill>
                  <a:srgbClr val="FF0000"/>
                </a:solidFill>
                <a:latin typeface="Times New Roman"/>
                <a:ea typeface="Times New Roman"/>
                <a:cs typeface="Times New Roman"/>
                <a:sym typeface="Times New Roman"/>
              </a:rPr>
              <a:t>2. </a:t>
            </a:r>
            <a:r>
              <a:rPr lang="en-US" sz="6000" u="sng" dirty="0">
                <a:solidFill>
                  <a:srgbClr val="FF0000"/>
                </a:solidFill>
                <a:latin typeface="Times New Roman"/>
                <a:ea typeface="Times New Roman"/>
                <a:cs typeface="Times New Roman"/>
                <a:sym typeface="Times New Roman"/>
              </a:rPr>
              <a:t>Nhân vật ông giáo</a:t>
            </a:r>
            <a:endParaRPr lang="en-US" sz="6000" u="sng" dirty="0">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02"/>
                                        </p:tgtEl>
                                        <p:attrNameLst>
                                          <p:attrName>style.visibility</p:attrName>
                                        </p:attrNameLst>
                                      </p:cBhvr>
                                      <p:to>
                                        <p:strVal val="visible"/>
                                      </p:to>
                                    </p:set>
                                    <p:animEffect transition="in" filter="fade">
                                      <p:cBhvr>
                                        <p:cTn id="11"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51"/>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511" name="Google Shape;511;p51"/>
          <p:cNvPicPr preferRelativeResize="0"/>
          <p:nvPr/>
        </p:nvPicPr>
        <p:blipFill rotWithShape="1">
          <a:blip r:embed="rId4">
            <a:alphaModFix/>
          </a:blip>
          <a:srcRect l="22909" t="20364" r="6455" b="9817"/>
          <a:stretch/>
        </p:blipFill>
        <p:spPr>
          <a:xfrm>
            <a:off x="-1" y="0"/>
            <a:ext cx="12334877" cy="6858000"/>
          </a:xfrm>
          <a:prstGeom prst="rect">
            <a:avLst/>
          </a:prstGeom>
          <a:noFill/>
          <a:ln>
            <a:noFill/>
          </a:ln>
        </p:spPr>
      </p:pic>
      <p:sp>
        <p:nvSpPr>
          <p:cNvPr id="512" name="Google Shape;512;p51"/>
          <p:cNvSpPr/>
          <p:nvPr/>
        </p:nvSpPr>
        <p:spPr>
          <a:xfrm>
            <a:off x="4683828" y="1546882"/>
            <a:ext cx="2824350" cy="1512793"/>
          </a:xfrm>
          <a:prstGeom prst="roundRect">
            <a:avLst>
              <a:gd name="adj" fmla="val 16667"/>
            </a:avLst>
          </a:prstGeom>
          <a:gradFill>
            <a:gsLst>
              <a:gs pos="0">
                <a:srgbClr val="F0F0F0"/>
              </a:gs>
              <a:gs pos="100000">
                <a:srgbClr val="F1F1F1"/>
              </a:gs>
            </a:gsLst>
            <a:lin ang="2700000" scaled="0"/>
          </a:gradFill>
          <a:ln w="38100" cap="flat" cmpd="sng">
            <a:solidFill>
              <a:srgbClr val="FFFFFF"/>
            </a:solidFill>
            <a:prstDash val="solid"/>
            <a:miter lim="800000"/>
            <a:headEnd type="none" w="sm" len="sm"/>
            <a:tailEnd type="none" w="sm" len="sm"/>
          </a:ln>
          <a:effectLst>
            <a:outerShdw blurRad="203200" dist="88900" dir="8100000" sx="102000" sy="102000" algn="tr" rotWithShape="0">
              <a:srgbClr val="000000">
                <a:alpha val="29803"/>
              </a:srgbClr>
            </a:outerShdw>
          </a:effectLst>
        </p:spPr>
        <p:txBody>
          <a:bodyPr spcFirstLastPara="1" wrap="square" lIns="90300" tIns="45150" rIns="90300" bIns="45150" anchor="ctr" anchorCtr="0">
            <a:noAutofit/>
          </a:bodyPr>
          <a:lstStyle/>
          <a:p>
            <a:pPr marL="0" marR="0" lvl="0" indent="0" algn="ctr" rtl="0">
              <a:spcBef>
                <a:spcPts val="0"/>
              </a:spcBef>
              <a:spcAft>
                <a:spcPts val="0"/>
              </a:spcAft>
              <a:buNone/>
            </a:pPr>
            <a:endParaRPr sz="2500">
              <a:solidFill>
                <a:srgbClr val="3F3F3F"/>
              </a:solidFill>
              <a:latin typeface="Arial"/>
              <a:ea typeface="Arial"/>
              <a:cs typeface="Arial"/>
              <a:sym typeface="Arial"/>
            </a:endParaRPr>
          </a:p>
        </p:txBody>
      </p:sp>
      <p:sp>
        <p:nvSpPr>
          <p:cNvPr id="513" name="Google Shape;513;p51"/>
          <p:cNvSpPr/>
          <p:nvPr/>
        </p:nvSpPr>
        <p:spPr>
          <a:xfrm>
            <a:off x="4754360" y="4280763"/>
            <a:ext cx="2824350" cy="1512793"/>
          </a:xfrm>
          <a:prstGeom prst="roundRect">
            <a:avLst>
              <a:gd name="adj" fmla="val 16667"/>
            </a:avLst>
          </a:prstGeom>
          <a:gradFill>
            <a:gsLst>
              <a:gs pos="0">
                <a:srgbClr val="F0F0F0"/>
              </a:gs>
              <a:gs pos="100000">
                <a:srgbClr val="F1F1F1"/>
              </a:gs>
            </a:gsLst>
            <a:lin ang="2700000" scaled="0"/>
          </a:gradFill>
          <a:ln w="38100" cap="flat" cmpd="sng">
            <a:solidFill>
              <a:srgbClr val="FFFFFF"/>
            </a:solidFill>
            <a:prstDash val="solid"/>
            <a:miter lim="800000"/>
            <a:headEnd type="none" w="sm" len="sm"/>
            <a:tailEnd type="none" w="sm" len="sm"/>
          </a:ln>
          <a:effectLst>
            <a:outerShdw blurRad="203200" dist="88900" dir="8100000" sx="102000" sy="102000" algn="tr" rotWithShape="0">
              <a:srgbClr val="000000">
                <a:alpha val="29803"/>
              </a:srgbClr>
            </a:outerShdw>
          </a:effectLst>
        </p:spPr>
        <p:txBody>
          <a:bodyPr spcFirstLastPara="1" wrap="square" lIns="90300" tIns="45150" rIns="90300" bIns="45150" anchor="ctr" anchorCtr="0">
            <a:noAutofit/>
          </a:bodyPr>
          <a:lstStyle/>
          <a:p>
            <a:pPr marL="0" marR="0" lvl="0" indent="0" algn="ctr" rtl="0">
              <a:spcBef>
                <a:spcPts val="0"/>
              </a:spcBef>
              <a:spcAft>
                <a:spcPts val="0"/>
              </a:spcAft>
              <a:buNone/>
            </a:pPr>
            <a:endParaRPr sz="2500">
              <a:solidFill>
                <a:srgbClr val="3F3F3F"/>
              </a:solidFill>
              <a:latin typeface="Arial"/>
              <a:ea typeface="Arial"/>
              <a:cs typeface="Arial"/>
              <a:sym typeface="Arial"/>
            </a:endParaRPr>
          </a:p>
        </p:txBody>
      </p:sp>
      <p:grpSp>
        <p:nvGrpSpPr>
          <p:cNvPr id="514" name="Google Shape;514;p51"/>
          <p:cNvGrpSpPr/>
          <p:nvPr/>
        </p:nvGrpSpPr>
        <p:grpSpPr>
          <a:xfrm>
            <a:off x="2228248" y="1760224"/>
            <a:ext cx="2729923" cy="1118441"/>
            <a:chOff x="4304043" y="1286668"/>
            <a:chExt cx="3837944" cy="2757793"/>
          </a:xfrm>
        </p:grpSpPr>
        <p:sp>
          <p:nvSpPr>
            <p:cNvPr id="515" name="Google Shape;515;p51"/>
            <p:cNvSpPr/>
            <p:nvPr/>
          </p:nvSpPr>
          <p:spPr>
            <a:xfrm>
              <a:off x="4304043" y="1286668"/>
              <a:ext cx="3837944" cy="2757793"/>
            </a:xfrm>
            <a:prstGeom prst="roundRect">
              <a:avLst>
                <a:gd name="adj" fmla="val 16667"/>
              </a:avLst>
            </a:prstGeom>
            <a:solidFill>
              <a:srgbClr val="FAC14D"/>
            </a:solidFill>
            <a:ln>
              <a:noFill/>
            </a:ln>
            <a:effectLst>
              <a:outerShdw blurRad="381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3F3F3F"/>
                </a:solidFill>
                <a:latin typeface="Arial"/>
                <a:ea typeface="Arial"/>
                <a:cs typeface="Arial"/>
                <a:sym typeface="Arial"/>
              </a:endParaRPr>
            </a:p>
          </p:txBody>
        </p:sp>
        <p:sp>
          <p:nvSpPr>
            <p:cNvPr id="516" name="Google Shape;516;p51"/>
            <p:cNvSpPr/>
            <p:nvPr/>
          </p:nvSpPr>
          <p:spPr>
            <a:xfrm>
              <a:off x="4351931" y="1367703"/>
              <a:ext cx="3742172" cy="2595722"/>
            </a:xfrm>
            <a:prstGeom prst="roundRect">
              <a:avLst>
                <a:gd name="adj" fmla="val 16667"/>
              </a:avLst>
            </a:prstGeom>
            <a:solidFill>
              <a:srgbClr val="FAC14D"/>
            </a:solidFill>
            <a:ln>
              <a:noFill/>
            </a:ln>
            <a:effectLst>
              <a:outerShdw blurRad="381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3F3F3F"/>
                </a:solidFill>
                <a:latin typeface="Arial"/>
                <a:ea typeface="Arial"/>
                <a:cs typeface="Arial"/>
                <a:sym typeface="Arial"/>
              </a:endParaRPr>
            </a:p>
          </p:txBody>
        </p:sp>
      </p:grpSp>
      <p:grpSp>
        <p:nvGrpSpPr>
          <p:cNvPr id="517" name="Google Shape;517;p51"/>
          <p:cNvGrpSpPr/>
          <p:nvPr/>
        </p:nvGrpSpPr>
        <p:grpSpPr>
          <a:xfrm>
            <a:off x="2228248" y="4513496"/>
            <a:ext cx="2729923" cy="1118441"/>
            <a:chOff x="4304043" y="1286668"/>
            <a:chExt cx="3837944" cy="2757793"/>
          </a:xfrm>
        </p:grpSpPr>
        <p:sp>
          <p:nvSpPr>
            <p:cNvPr id="518" name="Google Shape;518;p51"/>
            <p:cNvSpPr/>
            <p:nvPr/>
          </p:nvSpPr>
          <p:spPr>
            <a:xfrm>
              <a:off x="4304043" y="1286668"/>
              <a:ext cx="3837944" cy="2757793"/>
            </a:xfrm>
            <a:prstGeom prst="roundRect">
              <a:avLst>
                <a:gd name="adj" fmla="val 16667"/>
              </a:avLst>
            </a:prstGeom>
            <a:solidFill>
              <a:srgbClr val="1C9494"/>
            </a:solidFill>
            <a:ln>
              <a:noFill/>
            </a:ln>
            <a:effectLst>
              <a:outerShdw blurRad="381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3F3F3F"/>
                </a:solidFill>
                <a:latin typeface="Arial"/>
                <a:ea typeface="Arial"/>
                <a:cs typeface="Arial"/>
                <a:sym typeface="Arial"/>
              </a:endParaRPr>
            </a:p>
          </p:txBody>
        </p:sp>
        <p:sp>
          <p:nvSpPr>
            <p:cNvPr id="519" name="Google Shape;519;p51"/>
            <p:cNvSpPr/>
            <p:nvPr/>
          </p:nvSpPr>
          <p:spPr>
            <a:xfrm>
              <a:off x="4351931" y="1367703"/>
              <a:ext cx="3742172" cy="2595722"/>
            </a:xfrm>
            <a:prstGeom prst="roundRect">
              <a:avLst>
                <a:gd name="adj" fmla="val 16667"/>
              </a:avLst>
            </a:prstGeom>
            <a:solidFill>
              <a:srgbClr val="1C9494"/>
            </a:solidFill>
            <a:ln>
              <a:noFill/>
            </a:ln>
            <a:effectLst>
              <a:outerShdw blurRad="381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3F3F3F"/>
                </a:solidFill>
                <a:latin typeface="Arial"/>
                <a:ea typeface="Arial"/>
                <a:cs typeface="Arial"/>
                <a:sym typeface="Arial"/>
              </a:endParaRPr>
            </a:p>
          </p:txBody>
        </p:sp>
      </p:grpSp>
      <p:grpSp>
        <p:nvGrpSpPr>
          <p:cNvPr id="520" name="Google Shape;520;p51"/>
          <p:cNvGrpSpPr/>
          <p:nvPr/>
        </p:nvGrpSpPr>
        <p:grpSpPr>
          <a:xfrm>
            <a:off x="677763" y="1414353"/>
            <a:ext cx="3726622" cy="1771058"/>
            <a:chOff x="4304043" y="1286668"/>
            <a:chExt cx="3837944" cy="2757793"/>
          </a:xfrm>
        </p:grpSpPr>
        <p:sp>
          <p:nvSpPr>
            <p:cNvPr id="521" name="Google Shape;521;p51"/>
            <p:cNvSpPr/>
            <p:nvPr/>
          </p:nvSpPr>
          <p:spPr>
            <a:xfrm>
              <a:off x="4304043" y="1286668"/>
              <a:ext cx="3837944" cy="2757793"/>
            </a:xfrm>
            <a:prstGeom prst="roundRect">
              <a:avLst>
                <a:gd name="adj" fmla="val 16667"/>
              </a:avLst>
            </a:prstGeom>
            <a:gradFill>
              <a:gsLst>
                <a:gs pos="0">
                  <a:schemeClr val="lt1"/>
                </a:gs>
                <a:gs pos="62000">
                  <a:srgbClr val="F2F2F2"/>
                </a:gs>
                <a:gs pos="100000">
                  <a:srgbClr val="D8D8D8"/>
                </a:gs>
              </a:gsLst>
              <a:lin ang="8100000" scaled="0"/>
            </a:gradFill>
            <a:ln>
              <a:noFill/>
            </a:ln>
            <a:effectLst>
              <a:outerShdw blurRad="381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3F3F3F"/>
                </a:solidFill>
                <a:latin typeface="Arial"/>
                <a:ea typeface="Arial"/>
                <a:cs typeface="Arial"/>
                <a:sym typeface="Arial"/>
              </a:endParaRPr>
            </a:p>
          </p:txBody>
        </p:sp>
        <p:sp>
          <p:nvSpPr>
            <p:cNvPr id="522" name="Google Shape;522;p51"/>
            <p:cNvSpPr/>
            <p:nvPr/>
          </p:nvSpPr>
          <p:spPr>
            <a:xfrm>
              <a:off x="4351931" y="1367703"/>
              <a:ext cx="3742172" cy="2595722"/>
            </a:xfrm>
            <a:prstGeom prst="roundRect">
              <a:avLst>
                <a:gd name="adj" fmla="val 16667"/>
              </a:avLst>
            </a:prstGeom>
            <a:gradFill>
              <a:gsLst>
                <a:gs pos="0">
                  <a:schemeClr val="lt1"/>
                </a:gs>
                <a:gs pos="42000">
                  <a:srgbClr val="F0F0F0"/>
                </a:gs>
                <a:gs pos="100000">
                  <a:srgbClr val="D8D8D8"/>
                </a:gs>
              </a:gsLst>
              <a:lin ang="18900000" scaled="0"/>
            </a:gradFill>
            <a:ln>
              <a:noFill/>
            </a:ln>
            <a:effectLst>
              <a:outerShdw blurRad="381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3F3F3F"/>
                </a:solidFill>
                <a:latin typeface="Arial"/>
                <a:ea typeface="Arial"/>
                <a:cs typeface="Arial"/>
                <a:sym typeface="Arial"/>
              </a:endParaRPr>
            </a:p>
          </p:txBody>
        </p:sp>
      </p:grpSp>
      <p:grpSp>
        <p:nvGrpSpPr>
          <p:cNvPr id="523" name="Google Shape;523;p51"/>
          <p:cNvGrpSpPr/>
          <p:nvPr/>
        </p:nvGrpSpPr>
        <p:grpSpPr>
          <a:xfrm>
            <a:off x="605307" y="4167625"/>
            <a:ext cx="3873172" cy="1771058"/>
            <a:chOff x="4304043" y="1286668"/>
            <a:chExt cx="3837944" cy="2757793"/>
          </a:xfrm>
        </p:grpSpPr>
        <p:sp>
          <p:nvSpPr>
            <p:cNvPr id="524" name="Google Shape;524;p51"/>
            <p:cNvSpPr/>
            <p:nvPr/>
          </p:nvSpPr>
          <p:spPr>
            <a:xfrm>
              <a:off x="4304043" y="1286668"/>
              <a:ext cx="3837944" cy="2757793"/>
            </a:xfrm>
            <a:prstGeom prst="roundRect">
              <a:avLst>
                <a:gd name="adj" fmla="val 16667"/>
              </a:avLst>
            </a:prstGeom>
            <a:gradFill>
              <a:gsLst>
                <a:gs pos="0">
                  <a:schemeClr val="lt1"/>
                </a:gs>
                <a:gs pos="62000">
                  <a:srgbClr val="F2F2F2"/>
                </a:gs>
                <a:gs pos="100000">
                  <a:srgbClr val="D8D8D8"/>
                </a:gs>
              </a:gsLst>
              <a:lin ang="8100000" scaled="0"/>
            </a:gradFill>
            <a:ln>
              <a:noFill/>
            </a:ln>
            <a:effectLst>
              <a:outerShdw blurRad="381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3F3F3F"/>
                </a:solidFill>
                <a:latin typeface="Arial"/>
                <a:ea typeface="Arial"/>
                <a:cs typeface="Arial"/>
                <a:sym typeface="Arial"/>
              </a:endParaRPr>
            </a:p>
          </p:txBody>
        </p:sp>
        <p:sp>
          <p:nvSpPr>
            <p:cNvPr id="525" name="Google Shape;525;p51"/>
            <p:cNvSpPr/>
            <p:nvPr/>
          </p:nvSpPr>
          <p:spPr>
            <a:xfrm>
              <a:off x="4351931" y="1367703"/>
              <a:ext cx="3742172" cy="2595722"/>
            </a:xfrm>
            <a:prstGeom prst="roundRect">
              <a:avLst>
                <a:gd name="adj" fmla="val 16667"/>
              </a:avLst>
            </a:prstGeom>
            <a:gradFill>
              <a:gsLst>
                <a:gs pos="0">
                  <a:schemeClr val="lt1"/>
                </a:gs>
                <a:gs pos="42000">
                  <a:srgbClr val="F0F0F0"/>
                </a:gs>
                <a:gs pos="100000">
                  <a:srgbClr val="D8D8D8"/>
                </a:gs>
              </a:gsLst>
              <a:lin ang="18900000" scaled="0"/>
            </a:gradFill>
            <a:ln>
              <a:noFill/>
            </a:ln>
            <a:effectLst>
              <a:outerShdw blurRad="381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3F3F3F"/>
                </a:solidFill>
                <a:latin typeface="Arial"/>
                <a:ea typeface="Arial"/>
                <a:cs typeface="Arial"/>
                <a:sym typeface="Arial"/>
              </a:endParaRPr>
            </a:p>
          </p:txBody>
        </p:sp>
      </p:grpSp>
      <p:grpSp>
        <p:nvGrpSpPr>
          <p:cNvPr id="526" name="Google Shape;526;p51"/>
          <p:cNvGrpSpPr/>
          <p:nvPr/>
        </p:nvGrpSpPr>
        <p:grpSpPr>
          <a:xfrm>
            <a:off x="7277369" y="4522798"/>
            <a:ext cx="2729923" cy="1118441"/>
            <a:chOff x="4304043" y="1286668"/>
            <a:chExt cx="3837944" cy="2757793"/>
          </a:xfrm>
        </p:grpSpPr>
        <p:sp>
          <p:nvSpPr>
            <p:cNvPr id="527" name="Google Shape;527;p51"/>
            <p:cNvSpPr/>
            <p:nvPr/>
          </p:nvSpPr>
          <p:spPr>
            <a:xfrm>
              <a:off x="4304043" y="1286668"/>
              <a:ext cx="3837944" cy="2757793"/>
            </a:xfrm>
            <a:prstGeom prst="roundRect">
              <a:avLst>
                <a:gd name="adj" fmla="val 16667"/>
              </a:avLst>
            </a:prstGeom>
            <a:solidFill>
              <a:srgbClr val="F95647"/>
            </a:solidFill>
            <a:ln>
              <a:noFill/>
            </a:ln>
            <a:effectLst>
              <a:outerShdw blurRad="381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3F3F3F"/>
                </a:solidFill>
                <a:latin typeface="Arial"/>
                <a:ea typeface="Arial"/>
                <a:cs typeface="Arial"/>
                <a:sym typeface="Arial"/>
              </a:endParaRPr>
            </a:p>
          </p:txBody>
        </p:sp>
        <p:sp>
          <p:nvSpPr>
            <p:cNvPr id="528" name="Google Shape;528;p51"/>
            <p:cNvSpPr/>
            <p:nvPr/>
          </p:nvSpPr>
          <p:spPr>
            <a:xfrm>
              <a:off x="4351931" y="1367703"/>
              <a:ext cx="3742172" cy="2595722"/>
            </a:xfrm>
            <a:prstGeom prst="roundRect">
              <a:avLst>
                <a:gd name="adj" fmla="val 16667"/>
              </a:avLst>
            </a:prstGeom>
            <a:solidFill>
              <a:srgbClr val="F95647"/>
            </a:solidFill>
            <a:ln>
              <a:noFill/>
            </a:ln>
            <a:effectLst>
              <a:outerShdw blurRad="381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3F3F3F"/>
                </a:solidFill>
                <a:latin typeface="Arial"/>
                <a:ea typeface="Arial"/>
                <a:cs typeface="Arial"/>
                <a:sym typeface="Arial"/>
              </a:endParaRPr>
            </a:p>
          </p:txBody>
        </p:sp>
      </p:grpSp>
      <p:grpSp>
        <p:nvGrpSpPr>
          <p:cNvPr id="529" name="Google Shape;529;p51"/>
          <p:cNvGrpSpPr/>
          <p:nvPr/>
        </p:nvGrpSpPr>
        <p:grpSpPr>
          <a:xfrm>
            <a:off x="7277368" y="1414353"/>
            <a:ext cx="4417476" cy="1771058"/>
            <a:chOff x="5802943" y="1705405"/>
            <a:chExt cx="2970717" cy="1036176"/>
          </a:xfrm>
        </p:grpSpPr>
        <p:sp>
          <p:nvSpPr>
            <p:cNvPr id="530" name="Google Shape;530;p51"/>
            <p:cNvSpPr/>
            <p:nvPr/>
          </p:nvSpPr>
          <p:spPr>
            <a:xfrm>
              <a:off x="5802943" y="1926988"/>
              <a:ext cx="2176829" cy="635129"/>
            </a:xfrm>
            <a:prstGeom prst="roundRect">
              <a:avLst>
                <a:gd name="adj" fmla="val 16667"/>
              </a:avLst>
            </a:prstGeom>
            <a:solidFill>
              <a:srgbClr val="1C9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3F3F3F"/>
                </a:solidFill>
                <a:latin typeface="Arial"/>
                <a:ea typeface="Arial"/>
                <a:cs typeface="Arial"/>
                <a:sym typeface="Arial"/>
              </a:endParaRPr>
            </a:p>
          </p:txBody>
        </p:sp>
        <p:grpSp>
          <p:nvGrpSpPr>
            <p:cNvPr id="531" name="Google Shape;531;p51"/>
            <p:cNvGrpSpPr/>
            <p:nvPr/>
          </p:nvGrpSpPr>
          <p:grpSpPr>
            <a:xfrm>
              <a:off x="6244529" y="1705405"/>
              <a:ext cx="2529131" cy="1036176"/>
              <a:chOff x="4304043" y="1286668"/>
              <a:chExt cx="3837944" cy="2757793"/>
            </a:xfrm>
          </p:grpSpPr>
          <p:sp>
            <p:nvSpPr>
              <p:cNvPr id="532" name="Google Shape;532;p51"/>
              <p:cNvSpPr/>
              <p:nvPr/>
            </p:nvSpPr>
            <p:spPr>
              <a:xfrm>
                <a:off x="4304043" y="1286668"/>
                <a:ext cx="3837944" cy="2757793"/>
              </a:xfrm>
              <a:prstGeom prst="roundRect">
                <a:avLst>
                  <a:gd name="adj" fmla="val 16667"/>
                </a:avLst>
              </a:prstGeom>
              <a:gradFill>
                <a:gsLst>
                  <a:gs pos="0">
                    <a:schemeClr val="lt1"/>
                  </a:gs>
                  <a:gs pos="62000">
                    <a:srgbClr val="F2F2F2"/>
                  </a:gs>
                  <a:gs pos="100000">
                    <a:srgbClr val="D8D8D8"/>
                  </a:gs>
                </a:gsLst>
                <a:lin ang="8100000" scaled="0"/>
              </a:gradFill>
              <a:ln>
                <a:noFill/>
              </a:ln>
              <a:effectLst>
                <a:outerShdw blurRad="381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3F3F3F"/>
                  </a:solidFill>
                  <a:latin typeface="Arial"/>
                  <a:ea typeface="Arial"/>
                  <a:cs typeface="Arial"/>
                  <a:sym typeface="Arial"/>
                </a:endParaRPr>
              </a:p>
            </p:txBody>
          </p:sp>
          <p:sp>
            <p:nvSpPr>
              <p:cNvPr id="533" name="Google Shape;533;p51"/>
              <p:cNvSpPr/>
              <p:nvPr/>
            </p:nvSpPr>
            <p:spPr>
              <a:xfrm>
                <a:off x="4351931" y="1367703"/>
                <a:ext cx="3742172" cy="2595722"/>
              </a:xfrm>
              <a:prstGeom prst="roundRect">
                <a:avLst>
                  <a:gd name="adj" fmla="val 16667"/>
                </a:avLst>
              </a:prstGeom>
              <a:gradFill>
                <a:gsLst>
                  <a:gs pos="0">
                    <a:schemeClr val="lt1"/>
                  </a:gs>
                  <a:gs pos="42000">
                    <a:srgbClr val="F0F0F0"/>
                  </a:gs>
                  <a:gs pos="100000">
                    <a:srgbClr val="D8D8D8"/>
                  </a:gs>
                </a:gsLst>
                <a:lin ang="18900000" scaled="0"/>
              </a:gradFill>
              <a:ln>
                <a:noFill/>
              </a:ln>
              <a:effectLst>
                <a:outerShdw blurRad="381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3F3F3F"/>
                  </a:solidFill>
                  <a:latin typeface="Arial"/>
                  <a:ea typeface="Arial"/>
                  <a:cs typeface="Arial"/>
                  <a:sym typeface="Arial"/>
                </a:endParaRPr>
              </a:p>
            </p:txBody>
          </p:sp>
        </p:grpSp>
      </p:grpSp>
      <p:grpSp>
        <p:nvGrpSpPr>
          <p:cNvPr id="534" name="Google Shape;534;p51"/>
          <p:cNvGrpSpPr/>
          <p:nvPr/>
        </p:nvGrpSpPr>
        <p:grpSpPr>
          <a:xfrm>
            <a:off x="7797095" y="4167625"/>
            <a:ext cx="3897750" cy="1771058"/>
            <a:chOff x="4304043" y="1286668"/>
            <a:chExt cx="3837944" cy="2757793"/>
          </a:xfrm>
        </p:grpSpPr>
        <p:sp>
          <p:nvSpPr>
            <p:cNvPr id="535" name="Google Shape;535;p51"/>
            <p:cNvSpPr/>
            <p:nvPr/>
          </p:nvSpPr>
          <p:spPr>
            <a:xfrm>
              <a:off x="4304043" y="1286668"/>
              <a:ext cx="3837944" cy="2757793"/>
            </a:xfrm>
            <a:prstGeom prst="roundRect">
              <a:avLst>
                <a:gd name="adj" fmla="val 16667"/>
              </a:avLst>
            </a:prstGeom>
            <a:gradFill>
              <a:gsLst>
                <a:gs pos="0">
                  <a:schemeClr val="lt1"/>
                </a:gs>
                <a:gs pos="62000">
                  <a:srgbClr val="F2F2F2"/>
                </a:gs>
                <a:gs pos="100000">
                  <a:srgbClr val="D8D8D8"/>
                </a:gs>
              </a:gsLst>
              <a:lin ang="8100000" scaled="0"/>
            </a:gradFill>
            <a:ln>
              <a:noFill/>
            </a:ln>
            <a:effectLst>
              <a:outerShdw blurRad="381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3F3F3F"/>
                </a:solidFill>
                <a:latin typeface="Arial"/>
                <a:ea typeface="Arial"/>
                <a:cs typeface="Arial"/>
                <a:sym typeface="Arial"/>
              </a:endParaRPr>
            </a:p>
          </p:txBody>
        </p:sp>
        <p:sp>
          <p:nvSpPr>
            <p:cNvPr id="536" name="Google Shape;536;p51"/>
            <p:cNvSpPr/>
            <p:nvPr/>
          </p:nvSpPr>
          <p:spPr>
            <a:xfrm>
              <a:off x="4351931" y="1367703"/>
              <a:ext cx="3742172" cy="2595722"/>
            </a:xfrm>
            <a:prstGeom prst="roundRect">
              <a:avLst>
                <a:gd name="adj" fmla="val 16667"/>
              </a:avLst>
            </a:prstGeom>
            <a:gradFill>
              <a:gsLst>
                <a:gs pos="0">
                  <a:schemeClr val="lt1"/>
                </a:gs>
                <a:gs pos="42000">
                  <a:srgbClr val="F0F0F0"/>
                </a:gs>
                <a:gs pos="100000">
                  <a:srgbClr val="D8D8D8"/>
                </a:gs>
              </a:gsLst>
              <a:lin ang="18900000" scaled="0"/>
            </a:gradFill>
            <a:ln>
              <a:noFill/>
            </a:ln>
            <a:effectLst>
              <a:outerShdw blurRad="381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3F3F3F"/>
                </a:solidFill>
                <a:latin typeface="Arial"/>
                <a:ea typeface="Arial"/>
                <a:cs typeface="Arial"/>
                <a:sym typeface="Arial"/>
              </a:endParaRPr>
            </a:p>
          </p:txBody>
        </p:sp>
      </p:grpSp>
      <p:sp>
        <p:nvSpPr>
          <p:cNvPr id="537" name="Google Shape;537;p51"/>
          <p:cNvSpPr txBox="1"/>
          <p:nvPr/>
        </p:nvSpPr>
        <p:spPr>
          <a:xfrm>
            <a:off x="5121462" y="2000405"/>
            <a:ext cx="2068802" cy="515757"/>
          </a:xfrm>
          <a:prstGeom prst="rect">
            <a:avLst/>
          </a:prstGeom>
          <a:noFill/>
          <a:ln>
            <a:noFill/>
          </a:ln>
        </p:spPr>
        <p:txBody>
          <a:bodyPr spcFirstLastPara="1" wrap="square" lIns="90250" tIns="45125" rIns="90250" bIns="45125" anchor="t" anchorCtr="0">
            <a:spAutoFit/>
          </a:bodyPr>
          <a:lstStyle/>
          <a:p>
            <a:pPr marL="0" marR="0" lvl="0" indent="0" algn="l" rtl="0">
              <a:spcBef>
                <a:spcPts val="0"/>
              </a:spcBef>
              <a:spcAft>
                <a:spcPts val="0"/>
              </a:spcAft>
              <a:buClr>
                <a:srgbClr val="C00000"/>
              </a:buClr>
              <a:buSzPts val="2760"/>
              <a:buFont typeface="Times New Roman"/>
              <a:buNone/>
            </a:pPr>
            <a:r>
              <a:rPr lang="en-US" sz="2760" b="1">
                <a:solidFill>
                  <a:srgbClr val="C00000"/>
                </a:solidFill>
                <a:latin typeface="Times New Roman"/>
                <a:ea typeface="Times New Roman"/>
                <a:cs typeface="Times New Roman"/>
                <a:sym typeface="Times New Roman"/>
              </a:rPr>
              <a:t>NỘI DUNG</a:t>
            </a:r>
            <a:endParaRPr sz="2760" b="1">
              <a:solidFill>
                <a:srgbClr val="C00000"/>
              </a:solidFill>
              <a:latin typeface="Times New Roman"/>
              <a:ea typeface="Times New Roman"/>
              <a:cs typeface="Times New Roman"/>
              <a:sym typeface="Times New Roman"/>
            </a:endParaRPr>
          </a:p>
        </p:txBody>
      </p:sp>
      <p:sp>
        <p:nvSpPr>
          <p:cNvPr id="538" name="Google Shape;538;p51"/>
          <p:cNvSpPr txBox="1"/>
          <p:nvPr/>
        </p:nvSpPr>
        <p:spPr>
          <a:xfrm>
            <a:off x="4989062" y="4596469"/>
            <a:ext cx="2223342" cy="940360"/>
          </a:xfrm>
          <a:prstGeom prst="rect">
            <a:avLst/>
          </a:prstGeom>
          <a:noFill/>
          <a:ln>
            <a:noFill/>
          </a:ln>
        </p:spPr>
        <p:txBody>
          <a:bodyPr spcFirstLastPara="1" wrap="square" lIns="90250" tIns="45125" rIns="90250" bIns="45125" anchor="t" anchorCtr="0">
            <a:spAutoFit/>
          </a:bodyPr>
          <a:lstStyle/>
          <a:p>
            <a:pPr marL="0" marR="0" lvl="0" indent="0" algn="ctr" rtl="0">
              <a:spcBef>
                <a:spcPts val="0"/>
              </a:spcBef>
              <a:spcAft>
                <a:spcPts val="0"/>
              </a:spcAft>
              <a:buClr>
                <a:srgbClr val="C00000"/>
              </a:buClr>
              <a:buSzPts val="2760"/>
              <a:buFont typeface="Times New Roman"/>
              <a:buNone/>
            </a:pPr>
            <a:r>
              <a:rPr lang="en-US" sz="2760" b="1">
                <a:solidFill>
                  <a:srgbClr val="C00000"/>
                </a:solidFill>
                <a:latin typeface="Times New Roman"/>
                <a:ea typeface="Times New Roman"/>
                <a:cs typeface="Times New Roman"/>
                <a:sym typeface="Times New Roman"/>
              </a:rPr>
              <a:t>NGHỆ THUẬT</a:t>
            </a:r>
            <a:endParaRPr sz="2760" b="1">
              <a:solidFill>
                <a:srgbClr val="C00000"/>
              </a:solidFill>
              <a:latin typeface="Times New Roman"/>
              <a:ea typeface="Times New Roman"/>
              <a:cs typeface="Times New Roman"/>
              <a:sym typeface="Times New Roman"/>
            </a:endParaRPr>
          </a:p>
        </p:txBody>
      </p:sp>
      <p:sp>
        <p:nvSpPr>
          <p:cNvPr id="539" name="Google Shape;539;p51"/>
          <p:cNvSpPr txBox="1"/>
          <p:nvPr/>
        </p:nvSpPr>
        <p:spPr>
          <a:xfrm>
            <a:off x="724261" y="1537289"/>
            <a:ext cx="3606494" cy="1568481"/>
          </a:xfrm>
          <a:prstGeom prst="rect">
            <a:avLst/>
          </a:prstGeom>
          <a:noFill/>
          <a:ln>
            <a:noFill/>
          </a:ln>
        </p:spPr>
        <p:txBody>
          <a:bodyPr spcFirstLastPara="1" wrap="square" lIns="90250" tIns="45125" rIns="90250" bIns="45125" anchor="t" anchorCtr="0">
            <a:spAutoFit/>
          </a:bodyPr>
          <a:lstStyle/>
          <a:p>
            <a:pPr marL="0" marR="0" lvl="0" indent="0" algn="ctr" rtl="0">
              <a:spcBef>
                <a:spcPts val="0"/>
              </a:spcBef>
              <a:spcAft>
                <a:spcPts val="0"/>
              </a:spcAft>
              <a:buNone/>
            </a:pPr>
            <a:r>
              <a:rPr lang="en-US" sz="3200">
                <a:solidFill>
                  <a:srgbClr val="002060"/>
                </a:solidFill>
                <a:latin typeface="Times New Roman"/>
                <a:ea typeface="Times New Roman"/>
                <a:cs typeface="Times New Roman"/>
                <a:sym typeface="Times New Roman"/>
              </a:rPr>
              <a:t>Số phận đau thương, bi thảm của người nông dân trước CM</a:t>
            </a:r>
            <a:endParaRPr sz="3200">
              <a:solidFill>
                <a:srgbClr val="002060"/>
              </a:solidFill>
              <a:latin typeface="Times New Roman"/>
              <a:ea typeface="Times New Roman"/>
              <a:cs typeface="Times New Roman"/>
              <a:sym typeface="Times New Roman"/>
            </a:endParaRPr>
          </a:p>
        </p:txBody>
      </p:sp>
      <p:sp>
        <p:nvSpPr>
          <p:cNvPr id="540" name="Google Shape;540;p51"/>
          <p:cNvSpPr txBox="1"/>
          <p:nvPr/>
        </p:nvSpPr>
        <p:spPr>
          <a:xfrm>
            <a:off x="8122015" y="1525644"/>
            <a:ext cx="3341246" cy="1568481"/>
          </a:xfrm>
          <a:prstGeom prst="rect">
            <a:avLst/>
          </a:prstGeom>
          <a:noFill/>
          <a:ln>
            <a:noFill/>
          </a:ln>
        </p:spPr>
        <p:txBody>
          <a:bodyPr spcFirstLastPara="1" wrap="square" lIns="90250" tIns="45125" rIns="90250" bIns="45125" anchor="t" anchorCtr="0">
            <a:spAutoFit/>
          </a:bodyPr>
          <a:lstStyle/>
          <a:p>
            <a:pPr marL="0" marR="0" lvl="0" indent="0" algn="ctr" rtl="0">
              <a:spcBef>
                <a:spcPts val="0"/>
              </a:spcBef>
              <a:spcAft>
                <a:spcPts val="0"/>
              </a:spcAft>
              <a:buNone/>
            </a:pPr>
            <a:r>
              <a:rPr lang="en-US" sz="3200">
                <a:solidFill>
                  <a:srgbClr val="002060"/>
                </a:solidFill>
                <a:latin typeface="Times New Roman"/>
                <a:ea typeface="Times New Roman"/>
                <a:cs typeface="Times New Roman"/>
                <a:sym typeface="Times New Roman"/>
              </a:rPr>
              <a:t>Phẩm chất cao quý, đáng trân trọng của người nông dân。</a:t>
            </a:r>
            <a:endParaRPr sz="3200">
              <a:solidFill>
                <a:srgbClr val="002060"/>
              </a:solidFill>
              <a:latin typeface="Times New Roman"/>
              <a:ea typeface="Times New Roman"/>
              <a:cs typeface="Times New Roman"/>
              <a:sym typeface="Times New Roman"/>
            </a:endParaRPr>
          </a:p>
        </p:txBody>
      </p:sp>
      <p:sp>
        <p:nvSpPr>
          <p:cNvPr id="541" name="Google Shape;541;p51"/>
          <p:cNvSpPr txBox="1"/>
          <p:nvPr/>
        </p:nvSpPr>
        <p:spPr>
          <a:xfrm>
            <a:off x="556677" y="4316767"/>
            <a:ext cx="3921801" cy="1568481"/>
          </a:xfrm>
          <a:prstGeom prst="rect">
            <a:avLst/>
          </a:prstGeom>
          <a:noFill/>
          <a:ln>
            <a:noFill/>
          </a:ln>
        </p:spPr>
        <p:txBody>
          <a:bodyPr spcFirstLastPara="1" wrap="square" lIns="90250" tIns="45125" rIns="90250" bIns="45125" anchor="t" anchorCtr="0">
            <a:spAutoFit/>
          </a:bodyPr>
          <a:lstStyle/>
          <a:p>
            <a:pPr marL="0" marR="0" lvl="0" indent="0" algn="ctr" rtl="0">
              <a:spcBef>
                <a:spcPts val="0"/>
              </a:spcBef>
              <a:spcAft>
                <a:spcPts val="0"/>
              </a:spcAft>
              <a:buNone/>
            </a:pPr>
            <a:r>
              <a:rPr lang="en-US" sz="3200">
                <a:solidFill>
                  <a:srgbClr val="1E4E79"/>
                </a:solidFill>
                <a:latin typeface="Times New Roman"/>
                <a:ea typeface="Times New Roman"/>
                <a:cs typeface="Times New Roman"/>
                <a:sym typeface="Times New Roman"/>
              </a:rPr>
              <a:t>Miêu tả tâm lí nhân vật và cách kể chuyện tự nhiên, linh hoạt</a:t>
            </a:r>
            <a:endParaRPr sz="3200">
              <a:solidFill>
                <a:srgbClr val="1E4E79"/>
              </a:solidFill>
              <a:latin typeface="Times New Roman"/>
              <a:ea typeface="Times New Roman"/>
              <a:cs typeface="Times New Roman"/>
              <a:sym typeface="Times New Roman"/>
            </a:endParaRPr>
          </a:p>
        </p:txBody>
      </p:sp>
      <p:sp>
        <p:nvSpPr>
          <p:cNvPr id="542" name="Google Shape;542;p51"/>
          <p:cNvSpPr txBox="1"/>
          <p:nvPr/>
        </p:nvSpPr>
        <p:spPr>
          <a:xfrm>
            <a:off x="7874255" y="4476052"/>
            <a:ext cx="3732102" cy="1076039"/>
          </a:xfrm>
          <a:prstGeom prst="rect">
            <a:avLst/>
          </a:prstGeom>
          <a:noFill/>
          <a:ln>
            <a:noFill/>
          </a:ln>
        </p:spPr>
        <p:txBody>
          <a:bodyPr spcFirstLastPara="1" wrap="square" lIns="90250" tIns="45125" rIns="90250" bIns="45125" anchor="t" anchorCtr="0">
            <a:spAutoFit/>
          </a:bodyPr>
          <a:lstStyle/>
          <a:p>
            <a:pPr marL="0" marR="0" lvl="0" indent="0" algn="ctr" rtl="0">
              <a:spcBef>
                <a:spcPts val="0"/>
              </a:spcBef>
              <a:spcAft>
                <a:spcPts val="0"/>
              </a:spcAft>
              <a:buNone/>
            </a:pPr>
            <a:r>
              <a:rPr lang="en-US" sz="3200">
                <a:solidFill>
                  <a:srgbClr val="1E4E79"/>
                </a:solidFill>
                <a:latin typeface="Times New Roman"/>
                <a:ea typeface="Times New Roman"/>
                <a:cs typeface="Times New Roman"/>
                <a:sym typeface="Times New Roman"/>
              </a:rPr>
              <a:t>Lời văn giàu tính triết lí và chất trữ tình</a:t>
            </a:r>
            <a:endParaRPr sz="3200">
              <a:solidFill>
                <a:srgbClr val="1E4E79"/>
              </a:solidFill>
              <a:latin typeface="Times New Roman"/>
              <a:ea typeface="Times New Roman"/>
              <a:cs typeface="Times New Roman"/>
              <a:sym typeface="Times New Roman"/>
            </a:endParaRPr>
          </a:p>
        </p:txBody>
      </p:sp>
      <p:sp>
        <p:nvSpPr>
          <p:cNvPr id="543" name="Google Shape;543;p51"/>
          <p:cNvSpPr txBox="1"/>
          <p:nvPr/>
        </p:nvSpPr>
        <p:spPr>
          <a:xfrm>
            <a:off x="353082" y="379167"/>
            <a:ext cx="4571029"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FF0000"/>
                </a:solidFill>
                <a:latin typeface="Times New Roman"/>
                <a:ea typeface="Times New Roman"/>
                <a:cs typeface="Times New Roman"/>
                <a:sym typeface="Times New Roman"/>
              </a:rPr>
              <a:t>III.     Tổng kết</a:t>
            </a:r>
            <a:endParaRPr sz="44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3"/>
                                        </p:tgtEl>
                                        <p:attrNameLst>
                                          <p:attrName>style.visibility</p:attrName>
                                        </p:attrNameLst>
                                      </p:cBhvr>
                                      <p:to>
                                        <p:strVal val="visible"/>
                                      </p:to>
                                    </p:set>
                                    <p:animEffect transition="in" filter="fade">
                                      <p:cBhvr>
                                        <p:cTn id="7" dur="500"/>
                                        <p:tgtEl>
                                          <p:spTgt spid="5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
                                        </p:tgtEl>
                                        <p:attrNameLst>
                                          <p:attrName>style.visibility</p:attrName>
                                        </p:attrNameLst>
                                      </p:cBhvr>
                                      <p:to>
                                        <p:strVal val="visible"/>
                                      </p:to>
                                    </p:set>
                                    <p:animEffect transition="in" filter="fade">
                                      <p:cBhvr>
                                        <p:cTn id="12" dur="500"/>
                                        <p:tgtEl>
                                          <p:spTgt spid="512"/>
                                        </p:tgtEl>
                                      </p:cBhvr>
                                    </p:animEffect>
                                  </p:childTnLst>
                                </p:cTn>
                              </p:par>
                              <p:par>
                                <p:cTn id="13" presetID="10" presetClass="entr" presetSubtype="0" fill="hold" nodeType="withEffect">
                                  <p:stCondLst>
                                    <p:cond delay="0"/>
                                  </p:stCondLst>
                                  <p:childTnLst>
                                    <p:set>
                                      <p:cBhvr>
                                        <p:cTn id="14" dur="1" fill="hold">
                                          <p:stCondLst>
                                            <p:cond delay="0"/>
                                          </p:stCondLst>
                                        </p:cTn>
                                        <p:tgtEl>
                                          <p:spTgt spid="513"/>
                                        </p:tgtEl>
                                        <p:attrNameLst>
                                          <p:attrName>style.visibility</p:attrName>
                                        </p:attrNameLst>
                                      </p:cBhvr>
                                      <p:to>
                                        <p:strVal val="visible"/>
                                      </p:to>
                                    </p:set>
                                    <p:animEffect transition="in" filter="fade">
                                      <p:cBhvr>
                                        <p:cTn id="15" dur="500"/>
                                        <p:tgtEl>
                                          <p:spTgt spid="513"/>
                                        </p:tgtEl>
                                      </p:cBhvr>
                                    </p:animEffect>
                                  </p:childTnLst>
                                </p:cTn>
                              </p:par>
                              <p:par>
                                <p:cTn id="16" presetID="10" presetClass="entr" presetSubtype="0" fill="hold" nodeType="withEffect">
                                  <p:stCondLst>
                                    <p:cond delay="0"/>
                                  </p:stCondLst>
                                  <p:childTnLst>
                                    <p:set>
                                      <p:cBhvr>
                                        <p:cTn id="17" dur="1" fill="hold">
                                          <p:stCondLst>
                                            <p:cond delay="0"/>
                                          </p:stCondLst>
                                        </p:cTn>
                                        <p:tgtEl>
                                          <p:spTgt spid="537"/>
                                        </p:tgtEl>
                                        <p:attrNameLst>
                                          <p:attrName>style.visibility</p:attrName>
                                        </p:attrNameLst>
                                      </p:cBhvr>
                                      <p:to>
                                        <p:strVal val="visible"/>
                                      </p:to>
                                    </p:set>
                                    <p:animEffect transition="in" filter="fade">
                                      <p:cBhvr>
                                        <p:cTn id="18" dur="500"/>
                                        <p:tgtEl>
                                          <p:spTgt spid="537"/>
                                        </p:tgtEl>
                                      </p:cBhvr>
                                    </p:animEffect>
                                  </p:childTnLst>
                                </p:cTn>
                              </p:par>
                              <p:par>
                                <p:cTn id="19" presetID="10" presetClass="entr" presetSubtype="0" fill="hold" nodeType="withEffect">
                                  <p:stCondLst>
                                    <p:cond delay="0"/>
                                  </p:stCondLst>
                                  <p:childTnLst>
                                    <p:set>
                                      <p:cBhvr>
                                        <p:cTn id="20" dur="1" fill="hold">
                                          <p:stCondLst>
                                            <p:cond delay="0"/>
                                          </p:stCondLst>
                                        </p:cTn>
                                        <p:tgtEl>
                                          <p:spTgt spid="538"/>
                                        </p:tgtEl>
                                        <p:attrNameLst>
                                          <p:attrName>style.visibility</p:attrName>
                                        </p:attrNameLst>
                                      </p:cBhvr>
                                      <p:to>
                                        <p:strVal val="visible"/>
                                      </p:to>
                                    </p:set>
                                    <p:animEffect transition="in" filter="fade">
                                      <p:cBhvr>
                                        <p:cTn id="21" dur="500"/>
                                        <p:tgtEl>
                                          <p:spTgt spid="5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14"/>
                                        </p:tgtEl>
                                        <p:attrNameLst>
                                          <p:attrName>style.visibility</p:attrName>
                                        </p:attrNameLst>
                                      </p:cBhvr>
                                      <p:to>
                                        <p:strVal val="visible"/>
                                      </p:to>
                                    </p:set>
                                    <p:animEffect transition="in" filter="fade">
                                      <p:cBhvr>
                                        <p:cTn id="26" dur="500"/>
                                        <p:tgtEl>
                                          <p:spTgt spid="514"/>
                                        </p:tgtEl>
                                      </p:cBhvr>
                                    </p:animEffect>
                                  </p:childTnLst>
                                </p:cTn>
                              </p:par>
                              <p:par>
                                <p:cTn id="27" presetID="10" presetClass="entr" presetSubtype="0" fill="hold" nodeType="withEffect">
                                  <p:stCondLst>
                                    <p:cond delay="0"/>
                                  </p:stCondLst>
                                  <p:childTnLst>
                                    <p:set>
                                      <p:cBhvr>
                                        <p:cTn id="28" dur="1" fill="hold">
                                          <p:stCondLst>
                                            <p:cond delay="0"/>
                                          </p:stCondLst>
                                        </p:cTn>
                                        <p:tgtEl>
                                          <p:spTgt spid="520"/>
                                        </p:tgtEl>
                                        <p:attrNameLst>
                                          <p:attrName>style.visibility</p:attrName>
                                        </p:attrNameLst>
                                      </p:cBhvr>
                                      <p:to>
                                        <p:strVal val="visible"/>
                                      </p:to>
                                    </p:set>
                                    <p:animEffect transition="in" filter="fade">
                                      <p:cBhvr>
                                        <p:cTn id="29" dur="500"/>
                                        <p:tgtEl>
                                          <p:spTgt spid="520"/>
                                        </p:tgtEl>
                                      </p:cBhvr>
                                    </p:animEffect>
                                  </p:childTnLst>
                                </p:cTn>
                              </p:par>
                              <p:par>
                                <p:cTn id="30" presetID="10" presetClass="entr" presetSubtype="0" fill="hold" nodeType="withEffect">
                                  <p:stCondLst>
                                    <p:cond delay="0"/>
                                  </p:stCondLst>
                                  <p:childTnLst>
                                    <p:set>
                                      <p:cBhvr>
                                        <p:cTn id="31" dur="1" fill="hold">
                                          <p:stCondLst>
                                            <p:cond delay="0"/>
                                          </p:stCondLst>
                                        </p:cTn>
                                        <p:tgtEl>
                                          <p:spTgt spid="539"/>
                                        </p:tgtEl>
                                        <p:attrNameLst>
                                          <p:attrName>style.visibility</p:attrName>
                                        </p:attrNameLst>
                                      </p:cBhvr>
                                      <p:to>
                                        <p:strVal val="visible"/>
                                      </p:to>
                                    </p:set>
                                    <p:animEffect transition="in" filter="fade">
                                      <p:cBhvr>
                                        <p:cTn id="32" dur="500"/>
                                        <p:tgtEl>
                                          <p:spTgt spid="5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0"/>
                                        </p:tgtEl>
                                        <p:attrNameLst>
                                          <p:attrName>style.visibility</p:attrName>
                                        </p:attrNameLst>
                                      </p:cBhvr>
                                      <p:to>
                                        <p:strVal val="visible"/>
                                      </p:to>
                                    </p:set>
                                    <p:animEffect transition="in" filter="fade">
                                      <p:cBhvr>
                                        <p:cTn id="37" dur="500"/>
                                        <p:tgtEl>
                                          <p:spTgt spid="540"/>
                                        </p:tgtEl>
                                      </p:cBhvr>
                                    </p:animEffect>
                                  </p:childTnLst>
                                </p:cTn>
                              </p:par>
                              <p:par>
                                <p:cTn id="38" presetID="10" presetClass="entr" presetSubtype="0" fill="hold" nodeType="withEffect">
                                  <p:stCondLst>
                                    <p:cond delay="0"/>
                                  </p:stCondLst>
                                  <p:childTnLst>
                                    <p:set>
                                      <p:cBhvr>
                                        <p:cTn id="39" dur="1" fill="hold">
                                          <p:stCondLst>
                                            <p:cond delay="0"/>
                                          </p:stCondLst>
                                        </p:cTn>
                                        <p:tgtEl>
                                          <p:spTgt spid="529"/>
                                        </p:tgtEl>
                                        <p:attrNameLst>
                                          <p:attrName>style.visibility</p:attrName>
                                        </p:attrNameLst>
                                      </p:cBhvr>
                                      <p:to>
                                        <p:strVal val="visible"/>
                                      </p:to>
                                    </p:set>
                                    <p:animEffect transition="in" filter="fade">
                                      <p:cBhvr>
                                        <p:cTn id="40" dur="500"/>
                                        <p:tgtEl>
                                          <p:spTgt spid="5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17"/>
                                        </p:tgtEl>
                                        <p:attrNameLst>
                                          <p:attrName>style.visibility</p:attrName>
                                        </p:attrNameLst>
                                      </p:cBhvr>
                                      <p:to>
                                        <p:strVal val="visible"/>
                                      </p:to>
                                    </p:set>
                                    <p:animEffect transition="in" filter="fade">
                                      <p:cBhvr>
                                        <p:cTn id="45" dur="500"/>
                                        <p:tgtEl>
                                          <p:spTgt spid="517"/>
                                        </p:tgtEl>
                                      </p:cBhvr>
                                    </p:animEffect>
                                  </p:childTnLst>
                                </p:cTn>
                              </p:par>
                              <p:par>
                                <p:cTn id="46" presetID="10" presetClass="entr" presetSubtype="0" fill="hold" nodeType="withEffect">
                                  <p:stCondLst>
                                    <p:cond delay="0"/>
                                  </p:stCondLst>
                                  <p:childTnLst>
                                    <p:set>
                                      <p:cBhvr>
                                        <p:cTn id="47" dur="1" fill="hold">
                                          <p:stCondLst>
                                            <p:cond delay="0"/>
                                          </p:stCondLst>
                                        </p:cTn>
                                        <p:tgtEl>
                                          <p:spTgt spid="523"/>
                                        </p:tgtEl>
                                        <p:attrNameLst>
                                          <p:attrName>style.visibility</p:attrName>
                                        </p:attrNameLst>
                                      </p:cBhvr>
                                      <p:to>
                                        <p:strVal val="visible"/>
                                      </p:to>
                                    </p:set>
                                    <p:animEffect transition="in" filter="fade">
                                      <p:cBhvr>
                                        <p:cTn id="48" dur="500"/>
                                        <p:tgtEl>
                                          <p:spTgt spid="523"/>
                                        </p:tgtEl>
                                      </p:cBhvr>
                                    </p:animEffect>
                                  </p:childTnLst>
                                </p:cTn>
                              </p:par>
                              <p:par>
                                <p:cTn id="49" presetID="10" presetClass="entr" presetSubtype="0" fill="hold" nodeType="withEffect">
                                  <p:stCondLst>
                                    <p:cond delay="0"/>
                                  </p:stCondLst>
                                  <p:childTnLst>
                                    <p:set>
                                      <p:cBhvr>
                                        <p:cTn id="50" dur="1" fill="hold">
                                          <p:stCondLst>
                                            <p:cond delay="0"/>
                                          </p:stCondLst>
                                        </p:cTn>
                                        <p:tgtEl>
                                          <p:spTgt spid="541"/>
                                        </p:tgtEl>
                                        <p:attrNameLst>
                                          <p:attrName>style.visibility</p:attrName>
                                        </p:attrNameLst>
                                      </p:cBhvr>
                                      <p:to>
                                        <p:strVal val="visible"/>
                                      </p:to>
                                    </p:set>
                                    <p:animEffect transition="in" filter="fade">
                                      <p:cBhvr>
                                        <p:cTn id="51" dur="500"/>
                                        <p:tgtEl>
                                          <p:spTgt spid="54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26"/>
                                        </p:tgtEl>
                                        <p:attrNameLst>
                                          <p:attrName>style.visibility</p:attrName>
                                        </p:attrNameLst>
                                      </p:cBhvr>
                                      <p:to>
                                        <p:strVal val="visible"/>
                                      </p:to>
                                    </p:set>
                                    <p:animEffect transition="in" filter="fade">
                                      <p:cBhvr>
                                        <p:cTn id="56" dur="500"/>
                                        <p:tgtEl>
                                          <p:spTgt spid="526"/>
                                        </p:tgtEl>
                                      </p:cBhvr>
                                    </p:animEffect>
                                  </p:childTnLst>
                                </p:cTn>
                              </p:par>
                              <p:par>
                                <p:cTn id="57" presetID="10" presetClass="entr" presetSubtype="0" fill="hold" nodeType="withEffect">
                                  <p:stCondLst>
                                    <p:cond delay="0"/>
                                  </p:stCondLst>
                                  <p:childTnLst>
                                    <p:set>
                                      <p:cBhvr>
                                        <p:cTn id="58" dur="1" fill="hold">
                                          <p:stCondLst>
                                            <p:cond delay="0"/>
                                          </p:stCondLst>
                                        </p:cTn>
                                        <p:tgtEl>
                                          <p:spTgt spid="534"/>
                                        </p:tgtEl>
                                        <p:attrNameLst>
                                          <p:attrName>style.visibility</p:attrName>
                                        </p:attrNameLst>
                                      </p:cBhvr>
                                      <p:to>
                                        <p:strVal val="visible"/>
                                      </p:to>
                                    </p:set>
                                    <p:animEffect transition="in" filter="fade">
                                      <p:cBhvr>
                                        <p:cTn id="59" dur="500"/>
                                        <p:tgtEl>
                                          <p:spTgt spid="534"/>
                                        </p:tgtEl>
                                      </p:cBhvr>
                                    </p:animEffect>
                                  </p:childTnLst>
                                </p:cTn>
                              </p:par>
                              <p:par>
                                <p:cTn id="60" presetID="10" presetClass="entr" presetSubtype="0" fill="hold" nodeType="withEffect">
                                  <p:stCondLst>
                                    <p:cond delay="0"/>
                                  </p:stCondLst>
                                  <p:childTnLst>
                                    <p:set>
                                      <p:cBhvr>
                                        <p:cTn id="61" dur="1" fill="hold">
                                          <p:stCondLst>
                                            <p:cond delay="0"/>
                                          </p:stCondLst>
                                        </p:cTn>
                                        <p:tgtEl>
                                          <p:spTgt spid="542"/>
                                        </p:tgtEl>
                                        <p:attrNameLst>
                                          <p:attrName>style.visibility</p:attrName>
                                        </p:attrNameLst>
                                      </p:cBhvr>
                                      <p:to>
                                        <p:strVal val="visible"/>
                                      </p:to>
                                    </p:set>
                                    <p:animEffect transition="in" filter="fade">
                                      <p:cBhvr>
                                        <p:cTn id="62" dur="5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52" descr="PPT素材-12"/>
          <p:cNvPicPr preferRelativeResize="0"/>
          <p:nvPr/>
        </p:nvPicPr>
        <p:blipFill rotWithShape="1">
          <a:blip r:embed="rId3">
            <a:alphaModFix/>
          </a:blip>
          <a:srcRect/>
          <a:stretch/>
        </p:blipFill>
        <p:spPr>
          <a:xfrm>
            <a:off x="1015759" y="-512845"/>
            <a:ext cx="11305256" cy="8139640"/>
          </a:xfrm>
          <a:prstGeom prst="rect">
            <a:avLst/>
          </a:prstGeom>
          <a:noFill/>
          <a:ln>
            <a:noFill/>
          </a:ln>
        </p:spPr>
      </p:pic>
      <p:pic>
        <p:nvPicPr>
          <p:cNvPr id="550" name="Google Shape;550;p52" descr="PPT素材-18"/>
          <p:cNvPicPr preferRelativeResize="0"/>
          <p:nvPr/>
        </p:nvPicPr>
        <p:blipFill rotWithShape="1">
          <a:blip r:embed="rId4">
            <a:alphaModFix/>
          </a:blip>
          <a:srcRect/>
          <a:stretch/>
        </p:blipFill>
        <p:spPr>
          <a:xfrm>
            <a:off x="9048328" y="3819064"/>
            <a:ext cx="2794500" cy="3205532"/>
          </a:xfrm>
          <a:prstGeom prst="rect">
            <a:avLst/>
          </a:prstGeom>
          <a:noFill/>
          <a:ln>
            <a:noFill/>
          </a:ln>
        </p:spPr>
      </p:pic>
      <p:sp>
        <p:nvSpPr>
          <p:cNvPr id="551" name="Google Shape;551;p52"/>
          <p:cNvSpPr/>
          <p:nvPr/>
        </p:nvSpPr>
        <p:spPr>
          <a:xfrm>
            <a:off x="3453906" y="1695856"/>
            <a:ext cx="6991672" cy="3046988"/>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2060"/>
              </a:buClr>
              <a:buSzPts val="3200"/>
              <a:buFont typeface="Times New Roman"/>
              <a:buNone/>
            </a:pPr>
            <a:r>
              <a:rPr lang="en-US" sz="3200" b="1" u="none" strike="noStrike" cap="none">
                <a:solidFill>
                  <a:srgbClr val="002060"/>
                </a:solidFill>
                <a:latin typeface="Times New Roman"/>
                <a:ea typeface="Times New Roman"/>
                <a:cs typeface="Times New Roman"/>
                <a:sym typeface="Times New Roman"/>
              </a:rPr>
              <a:t>       Sau khi học văn bản </a:t>
            </a:r>
            <a:r>
              <a:rPr lang="en-US" sz="3200" b="1" i="1" u="none" strike="noStrike" cap="none">
                <a:solidFill>
                  <a:srgbClr val="002060"/>
                </a:solidFill>
                <a:latin typeface="Times New Roman"/>
                <a:ea typeface="Times New Roman"/>
                <a:cs typeface="Times New Roman"/>
                <a:sym typeface="Times New Roman"/>
              </a:rPr>
              <a:t>Tức nước vỡ bờ </a:t>
            </a:r>
            <a:r>
              <a:rPr lang="en-US" sz="3200" b="1" u="none" strike="noStrike" cap="none">
                <a:solidFill>
                  <a:srgbClr val="002060"/>
                </a:solidFill>
                <a:latin typeface="Times New Roman"/>
                <a:ea typeface="Times New Roman"/>
                <a:cs typeface="Times New Roman"/>
                <a:sym typeface="Times New Roman"/>
              </a:rPr>
              <a:t>và </a:t>
            </a:r>
            <a:r>
              <a:rPr lang="en-US" sz="3200" b="1" i="1" u="none" strike="noStrike" cap="none">
                <a:solidFill>
                  <a:srgbClr val="002060"/>
                </a:solidFill>
                <a:latin typeface="Times New Roman"/>
                <a:ea typeface="Times New Roman"/>
                <a:cs typeface="Times New Roman"/>
                <a:sym typeface="Times New Roman"/>
              </a:rPr>
              <a:t>Lão Hạc</a:t>
            </a:r>
            <a:r>
              <a:rPr lang="en-US" sz="3200" b="1" u="none" strike="noStrike" cap="none">
                <a:solidFill>
                  <a:srgbClr val="002060"/>
                </a:solidFill>
                <a:latin typeface="Times New Roman"/>
                <a:ea typeface="Times New Roman"/>
                <a:cs typeface="Times New Roman"/>
                <a:sym typeface="Times New Roman"/>
              </a:rPr>
              <a:t>, em có suy nghĩ gì về cuộc đời và số phận của người nông dân trước Cách mạng tháng Tám?</a:t>
            </a:r>
            <a:endParaRPr sz="3200" b="1" u="none" strike="noStrike" cap="none">
              <a:solidFill>
                <a:srgbClr val="002060"/>
              </a:solidFill>
              <a:latin typeface="Times New Roman"/>
              <a:ea typeface="Times New Roman"/>
              <a:cs typeface="Times New Roman"/>
              <a:sym typeface="Times New Roman"/>
            </a:endParaRPr>
          </a:p>
        </p:txBody>
      </p:sp>
      <p:sp>
        <p:nvSpPr>
          <p:cNvPr id="552" name="Google Shape;552;p52"/>
          <p:cNvSpPr txBox="1"/>
          <p:nvPr/>
        </p:nvSpPr>
        <p:spPr>
          <a:xfrm>
            <a:off x="5232263" y="920220"/>
            <a:ext cx="343495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1" u="none" strike="noStrike" cap="none">
                <a:solidFill>
                  <a:srgbClr val="FF0000"/>
                </a:solidFill>
                <a:latin typeface="Times New Roman"/>
                <a:ea typeface="Times New Roman"/>
                <a:cs typeface="Times New Roman"/>
                <a:sym typeface="Times New Roman"/>
              </a:rPr>
              <a:t>Bước 5: Luyện tập</a:t>
            </a:r>
            <a:endParaRPr sz="3600" b="1" i="1" u="none" strike="noStrike" cap="none">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49"/>
                                        </p:tgtEl>
                                        <p:attrNameLst>
                                          <p:attrName>style.visibility</p:attrName>
                                        </p:attrNameLst>
                                      </p:cBhvr>
                                      <p:to>
                                        <p:strVal val="visible"/>
                                      </p:to>
                                    </p:set>
                                    <p:anim calcmode="lin" valueType="num">
                                      <p:cBhvr additive="base">
                                        <p:cTn id="7" dur="500"/>
                                        <p:tgtEl>
                                          <p:spTgt spid="549"/>
                                        </p:tgtEl>
                                        <p:attrNameLst>
                                          <p:attrName>ppt_w</p:attrName>
                                        </p:attrNameLst>
                                      </p:cBhvr>
                                      <p:tavLst>
                                        <p:tav tm="0">
                                          <p:val>
                                            <p:strVal val="0"/>
                                          </p:val>
                                        </p:tav>
                                        <p:tav tm="100000">
                                          <p:val>
                                            <p:strVal val="#ppt_w"/>
                                          </p:val>
                                        </p:tav>
                                      </p:tavLst>
                                    </p:anim>
                                    <p:anim calcmode="lin" valueType="num">
                                      <p:cBhvr additive="base">
                                        <p:cTn id="8" dur="500"/>
                                        <p:tgtEl>
                                          <p:spTgt spid="549"/>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50"/>
                                        </p:tgtEl>
                                        <p:attrNameLst>
                                          <p:attrName>style.visibility</p:attrName>
                                        </p:attrNameLst>
                                      </p:cBhvr>
                                      <p:to>
                                        <p:strVal val="visible"/>
                                      </p:to>
                                    </p:set>
                                    <p:animEffect transition="in" filter="fade">
                                      <p:cBhvr>
                                        <p:cTn id="12" dur="2000"/>
                                        <p:tgtEl>
                                          <p:spTgt spid="5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1">
                                            <p:txEl>
                                              <p:pRg st="0" end="0"/>
                                            </p:txEl>
                                          </p:spTgt>
                                        </p:tgtEl>
                                        <p:attrNameLst>
                                          <p:attrName>style.visibility</p:attrName>
                                        </p:attrNameLst>
                                      </p:cBhvr>
                                      <p:to>
                                        <p:strVal val="visible"/>
                                      </p:to>
                                    </p:set>
                                    <p:animEffect transition="in" filter="fade">
                                      <p:cBhvr>
                                        <p:cTn id="17" dur="2000"/>
                                        <p:tgtEl>
                                          <p:spTgt spid="551">
                                            <p:txEl>
                                              <p:pRg st="0" end="0"/>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552"/>
                                        </p:tgtEl>
                                        <p:attrNameLst>
                                          <p:attrName>style.visibility</p:attrName>
                                        </p:attrNameLst>
                                      </p:cBhvr>
                                      <p:to>
                                        <p:strVal val="visible"/>
                                      </p:to>
                                    </p:set>
                                    <p:anim calcmode="lin" valueType="num">
                                      <p:cBhvr additive="base">
                                        <p:cTn id="20" dur="500"/>
                                        <p:tgtEl>
                                          <p:spTgt spid="55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53"/>
          <p:cNvSpPr/>
          <p:nvPr/>
        </p:nvSpPr>
        <p:spPr>
          <a:xfrm>
            <a:off x="126610" y="1728437"/>
            <a:ext cx="11802794" cy="2534073"/>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2060"/>
              </a:buClr>
              <a:buSzPts val="4000"/>
              <a:buFont typeface="Times New Roman"/>
              <a:buNone/>
            </a:pPr>
            <a:r>
              <a:rPr lang="en-US" sz="4000" b="1" i="0" u="none" strike="noStrike" cap="none">
                <a:solidFill>
                  <a:srgbClr val="002060"/>
                </a:solidFill>
                <a:latin typeface="Times New Roman"/>
                <a:ea typeface="Times New Roman"/>
                <a:cs typeface="Times New Roman"/>
                <a:sym typeface="Times New Roman"/>
              </a:rPr>
              <a:t>      Từ nhân cách tỏa sáng trong tâm hồn lão Hạc, em </a:t>
            </a:r>
            <a:r>
              <a:rPr lang="en-US" sz="4000" b="1">
                <a:solidFill>
                  <a:srgbClr val="002060"/>
                </a:solidFill>
                <a:latin typeface="Times New Roman"/>
                <a:ea typeface="Times New Roman"/>
                <a:cs typeface="Times New Roman"/>
                <a:sym typeface="Times New Roman"/>
              </a:rPr>
              <a:t>học tập được điều gì và thể hiện điều ấy như thế nào trong cuộc sống?</a:t>
            </a:r>
            <a:r>
              <a:rPr lang="en-US" sz="4000" b="1" i="0" u="none" strike="noStrike" cap="none">
                <a:solidFill>
                  <a:srgbClr val="002060"/>
                </a:solidFill>
                <a:latin typeface="Times New Roman"/>
                <a:ea typeface="Times New Roman"/>
                <a:cs typeface="Times New Roman"/>
                <a:sym typeface="Times New Roman"/>
              </a:rPr>
              <a:t> </a:t>
            </a:r>
            <a:endParaRPr sz="4000" b="1" i="0" u="none" strike="noStrike" cap="none">
              <a:solidFill>
                <a:srgbClr val="002060"/>
              </a:solidFill>
              <a:latin typeface="Times New Roman"/>
              <a:ea typeface="Times New Roman"/>
              <a:cs typeface="Times New Roman"/>
              <a:sym typeface="Times New Roman"/>
            </a:endParaRPr>
          </a:p>
        </p:txBody>
      </p:sp>
      <p:sp>
        <p:nvSpPr>
          <p:cNvPr id="558" name="Google Shape;558;p53"/>
          <p:cNvSpPr/>
          <p:nvPr/>
        </p:nvSpPr>
        <p:spPr>
          <a:xfrm>
            <a:off x="4304715" y="491031"/>
            <a:ext cx="3629464" cy="835378"/>
          </a:xfrm>
          <a:prstGeom prst="plaque">
            <a:avLst>
              <a:gd name="adj" fmla="val 16667"/>
            </a:avLst>
          </a:prstGeom>
          <a:solidFill>
            <a:srgbClr val="D8E2F3"/>
          </a:solidFill>
          <a:ln w="190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 </a:t>
            </a:r>
            <a:r>
              <a:rPr lang="en-US" sz="4800" b="1" i="0" u="none" strike="noStrike" cap="none">
                <a:solidFill>
                  <a:srgbClr val="FF0000"/>
                </a:solidFill>
                <a:latin typeface="Times New Roman"/>
                <a:ea typeface="Times New Roman"/>
                <a:cs typeface="Times New Roman"/>
                <a:sym typeface="Times New Roman"/>
              </a:rPr>
              <a:t>Vận dụng:</a:t>
            </a:r>
            <a:endParaRPr sz="4800" b="1" i="0" u="none" strike="noStrike" cap="none">
              <a:solidFill>
                <a:srgbClr val="FF0000"/>
              </a:solidFill>
              <a:latin typeface="Times New Roman"/>
              <a:ea typeface="Times New Roman"/>
              <a:cs typeface="Times New Roman"/>
              <a:sym typeface="Times New Roman"/>
            </a:endParaRPr>
          </a:p>
        </p:txBody>
      </p:sp>
      <p:pic>
        <p:nvPicPr>
          <p:cNvPr id="559" name="Google Shape;559;p53"/>
          <p:cNvPicPr preferRelativeResize="0"/>
          <p:nvPr/>
        </p:nvPicPr>
        <p:blipFill rotWithShape="1">
          <a:blip r:embed="rId3">
            <a:alphaModFix/>
          </a:blip>
          <a:srcRect/>
          <a:stretch/>
        </p:blipFill>
        <p:spPr>
          <a:xfrm>
            <a:off x="0" y="-9074"/>
            <a:ext cx="2621507" cy="1737511"/>
          </a:xfrm>
          <a:prstGeom prst="rect">
            <a:avLst/>
          </a:prstGeom>
          <a:noFill/>
          <a:ln>
            <a:noFill/>
          </a:ln>
        </p:spPr>
      </p:pic>
      <p:pic>
        <p:nvPicPr>
          <p:cNvPr id="560" name="Google Shape;560;p53" descr="ĐÔI HẠC VÀ ÁNH TRĂNG - 2 - Prima Art Vietnam"/>
          <p:cNvPicPr preferRelativeResize="0"/>
          <p:nvPr/>
        </p:nvPicPr>
        <p:blipFill rotWithShape="1">
          <a:blip r:embed="rId4">
            <a:alphaModFix/>
          </a:blip>
          <a:srcRect/>
          <a:stretch/>
        </p:blipFill>
        <p:spPr>
          <a:xfrm>
            <a:off x="9922266" y="4714875"/>
            <a:ext cx="2143125" cy="2143125"/>
          </a:xfrm>
          <a:prstGeom prst="rect">
            <a:avLst/>
          </a:prstGeom>
          <a:noFill/>
          <a:ln>
            <a:noFill/>
          </a:ln>
        </p:spPr>
      </p:pic>
      <p:pic>
        <p:nvPicPr>
          <p:cNvPr id="561" name="Google Shape;561;p53" descr="Bellcoll"/>
          <p:cNvPicPr preferRelativeResize="0"/>
          <p:nvPr/>
        </p:nvPicPr>
        <p:blipFill rotWithShape="1">
          <a:blip r:embed="rId5">
            <a:alphaModFix/>
          </a:blip>
          <a:srcRect/>
          <a:stretch/>
        </p:blipFill>
        <p:spPr>
          <a:xfrm>
            <a:off x="10820400" y="69109"/>
            <a:ext cx="1371600" cy="1257300"/>
          </a:xfrm>
          <a:prstGeom prst="rect">
            <a:avLst/>
          </a:prstGeom>
          <a:noFill/>
          <a:ln>
            <a:noFill/>
          </a:ln>
        </p:spPr>
      </p:pic>
      <p:pic>
        <p:nvPicPr>
          <p:cNvPr id="562" name="Google Shape;562;p53" descr="image"/>
          <p:cNvPicPr preferRelativeResize="0"/>
          <p:nvPr/>
        </p:nvPicPr>
        <p:blipFill rotWithShape="1">
          <a:blip r:embed="rId6">
            <a:alphaModFix/>
          </a:blip>
          <a:srcRect/>
          <a:stretch/>
        </p:blipFill>
        <p:spPr>
          <a:xfrm>
            <a:off x="0" y="4664538"/>
            <a:ext cx="1376363" cy="198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8">
                                            <p:txEl>
                                              <p:pRg st="0" end="0"/>
                                            </p:txEl>
                                          </p:spTgt>
                                        </p:tgtEl>
                                        <p:attrNameLst>
                                          <p:attrName>style.visibility</p:attrName>
                                        </p:attrNameLst>
                                      </p:cBhvr>
                                      <p:to>
                                        <p:strVal val="visible"/>
                                      </p:to>
                                    </p:set>
                                    <p:animEffect transition="in" filter="fade">
                                      <p:cBhvr>
                                        <p:cTn id="7" dur="2000"/>
                                        <p:tgtEl>
                                          <p:spTgt spid="5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7"/>
                                        </p:tgtEl>
                                        <p:attrNameLst>
                                          <p:attrName>style.visibility</p:attrName>
                                        </p:attrNameLst>
                                      </p:cBhvr>
                                      <p:to>
                                        <p:strVal val="visible"/>
                                      </p:to>
                                    </p:set>
                                    <p:animEffect transition="in" filter="fade">
                                      <p:cBhvr>
                                        <p:cTn id="12" dur="1000"/>
                                        <p:tgtEl>
                                          <p:spTgt spid="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4"/>
          <p:cNvSpPr/>
          <p:nvPr/>
        </p:nvSpPr>
        <p:spPr>
          <a:xfrm>
            <a:off x="2971800" y="282769"/>
            <a:ext cx="6477000" cy="838200"/>
          </a:xfrm>
          <a:prstGeom prst="rect">
            <a:avLst/>
          </a:prstGeom>
          <a:gradFill>
            <a:gsLst>
              <a:gs pos="0">
                <a:srgbClr val="CCFFFF"/>
              </a:gs>
              <a:gs pos="100000">
                <a:srgbClr val="66FF99"/>
              </a:gs>
            </a:gsLst>
            <a:path path="circle">
              <a:fillToRect l="50000" t="50000" r="50000" b="50000"/>
            </a:path>
            <a:tileRect/>
          </a:gradFill>
          <a:ln w="9525" cap="flat" cmpd="sng">
            <a:solidFill>
              <a:srgbClr val="00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FF"/>
              </a:buClr>
              <a:buSzPts val="3200"/>
              <a:buFont typeface="Calibri"/>
              <a:buNone/>
            </a:pPr>
            <a:r>
              <a:rPr lang="en-US" sz="3200" b="1" i="0" u="none" strike="noStrike" cap="none">
                <a:solidFill>
                  <a:srgbClr val="FF00FF"/>
                </a:solidFill>
                <a:latin typeface="Calibri"/>
                <a:ea typeface="Calibri"/>
                <a:cs typeface="Calibri"/>
                <a:sym typeface="Calibri"/>
              </a:rPr>
              <a:t>HƯỚNG DẪN HỌC TẬP</a:t>
            </a:r>
            <a:endParaRPr sz="3200" b="1" i="0" u="none" strike="noStrike" cap="none">
              <a:solidFill>
                <a:srgbClr val="FF00FF"/>
              </a:solidFill>
              <a:latin typeface="Calibri"/>
              <a:ea typeface="Calibri"/>
              <a:cs typeface="Calibri"/>
              <a:sym typeface="Calibri"/>
            </a:endParaRPr>
          </a:p>
        </p:txBody>
      </p:sp>
      <p:sp>
        <p:nvSpPr>
          <p:cNvPr id="568" name="Google Shape;568;p54"/>
          <p:cNvSpPr/>
          <p:nvPr/>
        </p:nvSpPr>
        <p:spPr>
          <a:xfrm>
            <a:off x="1524000" y="1295400"/>
            <a:ext cx="9144000" cy="5562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rgbClr val="FF00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rgbClr val="44546A"/>
              </a:solidFill>
              <a:latin typeface="Calibri"/>
              <a:ea typeface="Calibri"/>
              <a:cs typeface="Calibri"/>
              <a:sym typeface="Calibri"/>
            </a:endParaRPr>
          </a:p>
        </p:txBody>
      </p:sp>
      <p:sp>
        <p:nvSpPr>
          <p:cNvPr id="569" name="Google Shape;569;p54"/>
          <p:cNvSpPr/>
          <p:nvPr/>
        </p:nvSpPr>
        <p:spPr>
          <a:xfrm>
            <a:off x="63785" y="1536701"/>
            <a:ext cx="12064429" cy="25545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200"/>
              <a:buFont typeface="Times New Roman"/>
              <a:buNone/>
            </a:pPr>
            <a:r>
              <a:rPr lang="en-US" sz="3200" b="0" i="0" u="none" strike="noStrike" cap="none">
                <a:solidFill>
                  <a:srgbClr val="FF0000"/>
                </a:solidFill>
                <a:latin typeface="Times New Roman"/>
                <a:ea typeface="Times New Roman"/>
                <a:cs typeface="Times New Roman"/>
                <a:sym typeface="Times New Roman"/>
              </a:rPr>
              <a:t>1</a:t>
            </a:r>
            <a:r>
              <a:rPr lang="en-US" sz="3200">
                <a:solidFill>
                  <a:srgbClr val="FF0000"/>
                </a:solidFill>
                <a:latin typeface="Times New Roman"/>
                <a:ea typeface="Times New Roman"/>
                <a:cs typeface="Times New Roman"/>
                <a:sym typeface="Times New Roman"/>
              </a:rPr>
              <a:t>. </a:t>
            </a:r>
            <a:r>
              <a:rPr lang="en-US" sz="3200" b="0" i="0" u="none" strike="noStrike" cap="none">
                <a:solidFill>
                  <a:srgbClr val="FF0000"/>
                </a:solidFill>
                <a:latin typeface="Times New Roman"/>
                <a:ea typeface="Times New Roman"/>
                <a:cs typeface="Times New Roman"/>
                <a:sym typeface="Times New Roman"/>
              </a:rPr>
              <a:t>Học bài cũ: </a:t>
            </a:r>
            <a:endParaRPr sz="3200" b="0" i="0" u="none" strike="noStrike" cap="none">
              <a:solidFill>
                <a:srgbClr val="FF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rgbClr val="002060"/>
                </a:solidFill>
                <a:latin typeface="Times New Roman"/>
                <a:ea typeface="Times New Roman"/>
                <a:cs typeface="Times New Roman"/>
                <a:sym typeface="Times New Roman"/>
              </a:rPr>
              <a:t>    - Nắm vững các tri thức đọc hiểu văn bản trong SGK/trang 48.</a:t>
            </a:r>
            <a:endParaRPr sz="32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2060"/>
              </a:buClr>
              <a:buSzPts val="3200"/>
              <a:buFont typeface="Times New Roman"/>
              <a:buNone/>
            </a:pPr>
            <a:r>
              <a:rPr lang="en-US" sz="3200" b="0" i="0" u="none" strike="noStrike" cap="none">
                <a:solidFill>
                  <a:srgbClr val="002060"/>
                </a:solidFill>
                <a:latin typeface="Times New Roman"/>
                <a:ea typeface="Times New Roman"/>
                <a:cs typeface="Times New Roman"/>
                <a:sym typeface="Times New Roman"/>
              </a:rPr>
              <a:t>    - Viết cái kết khác cho truyện.</a:t>
            </a:r>
            <a:endParaRPr sz="3200" b="0" i="0" u="none" strike="noStrike" cap="none">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3200">
                <a:solidFill>
                  <a:srgbClr val="002060"/>
                </a:solidFill>
                <a:latin typeface="Times New Roman"/>
                <a:ea typeface="Times New Roman"/>
                <a:cs typeface="Times New Roman"/>
                <a:sym typeface="Times New Roman"/>
              </a:rPr>
              <a:t>    - Tìm đọc thêm một số tác phẩm khác viết về đề tài người nông dân.</a:t>
            </a:r>
            <a:endParaRPr sz="3200">
              <a:solidFill>
                <a:srgbClr val="00206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0000"/>
              </a:buClr>
              <a:buSzPts val="3200"/>
              <a:buFont typeface="Times New Roman"/>
              <a:buNone/>
            </a:pPr>
            <a:r>
              <a:rPr lang="en-US" sz="3200">
                <a:solidFill>
                  <a:srgbClr val="FF0000"/>
                </a:solidFill>
                <a:latin typeface="Times New Roman"/>
                <a:ea typeface="Times New Roman"/>
                <a:cs typeface="Times New Roman"/>
                <a:sym typeface="Times New Roman"/>
              </a:rPr>
              <a:t>2. </a:t>
            </a:r>
            <a:r>
              <a:rPr lang="en-US" sz="3200" b="0" i="0" u="none" strike="noStrike" cap="none">
                <a:solidFill>
                  <a:srgbClr val="FF0000"/>
                </a:solidFill>
                <a:latin typeface="Times New Roman"/>
                <a:ea typeface="Times New Roman"/>
                <a:cs typeface="Times New Roman"/>
                <a:sym typeface="Times New Roman"/>
              </a:rPr>
              <a:t>Chuẩn bị: </a:t>
            </a:r>
            <a:r>
              <a:rPr lang="en-US" sz="3200" b="0" i="0" u="none" strike="noStrike" cap="none">
                <a:solidFill>
                  <a:srgbClr val="002060"/>
                </a:solidFill>
                <a:latin typeface="Times New Roman"/>
                <a:ea typeface="Times New Roman"/>
                <a:cs typeface="Times New Roman"/>
                <a:sym typeface="Times New Roman"/>
              </a:rPr>
              <a:t>Văn bản: “ Ôn tập truyện kí Việt Nam”</a:t>
            </a:r>
            <a:endParaRPr sz="3200" b="0" i="0" u="none" strike="noStrike" cap="none">
              <a:solidFill>
                <a:srgbClr val="002060"/>
              </a:solidFill>
              <a:latin typeface="Times New Roman"/>
              <a:ea typeface="Times New Roman"/>
              <a:cs typeface="Times New Roman"/>
              <a:sym typeface="Times New Roman"/>
            </a:endParaRPr>
          </a:p>
        </p:txBody>
      </p:sp>
      <p:pic>
        <p:nvPicPr>
          <p:cNvPr id="570" name="Google Shape;570;p54" descr="Picture3"/>
          <p:cNvPicPr preferRelativeResize="0"/>
          <p:nvPr/>
        </p:nvPicPr>
        <p:blipFill rotWithShape="1">
          <a:blip r:embed="rId3">
            <a:alphaModFix/>
          </a:blip>
          <a:srcRect/>
          <a:stretch/>
        </p:blipFill>
        <p:spPr>
          <a:xfrm>
            <a:off x="35917" y="28576"/>
            <a:ext cx="1115616" cy="1508125"/>
          </a:xfrm>
          <a:prstGeom prst="rect">
            <a:avLst/>
          </a:prstGeom>
          <a:noFill/>
          <a:ln>
            <a:noFill/>
          </a:ln>
        </p:spPr>
      </p:pic>
      <p:pic>
        <p:nvPicPr>
          <p:cNvPr id="571" name="Google Shape;571;p54" descr="Picture3"/>
          <p:cNvPicPr preferRelativeResize="0"/>
          <p:nvPr/>
        </p:nvPicPr>
        <p:blipFill rotWithShape="1">
          <a:blip r:embed="rId4">
            <a:alphaModFix/>
          </a:blip>
          <a:srcRect/>
          <a:stretch/>
        </p:blipFill>
        <p:spPr>
          <a:xfrm rot="-5400000">
            <a:off x="93948" y="5321298"/>
            <a:ext cx="1447800" cy="1508125"/>
          </a:xfrm>
          <a:prstGeom prst="rect">
            <a:avLst/>
          </a:prstGeom>
          <a:noFill/>
          <a:ln>
            <a:noFill/>
          </a:ln>
        </p:spPr>
      </p:pic>
      <p:pic>
        <p:nvPicPr>
          <p:cNvPr id="572" name="Google Shape;572;p54" descr="Picture3"/>
          <p:cNvPicPr preferRelativeResize="0"/>
          <p:nvPr/>
        </p:nvPicPr>
        <p:blipFill rotWithShape="1">
          <a:blip r:embed="rId5">
            <a:alphaModFix/>
          </a:blip>
          <a:srcRect/>
          <a:stretch/>
        </p:blipFill>
        <p:spPr>
          <a:xfrm rot="5400000">
            <a:off x="10644188" y="-267775"/>
            <a:ext cx="1282700" cy="1812925"/>
          </a:xfrm>
          <a:prstGeom prst="rect">
            <a:avLst/>
          </a:prstGeom>
          <a:noFill/>
          <a:ln>
            <a:noFill/>
          </a:ln>
        </p:spPr>
      </p:pic>
      <p:pic>
        <p:nvPicPr>
          <p:cNvPr id="573" name="Google Shape;573;p54" descr="Picture3"/>
          <p:cNvPicPr preferRelativeResize="0"/>
          <p:nvPr/>
        </p:nvPicPr>
        <p:blipFill rotWithShape="1">
          <a:blip r:embed="rId5">
            <a:alphaModFix/>
          </a:blip>
          <a:srcRect/>
          <a:stretch/>
        </p:blipFill>
        <p:spPr>
          <a:xfrm rot="10800000">
            <a:off x="11125200" y="5321299"/>
            <a:ext cx="1066800" cy="1508125"/>
          </a:xfrm>
          <a:prstGeom prst="rect">
            <a:avLst/>
          </a:prstGeom>
          <a:noFill/>
          <a:ln>
            <a:noFill/>
          </a:ln>
        </p:spPr>
      </p:pic>
      <p:pic>
        <p:nvPicPr>
          <p:cNvPr id="574" name="Google Shape;574;p54" descr="book2"/>
          <p:cNvPicPr preferRelativeResize="0"/>
          <p:nvPr/>
        </p:nvPicPr>
        <p:blipFill rotWithShape="1">
          <a:blip r:embed="rId6">
            <a:alphaModFix/>
          </a:blip>
          <a:srcRect/>
          <a:stretch/>
        </p:blipFill>
        <p:spPr>
          <a:xfrm>
            <a:off x="8915400" y="5762624"/>
            <a:ext cx="2209800" cy="106680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fade">
                                      <p:cBhvr>
                                        <p:cTn id="7" dur="800"/>
                                        <p:tgtEl>
                                          <p:spTgt spid="5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9"/>
                                        </p:tgtEl>
                                        <p:attrNameLst>
                                          <p:attrName>style.visibility</p:attrName>
                                        </p:attrNameLst>
                                      </p:cBhvr>
                                      <p:to>
                                        <p:strVal val="visible"/>
                                      </p:to>
                                    </p:set>
                                    <p:anim calcmode="lin" valueType="num">
                                      <p:cBhvr additive="base">
                                        <p:cTn id="12" dur="500"/>
                                        <p:tgtEl>
                                          <p:spTgt spid="5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p:cNvPicPr preferRelativeResize="0"/>
          <p:nvPr/>
        </p:nvPicPr>
        <p:blipFill rotWithShape="1">
          <a:blip r:embed="rId3">
            <a:alphaModFix/>
          </a:blip>
          <a:srcRect/>
          <a:stretch/>
        </p:blipFill>
        <p:spPr>
          <a:xfrm>
            <a:off x="39531" y="45702"/>
            <a:ext cx="4757552" cy="3451896"/>
          </a:xfrm>
          <a:prstGeom prst="rect">
            <a:avLst/>
          </a:prstGeom>
          <a:noFill/>
          <a:ln>
            <a:noFill/>
          </a:ln>
        </p:spPr>
      </p:pic>
      <p:pic>
        <p:nvPicPr>
          <p:cNvPr id="185" name="Google Shape;185;p27" descr="Ý nghĩa của biểu tượng đôi chim hạc trong phong thủy, trong cuộc sống – Quà  Tặng Cao Cấp"/>
          <p:cNvPicPr preferRelativeResize="0"/>
          <p:nvPr/>
        </p:nvPicPr>
        <p:blipFill rotWithShape="1">
          <a:blip r:embed="rId4">
            <a:alphaModFix/>
          </a:blip>
          <a:srcRect/>
          <a:stretch/>
        </p:blipFill>
        <p:spPr>
          <a:xfrm>
            <a:off x="39532" y="3617208"/>
            <a:ext cx="4757552" cy="3075482"/>
          </a:xfrm>
          <a:prstGeom prst="rect">
            <a:avLst/>
          </a:prstGeom>
          <a:noFill/>
          <a:ln>
            <a:noFill/>
          </a:ln>
        </p:spPr>
      </p:pic>
      <p:pic>
        <p:nvPicPr>
          <p:cNvPr id="186" name="Google Shape;186;p27" descr="Gia chủ có đang hiểu đúng &quot;Ý nghĩa Hạc ngậm Hoa sen&quot; ?"/>
          <p:cNvPicPr preferRelativeResize="0"/>
          <p:nvPr/>
        </p:nvPicPr>
        <p:blipFill rotWithShape="1">
          <a:blip r:embed="rId5">
            <a:alphaModFix/>
          </a:blip>
          <a:srcRect/>
          <a:stretch/>
        </p:blipFill>
        <p:spPr>
          <a:xfrm>
            <a:off x="7832370" y="3617208"/>
            <a:ext cx="4320098" cy="3075482"/>
          </a:xfrm>
          <a:prstGeom prst="rect">
            <a:avLst/>
          </a:prstGeom>
          <a:noFill/>
          <a:ln>
            <a:noFill/>
          </a:ln>
        </p:spPr>
      </p:pic>
      <p:pic>
        <p:nvPicPr>
          <p:cNvPr id="187" name="Google Shape;187;p27" descr="Ý NGHĨA HÌNH ẢNH CÁC CON VẬT TRONG TRANH THÊU"/>
          <p:cNvPicPr preferRelativeResize="0"/>
          <p:nvPr/>
        </p:nvPicPr>
        <p:blipFill rotWithShape="1">
          <a:blip r:embed="rId6">
            <a:alphaModFix/>
          </a:blip>
          <a:srcRect/>
          <a:stretch/>
        </p:blipFill>
        <p:spPr>
          <a:xfrm>
            <a:off x="7832370" y="45702"/>
            <a:ext cx="4320099" cy="3451896"/>
          </a:xfrm>
          <a:prstGeom prst="rect">
            <a:avLst/>
          </a:prstGeom>
          <a:noFill/>
          <a:ln>
            <a:noFill/>
          </a:ln>
        </p:spPr>
      </p:pic>
      <p:pic>
        <p:nvPicPr>
          <p:cNvPr id="188" name="Google Shape;188;p27" descr="image"/>
          <p:cNvPicPr preferRelativeResize="0"/>
          <p:nvPr/>
        </p:nvPicPr>
        <p:blipFill rotWithShape="1">
          <a:blip r:embed="rId7">
            <a:alphaModFix/>
          </a:blip>
          <a:srcRect/>
          <a:stretch/>
        </p:blipFill>
        <p:spPr>
          <a:xfrm>
            <a:off x="5407818" y="4711490"/>
            <a:ext cx="1376363" cy="1981200"/>
          </a:xfrm>
          <a:prstGeom prst="rect">
            <a:avLst/>
          </a:prstGeom>
          <a:noFill/>
          <a:ln>
            <a:noFill/>
          </a:ln>
        </p:spPr>
      </p:pic>
      <p:pic>
        <p:nvPicPr>
          <p:cNvPr id="189" name="Google Shape;189;p27" descr="Bellcoll"/>
          <p:cNvPicPr preferRelativeResize="0"/>
          <p:nvPr/>
        </p:nvPicPr>
        <p:blipFill rotWithShape="1">
          <a:blip r:embed="rId8">
            <a:alphaModFix/>
          </a:blip>
          <a:srcRect/>
          <a:stretch/>
        </p:blipFill>
        <p:spPr>
          <a:xfrm>
            <a:off x="5628926" y="165310"/>
            <a:ext cx="1371600" cy="1257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55"/>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581" name="Google Shape;581;p55"/>
          <p:cNvPicPr preferRelativeResize="0"/>
          <p:nvPr/>
        </p:nvPicPr>
        <p:blipFill rotWithShape="1">
          <a:blip r:embed="rId4">
            <a:alphaModFix/>
          </a:blip>
          <a:srcRect l="22909" t="20364" r="6455" b="9817"/>
          <a:stretch/>
        </p:blipFill>
        <p:spPr>
          <a:xfrm>
            <a:off x="-1" y="0"/>
            <a:ext cx="12334877" cy="6858000"/>
          </a:xfrm>
          <a:prstGeom prst="rect">
            <a:avLst/>
          </a:prstGeom>
          <a:noFill/>
          <a:ln>
            <a:noFill/>
          </a:ln>
        </p:spPr>
      </p:pic>
      <p:sp>
        <p:nvSpPr>
          <p:cNvPr id="582" name="Google Shape;582;p55"/>
          <p:cNvSpPr/>
          <p:nvPr/>
        </p:nvSpPr>
        <p:spPr>
          <a:xfrm rot="10800000">
            <a:off x="10443319" y="0"/>
            <a:ext cx="1785257" cy="1268413"/>
          </a:xfrm>
          <a:prstGeom prst="triangle">
            <a:avLst>
              <a:gd name="adj" fmla="val 0"/>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55"/>
          <p:cNvSpPr/>
          <p:nvPr/>
        </p:nvSpPr>
        <p:spPr>
          <a:xfrm rot="10800000" flipH="1">
            <a:off x="0" y="-1"/>
            <a:ext cx="1864426" cy="1235034"/>
          </a:xfrm>
          <a:prstGeom prst="triangle">
            <a:avLst>
              <a:gd name="adj" fmla="val 0"/>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55"/>
          <p:cNvSpPr txBox="1"/>
          <p:nvPr/>
        </p:nvSpPr>
        <p:spPr>
          <a:xfrm>
            <a:off x="1816850" y="1174827"/>
            <a:ext cx="9440958" cy="21228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i="1">
                <a:solidFill>
                  <a:schemeClr val="dk1"/>
                </a:solidFill>
                <a:latin typeface="Times New Roman"/>
                <a:ea typeface="Times New Roman"/>
                <a:cs typeface="Times New Roman"/>
                <a:sym typeface="Times New Roman"/>
              </a:rPr>
              <a:t>Tạm biệt các em! </a:t>
            </a:r>
            <a:endParaRPr sz="6600" i="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600" i="1">
                <a:solidFill>
                  <a:schemeClr val="dk1"/>
                </a:solidFill>
                <a:latin typeface="Times New Roman"/>
                <a:ea typeface="Times New Roman"/>
                <a:cs typeface="Times New Roman"/>
                <a:sym typeface="Times New Roman"/>
              </a:rPr>
              <a:t>Chúc các em luôn học giỏi!</a:t>
            </a:r>
            <a:endParaRPr sz="6600" i="1">
              <a:solidFill>
                <a:schemeClr val="dk1"/>
              </a:solidFill>
              <a:latin typeface="Times New Roman"/>
              <a:ea typeface="Times New Roman"/>
              <a:cs typeface="Times New Roman"/>
              <a:sym typeface="Times New Roman"/>
            </a:endParaRPr>
          </a:p>
        </p:txBody>
      </p:sp>
      <p:pic>
        <p:nvPicPr>
          <p:cNvPr id="585" name="Google Shape;585;p55"/>
          <p:cNvPicPr preferRelativeResize="0"/>
          <p:nvPr/>
        </p:nvPicPr>
        <p:blipFill rotWithShape="1">
          <a:blip r:embed="rId5">
            <a:alphaModFix/>
          </a:blip>
          <a:srcRect/>
          <a:stretch/>
        </p:blipFill>
        <p:spPr>
          <a:xfrm>
            <a:off x="395998" y="2681092"/>
            <a:ext cx="4520386" cy="4520386"/>
          </a:xfrm>
          <a:prstGeom prst="rect">
            <a:avLst/>
          </a:prstGeom>
          <a:noFill/>
          <a:ln>
            <a:noFill/>
          </a:ln>
        </p:spPr>
      </p:pic>
      <p:pic>
        <p:nvPicPr>
          <p:cNvPr id="586" name="Google Shape;586;p55"/>
          <p:cNvPicPr preferRelativeResize="0"/>
          <p:nvPr/>
        </p:nvPicPr>
        <p:blipFill rotWithShape="1">
          <a:blip r:embed="rId5">
            <a:alphaModFix/>
          </a:blip>
          <a:srcRect/>
          <a:stretch/>
        </p:blipFill>
        <p:spPr>
          <a:xfrm>
            <a:off x="7341086" y="2619736"/>
            <a:ext cx="4520386" cy="45203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196" name="Google Shape;196;p28"/>
          <p:cNvPicPr preferRelativeResize="0"/>
          <p:nvPr/>
        </p:nvPicPr>
        <p:blipFill rotWithShape="1">
          <a:blip r:embed="rId4">
            <a:alphaModFix/>
          </a:blip>
          <a:srcRect l="22909" t="20364" r="6455" b="9817"/>
          <a:stretch/>
        </p:blipFill>
        <p:spPr>
          <a:xfrm>
            <a:off x="87057" y="0"/>
            <a:ext cx="12334877" cy="6858000"/>
          </a:xfrm>
          <a:prstGeom prst="rect">
            <a:avLst/>
          </a:prstGeom>
          <a:noFill/>
          <a:ln>
            <a:noFill/>
          </a:ln>
        </p:spPr>
      </p:pic>
      <p:sp>
        <p:nvSpPr>
          <p:cNvPr id="197" name="Google Shape;197;p28"/>
          <p:cNvSpPr/>
          <p:nvPr/>
        </p:nvSpPr>
        <p:spPr>
          <a:xfrm flipH="1">
            <a:off x="10443319" y="5589586"/>
            <a:ext cx="1785257" cy="1268413"/>
          </a:xfrm>
          <a:prstGeom prst="triangle">
            <a:avLst>
              <a:gd name="adj" fmla="val 0"/>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198" name="Google Shape;198;p28"/>
          <p:cNvSpPr/>
          <p:nvPr/>
        </p:nvSpPr>
        <p:spPr>
          <a:xfrm rot="10800000">
            <a:off x="10443319" y="0"/>
            <a:ext cx="1785257" cy="1268413"/>
          </a:xfrm>
          <a:prstGeom prst="triangle">
            <a:avLst>
              <a:gd name="adj" fmla="val 0"/>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99" name="Google Shape;199;p28" descr="HÃ¬nh áº£nh cÃ³ liÃªn quan"/>
          <p:cNvPicPr preferRelativeResize="0"/>
          <p:nvPr/>
        </p:nvPicPr>
        <p:blipFill rotWithShape="1">
          <a:blip r:embed="rId5">
            <a:alphaModFix/>
          </a:blip>
          <a:srcRect/>
          <a:stretch/>
        </p:blipFill>
        <p:spPr>
          <a:xfrm>
            <a:off x="289686" y="307393"/>
            <a:ext cx="5720970" cy="6321944"/>
          </a:xfrm>
          <a:prstGeom prst="rect">
            <a:avLst/>
          </a:prstGeom>
          <a:noFill/>
          <a:ln>
            <a:noFill/>
          </a:ln>
        </p:spPr>
      </p:pic>
      <p:sp>
        <p:nvSpPr>
          <p:cNvPr id="200" name="Google Shape;200;p28"/>
          <p:cNvSpPr/>
          <p:nvPr/>
        </p:nvSpPr>
        <p:spPr>
          <a:xfrm rot="10800000" flipH="1">
            <a:off x="-1" y="0"/>
            <a:ext cx="1785257" cy="1268413"/>
          </a:xfrm>
          <a:prstGeom prst="triangle">
            <a:avLst>
              <a:gd name="adj" fmla="val 0"/>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1" name="Google Shape;201;p28"/>
          <p:cNvSpPr/>
          <p:nvPr/>
        </p:nvSpPr>
        <p:spPr>
          <a:xfrm>
            <a:off x="-1" y="5589586"/>
            <a:ext cx="1785257" cy="1268413"/>
          </a:xfrm>
          <a:prstGeom prst="triangle">
            <a:avLst>
              <a:gd name="adj" fmla="val 0"/>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2" name="Google Shape;202;p28"/>
          <p:cNvSpPr txBox="1"/>
          <p:nvPr/>
        </p:nvSpPr>
        <p:spPr>
          <a:xfrm>
            <a:off x="6254496" y="1755648"/>
            <a:ext cx="5527475"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0" b="0" i="1" u="none" strike="noStrike" cap="none">
                <a:solidFill>
                  <a:schemeClr val="dk1"/>
                </a:solidFill>
                <a:latin typeface="Times New Roman"/>
                <a:ea typeface="Times New Roman"/>
                <a:cs typeface="Times New Roman"/>
                <a:sym typeface="Times New Roman"/>
              </a:rPr>
              <a:t>Lão Hạc</a:t>
            </a:r>
            <a:endParaRPr sz="12000" i="1">
              <a:solidFill>
                <a:schemeClr val="dk1"/>
              </a:solidFill>
              <a:latin typeface="Times New Roman"/>
              <a:ea typeface="Times New Roman"/>
              <a:cs typeface="Times New Roman"/>
              <a:sym typeface="Times New Roman"/>
            </a:endParaRPr>
          </a:p>
        </p:txBody>
      </p:sp>
      <p:sp>
        <p:nvSpPr>
          <p:cNvPr id="203" name="Google Shape;203;p28"/>
          <p:cNvSpPr txBox="1"/>
          <p:nvPr/>
        </p:nvSpPr>
        <p:spPr>
          <a:xfrm>
            <a:off x="8382000" y="3590544"/>
            <a:ext cx="324479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i="1">
                <a:solidFill>
                  <a:srgbClr val="410341"/>
                </a:solidFill>
                <a:latin typeface="Times New Roman"/>
                <a:ea typeface="Times New Roman"/>
                <a:cs typeface="Times New Roman"/>
                <a:sym typeface="Times New Roman"/>
              </a:rPr>
              <a:t>- Nam Cao -</a:t>
            </a:r>
            <a:endParaRPr sz="4800" i="1">
              <a:solidFill>
                <a:srgbClr val="410341"/>
              </a:solidFill>
              <a:latin typeface="Times New Roman"/>
              <a:ea typeface="Times New Roman"/>
              <a:cs typeface="Times New Roman"/>
              <a:sym typeface="Times New Roman"/>
            </a:endParaRPr>
          </a:p>
        </p:txBody>
      </p:sp>
      <p:pic>
        <p:nvPicPr>
          <p:cNvPr id="204" name="Google Shape;204;p28" descr="book2"/>
          <p:cNvPicPr preferRelativeResize="0"/>
          <p:nvPr/>
        </p:nvPicPr>
        <p:blipFill rotWithShape="1">
          <a:blip r:embed="rId6">
            <a:alphaModFix/>
          </a:blip>
          <a:srcRect/>
          <a:stretch/>
        </p:blipFill>
        <p:spPr>
          <a:xfrm>
            <a:off x="9145061" y="5106370"/>
            <a:ext cx="2209800" cy="1066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20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gtEl>
                                        <p:attrNameLst>
                                          <p:attrName>style.visibility</p:attrName>
                                        </p:attrNameLst>
                                      </p:cBhvr>
                                      <p:to>
                                        <p:strVal val="visible"/>
                                      </p:to>
                                    </p:set>
                                    <p:animEffect transition="in" filter="fade">
                                      <p:cBhvr>
                                        <p:cTn id="12" dur="500"/>
                                        <p:tgtEl>
                                          <p:spTgt spid="2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9"/>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211" name="Google Shape;211;p29"/>
          <p:cNvPicPr preferRelativeResize="0"/>
          <p:nvPr/>
        </p:nvPicPr>
        <p:blipFill rotWithShape="1">
          <a:blip r:embed="rId4">
            <a:alphaModFix/>
          </a:blip>
          <a:srcRect l="22908" t="20364" r="6816" b="9817"/>
          <a:stretch/>
        </p:blipFill>
        <p:spPr>
          <a:xfrm>
            <a:off x="-1" y="0"/>
            <a:ext cx="12271953" cy="6858000"/>
          </a:xfrm>
          <a:prstGeom prst="rect">
            <a:avLst/>
          </a:prstGeom>
          <a:noFill/>
          <a:ln>
            <a:noFill/>
          </a:ln>
        </p:spPr>
      </p:pic>
      <p:sp>
        <p:nvSpPr>
          <p:cNvPr id="212" name="Google Shape;212;p29"/>
          <p:cNvSpPr txBox="1"/>
          <p:nvPr/>
        </p:nvSpPr>
        <p:spPr>
          <a:xfrm>
            <a:off x="803349" y="902355"/>
            <a:ext cx="2528511" cy="49244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1. Tác giả:</a:t>
            </a:r>
            <a:endParaRPr sz="3200">
              <a:solidFill>
                <a:srgbClr val="FF0000"/>
              </a:solidFill>
              <a:latin typeface="Times New Roman"/>
              <a:ea typeface="Times New Roman"/>
              <a:cs typeface="Times New Roman"/>
              <a:sym typeface="Times New Roman"/>
            </a:endParaRPr>
          </a:p>
        </p:txBody>
      </p:sp>
      <p:pic>
        <p:nvPicPr>
          <p:cNvPr id="213" name="Google Shape;213;p29"/>
          <p:cNvPicPr preferRelativeResize="0"/>
          <p:nvPr/>
        </p:nvPicPr>
        <p:blipFill rotWithShape="1">
          <a:blip r:embed="rId5">
            <a:alphaModFix/>
          </a:blip>
          <a:srcRect/>
          <a:stretch/>
        </p:blipFill>
        <p:spPr>
          <a:xfrm>
            <a:off x="396984" y="1805366"/>
            <a:ext cx="3848864" cy="4300500"/>
          </a:xfrm>
          <a:prstGeom prst="rect">
            <a:avLst/>
          </a:prstGeom>
          <a:noFill/>
          <a:ln>
            <a:noFill/>
          </a:ln>
        </p:spPr>
      </p:pic>
      <p:sp>
        <p:nvSpPr>
          <p:cNvPr id="214" name="Google Shape;214;p29"/>
          <p:cNvSpPr/>
          <p:nvPr/>
        </p:nvSpPr>
        <p:spPr>
          <a:xfrm rot="5400000">
            <a:off x="16090" y="1681807"/>
            <a:ext cx="4442979" cy="4132718"/>
          </a:xfrm>
          <a:custGeom>
            <a:avLst/>
            <a:gdLst/>
            <a:ahLst/>
            <a:cxnLst/>
            <a:rect l="l" t="t" r="r" b="b"/>
            <a:pathLst>
              <a:path w="4091171" h="4091173" extrusionOk="0">
                <a:moveTo>
                  <a:pt x="0" y="2045584"/>
                </a:moveTo>
                <a:lnTo>
                  <a:pt x="0" y="2045584"/>
                </a:lnTo>
                <a:cubicBezTo>
                  <a:pt x="1" y="915838"/>
                  <a:pt x="915840" y="-2"/>
                  <a:pt x="2045586" y="-1"/>
                </a:cubicBezTo>
                <a:cubicBezTo>
                  <a:pt x="3175331" y="-1"/>
                  <a:pt x="4091172" y="915839"/>
                  <a:pt x="4091172" y="2045586"/>
                </a:cubicBezTo>
                <a:cubicBezTo>
                  <a:pt x="4091172" y="2046966"/>
                  <a:pt x="4091170" y="2048347"/>
                  <a:pt x="4091167" y="2049727"/>
                </a:cubicBezTo>
                <a:lnTo>
                  <a:pt x="4040191" y="2049621"/>
                </a:lnTo>
                <a:lnTo>
                  <a:pt x="4040190" y="2049620"/>
                </a:lnTo>
                <a:cubicBezTo>
                  <a:pt x="4040193" y="2048276"/>
                  <a:pt x="4040195" y="2046931"/>
                  <a:pt x="4040195" y="2045587"/>
                </a:cubicBezTo>
                <a:cubicBezTo>
                  <a:pt x="4040195" y="943993"/>
                  <a:pt x="3147177" y="50976"/>
                  <a:pt x="2045585" y="50976"/>
                </a:cubicBezTo>
                <a:cubicBezTo>
                  <a:pt x="943992" y="50976"/>
                  <a:pt x="50975" y="943993"/>
                  <a:pt x="50975" y="2045587"/>
                </a:cubicBezTo>
                <a:cubicBezTo>
                  <a:pt x="50974" y="2045587"/>
                  <a:pt x="50975" y="2045588"/>
                  <a:pt x="50975" y="2045589"/>
                </a:cubicBezTo>
                <a:close/>
              </a:path>
            </a:pathLst>
          </a:custGeom>
          <a:solidFill>
            <a:srgbClr val="A5A5A5"/>
          </a:solidFill>
          <a:ln>
            <a:noFill/>
          </a:ln>
        </p:spPr>
        <p:txBody>
          <a:bodyPr spcFirstLastPara="1" wrap="square" lIns="90275" tIns="45125" rIns="90275" bIns="45125" anchor="ctr" anchorCtr="0">
            <a:noAutofit/>
          </a:bodyPr>
          <a:lstStyle/>
          <a:p>
            <a:pPr marL="0" marR="0" lvl="0" indent="0" algn="l" rtl="0">
              <a:spcBef>
                <a:spcPts val="0"/>
              </a:spcBef>
              <a:spcAft>
                <a:spcPts val="0"/>
              </a:spcAft>
              <a:buNone/>
            </a:pPr>
            <a:endParaRPr sz="2370">
              <a:solidFill>
                <a:srgbClr val="000000"/>
              </a:solidFill>
              <a:latin typeface="Calibri"/>
              <a:ea typeface="Calibri"/>
              <a:cs typeface="Calibri"/>
              <a:sym typeface="Calibri"/>
            </a:endParaRPr>
          </a:p>
        </p:txBody>
      </p:sp>
      <p:cxnSp>
        <p:nvCxnSpPr>
          <p:cNvPr id="215" name="Google Shape;215;p29"/>
          <p:cNvCxnSpPr/>
          <p:nvPr/>
        </p:nvCxnSpPr>
        <p:spPr>
          <a:xfrm>
            <a:off x="3666369" y="1888837"/>
            <a:ext cx="5280961" cy="0"/>
          </a:xfrm>
          <a:prstGeom prst="straightConnector1">
            <a:avLst/>
          </a:prstGeom>
          <a:noFill/>
          <a:ln w="25400" cap="flat" cmpd="sng">
            <a:solidFill>
              <a:srgbClr val="1C9494"/>
            </a:solidFill>
            <a:prstDash val="dot"/>
            <a:miter lim="800000"/>
            <a:headEnd type="none" w="sm" len="sm"/>
            <a:tailEnd type="none" w="sm" len="sm"/>
          </a:ln>
        </p:spPr>
      </p:cxnSp>
      <p:cxnSp>
        <p:nvCxnSpPr>
          <p:cNvPr id="216" name="Google Shape;216;p29"/>
          <p:cNvCxnSpPr/>
          <p:nvPr/>
        </p:nvCxnSpPr>
        <p:spPr>
          <a:xfrm>
            <a:off x="3802876" y="5698686"/>
            <a:ext cx="8288468" cy="45965"/>
          </a:xfrm>
          <a:prstGeom prst="straightConnector1">
            <a:avLst/>
          </a:prstGeom>
          <a:noFill/>
          <a:ln w="25400" cap="flat" cmpd="sng">
            <a:solidFill>
              <a:schemeClr val="accent1"/>
            </a:solidFill>
            <a:prstDash val="dot"/>
            <a:miter lim="800000"/>
            <a:headEnd type="none" w="sm" len="sm"/>
            <a:tailEnd type="none" w="sm" len="sm"/>
          </a:ln>
        </p:spPr>
      </p:cxnSp>
      <p:cxnSp>
        <p:nvCxnSpPr>
          <p:cNvPr id="217" name="Google Shape;217;p29"/>
          <p:cNvCxnSpPr/>
          <p:nvPr/>
        </p:nvCxnSpPr>
        <p:spPr>
          <a:xfrm rot="10800000" flipH="1">
            <a:off x="4671348" y="3667660"/>
            <a:ext cx="6155742" cy="25294"/>
          </a:xfrm>
          <a:prstGeom prst="straightConnector1">
            <a:avLst/>
          </a:prstGeom>
          <a:noFill/>
          <a:ln w="25400" cap="flat" cmpd="sng">
            <a:solidFill>
              <a:srgbClr val="78AF51"/>
            </a:solidFill>
            <a:prstDash val="dot"/>
            <a:miter lim="800000"/>
            <a:headEnd type="none" w="sm" len="sm"/>
            <a:tailEnd type="none" w="sm" len="sm"/>
          </a:ln>
        </p:spPr>
      </p:cxnSp>
      <p:cxnSp>
        <p:nvCxnSpPr>
          <p:cNvPr id="218" name="Google Shape;218;p29"/>
          <p:cNvCxnSpPr/>
          <p:nvPr/>
        </p:nvCxnSpPr>
        <p:spPr>
          <a:xfrm rot="10800000" flipH="1">
            <a:off x="4354301" y="2633340"/>
            <a:ext cx="5930964" cy="40976"/>
          </a:xfrm>
          <a:prstGeom prst="straightConnector1">
            <a:avLst/>
          </a:prstGeom>
          <a:noFill/>
          <a:ln w="25400" cap="flat" cmpd="sng">
            <a:solidFill>
              <a:srgbClr val="FAC14D"/>
            </a:solidFill>
            <a:prstDash val="dot"/>
            <a:miter lim="800000"/>
            <a:headEnd type="none" w="sm" len="sm"/>
            <a:tailEnd type="none" w="sm" len="sm"/>
          </a:ln>
        </p:spPr>
      </p:cxnSp>
      <p:sp>
        <p:nvSpPr>
          <p:cNvPr id="219" name="Google Shape;219;p29"/>
          <p:cNvSpPr/>
          <p:nvPr/>
        </p:nvSpPr>
        <p:spPr>
          <a:xfrm>
            <a:off x="5857386" y="1529971"/>
            <a:ext cx="5388749" cy="358046"/>
          </a:xfrm>
          <a:prstGeom prst="rect">
            <a:avLst/>
          </a:prstGeom>
          <a:noFill/>
          <a:ln>
            <a:noFill/>
          </a:ln>
        </p:spPr>
        <p:txBody>
          <a:bodyPr spcFirstLastPara="1" wrap="square" lIns="90275" tIns="45125" rIns="90275" bIns="45125" anchor="t" anchorCtr="0">
            <a:noAutofit/>
          </a:bodyPr>
          <a:lstStyle/>
          <a:p>
            <a:pPr marL="0" marR="0" lvl="0" indent="0" algn="l" rtl="0">
              <a:lnSpc>
                <a:spcPct val="78333"/>
              </a:lnSpc>
              <a:spcBef>
                <a:spcPts val="0"/>
              </a:spcBef>
              <a:spcAft>
                <a:spcPts val="0"/>
              </a:spcAft>
              <a:buNone/>
            </a:pPr>
            <a:r>
              <a:rPr lang="en-US" sz="2400">
                <a:solidFill>
                  <a:schemeClr val="dk1"/>
                </a:solidFill>
                <a:latin typeface="Times New Roman"/>
                <a:ea typeface="Times New Roman"/>
                <a:cs typeface="Times New Roman"/>
                <a:sym typeface="Times New Roman"/>
              </a:rPr>
              <a:t>Trần Hữu Tri (1915 – 1951)</a:t>
            </a:r>
            <a:endParaRPr sz="2400">
              <a:solidFill>
                <a:schemeClr val="dk1"/>
              </a:solidFill>
              <a:latin typeface="Times New Roman"/>
              <a:ea typeface="Times New Roman"/>
              <a:cs typeface="Times New Roman"/>
              <a:sym typeface="Times New Roman"/>
            </a:endParaRPr>
          </a:p>
        </p:txBody>
      </p:sp>
      <p:sp>
        <p:nvSpPr>
          <p:cNvPr id="220" name="Google Shape;220;p29"/>
          <p:cNvSpPr/>
          <p:nvPr/>
        </p:nvSpPr>
        <p:spPr>
          <a:xfrm>
            <a:off x="5960920" y="3960702"/>
            <a:ext cx="6728128" cy="829842"/>
          </a:xfrm>
          <a:prstGeom prst="rect">
            <a:avLst/>
          </a:prstGeom>
          <a:noFill/>
          <a:ln>
            <a:noFill/>
          </a:ln>
        </p:spPr>
        <p:txBody>
          <a:bodyPr spcFirstLastPara="1" wrap="square" lIns="90275" tIns="45125" rIns="90275" bIns="45125" anchor="t" anchorCtr="0">
            <a:noAutofit/>
          </a:bodyPr>
          <a:lstStyle/>
          <a:p>
            <a:pPr marL="358140" marR="0" lvl="0" indent="-35814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Sở trường : Truyện ngắn</a:t>
            </a:r>
            <a:endParaRPr sz="2400">
              <a:solidFill>
                <a:schemeClr val="dk1"/>
              </a:solidFill>
              <a:latin typeface="Times New Roman"/>
              <a:ea typeface="Times New Roman"/>
              <a:cs typeface="Times New Roman"/>
              <a:sym typeface="Times New Roman"/>
            </a:endParaRPr>
          </a:p>
          <a:p>
            <a:pPr marL="358140" marR="0" lvl="0" indent="-35814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Đề tài: Trí thức nghèo và nông dân nghèo</a:t>
            </a:r>
            <a:endParaRPr sz="2400">
              <a:solidFill>
                <a:schemeClr val="dk1"/>
              </a:solidFill>
              <a:latin typeface="Times New Roman"/>
              <a:ea typeface="Times New Roman"/>
              <a:cs typeface="Times New Roman"/>
              <a:sym typeface="Times New Roman"/>
            </a:endParaRPr>
          </a:p>
        </p:txBody>
      </p:sp>
      <p:sp>
        <p:nvSpPr>
          <p:cNvPr id="221" name="Google Shape;221;p29"/>
          <p:cNvSpPr/>
          <p:nvPr/>
        </p:nvSpPr>
        <p:spPr>
          <a:xfrm>
            <a:off x="5103802" y="2277931"/>
            <a:ext cx="6895919" cy="358046"/>
          </a:xfrm>
          <a:prstGeom prst="rect">
            <a:avLst/>
          </a:prstGeom>
          <a:noFill/>
          <a:ln>
            <a:noFill/>
          </a:ln>
        </p:spPr>
        <p:txBody>
          <a:bodyPr spcFirstLastPara="1" wrap="square" lIns="90275" tIns="45125" rIns="90275" bIns="45125" anchor="t" anchorCtr="0">
            <a:noAutofit/>
          </a:bodyPr>
          <a:lstStyle/>
          <a:p>
            <a:pPr marL="0" marR="0" lvl="0" indent="0" algn="l" rtl="0">
              <a:lnSpc>
                <a:spcPct val="78333"/>
              </a:lnSpc>
              <a:spcBef>
                <a:spcPts val="0"/>
              </a:spcBef>
              <a:spcAft>
                <a:spcPts val="0"/>
              </a:spcAft>
              <a:buNone/>
            </a:pPr>
            <a:r>
              <a:rPr lang="en-US" sz="2400">
                <a:solidFill>
                  <a:schemeClr val="dk1"/>
                </a:solidFill>
                <a:latin typeface="Times New Roman"/>
                <a:ea typeface="Times New Roman"/>
                <a:cs typeface="Times New Roman"/>
                <a:sym typeface="Times New Roman"/>
              </a:rPr>
              <a:t>Làng Đại Hoàng – Lí Nhân – Hà Nam</a:t>
            </a:r>
            <a:endParaRPr sz="2400">
              <a:solidFill>
                <a:schemeClr val="dk1"/>
              </a:solidFill>
              <a:latin typeface="Times New Roman"/>
              <a:ea typeface="Times New Roman"/>
              <a:cs typeface="Times New Roman"/>
              <a:sym typeface="Times New Roman"/>
            </a:endParaRPr>
          </a:p>
        </p:txBody>
      </p:sp>
      <p:sp>
        <p:nvSpPr>
          <p:cNvPr id="222" name="Google Shape;222;p29"/>
          <p:cNvSpPr/>
          <p:nvPr/>
        </p:nvSpPr>
        <p:spPr>
          <a:xfrm>
            <a:off x="6240936" y="2684511"/>
            <a:ext cx="4816387" cy="1199173"/>
          </a:xfrm>
          <a:prstGeom prst="rect">
            <a:avLst/>
          </a:prstGeom>
          <a:noFill/>
          <a:ln>
            <a:noFill/>
          </a:ln>
        </p:spPr>
        <p:txBody>
          <a:bodyPr spcFirstLastPara="1" wrap="square" lIns="90275" tIns="45125" rIns="90275" bIns="45125" anchor="t" anchorCtr="0">
            <a:no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Là một người trí thức trung thực, là một nghệ sĩ hiến dâng cuộc đời cho Cách mạng, cho kháng chiến.</a:t>
            </a:r>
            <a:endParaRPr sz="2400">
              <a:solidFill>
                <a:schemeClr val="dk1"/>
              </a:solidFill>
              <a:latin typeface="Times New Roman"/>
              <a:ea typeface="Times New Roman"/>
              <a:cs typeface="Times New Roman"/>
              <a:sym typeface="Times New Roman"/>
            </a:endParaRPr>
          </a:p>
        </p:txBody>
      </p:sp>
      <p:pic>
        <p:nvPicPr>
          <p:cNvPr id="223" name="Google Shape;223;p29"/>
          <p:cNvPicPr preferRelativeResize="0"/>
          <p:nvPr/>
        </p:nvPicPr>
        <p:blipFill rotWithShape="1">
          <a:blip r:embed="rId6">
            <a:alphaModFix/>
          </a:blip>
          <a:srcRect/>
          <a:stretch/>
        </p:blipFill>
        <p:spPr>
          <a:xfrm>
            <a:off x="396498" y="1888837"/>
            <a:ext cx="3383357" cy="3700749"/>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224" name="Google Shape;224;p29"/>
          <p:cNvSpPr txBox="1"/>
          <p:nvPr/>
        </p:nvSpPr>
        <p:spPr>
          <a:xfrm>
            <a:off x="1254870" y="5610008"/>
            <a:ext cx="1625471" cy="4396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55">
                <a:solidFill>
                  <a:schemeClr val="accent1"/>
                </a:solidFill>
                <a:latin typeface="Calibri"/>
                <a:ea typeface="Calibri"/>
                <a:cs typeface="Calibri"/>
                <a:sym typeface="Calibri"/>
              </a:rPr>
              <a:t>Nam Cao</a:t>
            </a:r>
            <a:endParaRPr sz="2255">
              <a:solidFill>
                <a:schemeClr val="accent1"/>
              </a:solidFill>
              <a:latin typeface="Calibri"/>
              <a:ea typeface="Calibri"/>
              <a:cs typeface="Calibri"/>
              <a:sym typeface="Calibri"/>
            </a:endParaRPr>
          </a:p>
        </p:txBody>
      </p:sp>
      <p:grpSp>
        <p:nvGrpSpPr>
          <p:cNvPr id="225" name="Google Shape;225;p29"/>
          <p:cNvGrpSpPr/>
          <p:nvPr/>
        </p:nvGrpSpPr>
        <p:grpSpPr>
          <a:xfrm>
            <a:off x="2946950" y="1508465"/>
            <a:ext cx="733728" cy="586584"/>
            <a:chOff x="4489630" y="1070133"/>
            <a:chExt cx="585072" cy="467740"/>
          </a:xfrm>
        </p:grpSpPr>
        <p:pic>
          <p:nvPicPr>
            <p:cNvPr id="226" name="Google Shape;226;p29"/>
            <p:cNvPicPr preferRelativeResize="0"/>
            <p:nvPr/>
          </p:nvPicPr>
          <p:blipFill rotWithShape="1">
            <a:blip r:embed="rId5">
              <a:alphaModFix/>
            </a:blip>
            <a:srcRect/>
            <a:stretch/>
          </p:blipFill>
          <p:spPr>
            <a:xfrm>
              <a:off x="4489630" y="1070133"/>
              <a:ext cx="585072" cy="467740"/>
            </a:xfrm>
            <a:prstGeom prst="rect">
              <a:avLst/>
            </a:prstGeom>
            <a:noFill/>
            <a:ln>
              <a:noFill/>
            </a:ln>
          </p:spPr>
        </p:pic>
        <p:sp>
          <p:nvSpPr>
            <p:cNvPr id="227" name="Google Shape;227;p29"/>
            <p:cNvSpPr/>
            <p:nvPr/>
          </p:nvSpPr>
          <p:spPr>
            <a:xfrm>
              <a:off x="4608890" y="1115313"/>
              <a:ext cx="309169" cy="351518"/>
            </a:xfrm>
            <a:prstGeom prst="ellipse">
              <a:avLst/>
            </a:prstGeom>
            <a:solidFill>
              <a:srgbClr val="1C9494"/>
            </a:solidFill>
            <a:ln>
              <a:noFill/>
            </a:ln>
          </p:spPr>
          <p:txBody>
            <a:bodyPr spcFirstLastPara="1" wrap="square" lIns="90275" tIns="45125" rIns="90275" bIns="45125" anchor="ctr" anchorCtr="0">
              <a:noAutofit/>
            </a:bodyPr>
            <a:lstStyle/>
            <a:p>
              <a:pPr marL="0" marR="0" lvl="0" indent="0" algn="ctr" rtl="0">
                <a:spcBef>
                  <a:spcPts val="0"/>
                </a:spcBef>
                <a:spcAft>
                  <a:spcPts val="0"/>
                </a:spcAft>
                <a:buNone/>
              </a:pPr>
              <a:r>
                <a:rPr lang="en-US" sz="2370">
                  <a:solidFill>
                    <a:srgbClr val="FFFF00"/>
                  </a:solidFill>
                  <a:latin typeface="Times New Roman"/>
                  <a:ea typeface="Times New Roman"/>
                  <a:cs typeface="Times New Roman"/>
                  <a:sym typeface="Times New Roman"/>
                </a:rPr>
                <a:t>1</a:t>
              </a:r>
              <a:endParaRPr sz="2370">
                <a:solidFill>
                  <a:srgbClr val="FFFF00"/>
                </a:solidFill>
                <a:latin typeface="Times New Roman"/>
                <a:ea typeface="Times New Roman"/>
                <a:cs typeface="Times New Roman"/>
                <a:sym typeface="Times New Roman"/>
              </a:endParaRPr>
            </a:p>
          </p:txBody>
        </p:sp>
      </p:grpSp>
      <p:grpSp>
        <p:nvGrpSpPr>
          <p:cNvPr id="228" name="Google Shape;228;p29"/>
          <p:cNvGrpSpPr/>
          <p:nvPr/>
        </p:nvGrpSpPr>
        <p:grpSpPr>
          <a:xfrm>
            <a:off x="3965686" y="3216140"/>
            <a:ext cx="676505" cy="492671"/>
            <a:chOff x="5904806" y="2550014"/>
            <a:chExt cx="539442" cy="392854"/>
          </a:xfrm>
        </p:grpSpPr>
        <p:pic>
          <p:nvPicPr>
            <p:cNvPr id="229" name="Google Shape;229;p29"/>
            <p:cNvPicPr preferRelativeResize="0"/>
            <p:nvPr/>
          </p:nvPicPr>
          <p:blipFill rotWithShape="1">
            <a:blip r:embed="rId7">
              <a:alphaModFix/>
            </a:blip>
            <a:srcRect/>
            <a:stretch/>
          </p:blipFill>
          <p:spPr>
            <a:xfrm>
              <a:off x="5904806" y="2550014"/>
              <a:ext cx="539442" cy="392854"/>
            </a:xfrm>
            <a:prstGeom prst="rect">
              <a:avLst/>
            </a:prstGeom>
            <a:noFill/>
            <a:ln>
              <a:noFill/>
            </a:ln>
          </p:spPr>
        </p:pic>
        <p:sp>
          <p:nvSpPr>
            <p:cNvPr id="230" name="Google Shape;230;p29"/>
            <p:cNvSpPr/>
            <p:nvPr/>
          </p:nvSpPr>
          <p:spPr>
            <a:xfrm>
              <a:off x="6020945" y="2581374"/>
              <a:ext cx="280140" cy="294395"/>
            </a:xfrm>
            <a:prstGeom prst="ellipse">
              <a:avLst/>
            </a:prstGeom>
            <a:solidFill>
              <a:srgbClr val="78AF51"/>
            </a:solidFill>
            <a:ln>
              <a:noFill/>
            </a:ln>
          </p:spPr>
          <p:txBody>
            <a:bodyPr spcFirstLastPara="1" wrap="square" lIns="90275" tIns="45125" rIns="90275" bIns="45125" anchor="ctr" anchorCtr="0">
              <a:noAutofit/>
            </a:bodyPr>
            <a:lstStyle/>
            <a:p>
              <a:pPr marL="0" marR="0" lvl="0" indent="0" algn="ctr" rtl="0">
                <a:spcBef>
                  <a:spcPts val="0"/>
                </a:spcBef>
                <a:spcAft>
                  <a:spcPts val="0"/>
                </a:spcAft>
                <a:buNone/>
              </a:pPr>
              <a:r>
                <a:rPr lang="en-US" sz="2370">
                  <a:solidFill>
                    <a:srgbClr val="006CB8"/>
                  </a:solidFill>
                  <a:latin typeface="Times New Roman"/>
                  <a:ea typeface="Times New Roman"/>
                  <a:cs typeface="Times New Roman"/>
                  <a:sym typeface="Times New Roman"/>
                </a:rPr>
                <a:t>3</a:t>
              </a:r>
              <a:endParaRPr sz="2370">
                <a:solidFill>
                  <a:srgbClr val="006CB8"/>
                </a:solidFill>
                <a:latin typeface="Times New Roman"/>
                <a:ea typeface="Times New Roman"/>
                <a:cs typeface="Times New Roman"/>
                <a:sym typeface="Times New Roman"/>
              </a:endParaRPr>
            </a:p>
          </p:txBody>
        </p:sp>
      </p:grpSp>
      <p:grpSp>
        <p:nvGrpSpPr>
          <p:cNvPr id="231" name="Google Shape;231;p29"/>
          <p:cNvGrpSpPr/>
          <p:nvPr/>
        </p:nvGrpSpPr>
        <p:grpSpPr>
          <a:xfrm>
            <a:off x="3792607" y="2222797"/>
            <a:ext cx="587270" cy="511526"/>
            <a:chOff x="5904806" y="2835322"/>
            <a:chExt cx="468287" cy="407889"/>
          </a:xfrm>
        </p:grpSpPr>
        <p:pic>
          <p:nvPicPr>
            <p:cNvPr id="232" name="Google Shape;232;p29"/>
            <p:cNvPicPr preferRelativeResize="0"/>
            <p:nvPr/>
          </p:nvPicPr>
          <p:blipFill rotWithShape="1">
            <a:blip r:embed="rId8">
              <a:alphaModFix/>
            </a:blip>
            <a:srcRect/>
            <a:stretch/>
          </p:blipFill>
          <p:spPr>
            <a:xfrm>
              <a:off x="5904806" y="2835322"/>
              <a:ext cx="468287" cy="407889"/>
            </a:xfrm>
            <a:prstGeom prst="rect">
              <a:avLst/>
            </a:prstGeom>
            <a:noFill/>
            <a:ln>
              <a:noFill/>
            </a:ln>
          </p:spPr>
        </p:pic>
        <p:sp>
          <p:nvSpPr>
            <p:cNvPr id="233" name="Google Shape;233;p29"/>
            <p:cNvSpPr/>
            <p:nvPr/>
          </p:nvSpPr>
          <p:spPr>
            <a:xfrm>
              <a:off x="5949511" y="2916361"/>
              <a:ext cx="331504" cy="246327"/>
            </a:xfrm>
            <a:prstGeom prst="ellipse">
              <a:avLst/>
            </a:prstGeom>
            <a:solidFill>
              <a:srgbClr val="FAC14D"/>
            </a:solidFill>
            <a:ln>
              <a:noFill/>
            </a:ln>
          </p:spPr>
          <p:txBody>
            <a:bodyPr spcFirstLastPara="1" wrap="square" lIns="90275" tIns="45125" rIns="90275" bIns="45125" anchor="ctr" anchorCtr="0">
              <a:noAutofit/>
            </a:bodyPr>
            <a:lstStyle/>
            <a:p>
              <a:pPr marL="0" marR="0" lvl="0" indent="0" algn="ctr" rtl="0">
                <a:spcBef>
                  <a:spcPts val="0"/>
                </a:spcBef>
                <a:spcAft>
                  <a:spcPts val="0"/>
                </a:spcAft>
                <a:buNone/>
              </a:pPr>
              <a:r>
                <a:rPr lang="en-US" sz="2370">
                  <a:solidFill>
                    <a:srgbClr val="006CB8"/>
                  </a:solidFill>
                  <a:latin typeface="Times New Roman"/>
                  <a:ea typeface="Times New Roman"/>
                  <a:cs typeface="Times New Roman"/>
                  <a:sym typeface="Times New Roman"/>
                </a:rPr>
                <a:t>2</a:t>
              </a:r>
              <a:endParaRPr sz="2370">
                <a:solidFill>
                  <a:srgbClr val="006CB8"/>
                </a:solidFill>
                <a:latin typeface="Times New Roman"/>
                <a:ea typeface="Times New Roman"/>
                <a:cs typeface="Times New Roman"/>
                <a:sym typeface="Times New Roman"/>
              </a:endParaRPr>
            </a:p>
          </p:txBody>
        </p:sp>
      </p:grpSp>
      <p:grpSp>
        <p:nvGrpSpPr>
          <p:cNvPr id="234" name="Google Shape;234;p29"/>
          <p:cNvGrpSpPr/>
          <p:nvPr/>
        </p:nvGrpSpPr>
        <p:grpSpPr>
          <a:xfrm>
            <a:off x="3331860" y="5022987"/>
            <a:ext cx="567174" cy="541056"/>
            <a:chOff x="4368872" y="3845349"/>
            <a:chExt cx="452262" cy="431436"/>
          </a:xfrm>
        </p:grpSpPr>
        <p:pic>
          <p:nvPicPr>
            <p:cNvPr id="235" name="Google Shape;235;p29"/>
            <p:cNvPicPr preferRelativeResize="0"/>
            <p:nvPr/>
          </p:nvPicPr>
          <p:blipFill rotWithShape="1">
            <a:blip r:embed="rId9">
              <a:alphaModFix/>
            </a:blip>
            <a:srcRect/>
            <a:stretch/>
          </p:blipFill>
          <p:spPr>
            <a:xfrm>
              <a:off x="4368872" y="3845349"/>
              <a:ext cx="452262" cy="431436"/>
            </a:xfrm>
            <a:prstGeom prst="rect">
              <a:avLst/>
            </a:prstGeom>
            <a:noFill/>
            <a:ln>
              <a:noFill/>
            </a:ln>
          </p:spPr>
        </p:pic>
        <p:sp>
          <p:nvSpPr>
            <p:cNvPr id="236" name="Google Shape;236;p29"/>
            <p:cNvSpPr/>
            <p:nvPr/>
          </p:nvSpPr>
          <p:spPr>
            <a:xfrm>
              <a:off x="4446549" y="3914837"/>
              <a:ext cx="296907" cy="292460"/>
            </a:xfrm>
            <a:prstGeom prst="ellipse">
              <a:avLst/>
            </a:prstGeom>
            <a:solidFill>
              <a:srgbClr val="F95647"/>
            </a:solidFill>
            <a:ln>
              <a:noFill/>
            </a:ln>
          </p:spPr>
          <p:txBody>
            <a:bodyPr spcFirstLastPara="1" wrap="square" lIns="90275" tIns="45125" rIns="90275" bIns="45125" anchor="ctr" anchorCtr="0">
              <a:noAutofit/>
            </a:bodyPr>
            <a:lstStyle/>
            <a:p>
              <a:pPr marL="0" marR="0" lvl="0" indent="0" algn="ctr" rtl="0">
                <a:spcBef>
                  <a:spcPts val="0"/>
                </a:spcBef>
                <a:spcAft>
                  <a:spcPts val="0"/>
                </a:spcAft>
                <a:buNone/>
              </a:pPr>
              <a:r>
                <a:rPr lang="en-US" sz="2370">
                  <a:solidFill>
                    <a:srgbClr val="006CB8"/>
                  </a:solidFill>
                  <a:latin typeface="Times New Roman"/>
                  <a:ea typeface="Times New Roman"/>
                  <a:cs typeface="Times New Roman"/>
                  <a:sym typeface="Times New Roman"/>
                </a:rPr>
                <a:t>5</a:t>
              </a:r>
              <a:endParaRPr sz="2370">
                <a:solidFill>
                  <a:srgbClr val="006CB8"/>
                </a:solidFill>
                <a:latin typeface="Times New Roman"/>
                <a:ea typeface="Times New Roman"/>
                <a:cs typeface="Times New Roman"/>
                <a:sym typeface="Times New Roman"/>
              </a:endParaRPr>
            </a:p>
          </p:txBody>
        </p:sp>
      </p:grpSp>
      <p:grpSp>
        <p:nvGrpSpPr>
          <p:cNvPr id="237" name="Google Shape;237;p29"/>
          <p:cNvGrpSpPr/>
          <p:nvPr/>
        </p:nvGrpSpPr>
        <p:grpSpPr>
          <a:xfrm>
            <a:off x="3882505" y="4119181"/>
            <a:ext cx="587270" cy="511526"/>
            <a:chOff x="5904806" y="2835322"/>
            <a:chExt cx="468287" cy="407889"/>
          </a:xfrm>
        </p:grpSpPr>
        <p:pic>
          <p:nvPicPr>
            <p:cNvPr id="238" name="Google Shape;238;p29"/>
            <p:cNvPicPr preferRelativeResize="0"/>
            <p:nvPr/>
          </p:nvPicPr>
          <p:blipFill rotWithShape="1">
            <a:blip r:embed="rId8">
              <a:alphaModFix/>
            </a:blip>
            <a:srcRect/>
            <a:stretch/>
          </p:blipFill>
          <p:spPr>
            <a:xfrm>
              <a:off x="5904806" y="2835322"/>
              <a:ext cx="468287" cy="407889"/>
            </a:xfrm>
            <a:prstGeom prst="rect">
              <a:avLst/>
            </a:prstGeom>
            <a:noFill/>
            <a:ln>
              <a:noFill/>
            </a:ln>
          </p:spPr>
        </p:pic>
        <p:sp>
          <p:nvSpPr>
            <p:cNvPr id="239" name="Google Shape;239;p29"/>
            <p:cNvSpPr/>
            <p:nvPr/>
          </p:nvSpPr>
          <p:spPr>
            <a:xfrm>
              <a:off x="5949511" y="2916361"/>
              <a:ext cx="331504" cy="246327"/>
            </a:xfrm>
            <a:prstGeom prst="ellipse">
              <a:avLst/>
            </a:prstGeom>
            <a:solidFill>
              <a:srgbClr val="FAC14D"/>
            </a:solidFill>
            <a:ln>
              <a:noFill/>
            </a:ln>
          </p:spPr>
          <p:txBody>
            <a:bodyPr spcFirstLastPara="1" wrap="square" lIns="90275" tIns="45125" rIns="90275" bIns="45125" anchor="ctr" anchorCtr="0">
              <a:noAutofit/>
            </a:bodyPr>
            <a:lstStyle/>
            <a:p>
              <a:pPr marL="0" marR="0" lvl="0" indent="0" algn="ctr" rtl="0">
                <a:spcBef>
                  <a:spcPts val="0"/>
                </a:spcBef>
                <a:spcAft>
                  <a:spcPts val="0"/>
                </a:spcAft>
                <a:buNone/>
              </a:pPr>
              <a:r>
                <a:rPr lang="en-US" sz="2370">
                  <a:solidFill>
                    <a:srgbClr val="006CB8"/>
                  </a:solidFill>
                  <a:latin typeface="Times New Roman"/>
                  <a:ea typeface="Times New Roman"/>
                  <a:cs typeface="Times New Roman"/>
                  <a:sym typeface="Times New Roman"/>
                </a:rPr>
                <a:t>4</a:t>
              </a:r>
              <a:endParaRPr sz="2370">
                <a:solidFill>
                  <a:srgbClr val="006CB8"/>
                </a:solidFill>
                <a:latin typeface="Times New Roman"/>
                <a:ea typeface="Times New Roman"/>
                <a:cs typeface="Times New Roman"/>
                <a:sym typeface="Times New Roman"/>
              </a:endParaRPr>
            </a:p>
          </p:txBody>
        </p:sp>
      </p:grpSp>
      <p:sp>
        <p:nvSpPr>
          <p:cNvPr id="240" name="Google Shape;240;p29"/>
          <p:cNvSpPr txBox="1"/>
          <p:nvPr/>
        </p:nvSpPr>
        <p:spPr>
          <a:xfrm>
            <a:off x="3714750" y="1380490"/>
            <a:ext cx="2648585" cy="521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7030A0"/>
                </a:solidFill>
                <a:latin typeface="Times New Roman"/>
                <a:ea typeface="Times New Roman"/>
                <a:cs typeface="Times New Roman"/>
                <a:sym typeface="Times New Roman"/>
              </a:rPr>
              <a:t>Tên khai sinh:</a:t>
            </a:r>
            <a:endParaRPr sz="2800">
              <a:solidFill>
                <a:srgbClr val="7030A0"/>
              </a:solidFill>
              <a:latin typeface="Times New Roman"/>
              <a:ea typeface="Times New Roman"/>
              <a:cs typeface="Times New Roman"/>
              <a:sym typeface="Times New Roman"/>
            </a:endParaRPr>
          </a:p>
        </p:txBody>
      </p:sp>
      <p:sp>
        <p:nvSpPr>
          <p:cNvPr id="241" name="Google Shape;241;p29"/>
          <p:cNvSpPr txBox="1"/>
          <p:nvPr/>
        </p:nvSpPr>
        <p:spPr>
          <a:xfrm>
            <a:off x="4325204" y="2125775"/>
            <a:ext cx="99279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7030A0"/>
                </a:solidFill>
                <a:latin typeface="Times New Roman"/>
                <a:ea typeface="Times New Roman"/>
                <a:cs typeface="Times New Roman"/>
                <a:sym typeface="Times New Roman"/>
              </a:rPr>
              <a:t>Quê:</a:t>
            </a:r>
            <a:endParaRPr sz="2800">
              <a:solidFill>
                <a:srgbClr val="7030A0"/>
              </a:solidFill>
              <a:latin typeface="Times New Roman"/>
              <a:ea typeface="Times New Roman"/>
              <a:cs typeface="Times New Roman"/>
              <a:sym typeface="Times New Roman"/>
            </a:endParaRPr>
          </a:p>
        </p:txBody>
      </p:sp>
      <p:sp>
        <p:nvSpPr>
          <p:cNvPr id="242" name="Google Shape;242;p29"/>
          <p:cNvSpPr txBox="1"/>
          <p:nvPr/>
        </p:nvSpPr>
        <p:spPr>
          <a:xfrm>
            <a:off x="4391496" y="2925666"/>
            <a:ext cx="18339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7030A0"/>
                </a:solidFill>
                <a:latin typeface="Times New Roman"/>
                <a:ea typeface="Times New Roman"/>
                <a:cs typeface="Times New Roman"/>
                <a:sym typeface="Times New Roman"/>
              </a:rPr>
              <a:t>Con người: </a:t>
            </a:r>
            <a:endParaRPr sz="2800">
              <a:solidFill>
                <a:srgbClr val="7030A0"/>
              </a:solidFill>
              <a:latin typeface="Times New Roman"/>
              <a:ea typeface="Times New Roman"/>
              <a:cs typeface="Times New Roman"/>
              <a:sym typeface="Times New Roman"/>
            </a:endParaRPr>
          </a:p>
        </p:txBody>
      </p:sp>
      <p:cxnSp>
        <p:nvCxnSpPr>
          <p:cNvPr id="243" name="Google Shape;243;p29"/>
          <p:cNvCxnSpPr/>
          <p:nvPr/>
        </p:nvCxnSpPr>
        <p:spPr>
          <a:xfrm>
            <a:off x="4325204" y="4841611"/>
            <a:ext cx="7946748" cy="0"/>
          </a:xfrm>
          <a:prstGeom prst="straightConnector1">
            <a:avLst/>
          </a:prstGeom>
          <a:noFill/>
          <a:ln w="25400" cap="flat" cmpd="sng">
            <a:solidFill>
              <a:srgbClr val="FAC14D"/>
            </a:solidFill>
            <a:prstDash val="dot"/>
            <a:miter lim="800000"/>
            <a:headEnd type="none" w="sm" len="sm"/>
            <a:tailEnd type="none" w="sm" len="sm"/>
          </a:ln>
        </p:spPr>
      </p:cxnSp>
      <p:sp>
        <p:nvSpPr>
          <p:cNvPr id="244" name="Google Shape;244;p29"/>
          <p:cNvSpPr txBox="1"/>
          <p:nvPr/>
        </p:nvSpPr>
        <p:spPr>
          <a:xfrm>
            <a:off x="4436955" y="4089723"/>
            <a:ext cx="234790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7030A0"/>
                </a:solidFill>
                <a:latin typeface="Times New Roman"/>
                <a:ea typeface="Times New Roman"/>
                <a:cs typeface="Times New Roman"/>
                <a:sym typeface="Times New Roman"/>
              </a:rPr>
              <a:t>Sự nghiệp: </a:t>
            </a:r>
            <a:endParaRPr sz="2800">
              <a:solidFill>
                <a:srgbClr val="7030A0"/>
              </a:solidFill>
              <a:latin typeface="Times New Roman"/>
              <a:ea typeface="Times New Roman"/>
              <a:cs typeface="Times New Roman"/>
              <a:sym typeface="Times New Roman"/>
            </a:endParaRPr>
          </a:p>
        </p:txBody>
      </p:sp>
      <p:sp>
        <p:nvSpPr>
          <p:cNvPr id="245" name="Google Shape;245;p29"/>
          <p:cNvSpPr txBox="1"/>
          <p:nvPr/>
        </p:nvSpPr>
        <p:spPr>
          <a:xfrm>
            <a:off x="3904169" y="4937625"/>
            <a:ext cx="233008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7030A0"/>
                </a:solidFill>
                <a:latin typeface="Times New Roman"/>
                <a:ea typeface="Times New Roman"/>
                <a:cs typeface="Times New Roman"/>
                <a:sym typeface="Times New Roman"/>
              </a:rPr>
              <a:t>Phong cách nghệ thuật:</a:t>
            </a:r>
            <a:endParaRPr sz="2800">
              <a:solidFill>
                <a:srgbClr val="7030A0"/>
              </a:solidFill>
              <a:latin typeface="Times New Roman"/>
              <a:ea typeface="Times New Roman"/>
              <a:cs typeface="Times New Roman"/>
              <a:sym typeface="Times New Roman"/>
            </a:endParaRPr>
          </a:p>
        </p:txBody>
      </p:sp>
      <p:sp>
        <p:nvSpPr>
          <p:cNvPr id="246" name="Google Shape;246;p29"/>
          <p:cNvSpPr/>
          <p:nvPr/>
        </p:nvSpPr>
        <p:spPr>
          <a:xfrm>
            <a:off x="5798733" y="4977996"/>
            <a:ext cx="6728128" cy="829842"/>
          </a:xfrm>
          <a:prstGeom prst="rect">
            <a:avLst/>
          </a:prstGeom>
          <a:noFill/>
          <a:ln>
            <a:noFill/>
          </a:ln>
        </p:spPr>
        <p:txBody>
          <a:bodyPr spcFirstLastPara="1" wrap="square" lIns="90275" tIns="45125" rIns="90275" bIns="45125" anchor="t" anchorCtr="0">
            <a:no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Thành công trong phân tích diễn biến tâm lí nhân </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vật, lối kể chuyện sinh động.</a:t>
            </a:r>
            <a:endParaRPr sz="2400">
              <a:solidFill>
                <a:schemeClr val="dk1"/>
              </a:solidFill>
              <a:latin typeface="Times New Roman"/>
              <a:ea typeface="Times New Roman"/>
              <a:cs typeface="Times New Roman"/>
              <a:sym typeface="Times New Roman"/>
            </a:endParaRPr>
          </a:p>
        </p:txBody>
      </p:sp>
      <p:sp>
        <p:nvSpPr>
          <p:cNvPr id="247" name="Google Shape;247;p29"/>
          <p:cNvSpPr/>
          <p:nvPr/>
        </p:nvSpPr>
        <p:spPr>
          <a:xfrm>
            <a:off x="3680678" y="5624658"/>
            <a:ext cx="7704070" cy="1112559"/>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F0066"/>
                </a:solidFill>
                <a:latin typeface="Times New Roman"/>
                <a:ea typeface="Times New Roman"/>
                <a:cs typeface="Times New Roman"/>
                <a:sym typeface="Times New Roman"/>
              </a:rPr>
              <a:t>Là nhà văn hiện thực xuất sắc của văn học VN trước CM</a:t>
            </a:r>
            <a:endParaRPr sz="2400">
              <a:solidFill>
                <a:srgbClr val="FF0066"/>
              </a:solidFill>
              <a:latin typeface="Times New Roman"/>
              <a:ea typeface="Times New Roman"/>
              <a:cs typeface="Times New Roman"/>
              <a:sym typeface="Times New Roman"/>
            </a:endParaRPr>
          </a:p>
        </p:txBody>
      </p:sp>
      <p:sp>
        <p:nvSpPr>
          <p:cNvPr id="248" name="Google Shape;248;p29"/>
          <p:cNvSpPr txBox="1"/>
          <p:nvPr/>
        </p:nvSpPr>
        <p:spPr>
          <a:xfrm>
            <a:off x="482558" y="312210"/>
            <a:ext cx="492878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Times New Roman"/>
                <a:ea typeface="Times New Roman"/>
                <a:cs typeface="Times New Roman"/>
                <a:sym typeface="Times New Roman"/>
              </a:rPr>
              <a:t>I. Đọc - Hiểu chú thích</a:t>
            </a:r>
            <a:endParaRPr sz="36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additive="base">
                                        <p:cTn id="7" dur="500"/>
                                        <p:tgtEl>
                                          <p:spTgt spid="24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additive="base">
                                        <p:cTn id="10" dur="500"/>
                                        <p:tgtEl>
                                          <p:spTgt spid="219"/>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41"/>
                                        </p:tgtEl>
                                        <p:attrNameLst>
                                          <p:attrName>style.visibility</p:attrName>
                                        </p:attrNameLst>
                                      </p:cBhvr>
                                      <p:to>
                                        <p:strVal val="visible"/>
                                      </p:to>
                                    </p:set>
                                    <p:anim calcmode="lin" valueType="num">
                                      <p:cBhvr additive="base">
                                        <p:cTn id="15" dur="500"/>
                                        <p:tgtEl>
                                          <p:spTgt spid="24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21"/>
                                        </p:tgtEl>
                                        <p:attrNameLst>
                                          <p:attrName>style.visibility</p:attrName>
                                        </p:attrNameLst>
                                      </p:cBhvr>
                                      <p:to>
                                        <p:strVal val="visible"/>
                                      </p:to>
                                    </p:set>
                                    <p:anim calcmode="lin" valueType="num">
                                      <p:cBhvr additive="base">
                                        <p:cTn id="18" dur="500"/>
                                        <p:tgtEl>
                                          <p:spTgt spid="22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42"/>
                                        </p:tgtEl>
                                        <p:attrNameLst>
                                          <p:attrName>style.visibility</p:attrName>
                                        </p:attrNameLst>
                                      </p:cBhvr>
                                      <p:to>
                                        <p:strVal val="visible"/>
                                      </p:to>
                                    </p:set>
                                    <p:anim calcmode="lin" valueType="num">
                                      <p:cBhvr additive="base">
                                        <p:cTn id="23" dur="500"/>
                                        <p:tgtEl>
                                          <p:spTgt spid="242"/>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22"/>
                                        </p:tgtEl>
                                        <p:attrNameLst>
                                          <p:attrName>style.visibility</p:attrName>
                                        </p:attrNameLst>
                                      </p:cBhvr>
                                      <p:to>
                                        <p:strVal val="visible"/>
                                      </p:to>
                                    </p:set>
                                    <p:anim calcmode="lin" valueType="num">
                                      <p:cBhvr additive="base">
                                        <p:cTn id="26" dur="500"/>
                                        <p:tgtEl>
                                          <p:spTgt spid="2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4"/>
                                        </p:tgtEl>
                                        <p:attrNameLst>
                                          <p:attrName>style.visibility</p:attrName>
                                        </p:attrNameLst>
                                      </p:cBhvr>
                                      <p:to>
                                        <p:strVal val="visible"/>
                                      </p:to>
                                    </p:set>
                                    <p:anim calcmode="lin" valueType="num">
                                      <p:cBhvr additive="base">
                                        <p:cTn id="31" dur="500"/>
                                        <p:tgtEl>
                                          <p:spTgt spid="244"/>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20"/>
                                        </p:tgtEl>
                                        <p:attrNameLst>
                                          <p:attrName>style.visibility</p:attrName>
                                        </p:attrNameLst>
                                      </p:cBhvr>
                                      <p:to>
                                        <p:strVal val="visible"/>
                                      </p:to>
                                    </p:set>
                                    <p:anim calcmode="lin" valueType="num">
                                      <p:cBhvr additive="base">
                                        <p:cTn id="34" dur="500"/>
                                        <p:tgtEl>
                                          <p:spTgt spid="2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45"/>
                                        </p:tgtEl>
                                        <p:attrNameLst>
                                          <p:attrName>style.visibility</p:attrName>
                                        </p:attrNameLst>
                                      </p:cBhvr>
                                      <p:to>
                                        <p:strVal val="visible"/>
                                      </p:to>
                                    </p:set>
                                    <p:anim calcmode="lin" valueType="num">
                                      <p:cBhvr additive="base">
                                        <p:cTn id="39" dur="500"/>
                                        <p:tgtEl>
                                          <p:spTgt spid="245"/>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46"/>
                                        </p:tgtEl>
                                        <p:attrNameLst>
                                          <p:attrName>style.visibility</p:attrName>
                                        </p:attrNameLst>
                                      </p:cBhvr>
                                      <p:to>
                                        <p:strVal val="visible"/>
                                      </p:to>
                                    </p:set>
                                    <p:anim calcmode="lin" valueType="num">
                                      <p:cBhvr additive="base">
                                        <p:cTn id="42" dur="500"/>
                                        <p:tgtEl>
                                          <p:spTgt spid="24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47"/>
                                        </p:tgtEl>
                                        <p:attrNameLst>
                                          <p:attrName>style.visibility</p:attrName>
                                        </p:attrNameLst>
                                      </p:cBhvr>
                                      <p:to>
                                        <p:strVal val="visible"/>
                                      </p:to>
                                    </p:set>
                                    <p:anim calcmode="lin" valueType="num">
                                      <p:cBhvr additive="base">
                                        <p:cTn id="47" dur="500"/>
                                        <p:tgtEl>
                                          <p:spTgt spid="2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0"/>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255" name="Google Shape;255;p30"/>
          <p:cNvPicPr preferRelativeResize="0"/>
          <p:nvPr/>
        </p:nvPicPr>
        <p:blipFill rotWithShape="1">
          <a:blip r:embed="rId4">
            <a:alphaModFix/>
          </a:blip>
          <a:srcRect l="22909" t="20364" r="6455" b="9817"/>
          <a:stretch/>
        </p:blipFill>
        <p:spPr>
          <a:xfrm>
            <a:off x="-142877" y="7937"/>
            <a:ext cx="12334877" cy="6858000"/>
          </a:xfrm>
          <a:prstGeom prst="rect">
            <a:avLst/>
          </a:prstGeom>
          <a:noFill/>
          <a:ln>
            <a:noFill/>
          </a:ln>
        </p:spPr>
      </p:pic>
      <p:sp>
        <p:nvSpPr>
          <p:cNvPr id="256" name="Google Shape;256;p30"/>
          <p:cNvSpPr txBox="1"/>
          <p:nvPr/>
        </p:nvSpPr>
        <p:spPr>
          <a:xfrm>
            <a:off x="4459407" y="586854"/>
            <a:ext cx="3985347" cy="11747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chemeClr val="dk1"/>
                </a:solidFill>
                <a:latin typeface="Times New Roman"/>
                <a:ea typeface="Times New Roman"/>
                <a:cs typeface="Times New Roman"/>
                <a:sym typeface="Times New Roman"/>
              </a:rPr>
              <a:t>Tác phẩm chính</a:t>
            </a:r>
            <a:endParaRPr sz="4400" b="1" i="0" u="none" strike="noStrike" cap="none">
              <a:solidFill>
                <a:srgbClr val="FF0000"/>
              </a:solidFill>
              <a:latin typeface="Times New Roman"/>
              <a:ea typeface="Times New Roman"/>
              <a:cs typeface="Times New Roman"/>
              <a:sym typeface="Times New Roman"/>
            </a:endParaRPr>
          </a:p>
        </p:txBody>
      </p:sp>
      <p:pic>
        <p:nvPicPr>
          <p:cNvPr id="257" name="Google Shape;257;p30" descr="Káº¿t quáº£ hÃ¬nh áº£nh cho ÄÃ´i máº¯t - nam cao"/>
          <p:cNvPicPr preferRelativeResize="0"/>
          <p:nvPr/>
        </p:nvPicPr>
        <p:blipFill rotWithShape="1">
          <a:blip r:embed="rId5">
            <a:alphaModFix/>
          </a:blip>
          <a:srcRect l="9965" t="4636" r="4628" b="3182"/>
          <a:stretch/>
        </p:blipFill>
        <p:spPr>
          <a:xfrm>
            <a:off x="307975" y="275506"/>
            <a:ext cx="2874086" cy="3745918"/>
          </a:xfrm>
          <a:prstGeom prst="rect">
            <a:avLst/>
          </a:prstGeom>
          <a:noFill/>
          <a:ln>
            <a:noFill/>
          </a:ln>
        </p:spPr>
      </p:pic>
      <p:sp>
        <p:nvSpPr>
          <p:cNvPr id="258" name="Google Shape;258;p30" descr="Káº¿t quáº£ hÃ¬nh áº£nh cho sá»ng mÃ²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9" name="Google Shape;259;p30" descr="song-mon-nam-cao.jpg"/>
          <p:cNvPicPr preferRelativeResize="0"/>
          <p:nvPr/>
        </p:nvPicPr>
        <p:blipFill rotWithShape="1">
          <a:blip r:embed="rId6">
            <a:alphaModFix/>
          </a:blip>
          <a:srcRect/>
          <a:stretch/>
        </p:blipFill>
        <p:spPr>
          <a:xfrm>
            <a:off x="1994241" y="1986374"/>
            <a:ext cx="2634172" cy="3740523"/>
          </a:xfrm>
          <a:prstGeom prst="rect">
            <a:avLst/>
          </a:prstGeom>
          <a:noFill/>
          <a:ln>
            <a:noFill/>
          </a:ln>
        </p:spPr>
      </p:pic>
      <p:pic>
        <p:nvPicPr>
          <p:cNvPr id="260" name="Google Shape;260;p30" descr="Káº¿t quáº£ hÃ¬nh áº£nh cho trÄng sÃ¡ng nam cao"/>
          <p:cNvPicPr preferRelativeResize="0"/>
          <p:nvPr/>
        </p:nvPicPr>
        <p:blipFill rotWithShape="1">
          <a:blip r:embed="rId7">
            <a:alphaModFix/>
          </a:blip>
          <a:srcRect l="21782" t="6176" r="22099" b="5940"/>
          <a:stretch/>
        </p:blipFill>
        <p:spPr>
          <a:xfrm>
            <a:off x="4489887" y="2976816"/>
            <a:ext cx="2407023" cy="3769488"/>
          </a:xfrm>
          <a:prstGeom prst="rect">
            <a:avLst/>
          </a:prstGeom>
          <a:noFill/>
          <a:ln>
            <a:noFill/>
          </a:ln>
        </p:spPr>
      </p:pic>
      <p:pic>
        <p:nvPicPr>
          <p:cNvPr id="261" name="Google Shape;261;p30" descr="tap-truyen-ngan-doi-thua-82536-500-82536.jpg"/>
          <p:cNvPicPr preferRelativeResize="0"/>
          <p:nvPr/>
        </p:nvPicPr>
        <p:blipFill rotWithShape="1">
          <a:blip r:embed="rId8">
            <a:alphaModFix/>
          </a:blip>
          <a:srcRect l="17153" t="3021" r="10847" b="7575"/>
          <a:stretch/>
        </p:blipFill>
        <p:spPr>
          <a:xfrm>
            <a:off x="6649421" y="1256447"/>
            <a:ext cx="2725041" cy="3605113"/>
          </a:xfrm>
          <a:prstGeom prst="rect">
            <a:avLst/>
          </a:prstGeom>
          <a:noFill/>
          <a:ln>
            <a:noFill/>
          </a:ln>
        </p:spPr>
      </p:pic>
      <p:pic>
        <p:nvPicPr>
          <p:cNvPr id="262" name="Google Shape;262;p30"/>
          <p:cNvPicPr preferRelativeResize="0"/>
          <p:nvPr/>
        </p:nvPicPr>
        <p:blipFill rotWithShape="1">
          <a:blip r:embed="rId9">
            <a:alphaModFix/>
          </a:blip>
          <a:srcRect/>
          <a:stretch/>
        </p:blipFill>
        <p:spPr>
          <a:xfrm>
            <a:off x="8444754" y="3059003"/>
            <a:ext cx="2741406" cy="3606523"/>
          </a:xfrm>
          <a:prstGeom prst="rect">
            <a:avLst/>
          </a:prstGeom>
          <a:noFill/>
          <a:ln>
            <a:noFill/>
          </a:ln>
        </p:spPr>
      </p:pic>
      <p:pic>
        <p:nvPicPr>
          <p:cNvPr id="263" name="Google Shape;263;p30" descr="Truyện ngắn: Chí Phèo - Đọc sách miễn phí"/>
          <p:cNvPicPr preferRelativeResize="0"/>
          <p:nvPr/>
        </p:nvPicPr>
        <p:blipFill rotWithShape="1">
          <a:blip r:embed="rId10">
            <a:alphaModFix/>
          </a:blip>
          <a:srcRect/>
          <a:stretch/>
        </p:blipFill>
        <p:spPr>
          <a:xfrm>
            <a:off x="9445122" y="275506"/>
            <a:ext cx="2462397" cy="32500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xEl>
                                              <p:pRg st="0" end="0"/>
                                            </p:txEl>
                                          </p:spTgt>
                                        </p:tgtEl>
                                        <p:attrNameLst>
                                          <p:attrName>style.visibility</p:attrName>
                                        </p:attrNameLst>
                                      </p:cBhvr>
                                      <p:to>
                                        <p:strVal val="visible"/>
                                      </p:to>
                                    </p:set>
                                    <p:animEffect transition="in" filter="fade">
                                      <p:cBhvr>
                                        <p:cTn id="7" dur="500"/>
                                        <p:tgtEl>
                                          <p:spTgt spid="2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
                                        </p:tgtEl>
                                        <p:attrNameLst>
                                          <p:attrName>style.visibility</p:attrName>
                                        </p:attrNameLst>
                                      </p:cBhvr>
                                      <p:to>
                                        <p:strVal val="visible"/>
                                      </p:to>
                                    </p:set>
                                    <p:animEffect transition="in" filter="fade">
                                      <p:cBhvr>
                                        <p:cTn id="12" dur="2000"/>
                                        <p:tgtEl>
                                          <p:spTgt spid="2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9"/>
                                        </p:tgtEl>
                                        <p:attrNameLst>
                                          <p:attrName>style.visibility</p:attrName>
                                        </p:attrNameLst>
                                      </p:cBhvr>
                                      <p:to>
                                        <p:strVal val="visible"/>
                                      </p:to>
                                    </p:set>
                                    <p:animEffect transition="in" filter="fade">
                                      <p:cBhvr>
                                        <p:cTn id="17" dur="2000"/>
                                        <p:tgtEl>
                                          <p:spTgt spid="2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0"/>
                                        </p:tgtEl>
                                        <p:attrNameLst>
                                          <p:attrName>style.visibility</p:attrName>
                                        </p:attrNameLst>
                                      </p:cBhvr>
                                      <p:to>
                                        <p:strVal val="visible"/>
                                      </p:to>
                                    </p:set>
                                    <p:animEffect transition="in" filter="fade">
                                      <p:cBhvr>
                                        <p:cTn id="22" dur="2000"/>
                                        <p:tgtEl>
                                          <p:spTgt spid="26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1"/>
                                        </p:tgtEl>
                                        <p:attrNameLst>
                                          <p:attrName>style.visibility</p:attrName>
                                        </p:attrNameLst>
                                      </p:cBhvr>
                                      <p:to>
                                        <p:strVal val="visible"/>
                                      </p:to>
                                    </p:set>
                                    <p:anim calcmode="lin" valueType="num">
                                      <p:cBhvr additive="base">
                                        <p:cTn id="27" dur="500"/>
                                        <p:tgtEl>
                                          <p:spTgt spid="26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2"/>
                                        </p:tgtEl>
                                        <p:attrNameLst>
                                          <p:attrName>style.visibility</p:attrName>
                                        </p:attrNameLst>
                                      </p:cBhvr>
                                      <p:to>
                                        <p:strVal val="visible"/>
                                      </p:to>
                                    </p:set>
                                    <p:animEffect transition="in" filter="fade">
                                      <p:cBhvr>
                                        <p:cTn id="32" dur="1000"/>
                                        <p:tgtEl>
                                          <p:spTgt spid="26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3"/>
                                        </p:tgtEl>
                                        <p:attrNameLst>
                                          <p:attrName>style.visibility</p:attrName>
                                        </p:attrNameLst>
                                      </p:cBhvr>
                                      <p:to>
                                        <p:strVal val="visible"/>
                                      </p:to>
                                    </p:set>
                                    <p:anim calcmode="lin" valueType="num">
                                      <p:cBhvr additive="base">
                                        <p:cTn id="37" dur="500"/>
                                        <p:tgtEl>
                                          <p:spTgt spid="2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31"/>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270" name="Google Shape;270;p31"/>
          <p:cNvPicPr preferRelativeResize="0"/>
          <p:nvPr/>
        </p:nvPicPr>
        <p:blipFill rotWithShape="1">
          <a:blip r:embed="rId4">
            <a:alphaModFix/>
          </a:blip>
          <a:srcRect l="22909" t="20364" r="6455" b="9817"/>
          <a:stretch/>
        </p:blipFill>
        <p:spPr>
          <a:xfrm>
            <a:off x="0" y="-8169"/>
            <a:ext cx="12334877" cy="6858000"/>
          </a:xfrm>
          <a:prstGeom prst="rect">
            <a:avLst/>
          </a:prstGeom>
          <a:noFill/>
          <a:ln>
            <a:noFill/>
          </a:ln>
        </p:spPr>
      </p:pic>
      <p:sp>
        <p:nvSpPr>
          <p:cNvPr id="271" name="Google Shape;271;p31"/>
          <p:cNvSpPr txBox="1"/>
          <p:nvPr/>
        </p:nvSpPr>
        <p:spPr>
          <a:xfrm>
            <a:off x="613463" y="313701"/>
            <a:ext cx="398701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1">
                <a:solidFill>
                  <a:srgbClr val="FF0000"/>
                </a:solidFill>
                <a:latin typeface="Times New Roman"/>
                <a:ea typeface="Times New Roman"/>
                <a:cs typeface="Times New Roman"/>
                <a:sym typeface="Times New Roman"/>
              </a:rPr>
              <a:t>2. Tác phẩm</a:t>
            </a:r>
            <a:endParaRPr sz="4400" b="1" i="1">
              <a:solidFill>
                <a:srgbClr val="FF0000"/>
              </a:solidFill>
              <a:latin typeface="Times New Roman"/>
              <a:ea typeface="Times New Roman"/>
              <a:cs typeface="Times New Roman"/>
              <a:sym typeface="Times New Roman"/>
            </a:endParaRPr>
          </a:p>
        </p:txBody>
      </p:sp>
      <p:sp>
        <p:nvSpPr>
          <p:cNvPr id="272" name="Google Shape;272;p31"/>
          <p:cNvSpPr/>
          <p:nvPr/>
        </p:nvSpPr>
        <p:spPr>
          <a:xfrm>
            <a:off x="424449" y="6102695"/>
            <a:ext cx="10841036" cy="58477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rgbClr val="FF0066"/>
                </a:solidFill>
                <a:latin typeface="Times New Roman"/>
                <a:ea typeface="Times New Roman"/>
                <a:cs typeface="Times New Roman"/>
                <a:sym typeface="Times New Roman"/>
              </a:rPr>
              <a:t>=&gt;Truyện ngắn xuất sắc viết về người nông dân</a:t>
            </a:r>
            <a:r>
              <a:rPr lang="en-US" sz="3200" b="1">
                <a:solidFill>
                  <a:srgbClr val="FF0066"/>
                </a:solidFill>
                <a:latin typeface="Times New Roman"/>
                <a:ea typeface="Times New Roman"/>
                <a:cs typeface="Times New Roman"/>
                <a:sym typeface="Times New Roman"/>
              </a:rPr>
              <a:t>.</a:t>
            </a:r>
            <a:endParaRPr sz="3200" b="1">
              <a:solidFill>
                <a:srgbClr val="FF0066"/>
              </a:solidFill>
              <a:latin typeface="Times New Roman"/>
              <a:ea typeface="Times New Roman"/>
              <a:cs typeface="Times New Roman"/>
              <a:sym typeface="Times New Roman"/>
            </a:endParaRPr>
          </a:p>
        </p:txBody>
      </p:sp>
      <p:sp>
        <p:nvSpPr>
          <p:cNvPr id="273" name="Google Shape;273;p31"/>
          <p:cNvSpPr txBox="1"/>
          <p:nvPr/>
        </p:nvSpPr>
        <p:spPr>
          <a:xfrm>
            <a:off x="464697" y="5586057"/>
            <a:ext cx="8271571" cy="56952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rgbClr val="002060"/>
                </a:solidFill>
                <a:latin typeface="Times New Roman"/>
                <a:ea typeface="Times New Roman"/>
                <a:cs typeface="Times New Roman"/>
                <a:sym typeface="Times New Roman"/>
              </a:rPr>
              <a:t>- PTBĐ: </a:t>
            </a:r>
            <a:r>
              <a:rPr lang="en-US" sz="3200">
                <a:solidFill>
                  <a:schemeClr val="dk1"/>
                </a:solidFill>
                <a:latin typeface="Times New Roman"/>
                <a:ea typeface="Times New Roman"/>
                <a:cs typeface="Times New Roman"/>
                <a:sym typeface="Times New Roman"/>
              </a:rPr>
              <a:t>Tự sự kết hợp miêu tả, biểu cảm.</a:t>
            </a:r>
            <a:endParaRPr sz="3200">
              <a:solidFill>
                <a:schemeClr val="dk1"/>
              </a:solidFill>
              <a:latin typeface="Arial"/>
              <a:ea typeface="Arial"/>
              <a:cs typeface="Arial"/>
              <a:sym typeface="Arial"/>
            </a:endParaRPr>
          </a:p>
        </p:txBody>
      </p:sp>
      <p:sp>
        <p:nvSpPr>
          <p:cNvPr id="274" name="Google Shape;274;p31"/>
          <p:cNvSpPr txBox="1"/>
          <p:nvPr/>
        </p:nvSpPr>
        <p:spPr>
          <a:xfrm>
            <a:off x="505045" y="970603"/>
            <a:ext cx="11181910" cy="218475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rgbClr val="002060"/>
                </a:solidFill>
                <a:latin typeface="Times New Roman"/>
                <a:ea typeface="Times New Roman"/>
                <a:cs typeface="Times New Roman"/>
                <a:sym typeface="Times New Roman"/>
              </a:rPr>
              <a:t>- Chủ đề: </a:t>
            </a:r>
            <a:r>
              <a:rPr lang="en-US" sz="3200">
                <a:solidFill>
                  <a:schemeClr val="dk1"/>
                </a:solidFill>
                <a:latin typeface="Times New Roman"/>
                <a:ea typeface="Times New Roman"/>
                <a:cs typeface="Times New Roman"/>
                <a:sym typeface="Times New Roman"/>
              </a:rPr>
              <a:t>Tình cảnh khốn cùng và nhân cách cao quý của người nông dân trước Cách mạng tháng Tám. Đồng thời thể hiện lòng nhân đạo sâu sắc của tác giả đối với họ.</a:t>
            </a:r>
            <a:endParaRPr sz="3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3200">
                <a:solidFill>
                  <a:srgbClr val="002060"/>
                </a:solidFill>
                <a:latin typeface="Times New Roman"/>
                <a:ea typeface="Times New Roman"/>
                <a:cs typeface="Times New Roman"/>
                <a:sym typeface="Times New Roman"/>
              </a:rPr>
              <a:t>- Thể loại: </a:t>
            </a:r>
            <a:r>
              <a:rPr lang="en-US" sz="3200">
                <a:solidFill>
                  <a:schemeClr val="dk1"/>
                </a:solidFill>
                <a:latin typeface="Times New Roman"/>
                <a:ea typeface="Times New Roman"/>
                <a:cs typeface="Times New Roman"/>
                <a:sym typeface="Times New Roman"/>
              </a:rPr>
              <a:t>Truyện ngắn</a:t>
            </a:r>
            <a:endParaRPr sz="3200">
              <a:solidFill>
                <a:schemeClr val="dk1"/>
              </a:solidFill>
              <a:latin typeface="Times New Roman"/>
              <a:ea typeface="Times New Roman"/>
              <a:cs typeface="Times New Roman"/>
              <a:sym typeface="Times New Roman"/>
            </a:endParaRPr>
          </a:p>
        </p:txBody>
      </p:sp>
      <p:pic>
        <p:nvPicPr>
          <p:cNvPr id="275" name="Google Shape;275;p31" descr="book2"/>
          <p:cNvPicPr preferRelativeResize="0"/>
          <p:nvPr/>
        </p:nvPicPr>
        <p:blipFill rotWithShape="1">
          <a:blip r:embed="rId5">
            <a:alphaModFix/>
          </a:blip>
          <a:srcRect/>
          <a:stretch/>
        </p:blipFill>
        <p:spPr>
          <a:xfrm>
            <a:off x="9959926" y="5496664"/>
            <a:ext cx="1951892" cy="1066800"/>
          </a:xfrm>
          <a:prstGeom prst="rect">
            <a:avLst/>
          </a:prstGeom>
          <a:noFill/>
          <a:ln>
            <a:noFill/>
          </a:ln>
        </p:spPr>
      </p:pic>
      <p:sp>
        <p:nvSpPr>
          <p:cNvPr id="276" name="Google Shape;276;p31"/>
          <p:cNvSpPr txBox="1"/>
          <p:nvPr/>
        </p:nvSpPr>
        <p:spPr>
          <a:xfrm>
            <a:off x="464697" y="3068876"/>
            <a:ext cx="5780803" cy="61363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2060"/>
              </a:buClr>
              <a:buSzPts val="3200"/>
              <a:buFont typeface="Times New Roman"/>
              <a:buNone/>
            </a:pPr>
            <a:r>
              <a:rPr lang="en-US" sz="3200" i="0" u="none" strike="noStrike" cap="none">
                <a:solidFill>
                  <a:srgbClr val="002060"/>
                </a:solidFill>
                <a:latin typeface="Times New Roman"/>
                <a:ea typeface="Times New Roman"/>
                <a:cs typeface="Times New Roman"/>
                <a:sym typeface="Times New Roman"/>
              </a:rPr>
              <a:t>- Ngôi kể: </a:t>
            </a:r>
            <a:r>
              <a:rPr lang="en-US" sz="3200" b="0" i="0" u="none" strike="noStrike" cap="none">
                <a:solidFill>
                  <a:srgbClr val="000000"/>
                </a:solidFill>
                <a:latin typeface="Times New Roman"/>
                <a:ea typeface="Times New Roman"/>
                <a:cs typeface="Times New Roman"/>
                <a:sym typeface="Times New Roman"/>
              </a:rPr>
              <a:t>Thứ nhất (ông giáo)</a:t>
            </a:r>
            <a:endParaRPr sz="3200" b="0" i="0" u="none" strike="noStrike" cap="none">
              <a:solidFill>
                <a:srgbClr val="000000"/>
              </a:solidFill>
              <a:latin typeface="Times New Roman"/>
              <a:ea typeface="Times New Roman"/>
              <a:cs typeface="Times New Roman"/>
              <a:sym typeface="Times New Roman"/>
            </a:endParaRPr>
          </a:p>
        </p:txBody>
      </p:sp>
      <p:sp>
        <p:nvSpPr>
          <p:cNvPr id="277" name="Google Shape;277;p31"/>
          <p:cNvSpPr txBox="1"/>
          <p:nvPr/>
        </p:nvSpPr>
        <p:spPr>
          <a:xfrm>
            <a:off x="464697" y="4331932"/>
            <a:ext cx="2158723" cy="61363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2060"/>
              </a:buClr>
              <a:buSzPts val="3200"/>
              <a:buFont typeface="Times New Roman"/>
              <a:buNone/>
            </a:pPr>
            <a:r>
              <a:rPr lang="en-US" sz="3200" i="0" u="none" strike="noStrike" cap="none">
                <a:solidFill>
                  <a:srgbClr val="002060"/>
                </a:solidFill>
                <a:latin typeface="Times New Roman"/>
                <a:ea typeface="Times New Roman"/>
                <a:cs typeface="Times New Roman"/>
                <a:sym typeface="Times New Roman"/>
              </a:rPr>
              <a:t>- Bố cục:</a:t>
            </a:r>
            <a:endParaRPr sz="3200" i="0" u="none" strike="noStrike" cap="none">
              <a:solidFill>
                <a:srgbClr val="002060"/>
              </a:solidFill>
              <a:latin typeface="Arial"/>
              <a:ea typeface="Arial"/>
              <a:cs typeface="Arial"/>
              <a:sym typeface="Arial"/>
            </a:endParaRPr>
          </a:p>
        </p:txBody>
      </p:sp>
      <p:sp>
        <p:nvSpPr>
          <p:cNvPr id="278" name="Google Shape;278;p31"/>
          <p:cNvSpPr txBox="1"/>
          <p:nvPr/>
        </p:nvSpPr>
        <p:spPr>
          <a:xfrm>
            <a:off x="2998374" y="3749486"/>
            <a:ext cx="8899254" cy="14271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200"/>
              <a:buFont typeface="Times New Roman"/>
              <a:buNone/>
            </a:pPr>
            <a:r>
              <a:rPr lang="en-US" sz="3200" b="1" i="0" u="none" strike="noStrike" cap="none">
                <a:solidFill>
                  <a:srgbClr val="000000"/>
                </a:solidFill>
                <a:latin typeface="Times New Roman"/>
                <a:ea typeface="Times New Roman"/>
                <a:cs typeface="Times New Roman"/>
                <a:sym typeface="Times New Roman"/>
              </a:rPr>
              <a:t>Đoạn 1: </a:t>
            </a:r>
            <a:r>
              <a:rPr lang="en-US" sz="3200" b="0" i="0" u="none" strike="noStrike" cap="none">
                <a:solidFill>
                  <a:srgbClr val="000000"/>
                </a:solidFill>
                <a:latin typeface="Times New Roman"/>
                <a:ea typeface="Times New Roman"/>
                <a:cs typeface="Times New Roman"/>
                <a:sym typeface="Times New Roman"/>
              </a:rPr>
              <a:t>Từ "Hôm sau lão sang ... thế nào rồi cũng xong" → Những việc làm của lão Hạc trước khi chết</a:t>
            </a:r>
            <a:endParaRPr sz="3200" b="0" i="0" u="none" strike="noStrike" cap="none">
              <a:solidFill>
                <a:srgbClr val="000000"/>
              </a:solidFill>
              <a:latin typeface="Times New Roman"/>
              <a:ea typeface="Times New Roman"/>
              <a:cs typeface="Times New Roman"/>
              <a:sym typeface="Times New Roman"/>
            </a:endParaRPr>
          </a:p>
        </p:txBody>
      </p:sp>
      <p:sp>
        <p:nvSpPr>
          <p:cNvPr id="279" name="Google Shape;279;p31"/>
          <p:cNvSpPr/>
          <p:nvPr/>
        </p:nvSpPr>
        <p:spPr>
          <a:xfrm>
            <a:off x="2998374" y="5048832"/>
            <a:ext cx="7639020" cy="58477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3200"/>
              <a:buFont typeface="Times New Roman"/>
              <a:buNone/>
            </a:pPr>
            <a:r>
              <a:rPr lang="en-US" sz="3200" b="1" i="0" u="none" strike="noStrike" cap="none">
                <a:solidFill>
                  <a:srgbClr val="000000"/>
                </a:solidFill>
                <a:latin typeface="Times New Roman"/>
                <a:ea typeface="Times New Roman"/>
                <a:cs typeface="Times New Roman"/>
                <a:sym typeface="Times New Roman"/>
              </a:rPr>
              <a:t>Đoạn 2: </a:t>
            </a:r>
            <a:r>
              <a:rPr lang="en-US" sz="3200" b="0" i="0" u="none" strike="noStrike" cap="none">
                <a:solidFill>
                  <a:srgbClr val="000000"/>
                </a:solidFill>
                <a:latin typeface="Times New Roman"/>
                <a:ea typeface="Times New Roman"/>
                <a:cs typeface="Times New Roman"/>
                <a:sym typeface="Times New Roman"/>
              </a:rPr>
              <a:t>Còn lại → Cái chết của lão Hạc</a:t>
            </a:r>
            <a:endParaRPr sz="3200" b="0" i="0" u="none" strike="noStrike" cap="none">
              <a:solidFill>
                <a:srgbClr val="000000"/>
              </a:solidFill>
              <a:latin typeface="Times New Roman"/>
              <a:ea typeface="Times New Roman"/>
              <a:cs typeface="Times New Roman"/>
              <a:sym typeface="Times New Roman"/>
            </a:endParaRPr>
          </a:p>
        </p:txBody>
      </p:sp>
      <p:cxnSp>
        <p:nvCxnSpPr>
          <p:cNvPr id="280" name="Google Shape;280;p31"/>
          <p:cNvCxnSpPr/>
          <p:nvPr/>
        </p:nvCxnSpPr>
        <p:spPr>
          <a:xfrm rot="10800000" flipH="1">
            <a:off x="2068892" y="4047531"/>
            <a:ext cx="929482" cy="600111"/>
          </a:xfrm>
          <a:prstGeom prst="straightConnector1">
            <a:avLst/>
          </a:prstGeom>
          <a:noFill/>
          <a:ln w="38100" cap="flat" cmpd="sng">
            <a:solidFill>
              <a:schemeClr val="dk1"/>
            </a:solidFill>
            <a:prstDash val="solid"/>
            <a:miter lim="800000"/>
            <a:headEnd type="none" w="sm" len="sm"/>
            <a:tailEnd type="stealth" w="med" len="med"/>
          </a:ln>
        </p:spPr>
      </p:cxnSp>
      <p:cxnSp>
        <p:nvCxnSpPr>
          <p:cNvPr id="281" name="Google Shape;281;p31"/>
          <p:cNvCxnSpPr/>
          <p:nvPr/>
        </p:nvCxnSpPr>
        <p:spPr>
          <a:xfrm>
            <a:off x="2068892" y="4627662"/>
            <a:ext cx="929482" cy="713557"/>
          </a:xfrm>
          <a:prstGeom prst="straightConnector1">
            <a:avLst/>
          </a:prstGeom>
          <a:noFill/>
          <a:ln w="38100" cap="flat" cmpd="sng">
            <a:solidFill>
              <a:schemeClr val="dk1"/>
            </a:solidFill>
            <a:prstDash val="solid"/>
            <a:miter lim="800000"/>
            <a:headEnd type="none" w="sm" len="sm"/>
            <a:tailEnd type="stealth" w="med" len="med"/>
          </a:ln>
        </p:spPr>
      </p:cxnSp>
      <p:sp>
        <p:nvSpPr>
          <p:cNvPr id="282" name="Google Shape;282;p31"/>
          <p:cNvSpPr txBox="1"/>
          <p:nvPr/>
        </p:nvSpPr>
        <p:spPr>
          <a:xfrm>
            <a:off x="5674100" y="3080200"/>
            <a:ext cx="5780803" cy="61363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200"/>
              <a:buFont typeface="Times New Roman"/>
              <a:buNone/>
            </a:pPr>
            <a:r>
              <a:rPr lang="en-US" sz="3200" b="0" i="0" u="none" strike="noStrike" cap="none">
                <a:solidFill>
                  <a:srgbClr val="000000"/>
                </a:solidFill>
                <a:latin typeface="Times New Roman"/>
                <a:ea typeface="Times New Roman"/>
                <a:cs typeface="Times New Roman"/>
                <a:sym typeface="Times New Roman"/>
              </a:rPr>
              <a:t>🡪 Chân thực, khách quan</a:t>
            </a:r>
            <a:endParaRPr sz="32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xEl>
                                              <p:pRg st="0" end="0"/>
                                            </p:txEl>
                                          </p:spTgt>
                                        </p:tgtEl>
                                        <p:attrNameLst>
                                          <p:attrName>style.visibility</p:attrName>
                                        </p:attrNameLst>
                                      </p:cBhvr>
                                      <p:to>
                                        <p:strVal val="visible"/>
                                      </p:to>
                                    </p:set>
                                    <p:animEffect transition="in" filter="fade">
                                      <p:cBhvr>
                                        <p:cTn id="12" dur="500"/>
                                        <p:tgtEl>
                                          <p:spTgt spid="2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xEl>
                                              <p:pRg st="1" end="1"/>
                                            </p:txEl>
                                          </p:spTgt>
                                        </p:tgtEl>
                                        <p:attrNameLst>
                                          <p:attrName>style.visibility</p:attrName>
                                        </p:attrNameLst>
                                      </p:cBhvr>
                                      <p:to>
                                        <p:strVal val="visible"/>
                                      </p:to>
                                    </p:set>
                                    <p:animEffect transition="in" filter="fade">
                                      <p:cBhvr>
                                        <p:cTn id="17" dur="500"/>
                                        <p:tgtEl>
                                          <p:spTgt spid="2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
                                            <p:txEl>
                                              <p:pRg st="0" end="0"/>
                                            </p:txEl>
                                          </p:spTgt>
                                        </p:tgtEl>
                                        <p:attrNameLst>
                                          <p:attrName>style.visibility</p:attrName>
                                        </p:attrNameLst>
                                      </p:cBhvr>
                                      <p:to>
                                        <p:strVal val="visible"/>
                                      </p:to>
                                    </p:set>
                                    <p:animEffect transition="in" filter="fade">
                                      <p:cBhvr>
                                        <p:cTn id="22" dur="500"/>
                                        <p:tgtEl>
                                          <p:spTgt spid="27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2">
                                            <p:txEl>
                                              <p:pRg st="0" end="0"/>
                                            </p:txEl>
                                          </p:spTgt>
                                        </p:tgtEl>
                                        <p:attrNameLst>
                                          <p:attrName>style.visibility</p:attrName>
                                        </p:attrNameLst>
                                      </p:cBhvr>
                                      <p:to>
                                        <p:strVal val="visible"/>
                                      </p:to>
                                    </p:set>
                                    <p:animEffect transition="in" filter="fade">
                                      <p:cBhvr>
                                        <p:cTn id="27" dur="500"/>
                                        <p:tgtEl>
                                          <p:spTgt spid="28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7">
                                            <p:txEl>
                                              <p:pRg st="0" end="0"/>
                                            </p:txEl>
                                          </p:spTgt>
                                        </p:tgtEl>
                                        <p:attrNameLst>
                                          <p:attrName>style.visibility</p:attrName>
                                        </p:attrNameLst>
                                      </p:cBhvr>
                                      <p:to>
                                        <p:strVal val="visible"/>
                                      </p:to>
                                    </p:set>
                                    <p:animEffect transition="in" filter="fade">
                                      <p:cBhvr>
                                        <p:cTn id="32" dur="500"/>
                                        <p:tgtEl>
                                          <p:spTgt spid="277">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80"/>
                                        </p:tgtEl>
                                        <p:attrNameLst>
                                          <p:attrName>style.visibility</p:attrName>
                                        </p:attrNameLst>
                                      </p:cBhvr>
                                      <p:to>
                                        <p:strVal val="visible"/>
                                      </p:to>
                                    </p:set>
                                    <p:animEffect transition="in" filter="fade">
                                      <p:cBhvr>
                                        <p:cTn id="35" dur="500"/>
                                        <p:tgtEl>
                                          <p:spTgt spid="28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8"/>
                                        </p:tgtEl>
                                        <p:attrNameLst>
                                          <p:attrName>style.visibility</p:attrName>
                                        </p:attrNameLst>
                                      </p:cBhvr>
                                      <p:to>
                                        <p:strVal val="visible"/>
                                      </p:to>
                                    </p:set>
                                    <p:animEffect transition="in" filter="fade">
                                      <p:cBhvr>
                                        <p:cTn id="40" dur="500"/>
                                        <p:tgtEl>
                                          <p:spTgt spid="278"/>
                                        </p:tgtEl>
                                      </p:cBhvr>
                                    </p:animEffect>
                                  </p:childTnLst>
                                </p:cTn>
                              </p:par>
                              <p:par>
                                <p:cTn id="41" presetID="10" presetClass="entr" presetSubtype="0" fill="hold" nodeType="withEffect">
                                  <p:stCondLst>
                                    <p:cond delay="0"/>
                                  </p:stCondLst>
                                  <p:childTnLst>
                                    <p:set>
                                      <p:cBhvr>
                                        <p:cTn id="42" dur="1" fill="hold">
                                          <p:stCondLst>
                                            <p:cond delay="0"/>
                                          </p:stCondLst>
                                        </p:cTn>
                                        <p:tgtEl>
                                          <p:spTgt spid="281"/>
                                        </p:tgtEl>
                                        <p:attrNameLst>
                                          <p:attrName>style.visibility</p:attrName>
                                        </p:attrNameLst>
                                      </p:cBhvr>
                                      <p:to>
                                        <p:strVal val="visible"/>
                                      </p:to>
                                    </p:set>
                                    <p:animEffect transition="in" filter="fade">
                                      <p:cBhvr>
                                        <p:cTn id="43" dur="500"/>
                                        <p:tgtEl>
                                          <p:spTgt spid="28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79"/>
                                        </p:tgtEl>
                                        <p:attrNameLst>
                                          <p:attrName>style.visibility</p:attrName>
                                        </p:attrNameLst>
                                      </p:cBhvr>
                                      <p:to>
                                        <p:strVal val="visible"/>
                                      </p:to>
                                    </p:set>
                                    <p:animEffect transition="in" filter="fade">
                                      <p:cBhvr>
                                        <p:cTn id="48" dur="500"/>
                                        <p:tgtEl>
                                          <p:spTgt spid="27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73">
                                            <p:txEl>
                                              <p:pRg st="0" end="0"/>
                                            </p:txEl>
                                          </p:spTgt>
                                        </p:tgtEl>
                                        <p:attrNameLst>
                                          <p:attrName>style.visibility</p:attrName>
                                        </p:attrNameLst>
                                      </p:cBhvr>
                                      <p:to>
                                        <p:strVal val="visible"/>
                                      </p:to>
                                    </p:set>
                                    <p:animEffect transition="in" filter="fade">
                                      <p:cBhvr>
                                        <p:cTn id="53" dur="500"/>
                                        <p:tgtEl>
                                          <p:spTgt spid="27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72"/>
                                        </p:tgtEl>
                                        <p:attrNameLst>
                                          <p:attrName>style.visibility</p:attrName>
                                        </p:attrNameLst>
                                      </p:cBhvr>
                                      <p:to>
                                        <p:strVal val="visible"/>
                                      </p:to>
                                    </p:set>
                                    <p:animEffect transition="in" filter="fade">
                                      <p:cBhvr>
                                        <p:cTn id="58"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2"/>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289" name="Google Shape;289;p32"/>
          <p:cNvPicPr preferRelativeResize="0"/>
          <p:nvPr/>
        </p:nvPicPr>
        <p:blipFill rotWithShape="1">
          <a:blip r:embed="rId4">
            <a:alphaModFix/>
          </a:blip>
          <a:srcRect l="22909" t="20364" r="6455" b="9817"/>
          <a:stretch/>
        </p:blipFill>
        <p:spPr>
          <a:xfrm>
            <a:off x="0" y="0"/>
            <a:ext cx="12334877" cy="6858000"/>
          </a:xfrm>
          <a:prstGeom prst="rect">
            <a:avLst/>
          </a:prstGeom>
          <a:noFill/>
          <a:ln>
            <a:noFill/>
          </a:ln>
        </p:spPr>
      </p:pic>
      <p:sp>
        <p:nvSpPr>
          <p:cNvPr id="290" name="Google Shape;290;p32"/>
          <p:cNvSpPr/>
          <p:nvPr/>
        </p:nvSpPr>
        <p:spPr>
          <a:xfrm>
            <a:off x="592015" y="458728"/>
            <a:ext cx="11238914" cy="3970318"/>
          </a:xfrm>
          <a:prstGeom prst="rect">
            <a:avLst/>
          </a:prstGeom>
          <a:noFill/>
          <a:ln>
            <a:noFill/>
          </a:ln>
        </p:spPr>
        <p:txBody>
          <a:bodyPr spcFirstLastPara="1" wrap="square" lIns="91425" tIns="45700" rIns="91425" bIns="45700" anchor="t" anchorCtr="0">
            <a:noAutofit/>
          </a:bodyPr>
          <a:lstStyle/>
          <a:p>
            <a:pPr marL="0" marR="0" lvl="0" indent="111760" algn="l" rtl="0">
              <a:spcBef>
                <a:spcPts val="0"/>
              </a:spcBef>
              <a:spcAft>
                <a:spcPts val="0"/>
              </a:spcAft>
              <a:buNone/>
            </a:pPr>
            <a:r>
              <a:rPr lang="en-US" sz="3600" b="1" i="1">
                <a:solidFill>
                  <a:srgbClr val="FF0000"/>
                </a:solidFill>
                <a:latin typeface="Times New Roman"/>
                <a:ea typeface="Times New Roman"/>
                <a:cs typeface="Times New Roman"/>
                <a:sym typeface="Times New Roman"/>
              </a:rPr>
              <a:t>* Hướng dẫn đọc:</a:t>
            </a:r>
            <a:endParaRPr sz="3600">
              <a:solidFill>
                <a:srgbClr val="FF0000"/>
              </a:solidFill>
              <a:latin typeface="Times New Roman"/>
              <a:ea typeface="Times New Roman"/>
              <a:cs typeface="Times New Roman"/>
              <a:sym typeface="Times New Roman"/>
            </a:endParaRPr>
          </a:p>
          <a:p>
            <a:pPr marL="0" marR="0" lvl="0" indent="111760" algn="l" rtl="0">
              <a:spcBef>
                <a:spcPts val="0"/>
              </a:spcBef>
              <a:spcAft>
                <a:spcPts val="0"/>
              </a:spcAft>
              <a:buNone/>
            </a:pPr>
            <a:r>
              <a:rPr lang="en-US" sz="3600">
                <a:solidFill>
                  <a:srgbClr val="002060"/>
                </a:solidFill>
                <a:latin typeface="Times New Roman"/>
                <a:ea typeface="Times New Roman"/>
                <a:cs typeface="Times New Roman"/>
                <a:sym typeface="Times New Roman"/>
              </a:rPr>
              <a:t>- Giọng ông giáo (người kể): chậm, buồn, cảm thông, xót xa.</a:t>
            </a:r>
            <a:endParaRPr sz="3600">
              <a:solidFill>
                <a:srgbClr val="002060"/>
              </a:solidFill>
              <a:latin typeface="Times New Roman"/>
              <a:ea typeface="Times New Roman"/>
              <a:cs typeface="Times New Roman"/>
              <a:sym typeface="Times New Roman"/>
            </a:endParaRPr>
          </a:p>
          <a:p>
            <a:pPr marL="0" marR="0" lvl="0" indent="111760" algn="l" rtl="0">
              <a:spcBef>
                <a:spcPts val="0"/>
              </a:spcBef>
              <a:spcAft>
                <a:spcPts val="0"/>
              </a:spcAft>
              <a:buNone/>
            </a:pPr>
            <a:r>
              <a:rPr lang="en-US" sz="3600">
                <a:solidFill>
                  <a:srgbClr val="002060"/>
                </a:solidFill>
                <a:latin typeface="Times New Roman"/>
                <a:ea typeface="Times New Roman"/>
                <a:cs typeface="Times New Roman"/>
                <a:sym typeface="Times New Roman"/>
              </a:rPr>
              <a:t>- Giọng lão Hạc (biến đổi phong phú) : khi đau đớn, ân hận, dằn vặt; khi năn nỉ giãi bày; lúc chua xót, mỉa mai.</a:t>
            </a:r>
            <a:endParaRPr sz="36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3600">
                <a:solidFill>
                  <a:srgbClr val="002060"/>
                </a:solidFill>
                <a:latin typeface="Times New Roman"/>
                <a:ea typeface="Times New Roman"/>
                <a:cs typeface="Times New Roman"/>
                <a:sym typeface="Times New Roman"/>
              </a:rPr>
              <a:t>- Giọng vợ ông giáo: lạnh lùng, khô khan, tàn nhẫn.</a:t>
            </a:r>
            <a:endParaRPr sz="36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3600">
                <a:solidFill>
                  <a:srgbClr val="002060"/>
                </a:solidFill>
                <a:latin typeface="Times New Roman"/>
                <a:ea typeface="Times New Roman"/>
                <a:cs typeface="Times New Roman"/>
                <a:sym typeface="Times New Roman"/>
              </a:rPr>
              <a:t>- Giọng Binh Tư : nghi ngờ.</a:t>
            </a:r>
            <a:endParaRPr sz="3600">
              <a:solidFill>
                <a:srgbClr val="002060"/>
              </a:solidFill>
              <a:latin typeface="Times New Roman"/>
              <a:ea typeface="Times New Roman"/>
              <a:cs typeface="Times New Roman"/>
              <a:sym typeface="Times New Roman"/>
            </a:endParaRPr>
          </a:p>
        </p:txBody>
      </p:sp>
      <p:sp>
        <p:nvSpPr>
          <p:cNvPr id="291" name="Google Shape;291;p32"/>
          <p:cNvSpPr txBox="1"/>
          <p:nvPr/>
        </p:nvSpPr>
        <p:spPr>
          <a:xfrm>
            <a:off x="592016" y="4581694"/>
            <a:ext cx="623081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FF0000"/>
                </a:solidFill>
                <a:latin typeface="Times New Roman"/>
                <a:ea typeface="Times New Roman"/>
                <a:cs typeface="Times New Roman"/>
                <a:sym typeface="Times New Roman"/>
              </a:rPr>
              <a:t>*Từ khó: </a:t>
            </a:r>
            <a:r>
              <a:rPr lang="en-US" sz="4000">
                <a:solidFill>
                  <a:srgbClr val="00264D"/>
                </a:solidFill>
                <a:latin typeface="Times New Roman"/>
                <a:ea typeface="Times New Roman"/>
                <a:cs typeface="Times New Roman"/>
                <a:sym typeface="Times New Roman"/>
              </a:rPr>
              <a:t>SGK/ trang 46, 47</a:t>
            </a:r>
            <a:endParaRPr sz="4000" b="1">
              <a:solidFill>
                <a:srgbClr val="0070C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3"/>
          <p:cNvPicPr preferRelativeResize="0"/>
          <p:nvPr/>
        </p:nvPicPr>
        <p:blipFill rotWithShape="1">
          <a:blip r:embed="rId3">
            <a:alphaModFix/>
          </a:blip>
          <a:srcRect l="23640" t="23111" r="7000" b="10519"/>
          <a:stretch/>
        </p:blipFill>
        <p:spPr>
          <a:xfrm>
            <a:off x="0" y="0"/>
            <a:ext cx="12192000" cy="6858000"/>
          </a:xfrm>
          <a:prstGeom prst="rect">
            <a:avLst/>
          </a:prstGeom>
          <a:noFill/>
          <a:ln>
            <a:noFill/>
          </a:ln>
        </p:spPr>
      </p:pic>
      <p:pic>
        <p:nvPicPr>
          <p:cNvPr id="298" name="Google Shape;298;p33"/>
          <p:cNvPicPr preferRelativeResize="0"/>
          <p:nvPr/>
        </p:nvPicPr>
        <p:blipFill rotWithShape="1">
          <a:blip r:embed="rId4">
            <a:alphaModFix/>
          </a:blip>
          <a:srcRect l="22909" t="20364" r="6455" b="9817"/>
          <a:stretch/>
        </p:blipFill>
        <p:spPr>
          <a:xfrm>
            <a:off x="0" y="0"/>
            <a:ext cx="12334877" cy="6858000"/>
          </a:xfrm>
          <a:prstGeom prst="rect">
            <a:avLst/>
          </a:prstGeom>
          <a:noFill/>
          <a:ln>
            <a:noFill/>
          </a:ln>
        </p:spPr>
      </p:pic>
      <p:sp>
        <p:nvSpPr>
          <p:cNvPr id="299" name="Google Shape;299;p33"/>
          <p:cNvSpPr txBox="1"/>
          <p:nvPr/>
        </p:nvSpPr>
        <p:spPr>
          <a:xfrm>
            <a:off x="674967" y="935533"/>
            <a:ext cx="8074571"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dirty="0">
                <a:solidFill>
                  <a:srgbClr val="FF0000"/>
                </a:solidFill>
                <a:latin typeface="Times New Roman"/>
                <a:ea typeface="Times New Roman"/>
                <a:cs typeface="Times New Roman"/>
                <a:sym typeface="Times New Roman"/>
              </a:rPr>
              <a:t>1.Nhân vật lão Hạc</a:t>
            </a:r>
            <a:r>
              <a:rPr lang="en-US" sz="3600" b="1" dirty="0">
                <a:solidFill>
                  <a:srgbClr val="FF0000"/>
                </a:solidFill>
                <a:latin typeface="Times New Roman"/>
                <a:ea typeface="Times New Roman"/>
                <a:cs typeface="Times New Roman"/>
                <a:sym typeface="Times New Roman"/>
              </a:rPr>
              <a:t>:</a:t>
            </a:r>
            <a:endParaRPr sz="3600" b="1" dirty="0">
              <a:solidFill>
                <a:srgbClr val="FF0000"/>
              </a:solidFill>
              <a:latin typeface="Times New Roman"/>
              <a:ea typeface="Times New Roman"/>
              <a:cs typeface="Times New Roman"/>
              <a:sym typeface="Times New Roman"/>
            </a:endParaRPr>
          </a:p>
          <a:p>
            <a:pPr marL="0" marR="0" lvl="0" indent="0" algn="l" rtl="0">
              <a:spcBef>
                <a:spcPts val="1600"/>
              </a:spcBef>
              <a:spcAft>
                <a:spcPts val="0"/>
              </a:spcAft>
              <a:buNone/>
            </a:pPr>
            <a:r>
              <a:rPr lang="en-US" sz="3200" b="1" dirty="0">
                <a:solidFill>
                  <a:srgbClr val="FF0000"/>
                </a:solidFill>
                <a:latin typeface="Times New Roman"/>
                <a:ea typeface="Times New Roman"/>
                <a:cs typeface="Times New Roman"/>
                <a:sym typeface="Times New Roman"/>
              </a:rPr>
              <a:t>a. Hoàn cảnh:</a:t>
            </a:r>
            <a:endParaRPr sz="3200" b="1" dirty="0">
              <a:solidFill>
                <a:srgbClr val="FF0000"/>
              </a:solidFill>
              <a:latin typeface="Times New Roman"/>
              <a:ea typeface="Times New Roman"/>
              <a:cs typeface="Times New Roman"/>
              <a:sym typeface="Times New Roman"/>
            </a:endParaRPr>
          </a:p>
        </p:txBody>
      </p:sp>
      <p:sp>
        <p:nvSpPr>
          <p:cNvPr id="300" name="Google Shape;300;p33"/>
          <p:cNvSpPr txBox="1"/>
          <p:nvPr/>
        </p:nvSpPr>
        <p:spPr>
          <a:xfrm>
            <a:off x="627131" y="2244219"/>
            <a:ext cx="6866298" cy="255450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Times New Roman"/>
              <a:buChar char="-"/>
            </a:pPr>
            <a:r>
              <a:rPr lang="en-US" sz="3200" dirty="0" smtClean="0">
                <a:solidFill>
                  <a:schemeClr val="dk1"/>
                </a:solidFill>
                <a:latin typeface="Times New Roman"/>
                <a:ea typeface="Times New Roman"/>
                <a:cs typeface="Times New Roman"/>
                <a:sym typeface="Times New Roman"/>
              </a:rPr>
              <a:t>Nhà nghèo, vợ mất sớm</a:t>
            </a:r>
          </a:p>
          <a:p>
            <a:pPr marL="457200" marR="0" lvl="0" indent="-457200" algn="just" rtl="0">
              <a:spcBef>
                <a:spcPts val="0"/>
              </a:spcBef>
              <a:spcAft>
                <a:spcPts val="0"/>
              </a:spcAft>
              <a:buClr>
                <a:schemeClr val="dk1"/>
              </a:buClr>
              <a:buSzPts val="3200"/>
              <a:buFont typeface="Times New Roman"/>
              <a:buChar char="-"/>
            </a:pPr>
            <a:r>
              <a:rPr lang="en-US" sz="3200" dirty="0" smtClean="0">
                <a:solidFill>
                  <a:schemeClr val="dk1"/>
                </a:solidFill>
                <a:latin typeface="Times New Roman"/>
                <a:ea typeface="Times New Roman"/>
                <a:cs typeface="Times New Roman"/>
                <a:sym typeface="Times New Roman"/>
              </a:rPr>
              <a:t>Con trai không có tiền cưới vợ phẫn chí đi phu cao su</a:t>
            </a:r>
          </a:p>
          <a:p>
            <a:pPr marL="457200" marR="0" lvl="0" indent="-457200" algn="just" rtl="0">
              <a:spcBef>
                <a:spcPts val="0"/>
              </a:spcBef>
              <a:spcAft>
                <a:spcPts val="0"/>
              </a:spcAft>
              <a:buClr>
                <a:schemeClr val="dk1"/>
              </a:buClr>
              <a:buSzPts val="3200"/>
              <a:buFont typeface="Times New Roman"/>
              <a:buChar char="-"/>
            </a:pPr>
            <a:r>
              <a:rPr lang="en-US" sz="3200" dirty="0" smtClean="0">
                <a:solidFill>
                  <a:schemeClr val="dk1"/>
                </a:solidFill>
                <a:latin typeface="Times New Roman"/>
                <a:ea typeface="Times New Roman"/>
                <a:cs typeface="Times New Roman"/>
                <a:sym typeface="Times New Roman"/>
              </a:rPr>
              <a:t>Sống cùng con Vàng</a:t>
            </a:r>
          </a:p>
          <a:p>
            <a:pPr marL="457200" marR="0" lvl="0" indent="-457200" algn="just" rtl="0">
              <a:spcBef>
                <a:spcPts val="0"/>
              </a:spcBef>
              <a:spcAft>
                <a:spcPts val="0"/>
              </a:spcAft>
              <a:buClr>
                <a:schemeClr val="dk1"/>
              </a:buClr>
              <a:buSzPts val="3200"/>
              <a:buFont typeface="Times New Roman"/>
              <a:buChar char="-"/>
            </a:pPr>
            <a:r>
              <a:rPr lang="en-US" sz="3200" dirty="0" smtClean="0">
                <a:solidFill>
                  <a:schemeClr val="dk1"/>
                </a:solidFill>
                <a:latin typeface="Times New Roman"/>
                <a:ea typeface="Times New Roman"/>
                <a:cs typeface="Times New Roman"/>
                <a:sym typeface="Times New Roman"/>
              </a:rPr>
              <a:t>Túng quẫn đe dọa</a:t>
            </a:r>
            <a:endParaRPr sz="3200" dirty="0">
              <a:solidFill>
                <a:schemeClr val="dk1"/>
              </a:solidFill>
              <a:latin typeface="Times New Roman"/>
              <a:ea typeface="Times New Roman"/>
              <a:cs typeface="Times New Roman"/>
              <a:sym typeface="Times New Roman"/>
            </a:endParaRPr>
          </a:p>
        </p:txBody>
      </p:sp>
      <p:pic>
        <p:nvPicPr>
          <p:cNvPr id="303" name="Google Shape;303;p33" descr="HÃ¬nh áº£nh cÃ³ liÃªn quan"/>
          <p:cNvPicPr preferRelativeResize="0"/>
          <p:nvPr/>
        </p:nvPicPr>
        <p:blipFill rotWithShape="1">
          <a:blip r:embed="rId5">
            <a:alphaModFix/>
          </a:blip>
          <a:srcRect/>
          <a:stretch/>
        </p:blipFill>
        <p:spPr>
          <a:xfrm>
            <a:off x="7530562" y="318993"/>
            <a:ext cx="4436355" cy="4655317"/>
          </a:xfrm>
          <a:prstGeom prst="ellipse">
            <a:avLst/>
          </a:prstGeom>
          <a:noFill/>
          <a:ln>
            <a:noFill/>
          </a:ln>
        </p:spPr>
      </p:pic>
      <p:pic>
        <p:nvPicPr>
          <p:cNvPr id="304" name="Google Shape;304;p33" descr="book2"/>
          <p:cNvPicPr preferRelativeResize="0"/>
          <p:nvPr/>
        </p:nvPicPr>
        <p:blipFill rotWithShape="1">
          <a:blip r:embed="rId6">
            <a:alphaModFix/>
          </a:blip>
          <a:srcRect/>
          <a:stretch/>
        </p:blipFill>
        <p:spPr>
          <a:xfrm>
            <a:off x="9635197" y="5472207"/>
            <a:ext cx="2209800" cy="1066800"/>
          </a:xfrm>
          <a:prstGeom prst="rect">
            <a:avLst/>
          </a:prstGeom>
          <a:noFill/>
          <a:ln>
            <a:noFill/>
          </a:ln>
        </p:spPr>
      </p:pic>
      <p:sp>
        <p:nvSpPr>
          <p:cNvPr id="305" name="Google Shape;305;p33"/>
          <p:cNvSpPr txBox="1"/>
          <p:nvPr/>
        </p:nvSpPr>
        <p:spPr>
          <a:xfrm>
            <a:off x="145366" y="247088"/>
            <a:ext cx="595063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FF0000"/>
                </a:solidFill>
                <a:latin typeface="Times New Roman"/>
                <a:ea typeface="Times New Roman"/>
                <a:cs typeface="Times New Roman"/>
                <a:sym typeface="Times New Roman"/>
              </a:rPr>
              <a:t>II. </a:t>
            </a:r>
            <a:r>
              <a:rPr lang="en-US" sz="4400" b="1" u="sng" dirty="0" smtClean="0">
                <a:solidFill>
                  <a:srgbClr val="FF0000"/>
                </a:solidFill>
                <a:latin typeface="Times New Roman"/>
                <a:ea typeface="Times New Roman"/>
                <a:cs typeface="Times New Roman"/>
                <a:sym typeface="Times New Roman"/>
              </a:rPr>
              <a:t>Tìm hiểu văn bản</a:t>
            </a:r>
            <a:endParaRPr sz="4400" b="1" u="sng" dirty="0">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000"/>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gtEl>
                                        <p:attrNameLst>
                                          <p:attrName>style.visibility</p:attrName>
                                        </p:attrNameLst>
                                      </p:cBhvr>
                                      <p:to>
                                        <p:strVal val="visible"/>
                                      </p:to>
                                    </p:set>
                                    <p:animEffect transition="in" filter="fade">
                                      <p:cBhvr>
                                        <p:cTn id="12"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1504</Words>
  <Application>Microsoft Office PowerPoint</Application>
  <PresentationFormat>Widescreen</PresentationFormat>
  <Paragraphs>136</Paragraphs>
  <Slides>30</Slides>
  <Notes>30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pc</dc:creator>
  <cp:lastModifiedBy>Ai Van</cp:lastModifiedBy>
  <cp:revision>9</cp:revision>
  <dcterms:modified xsi:type="dcterms:W3CDTF">2021-09-28T10:27:00Z</dcterms:modified>
</cp:coreProperties>
</file>