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3" r:id="rId3"/>
    <p:sldId id="261" r:id="rId4"/>
    <p:sldId id="313" r:id="rId5"/>
    <p:sldId id="305" r:id="rId6"/>
    <p:sldId id="314" r:id="rId7"/>
    <p:sldId id="306" r:id="rId8"/>
    <p:sldId id="315" r:id="rId9"/>
    <p:sldId id="308" r:id="rId10"/>
    <p:sldId id="316" r:id="rId11"/>
    <p:sldId id="309" r:id="rId12"/>
    <p:sldId id="295" r:id="rId13"/>
    <p:sldId id="310" r:id="rId14"/>
    <p:sldId id="301" r:id="rId15"/>
    <p:sldId id="302" r:id="rId16"/>
    <p:sldId id="317" r:id="rId17"/>
    <p:sldId id="31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55E3-6181-4B88-A63C-5E84D638B48B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E1168-545D-460C-BE45-4D6F66598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503C98-1CED-4023-97BB-A465887C87E1}" type="slidenum">
              <a:rPr lang="en-US" altLang="en-US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503C98-1CED-4023-97BB-A465887C87E1}" type="slidenum">
              <a:rPr lang="en-US" altLang="en-US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3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503C98-1CED-4023-97BB-A465887C87E1}" type="slidenum">
              <a:rPr lang="en-US" altLang="en-US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7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503C98-1CED-4023-97BB-A465887C87E1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9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D1D222-DDF0-AE4C-BC30-00346A87B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1CF9C0C4-1059-0D4A-B096-956F242AD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5F51C86-0F8A-424A-A71D-83EB3D45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F32B25-453C-654C-89C0-EC8F6DF4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68EA4AF-538A-8944-BFA3-8D973C1C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8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3E667E6-03E7-2B40-B693-00DAB9C5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B017B72-1FC5-E645-BBB7-97BD2541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E33F745-34B3-A74D-9165-33E4A9CC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1EC888C-891B-1544-B8DD-7D1A127A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A668643-26AA-2C40-BFC3-D406CA22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8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D37D826F-C1B4-2148-BBDC-1B6003EF4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9FCDBC6-4C3A-9045-AFAE-08563B764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A8BEBB7-0490-954B-A9BC-0055BB0F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3BD3004-EAEF-E644-A31F-EC5C3742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B33920C-DF77-3540-B7F7-D3402B59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1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439CA-B01F-4C92-9D41-5C295CEBF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1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2067E-FDA4-4DFA-8F74-6E6F262B7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3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1BDE0E-8DFF-444D-9AEF-3D5324D0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FED47A5-7135-6E45-9DB4-AD488C51D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5B584A7-EE38-B240-B93C-27895644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2C34A0D-2CE4-8D42-91E7-D78CCE78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2DC0542-68B9-694B-AD53-58DD2663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6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8D6C624-6B6C-9E4E-BE08-10EAABF1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9923C8D-D7DE-DE48-A71C-D6EDA7499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EC78B17-8850-A542-85B7-35474A12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4162761-2B31-1B4F-BF85-C88C1B99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487532A-E51E-B64C-BF3A-97D3BB7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52CA053-32DB-9141-97BD-4E5CFE5E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C01CD71-ADE7-184E-9FB4-DA41C6F9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7041F90-6280-1D44-AA6D-73F0A5FDD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4E8DC26-A68D-2346-9A14-BED7EE80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39100B3-9640-5E47-BD20-E37CDE1C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1099F93-8214-FC42-BC55-4380CBBA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76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9DE0908-7A16-C84F-B2A2-0D33504C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E8CDC66-EBDB-CB47-95C4-095962224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AFF7119-E997-9543-A159-238B908D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FAA61C52-78E5-A24D-A154-CCCDBB4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92F8D079-C28C-9E4B-80EB-F72C48509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817460A-576F-A448-A2BB-5C443D10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AD01F2C-4224-0B4B-98B6-344B2D6F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8CE54A5-E11A-CB4C-B8F6-FDC821D7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1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B762DE-04CA-6C41-B769-7E20821C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433CFED-0D28-2B46-8C7C-68C5B429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CA71891D-0034-E145-B169-D1B663B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7CDD8FE7-0BD5-7F48-A454-3EB07A5C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9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D8264AF6-6C6A-A445-89CD-A8206590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9491FD5-4862-AC44-B861-A4854501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E34207B-E09E-EF40-A521-3082DD4D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1A9B86A-059E-B746-B774-D62176DE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31ECB85-27EB-624F-98EB-D375DDE01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409095D-2A7A-164B-B3E6-5C060E20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60A4D79-10A9-644A-B168-07A4FE28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16502EA-E55D-1648-B20D-98D91FAF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34F00CF-089F-DA47-80BD-E26D6D54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0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5520596-59E9-884F-90AF-FA8B131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83BFB3E2-E8D2-3548-9E55-170881992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AD45436-C7D8-B649-A703-1CE25807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CAEF63D-3E17-CB47-AE5D-45E12DE2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9A4B026-F7E6-D34A-BAC4-07869B55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4B5D0F5-1203-394F-A774-83125618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20565C54-614F-EC40-BBFA-405FA4A1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0BA57E5-FF4C-BA42-8033-EED47CC78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668E125-EE06-B440-8557-A0393A039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15C67-1605-6D48-B4D0-3C1F8FF4F57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6007679-9475-5E46-A973-97F889CEE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39BE2BC-531E-D345-A9CC-505A3035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46B8-FF42-A948-A78F-AB42600B58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8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10040470" cy="25863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TRUYỆN KÍ VIỆT NAM </a:t>
            </a:r>
            <a:endParaRPr lang="en-US" sz="60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8" descr="AG00218_">
            <a:extLst>
              <a:ext uri="{FF2B5EF4-FFF2-40B4-BE49-F238E27FC236}">
                <a16:creationId xmlns:a16="http://schemas.microsoft.com/office/drawing/2014/main" xmlns="" id="{C13F5E1D-DC34-6E4D-A021-D054CE98E1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9240">
            <a:off x="6800856" y="4897204"/>
            <a:ext cx="2637079" cy="1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2" name="Picture 5" descr="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673288" y="4730413"/>
            <a:ext cx="8937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800">
                <a:solidFill>
                  <a:srgbClr val="FF0000"/>
                </a:solidFill>
              </a:rPr>
              <a:t>LÃO  HẠC</a:t>
            </a:r>
          </a:p>
        </p:txBody>
      </p:sp>
    </p:spTree>
    <p:extLst>
      <p:ext uri="{BB962C8B-B14F-4D97-AF65-F5344CB8AC3E}">
        <p14:creationId xmlns:p14="http://schemas.microsoft.com/office/powerpoint/2010/main" val="20805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33246"/>
              </p:ext>
            </p:extLst>
          </p:nvPr>
        </p:nvGraphicFramePr>
        <p:xfrm>
          <a:off x="457200" y="990600"/>
          <a:ext cx="11201401" cy="5638799"/>
        </p:xfrm>
        <a:graphic>
          <a:graphicData uri="http://schemas.openxmlformats.org/drawingml/2006/table">
            <a:tbl>
              <a:tblPr/>
              <a:tblGrid>
                <a:gridCol w="533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7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PTBĐ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sắc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Hạc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just"/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 Cao </a:t>
                      </a: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xen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biểu 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cảm, nghị</a:t>
                      </a:r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luận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r>
                        <a:rPr lang="en-US" alt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 đau thương, phẩm chất cao quý của người nông dân trong xã hội cũ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- Miêu tả tâm lí nhân </a:t>
                      </a:r>
                      <a:r>
                        <a:rPr lang="vi-VN" sz="28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vật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qua ngoại</a:t>
                      </a:r>
                      <a:r>
                        <a:rPr lang="en-US" sz="2800" baseline="0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 hình đặc sắc.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7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6FA4A4-9126-0B4D-8DFE-65FFE159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18" y="236220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/>
              <a:t>- Đều là văn tự sự, là truyện kí hiện đại, sáng tác thời kỳ 1930 – 1945.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E3D520AE-932F-8740-B88D-4BDD47351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227" y="76200"/>
            <a:ext cx="11533094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rgbClr val="99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vi-VN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 Những điểm </a:t>
            </a:r>
            <a:r>
              <a:rPr lang="vi-VN" altLang="en-US" sz="48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giống </a:t>
            </a:r>
            <a:r>
              <a:rPr lang="vi-VN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và khác nhau</a:t>
            </a: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pic>
        <p:nvPicPr>
          <p:cNvPr id="7" name="Picture 8" descr="AG00218_">
            <a:extLst>
              <a:ext uri="{FF2B5EF4-FFF2-40B4-BE49-F238E27FC236}">
                <a16:creationId xmlns:a16="http://schemas.microsoft.com/office/drawing/2014/main" xmlns="" id="{6B6A46F6-982E-B243-8063-91FEA1400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9240">
            <a:off x="9943113" y="5241661"/>
            <a:ext cx="2637079" cy="1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A66FA4A4-9126-0B4D-8DFE-65FFE1592BC2}"/>
              </a:ext>
            </a:extLst>
          </p:cNvPr>
          <p:cNvSpPr txBox="1">
            <a:spLocks/>
          </p:cNvSpPr>
          <p:nvPr/>
        </p:nvSpPr>
        <p:spPr>
          <a:xfrm>
            <a:off x="838200" y="4495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/>
              <a:t>- Đều lấy đề tài về con người, cuộc sống xã hội đương thời; đều đi sâu miêu tả số phận cực khổ của những con người bị vùi dập.</a:t>
            </a:r>
            <a:endParaRPr lang="en-US" sz="4000" dirty="0"/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6FA4A4-9126-0B4D-8DFE-65FFE159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58" y="228600"/>
            <a:ext cx="10804742" cy="6096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CMT8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1945</a:t>
            </a:r>
            <a:r>
              <a:rPr lang="vi-VN" sz="4000" dirty="0"/>
              <a:t/>
            </a:r>
            <a:br>
              <a:rPr lang="vi-VN" sz="4000" dirty="0"/>
            </a:br>
            <a:r>
              <a:rPr lang="vi-VN" sz="4000" dirty="0"/>
              <a:t>- Đều chan chứa tinh thần nhân đạo (yêu thương, cảm thông với những đau khổ bất hạnh; trân trọng, ngợi ca những tình cảm, phẩm chất cao đẹp của con người; tố cáo những thế lực tàn ác, xấu xa).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d.Nghệ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vi-VN" sz="4000" dirty="0"/>
              <a:t>- Đều có lối viết chân thực, gần đời sống, rất sinh động.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AG00218_">
            <a:extLst>
              <a:ext uri="{FF2B5EF4-FFF2-40B4-BE49-F238E27FC236}">
                <a16:creationId xmlns:a16="http://schemas.microsoft.com/office/drawing/2014/main" xmlns="" id="{6B6A46F6-982E-B243-8063-91FEA1400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9240">
            <a:off x="9365407" y="5171424"/>
            <a:ext cx="2637079" cy="1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A66FA4A4-9126-0B4D-8DFE-65FFE1592BC2}"/>
              </a:ext>
            </a:extLst>
          </p:cNvPr>
          <p:cNvSpPr txBox="1">
            <a:spLocks/>
          </p:cNvSpPr>
          <p:nvPr/>
        </p:nvSpPr>
        <p:spPr>
          <a:xfrm>
            <a:off x="701458" y="4648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35" name="Group 17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3698007"/>
              </p:ext>
            </p:extLst>
          </p:nvPr>
        </p:nvGraphicFramePr>
        <p:xfrm>
          <a:off x="304800" y="846451"/>
          <a:ext cx="11658600" cy="56804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8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dirty="0" err="1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4000" b="1" kern="1200" baseline="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kern="1200" baseline="0" dirty="0" err="1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</a:t>
                      </a:r>
                      <a:r>
                        <a:rPr lang="vi-VN" sz="4000" b="1" kern="120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ối tượng đề cập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iết về chú bé Hồng</a:t>
                      </a:r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khao khát tình thương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3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iết về chị Dậu- người phụ nữ nông dân giàu lòng yêu thương chồng, có sức phản kháng mãnh liệt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</a:t>
                      </a:r>
                      <a:endParaRPr kumimoji="0" lang="en-US" sz="32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iết về lão nông nghèo khổ giàu lòng yêu thương, hi sinh vì con,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ó</a:t>
                      </a:r>
                      <a:r>
                        <a:rPr lang="vi-VN" sz="32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phẩm chất cao đẹp.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2/ </a:t>
            </a:r>
            <a:r>
              <a:rPr lang="en-US" altLang="en-US" sz="4400" u="sng" dirty="0" err="1">
                <a:solidFill>
                  <a:srgbClr val="FF0000"/>
                </a:solidFill>
              </a:rPr>
              <a:t>Khác</a:t>
            </a:r>
            <a:r>
              <a:rPr lang="en-US" altLang="en-US" sz="4400" u="sng" dirty="0">
                <a:solidFill>
                  <a:srgbClr val="FF0000"/>
                </a:solidFill>
              </a:rPr>
              <a:t> </a:t>
            </a:r>
            <a:r>
              <a:rPr lang="en-US" altLang="en-US" sz="4400" u="sng" dirty="0" err="1">
                <a:solidFill>
                  <a:srgbClr val="FF0000"/>
                </a:solidFill>
              </a:rPr>
              <a:t>nhau</a:t>
            </a:r>
            <a:r>
              <a:rPr lang="en-US" altLang="en-US" sz="4400" u="sng" dirty="0">
                <a:solidFill>
                  <a:srgbClr val="FF0000"/>
                </a:solidFill>
              </a:rPr>
              <a:t> </a:t>
            </a:r>
            <a:r>
              <a:rPr lang="en-US" altLang="en-US" sz="4400" dirty="0">
                <a:solidFill>
                  <a:srgbClr val="FF0000"/>
                </a:solidFill>
              </a:rPr>
              <a:t>:</a:t>
            </a:r>
            <a:r>
              <a:rPr lang="en-US" altLang="en-US" sz="4400" dirty="0">
                <a:solidFill>
                  <a:srgbClr val="FF3399"/>
                </a:solidFill>
              </a:rPr>
              <a:t>  </a:t>
            </a:r>
          </a:p>
        </p:txBody>
      </p:sp>
      <p:pic>
        <p:nvPicPr>
          <p:cNvPr id="2" name="Picture 8" descr="AG00218_">
            <a:extLst>
              <a:ext uri="{FF2B5EF4-FFF2-40B4-BE49-F238E27FC236}">
                <a16:creationId xmlns:a16="http://schemas.microsoft.com/office/drawing/2014/main" xmlns="" id="{E1E7A16D-8CE9-B549-9D78-4412BC45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0005" flipH="1" flipV="1">
            <a:off x="11409814" y="36880"/>
            <a:ext cx="675315" cy="16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1104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E3D520AE-932F-8740-B88D-4BDD47351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753" y="228600"/>
            <a:ext cx="4890247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rgbClr val="99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III</a:t>
            </a:r>
            <a:r>
              <a:rPr lang="vi-VN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4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9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11353800" cy="4652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/61,62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79200" cy="1143000"/>
          </a:xfrm>
        </p:spPr>
        <p:txBody>
          <a:bodyPr>
            <a:normAutofit fontScale="90000"/>
          </a:bodyPr>
          <a:lstStyle/>
          <a:p>
            <a:r>
              <a:rPr lang="vi-VN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b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Chuẩn bị bài mới</a:t>
            </a:r>
            <a:r>
              <a:rPr lang="vi-VN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Soạn bài 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vi-VN" b="1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6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10972800" cy="17526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9" descr="BHO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657936" cy="174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0" descr="BHOM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36" y="-228127"/>
            <a:ext cx="3954079" cy="182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1" descr="BHOME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15" y="-309221"/>
            <a:ext cx="3752228" cy="19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61529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29" y="0"/>
            <a:ext cx="6192371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3505200"/>
            <a:ext cx="5961529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h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28" y="3505200"/>
            <a:ext cx="6230472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524000" y="33528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6FA4A4-9126-0B4D-8DFE-65FFE159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E3D520AE-932F-8740-B88D-4BDD47351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9453" y="365125"/>
            <a:ext cx="11533094" cy="44151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rgbClr val="99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8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vi-VN" altLang="en-US" sz="8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8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8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8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8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truyện kí Việt Nam đã học:</a:t>
            </a:r>
            <a:endParaRPr lang="en-US" altLang="en-US" sz="8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8" descr="AG00218_">
            <a:extLst>
              <a:ext uri="{FF2B5EF4-FFF2-40B4-BE49-F238E27FC236}">
                <a16:creationId xmlns:a16="http://schemas.microsoft.com/office/drawing/2014/main" xmlns="" id="{6B6A46F6-982E-B243-8063-91FEA1400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9240">
            <a:off x="7786974" y="4895551"/>
            <a:ext cx="2637079" cy="1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HANH TAI\My Documents\Downloads\ToiDiHo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203201" y="609600"/>
            <a:ext cx="7413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hệ thống các văn bản truyện ký Việt Nam: 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1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12524"/>
              </p:ext>
            </p:extLst>
          </p:nvPr>
        </p:nvGraphicFramePr>
        <p:xfrm>
          <a:off x="609600" y="1219200"/>
          <a:ext cx="10515600" cy="5415506"/>
        </p:xfrm>
        <a:graphic>
          <a:graphicData uri="http://schemas.openxmlformats.org/drawingml/2006/table">
            <a:tbl>
              <a:tblPr/>
              <a:tblGrid>
                <a:gridCol w="408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9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93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74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PTBĐ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sắc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3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eaLnBrk="1" hangingPunct="1"/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Tịnh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 sự 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tả, biểu cảm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ỷ niệm 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alt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 tiên đi</a:t>
                      </a:r>
                      <a:r>
                        <a:rPr lang="en-US" alt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của nhân vật “tôi”</a:t>
                      </a:r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ảnh so sánh độc đáo </a:t>
                      </a:r>
                      <a:r>
                        <a:rPr lang="en-US" alt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</a:t>
                      </a:r>
                      <a:r>
                        <a:rPr lang="en-US" altLang="en-US" sz="2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 giàu chất thơ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6160DC9-47A7-834A-93BC-5A606DBF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27046070-A470-CD46-9F72-0720D2ED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89BC424-FB72-AB4A-814E-5A88C06D8B5F}"/>
              </a:ext>
            </a:extLst>
          </p:cNvPr>
          <p:cNvSpPr txBox="1"/>
          <p:nvPr/>
        </p:nvSpPr>
        <p:spPr>
          <a:xfrm>
            <a:off x="1084729" y="5116616"/>
            <a:ext cx="1068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FF0000"/>
                </a:solidFill>
                <a:latin typeface="+mj-lt"/>
              </a:rPr>
              <a:t>TRONG LÒNG MẸ</a:t>
            </a:r>
          </a:p>
        </p:txBody>
      </p:sp>
    </p:spTree>
    <p:extLst>
      <p:ext uri="{BB962C8B-B14F-4D97-AF65-F5344CB8AC3E}">
        <p14:creationId xmlns:p14="http://schemas.microsoft.com/office/powerpoint/2010/main" val="36164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54739"/>
              </p:ext>
            </p:extLst>
          </p:nvPr>
        </p:nvGraphicFramePr>
        <p:xfrm>
          <a:off x="304800" y="533400"/>
          <a:ext cx="11430000" cy="5415506"/>
        </p:xfrm>
        <a:graphic>
          <a:graphicData uri="http://schemas.openxmlformats.org/drawingml/2006/table">
            <a:tbl>
              <a:tblPr/>
              <a:tblGrid>
                <a:gridCol w="425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27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74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PTBĐ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sắc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3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lang="en-US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en-US" alt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xen </a:t>
                      </a:r>
                      <a:r>
                        <a:rPr lang="en-US" alt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tả, </a:t>
                      </a:r>
                    </a:p>
                    <a:p>
                      <a:pPr algn="just"/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vi-VN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hững 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cay đắng tủi cực và tình yêu </a:t>
                      </a:r>
                      <a:r>
                        <a:rPr lang="vi-VN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mẹ</a:t>
                      </a:r>
                      <a:r>
                        <a:rPr lang="vi-VN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cháy bỏng </a:t>
                      </a:r>
                      <a:r>
                        <a:rPr lang="vi-VN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bé Hồng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Tình</a:t>
                      </a:r>
                      <a:r>
                        <a:rPr lang="en-US" sz="3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cảm </a:t>
                      </a:r>
                      <a:r>
                        <a:rPr lang="vi-VN" sz="3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chân thành, trữ tình tha thiết.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6" name="Picture 4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18982" y="332324"/>
            <a:ext cx="10053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0"/>
              <a:t> </a:t>
            </a:r>
            <a:r>
              <a:rPr lang="en-US" altLang="en-US" sz="8000">
                <a:solidFill>
                  <a:srgbClr val="FFFF00"/>
                </a:solidFill>
              </a:rPr>
              <a:t>TỨC NƯỚC VỠ BỜ</a:t>
            </a:r>
          </a:p>
        </p:txBody>
      </p:sp>
      <p:sp>
        <p:nvSpPr>
          <p:cNvPr id="18438" name="AutoShape 6" descr="9k="/>
          <p:cNvSpPr>
            <a:spLocks noChangeAspect="1" noChangeArrowheads="1"/>
          </p:cNvSpPr>
          <p:nvPr/>
        </p:nvSpPr>
        <p:spPr bwMode="auto">
          <a:xfrm>
            <a:off x="1524000" y="-26988"/>
            <a:ext cx="1200150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AutoShape 7" descr="9k="/>
          <p:cNvSpPr>
            <a:spLocks noChangeAspect="1" noChangeArrowheads="1"/>
          </p:cNvSpPr>
          <p:nvPr/>
        </p:nvSpPr>
        <p:spPr bwMode="auto">
          <a:xfrm>
            <a:off x="1524000" y="-26988"/>
            <a:ext cx="1200150" cy="16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AutoShape 8" descr="9k="/>
          <p:cNvSpPr>
            <a:spLocks noChangeAspect="1" noChangeArrowheads="1"/>
          </p:cNvSpPr>
          <p:nvPr/>
        </p:nvSpPr>
        <p:spPr bwMode="auto">
          <a:xfrm>
            <a:off x="5495925" y="2605089"/>
            <a:ext cx="1200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78844"/>
              </p:ext>
            </p:extLst>
          </p:nvPr>
        </p:nvGraphicFramePr>
        <p:xfrm>
          <a:off x="457200" y="762000"/>
          <a:ext cx="11125200" cy="5638800"/>
        </p:xfrm>
        <a:graphic>
          <a:graphicData uri="http://schemas.openxmlformats.org/drawingml/2006/table">
            <a:tbl>
              <a:tblPr/>
              <a:tblGrid>
                <a:gridCol w="408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47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PTBĐ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sắc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nghệ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thuật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(Tắt đèn)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alt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-Vạch trần bộ mặt tàn ác bất nhân của XH thực dân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pk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ngợi vẻ đẹp tâm hồn, sức sống tiềm tàng của người phụ nữ nông dân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CMT8.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gòi 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bút hiện thực sinh động.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569</Words>
  <Application>Microsoft Office PowerPoint</Application>
  <PresentationFormat>Widescreen</PresentationFormat>
  <Paragraphs>119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Giống nhau:  a. Phương thức biểu đạt:  - Đều là văn tự sự, là truyện kí hiện đại, sáng tác thời kỳ 1930 – 1945.  </vt:lpstr>
      <vt:lpstr> c. Nội dung tư tưởng:  - Đều phản ánh hiện thực xã hội Việt Nam trước CMT8 năm 1945 - Đều chan chứa tinh thần nhân đạo (yêu thương, cảm thông với những đau khổ bất hạnh; trân trọng, ngợi ca những tình cảm, phẩm chất cao đẹp của con người; tố cáo những thế lực tàn ác, xấu xa). d.Nghệ thuật:  - Đều có lối viết chân thực, gần đời sống, rất sinh động.  </vt:lpstr>
      <vt:lpstr>PowerPoint Presentation</vt:lpstr>
      <vt:lpstr>PowerPoint Presentation</vt:lpstr>
      <vt:lpstr>* Chuẩn bị bài mới: Soạn bài “Luyện tập tóm tắt văn bản tự sự ”.</vt:lpstr>
      <vt:lpstr>Tạm biệt các em.  Chúc các em có 1 ngày học thật vui và bổ ích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Lenovo</dc:creator>
  <cp:lastModifiedBy>Ai Van</cp:lastModifiedBy>
  <cp:revision>69</cp:revision>
  <dcterms:modified xsi:type="dcterms:W3CDTF">2021-09-30T09:42:20Z</dcterms:modified>
</cp:coreProperties>
</file>