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8" r:id="rId1"/>
  </p:sldMasterIdLst>
  <p:sldIdLst>
    <p:sldId id="289" r:id="rId2"/>
    <p:sldId id="284" r:id="rId3"/>
    <p:sldId id="288" r:id="rId4"/>
    <p:sldId id="291" r:id="rId5"/>
    <p:sldId id="266" r:id="rId6"/>
    <p:sldId id="267" r:id="rId7"/>
    <p:sldId id="268" r:id="rId8"/>
    <p:sldId id="292" r:id="rId9"/>
    <p:sldId id="270" r:id="rId10"/>
    <p:sldId id="286" r:id="rId11"/>
    <p:sldId id="276" r:id="rId12"/>
    <p:sldId id="277" r:id="rId13"/>
    <p:sldId id="274" r:id="rId14"/>
    <p:sldId id="278" r:id="rId15"/>
    <p:sldId id="294" r:id="rId16"/>
    <p:sldId id="293" r:id="rId17"/>
    <p:sldId id="295" r:id="rId18"/>
    <p:sldId id="296" r:id="rId19"/>
    <p:sldId id="297" r:id="rId20"/>
    <p:sldId id="285" r:id="rId21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75F9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8" autoAdjust="0"/>
    <p:restoredTop sz="94660"/>
  </p:normalViewPr>
  <p:slideViewPr>
    <p:cSldViewPr>
      <p:cViewPr varScale="1">
        <p:scale>
          <a:sx n="79" d="100"/>
          <a:sy n="79" d="100"/>
        </p:scale>
        <p:origin x="92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5363-077D-46A8-BC22-14EF5AC197EF}" type="datetimeFigureOut">
              <a:rPr lang="vi-VN" smtClean="0"/>
              <a:pPr/>
              <a:t>28/11/2021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0C82-33B2-43B5-B0A3-26D5ECB8AEB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2314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5363-077D-46A8-BC22-14EF5AC197EF}" type="datetimeFigureOut">
              <a:rPr lang="vi-VN" smtClean="0"/>
              <a:pPr/>
              <a:t>28/11/2021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0C82-33B2-43B5-B0A3-26D5ECB8AEB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26906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5363-077D-46A8-BC22-14EF5AC197EF}" type="datetimeFigureOut">
              <a:rPr lang="vi-VN" smtClean="0"/>
              <a:pPr/>
              <a:t>28/11/2021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0C82-33B2-43B5-B0A3-26D5ECB8AEB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06811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5363-077D-46A8-BC22-14EF5AC197EF}" type="datetimeFigureOut">
              <a:rPr lang="vi-VN" smtClean="0"/>
              <a:pPr/>
              <a:t>28/11/2021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0C82-33B2-43B5-B0A3-26D5ECB8AEB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97676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5363-077D-46A8-BC22-14EF5AC197EF}" type="datetimeFigureOut">
              <a:rPr lang="vi-VN" smtClean="0"/>
              <a:pPr/>
              <a:t>28/11/2021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0C82-33B2-43B5-B0A3-26D5ECB8AEB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24276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5363-077D-46A8-BC22-14EF5AC197EF}" type="datetimeFigureOut">
              <a:rPr lang="vi-VN" smtClean="0"/>
              <a:pPr/>
              <a:t>28/11/2021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0C82-33B2-43B5-B0A3-26D5ECB8AEB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38973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5363-077D-46A8-BC22-14EF5AC197EF}" type="datetimeFigureOut">
              <a:rPr lang="vi-VN" smtClean="0"/>
              <a:pPr/>
              <a:t>28/11/2021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0C82-33B2-43B5-B0A3-26D5ECB8AEB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02115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5363-077D-46A8-BC22-14EF5AC197EF}" type="datetimeFigureOut">
              <a:rPr lang="vi-VN" smtClean="0"/>
              <a:pPr/>
              <a:t>28/11/2021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0C82-33B2-43B5-B0A3-26D5ECB8AEB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60207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5363-077D-46A8-BC22-14EF5AC197EF}" type="datetimeFigureOut">
              <a:rPr lang="vi-VN" smtClean="0"/>
              <a:pPr/>
              <a:t>28/11/2021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0C82-33B2-43B5-B0A3-26D5ECB8AEB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46002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5363-077D-46A8-BC22-14EF5AC197EF}" type="datetimeFigureOut">
              <a:rPr lang="vi-VN" smtClean="0"/>
              <a:pPr/>
              <a:t>28/11/2021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0C82-33B2-43B5-B0A3-26D5ECB8AEB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00371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5363-077D-46A8-BC22-14EF5AC197EF}" type="datetimeFigureOut">
              <a:rPr lang="vi-VN" smtClean="0"/>
              <a:pPr/>
              <a:t>28/11/2021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0C82-33B2-43B5-B0A3-26D5ECB8AEB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4986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75363-077D-46A8-BC22-14EF5AC197EF}" type="datetimeFigureOut">
              <a:rPr lang="vi-VN" smtClean="0"/>
              <a:pPr/>
              <a:t>28/11/2021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30C82-33B2-43B5-B0A3-26D5ECB8AEB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24667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audio" Target="file:///D:\thienvan\giao%20an%206-tiet12%20moi\Nh&#7841;c%20beat%20-%20L&#7899;p%20ch&#250;ng%20ta%20&#273;o&#224;n%20k&#7871;t.mp3" TargetMode="External"/><Relationship Id="rId6" Type="http://schemas.openxmlformats.org/officeDocument/2006/relationships/image" Target="../media/image4.jpe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7.png"/><Relationship Id="rId12" Type="http://schemas.openxmlformats.org/officeDocument/2006/relationships/image" Target="../media/image17.jpe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6.png"/><Relationship Id="rId11" Type="http://schemas.openxmlformats.org/officeDocument/2006/relationships/image" Target="../media/image30.jpeg"/><Relationship Id="rId5" Type="http://schemas.openxmlformats.org/officeDocument/2006/relationships/image" Target="../media/image13.jpeg"/><Relationship Id="rId10" Type="http://schemas.openxmlformats.org/officeDocument/2006/relationships/image" Target="../media/image16.jpeg"/><Relationship Id="rId4" Type="http://schemas.openxmlformats.org/officeDocument/2006/relationships/image" Target="../media/image25.jpeg"/><Relationship Id="rId9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My%20Documents\My%20Music\a.wav" TargetMode="External"/><Relationship Id="rId1" Type="http://schemas.openxmlformats.org/officeDocument/2006/relationships/audio" Target="file:///C:\My%20Documents\My%20Music\dem%20sao%20ngan.wav" TargetMode="Externa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Z1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488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1332" name="Picture 4" descr="blue_parakeet_md_wh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3004" flipH="1">
            <a:off x="8077200" y="304800"/>
            <a:ext cx="10668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1333" name="Picture 5" descr="Butterfly-0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82000" y="5791200"/>
            <a:ext cx="76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438400" y="1889125"/>
            <a:ext cx="4495800" cy="2863850"/>
            <a:chOff x="1296" y="1652"/>
            <a:chExt cx="2832" cy="1804"/>
          </a:xfrm>
        </p:grpSpPr>
        <p:sp>
          <p:nvSpPr>
            <p:cNvPr id="4108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1296" y="2478"/>
              <a:ext cx="2832" cy="97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000" kern="10">
                  <a:ln w="12700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effectLst>
                    <a:outerShdw dist="45791" dir="2021404" algn="ctr" rotWithShape="0">
                      <a:srgbClr val="FFFF00"/>
                    </a:outerShdw>
                  </a:effectLst>
                  <a:latin typeface="VNI-Cooper"/>
                </a:rPr>
                <a:t>ÑEÁN VÔÙI GIÔØ HOÏC AÂM NHAÏC</a:t>
              </a:r>
            </a:p>
          </p:txBody>
        </p:sp>
        <p:sp>
          <p:nvSpPr>
            <p:cNvPr id="4109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1296" y="1652"/>
              <a:ext cx="2790" cy="7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000" kern="10"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blipFill dpi="0" rotWithShape="1">
                    <a:blip r:embed="rId6">
                      <a:alphaModFix amt="99000"/>
                    </a:blip>
                    <a:srcRect/>
                    <a:tile tx="0" ty="0" sx="100000" sy="100000" flip="none" algn="tl"/>
                  </a:blipFill>
                  <a:effectLst>
                    <a:outerShdw dist="35921" dir="2700000" algn="ctr" rotWithShape="0">
                      <a:srgbClr val="111111"/>
                    </a:outerShdw>
                  </a:effectLst>
                  <a:latin typeface="VNI-Cooper"/>
                </a:rPr>
                <a:t>CHAØO MÖØNG CAÙC EM HOÏC SINH </a:t>
              </a:r>
            </a:p>
          </p:txBody>
        </p:sp>
      </p:grpSp>
      <p:pic>
        <p:nvPicPr>
          <p:cNvPr id="611342" name="Picture 14" descr="Butterfly-06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5791200"/>
            <a:ext cx="714375" cy="666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4" name="Rectangle 15"/>
          <p:cNvSpPr>
            <a:spLocks noChangeArrowheads="1"/>
          </p:cNvSpPr>
          <p:nvPr/>
        </p:nvSpPr>
        <p:spPr bwMode="auto">
          <a:xfrm>
            <a:off x="381000" y="61722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1344" name="Picture 16" descr="blue_parakeet_md_wh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3004">
            <a:off x="227013" y="220663"/>
            <a:ext cx="11430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Nhạc beat - Lớp chúng ta đoàn kế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36004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09973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11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11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1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11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4837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dirty="0" err="1" smtClean="0">
                <a:ln w="0"/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400" dirty="0" smtClean="0">
                <a:ln w="0"/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n w="0"/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400" dirty="0" smtClean="0">
                <a:ln w="0"/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400" dirty="0">
              <a:ln w="0"/>
              <a:solidFill>
                <a:srgbClr val="FF00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3648" y="1628800"/>
            <a:ext cx="5760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n w="0"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 smtClean="0">
                <a:ln w="0"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n w="0"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dirty="0" smtClean="0">
                <a:ln w="0"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n w="0"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4400" dirty="0" smtClean="0">
                <a:ln w="0"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n w="0"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 smtClean="0">
                <a:ln w="0"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vi-VN" sz="4400" dirty="0">
              <a:ln w="0"/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48881"/>
            <a:ext cx="9036496" cy="450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609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714014"/>
            <a:ext cx="2344877" cy="6737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vi-VN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5496" y="34166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nhạc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757488"/>
            <a:ext cx="8928991" cy="2543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974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35496" y="260648"/>
            <a:ext cx="2240310" cy="124817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vi-VN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54300"/>
            <a:ext cx="8568952" cy="3006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177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dirty="0" err="1" smtClean="0">
                <a:ln w="0"/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4400" dirty="0" smtClean="0">
                <a:ln w="0"/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n w="0"/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4400" dirty="0" smtClean="0">
                <a:ln w="0"/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n w="0"/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400" dirty="0" smtClean="0">
                <a:ln w="0"/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n w="0"/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vi-VN" sz="4400" dirty="0">
              <a:ln w="0"/>
              <a:solidFill>
                <a:srgbClr val="FF00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5390" y="1288439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32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60848"/>
            <a:ext cx="8784976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86868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vi-VN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Ảnh 9" descr="C:\Users\84367\OneDrive\Máy tính\kí hiệu bàn tay so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048" y="3594390"/>
            <a:ext cx="487275" cy="35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Ảnh 9" descr="C:\Users\84367\OneDrive\Máy tính\kí hiệu bàn tay so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257" y="3592906"/>
            <a:ext cx="391872" cy="284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Ảnh 9" descr="C:\Users\84367\OneDrive\Máy tính\kí hiệu bàn tay so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584143"/>
            <a:ext cx="381937" cy="276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Ảnh 9" descr="C:\Users\84367\OneDrive\Máy tính\kí hiệu bàn tay so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410" y="3587109"/>
            <a:ext cx="377846" cy="273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Ảnh 11" descr="C:\Users\84367\OneDrive\Máy tính\kí hiệu bàn tay m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350" y="3537352"/>
            <a:ext cx="420749" cy="395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Bài đọc nhạc số 2 - LỚP 6 - Nhanh - Chân trời sáng tạo - Giaoviennhac (mp3cut.net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0275.37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68471" y="240205"/>
            <a:ext cx="406400" cy="406400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90989" cy="5258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110" y="2780928"/>
            <a:ext cx="457200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Ảnh 11" descr="C:\Users\84367\OneDrive\Máy tính\kí hiệu bàn tay m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310" y="2780928"/>
            <a:ext cx="477337" cy="44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Ảnh 6" descr="C:\Users\84367\OneDrive\Máy tính\kí hiệu bàn tay đo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647" y="2982762"/>
            <a:ext cx="458136" cy="350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365" y="2901239"/>
            <a:ext cx="457200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Ảnh 11" descr="C:\Users\84367\OneDrive\Máy tính\kí hiệu bàn tay m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783" y="2884178"/>
            <a:ext cx="477337" cy="44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Ảnh 8" descr="C:\Users\84367\OneDrive\Máy tính\kí hiệu bàn tay la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809334"/>
            <a:ext cx="476519" cy="452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Ảnh 11" descr="C:\Users\84367\OneDrive\Máy tính\kí hiệu bàn tay m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562" y="2901239"/>
            <a:ext cx="477337" cy="44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889" y="2841083"/>
            <a:ext cx="457200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Ảnh 8" descr="C:\Users\84367\OneDrive\Máy tính\kí hiệu bàn tay la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577" y="2876901"/>
            <a:ext cx="476519" cy="452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51" y="5301208"/>
            <a:ext cx="457200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289" y="5301208"/>
            <a:ext cx="457200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314983"/>
            <a:ext cx="457200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485" y="2841083"/>
            <a:ext cx="457200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150" y="2736932"/>
            <a:ext cx="457200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Ảnh 11" descr="C:\Users\84367\OneDrive\Máy tính\kí hiệu bàn tay m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753" y="5254827"/>
            <a:ext cx="477337" cy="44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Ảnh 11" descr="C:\Users\84367\OneDrive\Máy tính\kí hiệu bàn tay m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38" y="2880368"/>
            <a:ext cx="477337" cy="44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Ảnh 11" descr="C:\Users\84367\OneDrive\Máy tính\kí hiệu bàn tay m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766" y="5241052"/>
            <a:ext cx="477337" cy="44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294" y="5293744"/>
            <a:ext cx="457200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Ảnh 10" descr="C:\Users\84367\OneDrive\Máy tính\kí hiệu bàn tay fa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046" y="2937875"/>
            <a:ext cx="4000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Ảnh 7" descr="C:\Users\84367\OneDrive\Máy tính\kí hiệu bàn tay si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585" y="5322945"/>
            <a:ext cx="389617" cy="367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Ảnh 12" descr="C:\Users\84367\OneDrive\Máy tính\kí hiệu bàn tay rê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632" y="2841083"/>
            <a:ext cx="469518" cy="38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Ảnh 6" descr="C:\Users\84367\OneDrive\Máy tính\kí hiệu bàn tay đo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257" y="5314983"/>
            <a:ext cx="458136" cy="350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Ảnh 6" descr="C:\Users\84367\OneDrive\Máy tính\kí hiệu bàn tay đo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438" y="5301208"/>
            <a:ext cx="458136" cy="350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Ảnh 7" descr="C:\Users\84367\OneDrive\Máy tính\kí hiệu bàn tay si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107" y="5338590"/>
            <a:ext cx="389617" cy="367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Ảnh 6" descr="C:\Users\84367\OneDrive\Máy tính\kí hiệu bàn tay đo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910" y="5476378"/>
            <a:ext cx="458136" cy="350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Ảnh 8" descr="C:\Users\84367\OneDrive\Máy tính\kí hiệu bàn tay la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039" y="5207022"/>
            <a:ext cx="476519" cy="452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Ảnh 8" descr="C:\Users\84367\OneDrive\Máy tính\kí hiệu bàn tay la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531" y="5262368"/>
            <a:ext cx="476519" cy="452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Ảnh 8" descr="C:\Users\84367\OneDrive\Máy tính\kí hiệu bàn tay la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960" y="5280264"/>
            <a:ext cx="476519" cy="452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551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175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9552" y="548680"/>
            <a:ext cx="813690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04864"/>
            <a:ext cx="3084909" cy="3284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900" y="2176681"/>
            <a:ext cx="2751488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378" y="2190545"/>
            <a:ext cx="2767201" cy="3298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814787" y="5661248"/>
            <a:ext cx="175958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MÔ-DA</a:t>
            </a:r>
            <a:endParaRPr lang="en-U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62573" y="5665767"/>
            <a:ext cx="27661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BÉT-TÔ-VEN</a:t>
            </a:r>
            <a:endParaRPr lang="en-U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57485" y="5665767"/>
            <a:ext cx="188699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VIVADLI</a:t>
            </a:r>
            <a:endParaRPr lang="en-U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016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0075" y="476672"/>
            <a:ext cx="813716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5400" b="1" cap="none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1.Nhạc </a:t>
            </a:r>
            <a:r>
              <a:rPr lang="en-US" sz="5400" b="1" cap="none" spc="50" dirty="0" err="1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5400" b="1" cap="none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Antonio </a:t>
            </a:r>
            <a:r>
              <a:rPr lang="en-US" sz="5400" b="1" cap="none" spc="50" dirty="0" err="1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Vivadli</a:t>
            </a:r>
            <a:endParaRPr lang="en-US" sz="5400" b="1" cap="none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328954"/>
            <a:ext cx="5400600" cy="4138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446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692696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Vivadli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2276872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7524" y="3717032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4869160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146" y="1570335"/>
            <a:ext cx="3191638" cy="380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234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149109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1.Tiểu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VIVADLI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2329"/>
            <a:ext cx="9144000" cy="6185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683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260648"/>
            <a:ext cx="864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Vivadli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0156" y="1796349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2.Nghe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CONCERTO SỐ 3  MÙA THU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0156" y="2892691"/>
            <a:ext cx="864096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Bốn mùa là tổ khúc concerto nổi tiếng của nhạc sĩ Antonio Vivaldi, gồm bốn bản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concerto cho violon hoà tấu cùng dàn nhạc dây, mỗi bản tương ứng với một mùa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trong năm: xuân, hạ, thu, đông. Với giai điệu đẹp, thể hiện những cảm xúc tinh tế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về thiên nhiên, tổ khúc Bốn mùa của Vivaldi là một trong những tác phẩm được yêu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thích nhất của âm nhạc thế kỉ XVII – nửa đầu XVIII ở châu Âu</a:t>
            </a:r>
            <a:r>
              <a:rPr lang="vi-VN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8033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4321" y="188640"/>
            <a:ext cx="9328847" cy="61863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 ĐỀ 3</a:t>
            </a:r>
          </a:p>
          <a:p>
            <a:pPr algn="ctr"/>
            <a:r>
              <a:rPr lang="en-US" sz="5400" b="1" u="sng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400" b="1" u="sng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12</a:t>
            </a:r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4800" b="1" cap="none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>
              <a:buFontTx/>
              <a:buChar char="-"/>
            </a:pPr>
            <a:r>
              <a:rPr lang="en-US" sz="48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8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48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8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48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marL="685800" indent="-685800">
              <a:buFontTx/>
              <a:buChar char="-"/>
            </a:pPr>
            <a:r>
              <a:rPr lang="en-US" sz="48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48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ntonio </a:t>
            </a:r>
            <a:r>
              <a:rPr lang="en-US" sz="4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48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ivadli</a:t>
            </a:r>
            <a:endParaRPr lang="en-US" sz="48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>
              <a:buFontTx/>
              <a:buChar char="-"/>
            </a:pPr>
            <a:r>
              <a:rPr lang="en-US" sz="48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8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8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8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CONCERTO SỐ 3 </a:t>
            </a:r>
          </a:p>
          <a:p>
            <a:pPr algn="ctr"/>
            <a:r>
              <a:rPr lang="en-US" sz="48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MÙA THU</a:t>
            </a:r>
            <a:endParaRPr lang="vi-VN" sz="4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42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539"/>
    </mc:Choice>
    <mc:Fallback xmlns="">
      <p:transition spd="slow" advTm="27539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dem sao ngan.wav">
            <a:hlinkClick r:id="" action="ppaction://media"/>
            <a:extLst>
              <a:ext uri="{FF2B5EF4-FFF2-40B4-BE49-F238E27FC236}">
                <a16:creationId xmlns="" xmlns:a16="http://schemas.microsoft.com/office/drawing/2014/main" id="{33E545BD-9062-48B7-BE24-076CFF601709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18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a.wav">
            <a:hlinkClick r:id="" action="ppaction://media"/>
            <a:extLst>
              <a:ext uri="{FF2B5EF4-FFF2-40B4-BE49-F238E27FC236}">
                <a16:creationId xmlns="" xmlns:a16="http://schemas.microsoft.com/office/drawing/2014/main" id="{B7F425F5-1753-4164-91E9-71C7B77AA99F}"/>
              </a:ext>
            </a:extLst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67818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15375">
            <a:extLst>
              <a:ext uri="{FF2B5EF4-FFF2-40B4-BE49-F238E27FC236}">
                <a16:creationId xmlns="" xmlns:a16="http://schemas.microsoft.com/office/drawing/2014/main" id="{914ABF1A-1399-4F34-AE99-EBED4AA5C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248400"/>
            <a:ext cx="3543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AutoShape 2">
            <a:extLst>
              <a:ext uri="{FF2B5EF4-FFF2-40B4-BE49-F238E27FC236}">
                <a16:creationId xmlns="" xmlns:a16="http://schemas.microsoft.com/office/drawing/2014/main" id="{EF44A89F-C768-49AB-8E09-547CCEBE5F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6800"/>
            <a:ext cx="2484438" cy="4191000"/>
          </a:xfrm>
          <a:prstGeom prst="verticalScroll">
            <a:avLst>
              <a:gd name="adj" fmla="val 12500"/>
            </a:avLst>
          </a:prstGeom>
          <a:gradFill rotWithShape="1">
            <a:gsLst>
              <a:gs pos="0">
                <a:srgbClr val="FF00FF"/>
              </a:gs>
              <a:gs pos="50000">
                <a:schemeClr val="bg1"/>
              </a:gs>
              <a:gs pos="100000">
                <a:srgbClr val="FF00FF"/>
              </a:gs>
            </a:gsLst>
            <a:lin ang="5400000" scaled="1"/>
          </a:gradFill>
          <a:ln w="9525" cap="flat" cmpd="sng">
            <a:solidFill>
              <a:schemeClr val="tx1"/>
            </a:solidFill>
            <a:round/>
            <a:headEnd/>
            <a:tailEnd/>
          </a:ln>
          <a:effectLst/>
        </p:spPr>
        <p:txBody>
          <a:bodyPr vert="eaVert" wrap="none" anchor="ctr"/>
          <a:lstStyle/>
          <a:p>
            <a:pPr algn="ctr">
              <a:defRPr/>
            </a:pPr>
            <a:endParaRPr lang="en-US" sz="4000">
              <a:latin typeface="VNI-Times" pitchFamily="2" charset="0"/>
              <a:cs typeface="Arial" charset="0"/>
            </a:endParaRPr>
          </a:p>
        </p:txBody>
      </p:sp>
      <p:sp>
        <p:nvSpPr>
          <p:cNvPr id="37894" name="WordArt 3">
            <a:extLst>
              <a:ext uri="{FF2B5EF4-FFF2-40B4-BE49-F238E27FC236}">
                <a16:creationId xmlns="" xmlns:a16="http://schemas.microsoft.com/office/drawing/2014/main" id="{D966DEDE-1F2D-4BDF-8E8F-C4AD06DB46F2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536575" y="1676400"/>
            <a:ext cx="1524000" cy="3124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b="1" kern="10">
                <a:gradFill rotWithShape="1">
                  <a:gsLst>
                    <a:gs pos="0">
                      <a:srgbClr val="3366FF"/>
                    </a:gs>
                    <a:gs pos="12500">
                      <a:srgbClr val="01A78F"/>
                    </a:gs>
                    <a:gs pos="25000">
                      <a:srgbClr val="FFFF00"/>
                    </a:gs>
                    <a:gs pos="37500">
                      <a:srgbClr val="FF6633"/>
                    </a:gs>
                    <a:gs pos="50000">
                      <a:srgbClr val="FF3399"/>
                    </a:gs>
                    <a:gs pos="62500">
                      <a:srgbClr val="FF6633"/>
                    </a:gs>
                    <a:gs pos="75000">
                      <a:srgbClr val="FFFF00"/>
                    </a:gs>
                    <a:gs pos="875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effectLst>
                  <a:prstShdw prst="shdw17" dist="17961" dir="13500000">
                    <a:srgbClr val="991F5C"/>
                  </a:prst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</a:p>
          <a:p>
            <a:pPr algn="ctr"/>
            <a:r>
              <a:rPr lang="vi-VN" b="1" kern="10">
                <a:gradFill rotWithShape="1">
                  <a:gsLst>
                    <a:gs pos="0">
                      <a:srgbClr val="3366FF"/>
                    </a:gs>
                    <a:gs pos="12500">
                      <a:srgbClr val="01A78F"/>
                    </a:gs>
                    <a:gs pos="25000">
                      <a:srgbClr val="FFFF00"/>
                    </a:gs>
                    <a:gs pos="37500">
                      <a:srgbClr val="FF6633"/>
                    </a:gs>
                    <a:gs pos="50000">
                      <a:srgbClr val="FF3399"/>
                    </a:gs>
                    <a:gs pos="62500">
                      <a:srgbClr val="FF6633"/>
                    </a:gs>
                    <a:gs pos="75000">
                      <a:srgbClr val="FFFF00"/>
                    </a:gs>
                    <a:gs pos="875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effectLst>
                  <a:prstShdw prst="shdw17" dist="17961" dir="13500000">
                    <a:srgbClr val="991F5C"/>
                  </a:prst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DẪN</a:t>
            </a:r>
          </a:p>
          <a:p>
            <a:pPr algn="ctr"/>
            <a:r>
              <a:rPr lang="vi-VN" b="1" kern="10">
                <a:gradFill rotWithShape="1">
                  <a:gsLst>
                    <a:gs pos="0">
                      <a:srgbClr val="3366FF"/>
                    </a:gs>
                    <a:gs pos="12500">
                      <a:srgbClr val="01A78F"/>
                    </a:gs>
                    <a:gs pos="25000">
                      <a:srgbClr val="FFFF00"/>
                    </a:gs>
                    <a:gs pos="37500">
                      <a:srgbClr val="FF6633"/>
                    </a:gs>
                    <a:gs pos="50000">
                      <a:srgbClr val="FF3399"/>
                    </a:gs>
                    <a:gs pos="62500">
                      <a:srgbClr val="FF6633"/>
                    </a:gs>
                    <a:gs pos="75000">
                      <a:srgbClr val="FFFF00"/>
                    </a:gs>
                    <a:gs pos="875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effectLst>
                  <a:prstShdw prst="shdw17" dist="17961" dir="13500000">
                    <a:srgbClr val="991F5C"/>
                  </a:prst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HỌC</a:t>
            </a:r>
          </a:p>
          <a:p>
            <a:pPr algn="ctr"/>
            <a:r>
              <a:rPr lang="vi-VN" b="1" kern="10">
                <a:gradFill rotWithShape="1">
                  <a:gsLst>
                    <a:gs pos="0">
                      <a:srgbClr val="3366FF"/>
                    </a:gs>
                    <a:gs pos="12500">
                      <a:srgbClr val="01A78F"/>
                    </a:gs>
                    <a:gs pos="25000">
                      <a:srgbClr val="FFFF00"/>
                    </a:gs>
                    <a:gs pos="37500">
                      <a:srgbClr val="FF6633"/>
                    </a:gs>
                    <a:gs pos="50000">
                      <a:srgbClr val="FF3399"/>
                    </a:gs>
                    <a:gs pos="62500">
                      <a:srgbClr val="FF6633"/>
                    </a:gs>
                    <a:gs pos="75000">
                      <a:srgbClr val="FFFF00"/>
                    </a:gs>
                    <a:gs pos="875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effectLst>
                  <a:prstShdw prst="shdw17" dist="17961" dir="13500000">
                    <a:srgbClr val="991F5C"/>
                  </a:prst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</a:p>
          <a:p>
            <a:pPr algn="ctr"/>
            <a:r>
              <a:rPr lang="vi-VN" b="1" kern="10">
                <a:gradFill rotWithShape="1">
                  <a:gsLst>
                    <a:gs pos="0">
                      <a:srgbClr val="3366FF"/>
                    </a:gs>
                    <a:gs pos="12500">
                      <a:srgbClr val="01A78F"/>
                    </a:gs>
                    <a:gs pos="25000">
                      <a:srgbClr val="FFFF00"/>
                    </a:gs>
                    <a:gs pos="37500">
                      <a:srgbClr val="FF6633"/>
                    </a:gs>
                    <a:gs pos="50000">
                      <a:srgbClr val="FF3399"/>
                    </a:gs>
                    <a:gs pos="62500">
                      <a:srgbClr val="FF6633"/>
                    </a:gs>
                    <a:gs pos="75000">
                      <a:srgbClr val="FFFF00"/>
                    </a:gs>
                    <a:gs pos="875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effectLst>
                  <a:prstShdw prst="shdw17" dist="17961" dir="13500000">
                    <a:srgbClr val="991F5C"/>
                  </a:prst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AU" b="1" kern="10">
              <a:gradFill rotWithShape="1">
                <a:gsLst>
                  <a:gs pos="0">
                    <a:srgbClr val="3366FF"/>
                  </a:gs>
                  <a:gs pos="12500">
                    <a:srgbClr val="01A78F"/>
                  </a:gs>
                  <a:gs pos="25000">
                    <a:srgbClr val="FFFF00"/>
                  </a:gs>
                  <a:gs pos="37500">
                    <a:srgbClr val="FF6633"/>
                  </a:gs>
                  <a:gs pos="50000">
                    <a:srgbClr val="FF3399"/>
                  </a:gs>
                  <a:gs pos="62500">
                    <a:srgbClr val="FF6633"/>
                  </a:gs>
                  <a:gs pos="75000">
                    <a:srgbClr val="FFFF00"/>
                  </a:gs>
                  <a:gs pos="87500">
                    <a:srgbClr val="01A78F"/>
                  </a:gs>
                  <a:gs pos="100000">
                    <a:srgbClr val="3366FF"/>
                  </a:gs>
                </a:gsLst>
                <a:lin ang="5400000" scaled="1"/>
              </a:gradFill>
              <a:effectLst>
                <a:prstShdw prst="shdw17" dist="17961" dir="13500000">
                  <a:srgbClr val="991F5C"/>
                </a:prst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4">
            <a:extLst>
              <a:ext uri="{FF2B5EF4-FFF2-40B4-BE49-F238E27FC236}">
                <a16:creationId xmlns="" xmlns:a16="http://schemas.microsoft.com/office/drawing/2014/main" id="{D08DBCDC-3456-49F2-A7DB-CB02A07F68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0475" y="1038225"/>
            <a:ext cx="6537325" cy="13849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CC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rgbClr val="CC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rgbClr val="CC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rgbClr val="CC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rgbClr val="CC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rgbClr val="CC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rgbClr val="CC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rgbClr val="CC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rgbClr val="CC0000"/>
                </a:solidFill>
                <a:latin typeface="Times New Roman" panose="02020603050405020304" pitchFamily="18" charset="0"/>
              </a:defRPr>
            </a:lvl9pPr>
          </a:lstStyle>
          <a:p>
            <a:pPr marL="571500" indent="-571500" eaLnBrk="1" hangingPunct="1">
              <a:buFontTx/>
              <a:buChar char="-"/>
              <a:defRPr/>
            </a:pPr>
            <a:r>
              <a:rPr lang="en-US" altLang="en-US" dirty="0" err="1">
                <a:solidFill>
                  <a:schemeClr val="tx1"/>
                </a:solidFill>
                <a:cs typeface="Times New Roman" panose="02020603050405020304" pitchFamily="18" charset="0"/>
              </a:rPr>
              <a:t>Học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cs typeface="Times New Roman" panose="02020603050405020304" pitchFamily="18" charset="0"/>
              </a:rPr>
              <a:t>thuộc</a:t>
            </a:r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cs typeface="Times New Roman" panose="02020603050405020304" pitchFamily="18" charset="0"/>
              </a:rPr>
              <a:t>bài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hát</a:t>
            </a:r>
            <a:r>
              <a:rPr lang="en-US" altLang="en-US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: </a:t>
            </a:r>
            <a:r>
              <a:rPr lang="en-US" altLang="en-US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Niềm</a:t>
            </a:r>
            <a:r>
              <a:rPr lang="en-US" altLang="en-US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tin </a:t>
            </a:r>
            <a:r>
              <a:rPr lang="en-US" altLang="en-US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thắp</a:t>
            </a:r>
            <a:r>
              <a:rPr lang="en-US" altLang="en-US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sáng</a:t>
            </a:r>
            <a:r>
              <a:rPr lang="en-US" altLang="en-US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trong</a:t>
            </a:r>
            <a:r>
              <a:rPr lang="en-US" altLang="en-US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em</a:t>
            </a:r>
            <a:r>
              <a:rPr lang="en-US" altLang="en-US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cs typeface="Times New Roman" panose="02020603050405020304" pitchFamily="18" charset="0"/>
              </a:rPr>
              <a:t>kết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cs typeface="Times New Roman" panose="02020603050405020304" pitchFamily="18" charset="0"/>
              </a:rPr>
              <a:t>hợp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cs typeface="Times New Roman" panose="02020603050405020304" pitchFamily="18" charset="0"/>
              </a:rPr>
              <a:t>với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cs typeface="Times New Roman" panose="02020603050405020304" pitchFamily="18" charset="0"/>
              </a:rPr>
              <a:t>hình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cs typeface="Times New Roman" panose="02020603050405020304" pitchFamily="18" charset="0"/>
              </a:rPr>
              <a:t>thức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minh </a:t>
            </a:r>
            <a:r>
              <a:rPr lang="en-US" altLang="en-US" dirty="0" err="1">
                <a:solidFill>
                  <a:schemeClr val="tx1"/>
                </a:solidFill>
                <a:cs typeface="Times New Roman" panose="02020603050405020304" pitchFamily="18" charset="0"/>
              </a:rPr>
              <a:t>họa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cs typeface="Times New Roman" panose="02020603050405020304" pitchFamily="18" charset="0"/>
              </a:rPr>
              <a:t>phù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cs typeface="Times New Roman" panose="02020603050405020304" pitchFamily="18" charset="0"/>
              </a:rPr>
              <a:t>hợp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  <a:endParaRPr lang="en-US" altLang="en-US" dirty="0">
              <a:solidFill>
                <a:srgbClr val="FF3399"/>
              </a:solidFill>
              <a:cs typeface="Times New Roman" panose="02020603050405020304" pitchFamily="18" charset="0"/>
            </a:endParaRPr>
          </a:p>
        </p:txBody>
      </p:sp>
      <p:sp>
        <p:nvSpPr>
          <p:cNvPr id="37896" name="Text Box 5">
            <a:extLst>
              <a:ext uri="{FF2B5EF4-FFF2-40B4-BE49-F238E27FC236}">
                <a16:creationId xmlns="" xmlns:a16="http://schemas.microsoft.com/office/drawing/2014/main" id="{898B1E35-BA9E-43E3-938D-1384CDA8D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5045" y="2736502"/>
            <a:ext cx="66802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 eaLnBrk="1" hangingPunct="1">
              <a:buFontTx/>
              <a:buChar char="-"/>
            </a:pP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vỗ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tấu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buFontTx/>
              <a:buChar char="-"/>
            </a:pP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Vivadli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buFontTx/>
              <a:buChar char="-"/>
            </a:pP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1674796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2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2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29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2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122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1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29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3" y="719138"/>
            <a:ext cx="9252519" cy="613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86635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34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34659" y="1196752"/>
            <a:ext cx="673453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cap="none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none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none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4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none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44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none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44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none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4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4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44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iết</a:t>
            </a:r>
            <a:r>
              <a:rPr lang="en-US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tấu</a:t>
            </a:r>
            <a:r>
              <a:rPr lang="en-US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44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62" y="2780928"/>
            <a:ext cx="8986615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353834" y="4296580"/>
            <a:ext cx="851386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5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spc="50" dirty="0" err="1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5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spc="50" dirty="0" err="1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5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spc="50" dirty="0" err="1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5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spc="50" dirty="0" err="1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vỗ</a:t>
            </a:r>
            <a:r>
              <a:rPr lang="en-US" sz="5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spc="50" dirty="0" err="1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5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spc="50" dirty="0" err="1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5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spc="50" dirty="0" err="1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5400" b="1" spc="50" dirty="0" err="1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spc="50" dirty="0" err="1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5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spc="50" dirty="0" err="1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5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5400" b="1" cap="none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1518" y="22429"/>
            <a:ext cx="5865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I.Bài</a:t>
            </a:r>
            <a:r>
              <a:rPr lang="en-US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  <a:endParaRPr lang="en-US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73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173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ĐỌC NHẠC SỐ 3</a:t>
            </a:r>
            <a:endParaRPr lang="vi-VN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 noGrp="1"/>
          </p:cNvSpPr>
          <p:nvPr>
            <p:ph idx="1"/>
          </p:nvPr>
        </p:nvSpPr>
        <p:spPr>
          <a:xfrm>
            <a:off x="457200" y="2143116"/>
            <a:ext cx="8043890" cy="785818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</a:t>
            </a:r>
            <a:endParaRPr kumimoji="0" lang="vi-VN" sz="1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88"/>
          <a:stretch/>
        </p:blipFill>
        <p:spPr bwMode="auto">
          <a:xfrm>
            <a:off x="0" y="1628800"/>
            <a:ext cx="9144000" cy="5229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-27384"/>
            <a:ext cx="6624736" cy="1320800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8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8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8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48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4800" b="1" dirty="0">
              <a:ln/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896" y="1052736"/>
            <a:ext cx="8229600" cy="7077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3.</a:t>
            </a:r>
          </a:p>
          <a:p>
            <a:pPr>
              <a:buNone/>
            </a:pPr>
            <a:endParaRPr lang="vi-VN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5496" y="1760438"/>
            <a:ext cx="9108504" cy="5097562"/>
          </a:xfrm>
          <a:prstGeom prst="rect">
            <a:avLst/>
          </a:prstGeom>
        </p:spPr>
        <p:txBody>
          <a:bodyPr vert="horz">
            <a:normAutofit fontScale="32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US" sz="11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11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dirty="0" err="1" smtClean="0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112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1200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US" sz="112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1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1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2: </a:t>
            </a:r>
            <a:r>
              <a:rPr kumimoji="0" lang="en-US" sz="11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1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1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đọc</a:t>
            </a:r>
            <a:r>
              <a:rPr kumimoji="0" lang="en-US" sz="1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1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nhạc</a:t>
            </a:r>
            <a:r>
              <a:rPr kumimoji="0" lang="en-US" sz="1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chia </a:t>
            </a:r>
            <a:r>
              <a:rPr kumimoji="0" lang="en-US" sz="11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làm</a:t>
            </a:r>
            <a:r>
              <a:rPr kumimoji="0" lang="en-US" sz="1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1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mấy</a:t>
            </a:r>
            <a:r>
              <a:rPr kumimoji="0" lang="en-US" sz="1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1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1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?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11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11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1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3: </a:t>
            </a:r>
            <a:r>
              <a:rPr kumimoji="0" lang="en-US" sz="11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1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1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đọc</a:t>
            </a:r>
            <a:r>
              <a:rPr kumimoji="0" lang="en-US" sz="1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1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nhạc</a:t>
            </a:r>
            <a:r>
              <a:rPr kumimoji="0" lang="en-US" sz="1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1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sử</a:t>
            </a:r>
            <a:r>
              <a:rPr kumimoji="0" lang="en-US" sz="1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1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dụng</a:t>
            </a:r>
            <a:r>
              <a:rPr kumimoji="0" lang="en-US" sz="1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1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kí</a:t>
            </a:r>
            <a:r>
              <a:rPr kumimoji="0" lang="en-US" sz="1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1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hiệu</a:t>
            </a:r>
            <a:r>
              <a:rPr kumimoji="0" lang="en-US" sz="1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1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âm</a:t>
            </a:r>
            <a:r>
              <a:rPr kumimoji="0" lang="en-US" sz="1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1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nhạc</a:t>
            </a:r>
            <a:r>
              <a:rPr kumimoji="0" lang="en-US" sz="1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1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1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1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mà</a:t>
            </a:r>
            <a:r>
              <a:rPr kumimoji="0" lang="en-US" sz="1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1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em</a:t>
            </a:r>
            <a:r>
              <a:rPr kumimoji="0" lang="en-US" sz="1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1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biết</a:t>
            </a:r>
            <a:r>
              <a:rPr kumimoji="0" lang="en-US" sz="1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US" sz="11200" dirty="0"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US" sz="11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11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dirty="0" err="1" smtClean="0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12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11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11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vi-VN" sz="1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5976" y="142852"/>
            <a:ext cx="4500594" cy="489790"/>
          </a:xfrm>
        </p:spPr>
        <p:txBody>
          <a:bodyPr>
            <a:noAutofit/>
          </a:bodyPr>
          <a:lstStyle/>
          <a:p>
            <a:r>
              <a:rPr lang="en-US" sz="4000" dirty="0" err="1" smtClean="0">
                <a:solidFill>
                  <a:schemeClr val="tx2"/>
                </a:solidFill>
              </a:rPr>
              <a:t>Bài</a:t>
            </a:r>
            <a:r>
              <a:rPr lang="en-US" sz="4000" dirty="0" smtClean="0">
                <a:solidFill>
                  <a:schemeClr val="tx2"/>
                </a:solidFill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</a:rPr>
              <a:t>đọc</a:t>
            </a:r>
            <a:r>
              <a:rPr lang="en-US" sz="4000" dirty="0" smtClean="0">
                <a:solidFill>
                  <a:schemeClr val="tx2"/>
                </a:solidFill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</a:rPr>
              <a:t>nhạc</a:t>
            </a:r>
            <a:r>
              <a:rPr lang="en-US" sz="4000" dirty="0" smtClean="0">
                <a:solidFill>
                  <a:schemeClr val="tx2"/>
                </a:solidFill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</a:rPr>
              <a:t>số</a:t>
            </a:r>
            <a:r>
              <a:rPr lang="en-US" sz="4000" dirty="0" smtClean="0">
                <a:solidFill>
                  <a:schemeClr val="tx2"/>
                </a:solidFill>
              </a:rPr>
              <a:t> 3</a:t>
            </a:r>
            <a:endParaRPr lang="vi-VN" sz="4000" dirty="0">
              <a:solidFill>
                <a:schemeClr val="tx2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142852"/>
            <a:ext cx="3857620" cy="6635667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4/4.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đọc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nhạc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chia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làm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2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Cao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 C,D,E,F,G,A,B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nốt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nốt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dôi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nốt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móc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nốt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endParaRPr lang="en-US" sz="36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en-US" sz="36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0" y="812800"/>
            <a:ext cx="5286380" cy="604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1463675" y="584200"/>
            <a:ext cx="6473825" cy="914400"/>
          </a:xfrm>
          <a:prstGeom prst="ribbon">
            <a:avLst>
              <a:gd name="adj1" fmla="val 12500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LUYỆN ĐỌC GAM ĐÔ TRƯỞNG</a:t>
            </a:r>
          </a:p>
        </p:txBody>
      </p:sp>
      <p:grpSp>
        <p:nvGrpSpPr>
          <p:cNvPr id="15363" name="Group 1"/>
          <p:cNvGrpSpPr>
            <a:grpSpLocks/>
          </p:cNvGrpSpPr>
          <p:nvPr/>
        </p:nvGrpSpPr>
        <p:grpSpPr bwMode="auto">
          <a:xfrm>
            <a:off x="0" y="1311275"/>
            <a:ext cx="9002713" cy="2116138"/>
            <a:chOff x="0" y="1041939"/>
            <a:chExt cx="12003793" cy="2116645"/>
          </a:xfrm>
        </p:grpSpPr>
        <p:grpSp>
          <p:nvGrpSpPr>
            <p:cNvPr id="15380" name="Group 7"/>
            <p:cNvGrpSpPr>
              <a:grpSpLocks/>
            </p:cNvGrpSpPr>
            <p:nvPr/>
          </p:nvGrpSpPr>
          <p:grpSpPr bwMode="auto">
            <a:xfrm>
              <a:off x="1524645" y="1041939"/>
              <a:ext cx="10479148" cy="2116645"/>
              <a:chOff x="573550" y="1147726"/>
              <a:chExt cx="10186169" cy="2116645"/>
            </a:xfrm>
          </p:grpSpPr>
          <p:pic>
            <p:nvPicPr>
              <p:cNvPr id="15382" name="Picture 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3550" y="1147726"/>
                <a:ext cx="10186169" cy="18440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383" name="Text Box 20"/>
              <p:cNvSpPr txBox="1">
                <a:spLocks noChangeArrowheads="1"/>
              </p:cNvSpPr>
              <p:nvPr/>
            </p:nvSpPr>
            <p:spPr bwMode="auto">
              <a:xfrm>
                <a:off x="1206102" y="2864261"/>
                <a:ext cx="9242955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>
                    <a:latin typeface="Arial" pitchFamily="34" charset="0"/>
                  </a:rPr>
                  <a:t>   </a:t>
                </a:r>
                <a:r>
                  <a:rPr lang="en-US">
                    <a:latin typeface="Times New Roman" pitchFamily="18" charset="0"/>
                    <a:cs typeface="Times New Roman" pitchFamily="18" charset="0"/>
                  </a:rPr>
                  <a:t>ĐỒ      RÊ         MI        PHA       SON     LA         SI         ĐÔ</a:t>
                </a:r>
                <a:r>
                  <a:rPr lang="en-US">
                    <a:solidFill>
                      <a:srgbClr val="FA5022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</a:p>
            </p:txBody>
          </p:sp>
        </p:grpSp>
        <p:sp>
          <p:nvSpPr>
            <p:cNvPr id="15381" name="Text Box 21"/>
            <p:cNvSpPr txBox="1">
              <a:spLocks noChangeArrowheads="1"/>
            </p:cNvSpPr>
            <p:nvPr/>
          </p:nvSpPr>
          <p:spPr bwMode="auto">
            <a:xfrm>
              <a:off x="0" y="1702353"/>
              <a:ext cx="185799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80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Mẫu 1</a:t>
              </a:r>
            </a:p>
          </p:txBody>
        </p:sp>
      </p:grpSp>
      <p:grpSp>
        <p:nvGrpSpPr>
          <p:cNvPr id="15364" name="Group 2"/>
          <p:cNvGrpSpPr>
            <a:grpSpLocks/>
          </p:cNvGrpSpPr>
          <p:nvPr/>
        </p:nvGrpSpPr>
        <p:grpSpPr bwMode="auto">
          <a:xfrm>
            <a:off x="79375" y="3340100"/>
            <a:ext cx="8683625" cy="3416300"/>
            <a:chOff x="104909" y="3340440"/>
            <a:chExt cx="11579288" cy="3416751"/>
          </a:xfrm>
        </p:grpSpPr>
        <p:grpSp>
          <p:nvGrpSpPr>
            <p:cNvPr id="15366" name="Group 8"/>
            <p:cNvGrpSpPr>
              <a:grpSpLocks/>
            </p:cNvGrpSpPr>
            <p:nvPr/>
          </p:nvGrpSpPr>
          <p:grpSpPr bwMode="auto">
            <a:xfrm>
              <a:off x="1524645" y="3340440"/>
              <a:ext cx="10159552" cy="3416751"/>
              <a:chOff x="2425121" y="-8819"/>
              <a:chExt cx="7401438" cy="3352372"/>
            </a:xfrm>
          </p:grpSpPr>
          <p:grpSp>
            <p:nvGrpSpPr>
              <p:cNvPr id="15368" name="Group 9"/>
              <p:cNvGrpSpPr>
                <a:grpSpLocks/>
              </p:cNvGrpSpPr>
              <p:nvPr/>
            </p:nvGrpSpPr>
            <p:grpSpPr bwMode="auto">
              <a:xfrm>
                <a:off x="2425121" y="2400118"/>
                <a:ext cx="6876136" cy="943435"/>
                <a:chOff x="2425121" y="2400118"/>
                <a:chExt cx="6876136" cy="943435"/>
              </a:xfrm>
            </p:grpSpPr>
            <p:pic>
              <p:nvPicPr>
                <p:cNvPr id="15370" name="Picture 11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25121" y="2439042"/>
                  <a:ext cx="957271" cy="5006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5371" name="Picture 1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73694" y="2439043"/>
                  <a:ext cx="1067487" cy="5876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5372" name="Picture 13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07584" y="2523342"/>
                  <a:ext cx="1236667" cy="6684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5373" name="Picture 14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26432" y="2439042"/>
                  <a:ext cx="851710" cy="7527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5374" name="Picture 15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64069" y="2439042"/>
                  <a:ext cx="851710" cy="8532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5375" name="Picture 16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001706" y="2417327"/>
                  <a:ext cx="851710" cy="89638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5376" name="Picture 17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568224" y="2400118"/>
                  <a:ext cx="733033" cy="9201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15377" name="Group 18"/>
                <p:cNvGrpSpPr>
                  <a:grpSpLocks/>
                </p:cNvGrpSpPr>
                <p:nvPr/>
              </p:nvGrpSpPr>
              <p:grpSpPr bwMode="auto">
                <a:xfrm>
                  <a:off x="7853416" y="2400118"/>
                  <a:ext cx="610204" cy="943435"/>
                  <a:chOff x="6903280" y="1941784"/>
                  <a:chExt cx="1344893" cy="1631720"/>
                </a:xfrm>
              </p:grpSpPr>
              <p:pic>
                <p:nvPicPr>
                  <p:cNvPr id="15378" name="Picture 19"/>
                  <p:cNvPicPr>
                    <a:picLocks noChangeAspect="1" noChangeArrowheads="1"/>
                  </p:cNvPicPr>
                  <p:nvPr/>
                </p:nvPicPr>
                <p:blipFill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903280" y="1941784"/>
                    <a:ext cx="1344893" cy="118749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5379" name="TextBox 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41577" y="2894532"/>
                    <a:ext cx="906596" cy="67897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000" b="1">
                        <a:solidFill>
                          <a:schemeClr val="tx1"/>
                        </a:solidFill>
                        <a:latin typeface="VNI-Times" pitchFamily="2" charset="0"/>
                      </a:defRPr>
                    </a:lvl1pPr>
                    <a:lvl2pPr marL="742950" indent="-285750">
                      <a:defRPr sz="2000" b="1">
                        <a:solidFill>
                          <a:schemeClr val="tx1"/>
                        </a:solidFill>
                        <a:latin typeface="VNI-Times" pitchFamily="2" charset="0"/>
                      </a:defRPr>
                    </a:lvl2pPr>
                    <a:lvl3pPr marL="1143000" indent="-228600">
                      <a:defRPr sz="2000" b="1">
                        <a:solidFill>
                          <a:schemeClr val="tx1"/>
                        </a:solidFill>
                        <a:latin typeface="VNI-Times" pitchFamily="2" charset="0"/>
                      </a:defRPr>
                    </a:lvl3pPr>
                    <a:lvl4pPr marL="1600200" indent="-228600">
                      <a:defRPr sz="2000" b="1">
                        <a:solidFill>
                          <a:schemeClr val="tx1"/>
                        </a:solidFill>
                        <a:latin typeface="VNI-Times" pitchFamily="2" charset="0"/>
                      </a:defRPr>
                    </a:lvl4pPr>
                    <a:lvl5pPr marL="2057400" indent="-228600">
                      <a:defRPr sz="2000" b="1">
                        <a:solidFill>
                          <a:schemeClr val="tx1"/>
                        </a:solidFill>
                        <a:latin typeface="VNI-Times" pitchFamily="2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tx1"/>
                        </a:solidFill>
                        <a:latin typeface="VNI-Times" pitchFamily="2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tx1"/>
                        </a:solidFill>
                        <a:latin typeface="VNI-Times" pitchFamily="2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tx1"/>
                        </a:solidFill>
                        <a:latin typeface="VNI-Times" pitchFamily="2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tx1"/>
                        </a:solidFill>
                        <a:latin typeface="VNI-Times" pitchFamily="2" charset="0"/>
                      </a:defRPr>
                    </a:lvl9pPr>
                  </a:lstStyle>
                  <a:p>
                    <a:r>
                      <a:rPr lang="en-US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Si</a:t>
                    </a:r>
                    <a:r>
                      <a:rPr lang="en-US">
                        <a:solidFill>
                          <a:srgbClr val="FF0000"/>
                        </a:solidFill>
                        <a:latin typeface="Arial" pitchFamily="34" charset="0"/>
                      </a:rPr>
                      <a:t> </a:t>
                    </a:r>
                    <a:endParaRPr lang="en-US"/>
                  </a:p>
                </p:txBody>
              </p:sp>
            </p:grpSp>
          </p:grpSp>
          <p:pic>
            <p:nvPicPr>
              <p:cNvPr id="15369" name="Picture 10" descr="a4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29725" y="-8819"/>
                <a:ext cx="7296834" cy="25212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5367" name="Text Box 21"/>
            <p:cNvSpPr txBox="1">
              <a:spLocks noChangeArrowheads="1"/>
            </p:cNvSpPr>
            <p:nvPr/>
          </p:nvSpPr>
          <p:spPr bwMode="auto">
            <a:xfrm>
              <a:off x="104909" y="4363668"/>
              <a:ext cx="212100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80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Mẫu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54045960"/>
      </p:ext>
    </p:extLst>
  </p:cSld>
  <p:clrMapOvr>
    <a:masterClrMapping/>
  </p:clrMapOvr>
  <p:transition spd="slow" advClick="0" advTm="60000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tấu</a:t>
            </a:r>
            <a:endParaRPr lang="vi-VN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68" descr="C:\Users\84367\OneDrive\Máy tính\ban ta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6909" y="4084306"/>
            <a:ext cx="824960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8" descr="C:\Users\84367\OneDrive\Máy tính\ban ta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3768" y="4084306"/>
            <a:ext cx="824960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8" descr="C:\Users\84367\OneDrive\Máy tính\ban ta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06827" y="4133369"/>
            <a:ext cx="824960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8" descr="C:\Users\84367\OneDrive\Máy tính\ban ta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016" y="4084306"/>
            <a:ext cx="824960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8" descr="C:\Users\84367\OneDrive\Máy tính\ban ta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6410" y="4070611"/>
            <a:ext cx="824960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8" descr="C:\Users\84367\OneDrive\Máy tính\ban ta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9180" y="4056916"/>
            <a:ext cx="824960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6" descr="C:\Users\84367\OneDrive\Máy tính\du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2742" y="4097638"/>
            <a:ext cx="1015946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0888"/>
            <a:ext cx="8986615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2242</TotalTime>
  <Words>575</Words>
  <Application>Microsoft Office PowerPoint</Application>
  <PresentationFormat>On-screen Show (4:3)</PresentationFormat>
  <Paragraphs>75</Paragraphs>
  <Slides>20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VNI-Cooper</vt:lpstr>
      <vt:lpstr>VNI-Times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BÀI ĐỌC NHẠC SỐ 3</vt:lpstr>
      <vt:lpstr>Hình thành kiến thức mới:</vt:lpstr>
      <vt:lpstr>Bài đọc nhạc số 3</vt:lpstr>
      <vt:lpstr>PowerPoint Presentation</vt:lpstr>
      <vt:lpstr> Luyện đọc âm hình tiết tấu</vt:lpstr>
      <vt:lpstr>Nghe mẫu.</vt:lpstr>
      <vt:lpstr>PowerPoint Presentation</vt:lpstr>
      <vt:lpstr>PowerPoint Presentation</vt:lpstr>
      <vt:lpstr>Ghép nhạc cả bài</vt:lpstr>
      <vt:lpstr>Bài đọc nhạc số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Tiết 6:  Ôn bài hát: Tiếng chuông và ngọn cờ Lý thuyết âm nhạc: Kí hiệu cơ bản bằng chữ cái Đọc nhạc: Bài đọc nhạc số 2</dc:title>
  <dc:creator>Asus</dc:creator>
  <cp:lastModifiedBy>ADMIN</cp:lastModifiedBy>
  <cp:revision>129</cp:revision>
  <dcterms:created xsi:type="dcterms:W3CDTF">2021-07-29T08:55:24Z</dcterms:created>
  <dcterms:modified xsi:type="dcterms:W3CDTF">2021-11-28T08:47:46Z</dcterms:modified>
</cp:coreProperties>
</file>