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" name="Google Shape;367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7" name="Google Shape;377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5" name="Google Shape;405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25" name="Google Shape;25;p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1"/>
          <p:cNvSpPr txBox="1"/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1"/>
          <p:cNvSpPr txBox="1"/>
          <p:nvPr>
            <p:ph idx="1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3" name="Google Shape;93;p1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2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2"/>
          <p:cNvSpPr txBox="1"/>
          <p:nvPr>
            <p:ph idx="1" type="body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99" name="Google Shape;99;p12"/>
          <p:cNvSpPr txBox="1"/>
          <p:nvPr>
            <p:ph idx="2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0" name="Google Shape;100;p1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3" name="Google Shape;103;p12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4" name="Google Shape;104;p12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800" u="none" cap="none" strike="noStrike">
              <a:solidFill>
                <a:srgbClr val="BFE47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3"/>
          <p:cNvSpPr txBox="1"/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3"/>
          <p:cNvSpPr txBox="1"/>
          <p:nvPr>
            <p:ph idx="1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8" name="Google Shape;108;p1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Name Card">
  <p:cSld name="Quote Name Card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4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4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14" name="Google Shape;114;p14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1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8" name="Google Shape;118;p14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9" name="Google Shape;119;p1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ue or False">
  <p:cSld name="True or False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5"/>
          <p:cNvSpPr txBox="1"/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5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23" name="Google Shape;123;p15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4" name="Google Shape;124;p1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1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1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6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16"/>
          <p:cNvSpPr txBox="1"/>
          <p:nvPr>
            <p:ph idx="1" type="body"/>
          </p:nvPr>
        </p:nvSpPr>
        <p:spPr>
          <a:xfrm rot="5400000">
            <a:off x="3035282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0" name="Google Shape;130;p1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1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1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7"/>
          <p:cNvSpPr txBox="1"/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17"/>
          <p:cNvSpPr txBox="1"/>
          <p:nvPr>
            <p:ph idx="1" type="body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6" name="Google Shape;136;p1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1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1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4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"/>
          <p:cNvSpPr txBox="1"/>
          <p:nvPr>
            <p:ph idx="1" type="body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35" name="Google Shape;35;p4"/>
          <p:cNvSpPr txBox="1"/>
          <p:nvPr>
            <p:ph idx="2" type="body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oogle Shape;40;p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1" name="Google Shape;41;p5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2" name="Google Shape;42;p5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3" name="Google Shape;43;p5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44" name="Google Shape;44;p5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45" name="Google Shape;45;p5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5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803"/>
              </a:srgbClr>
            </a:solidFill>
            <a:ln>
              <a:noFill/>
            </a:ln>
          </p:spPr>
        </p:sp>
        <p:sp>
          <p:nvSpPr>
            <p:cNvPr id="47" name="Google Shape;47;p5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803"/>
              </a:srgbClr>
            </a:solidFill>
            <a:ln>
              <a:noFill/>
            </a:ln>
          </p:spPr>
        </p:sp>
        <p:sp>
          <p:nvSpPr>
            <p:cNvPr id="48" name="Google Shape;48;p5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49" name="Google Shape;49;p5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" name="Google Shape;50;p5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1" name="Google Shape;51;p5"/>
          <p:cNvSpPr txBox="1"/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5"/>
          <p:cNvSpPr txBox="1"/>
          <p:nvPr>
            <p:ph idx="1" type="subTitle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3" name="Google Shape;53;p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6"/>
          <p:cNvSpPr txBox="1"/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6"/>
          <p:cNvSpPr txBox="1"/>
          <p:nvPr>
            <p:ph idx="1" type="body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9" name="Google Shape;59;p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7"/>
          <p:cNvSpPr txBox="1"/>
          <p:nvPr>
            <p:ph idx="1" type="body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5" name="Google Shape;65;p7"/>
          <p:cNvSpPr txBox="1"/>
          <p:nvPr>
            <p:ph idx="2" type="body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6" name="Google Shape;66;p7"/>
          <p:cNvSpPr txBox="1"/>
          <p:nvPr>
            <p:ph idx="3" type="body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7" name="Google Shape;67;p7"/>
          <p:cNvSpPr txBox="1"/>
          <p:nvPr>
            <p:ph idx="4" type="body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8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9"/>
          <p:cNvSpPr txBox="1"/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9"/>
          <p:cNvSpPr txBox="1"/>
          <p:nvPr>
            <p:ph idx="1" type="body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79" name="Google Shape;79;p9"/>
          <p:cNvSpPr txBox="1"/>
          <p:nvPr>
            <p:ph idx="2" type="body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/>
        </p:txBody>
      </p:sp>
      <p:sp>
        <p:nvSpPr>
          <p:cNvPr id="80" name="Google Shape;80;p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"/>
          <p:cNvSpPr txBox="1"/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0"/>
          <p:cNvSpPr/>
          <p:nvPr>
            <p:ph idx="2" type="pic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10"/>
          <p:cNvSpPr txBox="1"/>
          <p:nvPr>
            <p:ph idx="1" type="body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87" name="Google Shape;87;p1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1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" name="Google Shape;8;p1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9" name="Google Shape;9;p1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10" name="Google Shape;10;p1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Google Shape;11;p1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803"/>
              </a:srgbClr>
            </a:solidFill>
            <a:ln>
              <a:noFill/>
            </a:ln>
          </p:spPr>
        </p:sp>
        <p:sp>
          <p:nvSpPr>
            <p:cNvPr id="13" name="Google Shape;13;p1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803"/>
              </a:srgbClr>
            </a:solidFill>
            <a:ln>
              <a:noFill/>
            </a:ln>
          </p:spPr>
        </p:sp>
        <p:sp>
          <p:nvSpPr>
            <p:cNvPr id="14" name="Google Shape;14;p1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15" name="Google Shape;15;p1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" name="Google Shape;17;p1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8" name="Google Shape;18;p1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0988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99719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8956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8956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8956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8956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89559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89559" lvl="8" marL="4114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" name="Google Shape;19;p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0" name="Google Shape;20;p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1" name="Google Shape;21;p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2.png"/><Relationship Id="rId5" Type="http://schemas.openxmlformats.org/officeDocument/2006/relationships/image" Target="../media/image4.png"/><Relationship Id="rId6" Type="http://schemas.openxmlformats.org/officeDocument/2006/relationships/image" Target="../media/image10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4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5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0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9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0.png"/><Relationship Id="rId4" Type="http://schemas.openxmlformats.org/officeDocument/2006/relationships/image" Target="../media/image1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9.gif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7.jpg"/><Relationship Id="rId4" Type="http://schemas.openxmlformats.org/officeDocument/2006/relationships/slide" Target="/ppt/slides/slide4.xml"/><Relationship Id="rId5" Type="http://schemas.openxmlformats.org/officeDocument/2006/relationships/image" Target="../media/image18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9.gif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gif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sian lily 2" id="143" name="Google Shape;143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56138" y="2852738"/>
            <a:ext cx="2667000" cy="2362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OINSET2" id="144" name="Google Shape;144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90662" y="1"/>
            <a:ext cx="1311276" cy="130651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OINSET2" id="145" name="Google Shape;145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400000">
            <a:off x="9338469" y="794"/>
            <a:ext cx="1295401" cy="12906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OINSET2" id="146" name="Google Shape;146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9426575" y="5516564"/>
            <a:ext cx="1277938" cy="12731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OINSET2" id="147" name="Google Shape;147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-5400000">
            <a:off x="1526382" y="5587207"/>
            <a:ext cx="1268412" cy="1273175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18"/>
          <p:cNvSpPr/>
          <p:nvPr/>
        </p:nvSpPr>
        <p:spPr>
          <a:xfrm>
            <a:off x="3144983" y="1319214"/>
            <a:ext cx="7384472" cy="1271587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 cap="flat" cmpd="sng" w="12700">
                  <a:solidFill>
                    <a:srgbClr val="EAEAEA"/>
                  </a:solidFill>
                  <a:prstDash val="solid"/>
                  <a:round/>
                  <a:headEnd len="sm" w="sm" type="none"/>
                  <a:tailEnd len="sm" w="sm" type="none"/>
                </a:ln>
                <a:gradFill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0"/>
                </a:gradFill>
                <a:latin typeface="Times New Roman"/>
              </a:rPr>
              <a:t>ÂM NHẠC 9</a:t>
            </a:r>
            <a:br>
              <a:rPr b="1" i="0">
                <a:ln cap="flat" cmpd="sng" w="12700">
                  <a:solidFill>
                    <a:srgbClr val="EAEAEA"/>
                  </a:solidFill>
                  <a:prstDash val="solid"/>
                  <a:round/>
                  <a:headEnd len="sm" w="sm" type="none"/>
                  <a:tailEnd len="sm" w="sm" type="none"/>
                </a:ln>
                <a:gradFill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0"/>
                </a:gradFill>
                <a:latin typeface="Times New Roman"/>
              </a:rPr>
            </a:br>
            <a:r>
              <a:rPr b="1" i="0">
                <a:ln cap="flat" cmpd="sng" w="12700">
                  <a:solidFill>
                    <a:srgbClr val="EAEAEA"/>
                  </a:solidFill>
                  <a:prstDash val="solid"/>
                  <a:round/>
                  <a:headEnd len="sm" w="sm" type="none"/>
                  <a:tailEnd len="sm" w="sm" type="none"/>
                </a:ln>
                <a:gradFill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0"/>
                </a:gradFill>
                <a:latin typeface="Times New Roman"/>
              </a:rPr>
              <a:t>Lớp học trực tuyến</a:t>
            </a:r>
          </a:p>
        </p:txBody>
      </p:sp>
      <p:pic>
        <p:nvPicPr>
          <p:cNvPr id="149" name="Google Shape;149;p1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7"/>
          <p:cNvSpPr/>
          <p:nvPr/>
        </p:nvSpPr>
        <p:spPr>
          <a:xfrm>
            <a:off x="1741489" y="1512889"/>
            <a:ext cx="7983537" cy="1508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I. Nhạc lí: Giới thiệu về dịch giọng</a:t>
            </a:r>
            <a:endParaRPr/>
          </a:p>
          <a:p>
            <a: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7" name="Google Shape;247;p27"/>
          <p:cNvSpPr/>
          <p:nvPr/>
        </p:nvSpPr>
        <p:spPr>
          <a:xfrm>
            <a:off x="1716089" y="2001839"/>
            <a:ext cx="8696325" cy="1508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II. Tập đọc nhạc: Giọng pha trưởng – TĐN số 3</a:t>
            </a:r>
            <a:endParaRPr/>
          </a:p>
          <a:p>
            <a: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8" name="Google Shape;248;p27"/>
          <p:cNvSpPr/>
          <p:nvPr/>
        </p:nvSpPr>
        <p:spPr>
          <a:xfrm>
            <a:off x="1905001" y="2670175"/>
            <a:ext cx="3844925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Giọng Pha trưởng</a:t>
            </a:r>
            <a:endParaRPr b="1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9" name="Google Shape;249;p27"/>
          <p:cNvSpPr txBox="1"/>
          <p:nvPr/>
        </p:nvSpPr>
        <p:spPr>
          <a:xfrm>
            <a:off x="2133600" y="3255964"/>
            <a:ext cx="3016250" cy="585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Cấu tạo:</a:t>
            </a:r>
            <a:endParaRPr/>
          </a:p>
        </p:txBody>
      </p:sp>
      <p:pic>
        <p:nvPicPr>
          <p:cNvPr id="250" name="Google Shape;250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05001" y="3727451"/>
            <a:ext cx="8507413" cy="1503363"/>
          </a:xfrm>
          <a:prstGeom prst="rect">
            <a:avLst/>
          </a:prstGeom>
          <a:noFill/>
          <a:ln>
            <a:noFill/>
          </a:ln>
        </p:spPr>
      </p:pic>
      <p:sp>
        <p:nvSpPr>
          <p:cNvPr id="251" name="Google Shape;251;p27"/>
          <p:cNvSpPr/>
          <p:nvPr/>
        </p:nvSpPr>
        <p:spPr>
          <a:xfrm>
            <a:off x="1552576" y="5392739"/>
            <a:ext cx="9115425" cy="1076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Giọng Pha trưởng có âm chủ là nốt Pha. Trên hóa biểu của giọng pha trưởng có một dấu hóa Si giáng.</a:t>
            </a:r>
            <a:endParaRPr/>
          </a:p>
        </p:txBody>
      </p:sp>
      <p:sp>
        <p:nvSpPr>
          <p:cNvPr id="252" name="Google Shape;252;p27"/>
          <p:cNvSpPr txBox="1"/>
          <p:nvPr/>
        </p:nvSpPr>
        <p:spPr>
          <a:xfrm>
            <a:off x="1536700" y="30163"/>
            <a:ext cx="9086850" cy="1846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Tiết 10: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Nhạc lí: Giới thiệu về dịch giọng- tập đọc nhạc số giọng Pha trưởng- TĐN số 3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3" name="Google Shape;253;p27"/>
          <p:cNvSpPr/>
          <p:nvPr/>
        </p:nvSpPr>
        <p:spPr>
          <a:xfrm>
            <a:off x="2326341" y="3922711"/>
            <a:ext cx="914400" cy="914400"/>
          </a:xfrm>
          <a:prstGeom prst="ellipse">
            <a:avLst/>
          </a:prstGeom>
          <a:noFill/>
          <a:ln cap="rnd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8"/>
          <p:cNvSpPr txBox="1"/>
          <p:nvPr/>
        </p:nvSpPr>
        <p:spPr>
          <a:xfrm>
            <a:off x="1638300" y="58738"/>
            <a:ext cx="9086850" cy="1846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Tiết 10: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Nhạc lí: Giới thiệu về dịch giọng- tập đọc nhạc số giọng Pha trưởng- TĐN số 3</a:t>
            </a:r>
            <a:endParaRPr b="1" i="0" sz="3200" u="none" cap="none" strike="noStrike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9" name="Google Shape;259;p28"/>
          <p:cNvSpPr/>
          <p:nvPr/>
        </p:nvSpPr>
        <p:spPr>
          <a:xfrm>
            <a:off x="1651001" y="1535114"/>
            <a:ext cx="8251825" cy="1601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I. Nhạc lí: Giới thiệu về dịch giọng</a:t>
            </a:r>
            <a:endParaRPr/>
          </a:p>
          <a:p>
            <a:pPr indent="0" lvl="0" marL="0" marR="0" rtl="0" algn="l"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0" name="Google Shape;260;p28"/>
          <p:cNvSpPr/>
          <p:nvPr/>
        </p:nvSpPr>
        <p:spPr>
          <a:xfrm>
            <a:off x="1638301" y="2032000"/>
            <a:ext cx="6232525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II. Tập đọc nhạc:</a:t>
            </a:r>
            <a:endParaRPr b="0" i="0" sz="4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1" name="Google Shape;261;p28"/>
          <p:cNvSpPr/>
          <p:nvPr/>
        </p:nvSpPr>
        <p:spPr>
          <a:xfrm>
            <a:off x="1843088" y="2678113"/>
            <a:ext cx="40767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Giọng Pha trưởng </a:t>
            </a:r>
            <a:endParaRPr b="1" i="0" sz="2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F-DUR" id="262" name="Google Shape;262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43089" y="4352925"/>
            <a:ext cx="8677275" cy="2057400"/>
          </a:xfrm>
          <a:prstGeom prst="rect">
            <a:avLst/>
          </a:prstGeom>
          <a:noFill/>
          <a:ln>
            <a:noFill/>
          </a:ln>
        </p:spPr>
      </p:pic>
      <p:sp>
        <p:nvSpPr>
          <p:cNvPr id="263" name="Google Shape;263;p28"/>
          <p:cNvSpPr/>
          <p:nvPr/>
        </p:nvSpPr>
        <p:spPr>
          <a:xfrm>
            <a:off x="2724150" y="5381625"/>
            <a:ext cx="388938" cy="685800"/>
          </a:xfrm>
          <a:prstGeom prst="ellipse">
            <a:avLst/>
          </a:prstGeom>
          <a:noFill/>
          <a:ln cap="flat" cmpd="sng" w="57150">
            <a:solidFill>
              <a:srgbClr val="CC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28"/>
          <p:cNvSpPr/>
          <p:nvPr/>
        </p:nvSpPr>
        <p:spPr>
          <a:xfrm>
            <a:off x="9905814" y="4489450"/>
            <a:ext cx="400050" cy="685800"/>
          </a:xfrm>
          <a:prstGeom prst="ellipse">
            <a:avLst/>
          </a:prstGeom>
          <a:noFill/>
          <a:ln cap="flat" cmpd="sng" w="57150">
            <a:solidFill>
              <a:srgbClr val="CC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Google Shape;265;p28"/>
          <p:cNvSpPr/>
          <p:nvPr/>
        </p:nvSpPr>
        <p:spPr>
          <a:xfrm>
            <a:off x="4754563" y="5210175"/>
            <a:ext cx="400050" cy="685800"/>
          </a:xfrm>
          <a:prstGeom prst="ellipse">
            <a:avLst/>
          </a:prstGeom>
          <a:noFill/>
          <a:ln cap="flat" cmpd="sng" w="57150">
            <a:solidFill>
              <a:srgbClr val="CC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28"/>
          <p:cNvSpPr/>
          <p:nvPr/>
        </p:nvSpPr>
        <p:spPr>
          <a:xfrm>
            <a:off x="6837363" y="4832350"/>
            <a:ext cx="400050" cy="685800"/>
          </a:xfrm>
          <a:prstGeom prst="ellipse">
            <a:avLst/>
          </a:prstGeom>
          <a:noFill/>
          <a:ln cap="flat" cmpd="sng" w="57150">
            <a:solidFill>
              <a:srgbClr val="CC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29"/>
          <p:cNvSpPr/>
          <p:nvPr/>
        </p:nvSpPr>
        <p:spPr>
          <a:xfrm>
            <a:off x="1752600" y="2509838"/>
            <a:ext cx="1878106" cy="258762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TĐN số 3: Lá xanh</a:t>
            </a:r>
            <a:endParaRPr b="1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2" name="Google Shape;272;p29"/>
          <p:cNvSpPr txBox="1"/>
          <p:nvPr/>
        </p:nvSpPr>
        <p:spPr>
          <a:xfrm>
            <a:off x="1547813" y="179389"/>
            <a:ext cx="9086850" cy="1354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Tiết 10: Nhạc lí: Giới thiệu về dịch giọng- tập đọc nhạc số giọng Pha trưởng- TĐN số 3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3" name="Google Shape;273;p29"/>
          <p:cNvSpPr/>
          <p:nvPr/>
        </p:nvSpPr>
        <p:spPr>
          <a:xfrm>
            <a:off x="1547814" y="1155701"/>
            <a:ext cx="7183437" cy="14462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I. Nhạc lí: Giới thiệu về dịch giọng</a:t>
            </a:r>
            <a:endParaRPr/>
          </a:p>
          <a:p>
            <a: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4" name="Google Shape;274;p29"/>
          <p:cNvSpPr/>
          <p:nvPr/>
        </p:nvSpPr>
        <p:spPr>
          <a:xfrm>
            <a:off x="1466850" y="1549400"/>
            <a:ext cx="5487988" cy="522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II. Tập đọc nhạc:</a:t>
            </a:r>
            <a:endParaRPr/>
          </a:p>
        </p:txBody>
      </p:sp>
      <p:sp>
        <p:nvSpPr>
          <p:cNvPr id="275" name="Google Shape;275;p29"/>
          <p:cNvSpPr/>
          <p:nvPr/>
        </p:nvSpPr>
        <p:spPr>
          <a:xfrm>
            <a:off x="1633538" y="1935164"/>
            <a:ext cx="3606800" cy="522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Giọng Pha trưởng :</a:t>
            </a:r>
            <a:endParaRPr/>
          </a:p>
        </p:txBody>
      </p:sp>
      <p:sp>
        <p:nvSpPr>
          <p:cNvPr id="276" name="Google Shape;276;p29"/>
          <p:cNvSpPr txBox="1"/>
          <p:nvPr/>
        </p:nvSpPr>
        <p:spPr>
          <a:xfrm>
            <a:off x="1752601" y="2828925"/>
            <a:ext cx="5745163" cy="4616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Nhạc sĩ Hoàng Việt tên thật Lê Chí Trực (</a:t>
            </a: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1928 –1967)</a:t>
            </a:r>
            <a:endParaRPr/>
          </a:p>
          <a:p>
            <a:pPr indent="0" lvl="0" marL="0" marR="0" rtl="0" algn="just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Quê</a:t>
            </a: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Cái Bè, Tiền Giang</a:t>
            </a:r>
            <a:endParaRPr/>
          </a:p>
          <a:p>
            <a:pPr indent="0" lvl="0" marL="0" marR="0" rtl="0" algn="just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Thể loại </a:t>
            </a: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Nhạc đỏ, Giao hưởng</a:t>
            </a:r>
            <a:endParaRPr/>
          </a:p>
          <a:p>
            <a:pPr indent="0" lvl="0" marL="0" marR="0" rtl="0" algn="just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Tác phẩm nổi tiếng: </a:t>
            </a:r>
            <a:endParaRPr/>
          </a:p>
          <a:p>
            <a:pPr indent="0" lvl="0" marL="0" marR="0" rtl="0" algn="just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Tình ca, Nhạc rừng, Lên ngàn, Lá xanh, Giao hưởng “quê hương”.</a:t>
            </a:r>
            <a:endParaRPr/>
          </a:p>
          <a:p>
            <a:pPr indent="0" lvl="0" marL="0" marR="0" rtl="0" algn="just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1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Hoang_Viet" id="277" name="Google Shape;277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97763" y="1779588"/>
            <a:ext cx="302895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278" name="Google Shape;278;p29"/>
          <p:cNvSpPr txBox="1"/>
          <p:nvPr/>
        </p:nvSpPr>
        <p:spPr>
          <a:xfrm>
            <a:off x="7835900" y="5702301"/>
            <a:ext cx="2686050" cy="415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None/>
            </a:pPr>
            <a:r>
              <a:rPr b="1" i="0" lang="en-US" sz="21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Nhạc sĩ: Hoàng Việt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t9-3" id="283" name="Google Shape;283;p3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38450" y="1257300"/>
            <a:ext cx="6686550" cy="4514850"/>
          </a:xfrm>
          <a:prstGeom prst="rect">
            <a:avLst/>
          </a:prstGeom>
          <a:noFill/>
          <a:ln>
            <a:noFill/>
          </a:ln>
        </p:spPr>
      </p:pic>
      <p:sp>
        <p:nvSpPr>
          <p:cNvPr id="284" name="Google Shape;284;p30"/>
          <p:cNvSpPr/>
          <p:nvPr/>
        </p:nvSpPr>
        <p:spPr>
          <a:xfrm>
            <a:off x="3676650" y="2286000"/>
            <a:ext cx="285750" cy="628650"/>
          </a:xfrm>
          <a:prstGeom prst="ellipse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t9-3" id="285" name="Google Shape;285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81150" y="285750"/>
            <a:ext cx="9086850" cy="548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286" name="Google Shape;286;p30"/>
          <p:cNvSpPr/>
          <p:nvPr/>
        </p:nvSpPr>
        <p:spPr>
          <a:xfrm>
            <a:off x="3486150" y="1787525"/>
            <a:ext cx="381000" cy="742950"/>
          </a:xfrm>
          <a:prstGeom prst="ellipse">
            <a:avLst/>
          </a:prstGeom>
          <a:noFill/>
          <a:ln cap="flat" cmpd="sng" w="571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30"/>
          <p:cNvSpPr/>
          <p:nvPr/>
        </p:nvSpPr>
        <p:spPr>
          <a:xfrm>
            <a:off x="2546351" y="1558925"/>
            <a:ext cx="600075" cy="971550"/>
          </a:xfrm>
          <a:prstGeom prst="ellipse">
            <a:avLst/>
          </a:prstGeom>
          <a:noFill/>
          <a:ln cap="flat" cmpd="sng" w="571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30"/>
          <p:cNvSpPr/>
          <p:nvPr/>
        </p:nvSpPr>
        <p:spPr>
          <a:xfrm>
            <a:off x="9482138" y="4419600"/>
            <a:ext cx="400050" cy="838200"/>
          </a:xfrm>
          <a:prstGeom prst="ellipse">
            <a:avLst/>
          </a:prstGeom>
          <a:noFill/>
          <a:ln cap="flat" cmpd="sng" w="571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30"/>
          <p:cNvSpPr/>
          <p:nvPr/>
        </p:nvSpPr>
        <p:spPr>
          <a:xfrm>
            <a:off x="5695950" y="4572000"/>
            <a:ext cx="400050" cy="685800"/>
          </a:xfrm>
          <a:prstGeom prst="ellipse">
            <a:avLst/>
          </a:prstGeom>
          <a:noFill/>
          <a:ln cap="flat" cmpd="sng" w="571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30"/>
          <p:cNvSpPr/>
          <p:nvPr/>
        </p:nvSpPr>
        <p:spPr>
          <a:xfrm>
            <a:off x="4462463" y="3086100"/>
            <a:ext cx="400050" cy="685800"/>
          </a:xfrm>
          <a:prstGeom prst="ellipse">
            <a:avLst/>
          </a:prstGeom>
          <a:noFill/>
          <a:ln cap="flat" cmpd="sng" w="571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30"/>
          <p:cNvSpPr/>
          <p:nvPr/>
        </p:nvSpPr>
        <p:spPr>
          <a:xfrm>
            <a:off x="4862513" y="1600200"/>
            <a:ext cx="400050" cy="685800"/>
          </a:xfrm>
          <a:prstGeom prst="ellipse">
            <a:avLst/>
          </a:prstGeom>
          <a:noFill/>
          <a:ln cap="flat" cmpd="sng" w="571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30"/>
          <p:cNvSpPr/>
          <p:nvPr/>
        </p:nvSpPr>
        <p:spPr>
          <a:xfrm>
            <a:off x="4938713" y="4572000"/>
            <a:ext cx="400050" cy="685800"/>
          </a:xfrm>
          <a:prstGeom prst="ellipse">
            <a:avLst/>
          </a:prstGeom>
          <a:noFill/>
          <a:ln cap="flat" cmpd="sng" w="571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30"/>
          <p:cNvSpPr/>
          <p:nvPr/>
        </p:nvSpPr>
        <p:spPr>
          <a:xfrm>
            <a:off x="6978650" y="1416050"/>
            <a:ext cx="1049244" cy="1114425"/>
          </a:xfrm>
          <a:prstGeom prst="ellipse">
            <a:avLst/>
          </a:prstGeom>
          <a:noFill/>
          <a:ln cap="flat" cmpd="sng" w="571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t9-3" id="298" name="Google Shape;298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07576"/>
            <a:ext cx="12192000" cy="6750424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pic>
      <p:cxnSp>
        <p:nvCxnSpPr>
          <p:cNvPr id="299" name="Google Shape;299;p31"/>
          <p:cNvCxnSpPr/>
          <p:nvPr/>
        </p:nvCxnSpPr>
        <p:spPr>
          <a:xfrm flipH="1">
            <a:off x="4504766" y="4155142"/>
            <a:ext cx="403411" cy="766482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32"/>
          <p:cNvSpPr/>
          <p:nvPr/>
        </p:nvSpPr>
        <p:spPr>
          <a:xfrm>
            <a:off x="2089943" y="1905000"/>
            <a:ext cx="7955010" cy="837079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TĐN số 3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Luyện thanh theo Gam pha trưởng F Dur</a:t>
            </a:r>
            <a:endParaRPr b="1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5" name="Google Shape;305;p32"/>
          <p:cNvSpPr txBox="1"/>
          <p:nvPr/>
        </p:nvSpPr>
        <p:spPr>
          <a:xfrm>
            <a:off x="1638300" y="58738"/>
            <a:ext cx="9086850" cy="1846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Tiết 10: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Nhạc lí: Giới thiệu về dịch giọng- tập đọc nhạc số giọng Pha trưởng- TĐN số 3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F-DUR" id="306" name="Google Shape;306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43089" y="4352925"/>
            <a:ext cx="8677275" cy="2057400"/>
          </a:xfrm>
          <a:prstGeom prst="rect">
            <a:avLst/>
          </a:prstGeom>
          <a:noFill/>
          <a:ln>
            <a:noFill/>
          </a:ln>
        </p:spPr>
      </p:pic>
      <p:sp>
        <p:nvSpPr>
          <p:cNvPr id="307" name="Google Shape;307;p32"/>
          <p:cNvSpPr/>
          <p:nvPr/>
        </p:nvSpPr>
        <p:spPr>
          <a:xfrm>
            <a:off x="2724150" y="5381625"/>
            <a:ext cx="388938" cy="685800"/>
          </a:xfrm>
          <a:prstGeom prst="ellipse">
            <a:avLst/>
          </a:prstGeom>
          <a:noFill/>
          <a:ln cap="flat" cmpd="sng" w="57150">
            <a:solidFill>
              <a:srgbClr val="CC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32"/>
          <p:cNvSpPr/>
          <p:nvPr/>
        </p:nvSpPr>
        <p:spPr>
          <a:xfrm>
            <a:off x="9905814" y="4489450"/>
            <a:ext cx="400050" cy="685800"/>
          </a:xfrm>
          <a:prstGeom prst="ellipse">
            <a:avLst/>
          </a:prstGeom>
          <a:noFill/>
          <a:ln cap="flat" cmpd="sng" w="57150">
            <a:solidFill>
              <a:srgbClr val="CC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32"/>
          <p:cNvSpPr/>
          <p:nvPr/>
        </p:nvSpPr>
        <p:spPr>
          <a:xfrm>
            <a:off x="4754563" y="5210175"/>
            <a:ext cx="400050" cy="685800"/>
          </a:xfrm>
          <a:prstGeom prst="ellipse">
            <a:avLst/>
          </a:prstGeom>
          <a:noFill/>
          <a:ln cap="flat" cmpd="sng" w="57150">
            <a:solidFill>
              <a:srgbClr val="CC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32"/>
          <p:cNvSpPr/>
          <p:nvPr/>
        </p:nvSpPr>
        <p:spPr>
          <a:xfrm>
            <a:off x="6837363" y="4832350"/>
            <a:ext cx="400050" cy="685800"/>
          </a:xfrm>
          <a:prstGeom prst="ellipse">
            <a:avLst/>
          </a:prstGeom>
          <a:noFill/>
          <a:ln cap="flat" cmpd="sng" w="57150">
            <a:solidFill>
              <a:srgbClr val="CC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33"/>
          <p:cNvSpPr/>
          <p:nvPr/>
        </p:nvSpPr>
        <p:spPr>
          <a:xfrm>
            <a:off x="1376082" y="140916"/>
            <a:ext cx="9144000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Times New Roman"/>
              <a:buNone/>
            </a:pPr>
            <a:r>
              <a:rPr b="1" i="0" lang="en-US" sz="36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Đọc TĐN từng câu</a:t>
            </a:r>
            <a:br>
              <a:rPr b="1" i="0" lang="en-US" sz="36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1" i="0" sz="3600" u="none" cap="none" strike="noStrik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16" name="Google Shape;316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8545" y="838200"/>
            <a:ext cx="12053455" cy="6019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7" name="Google Shape;317;p33"/>
          <p:cNvCxnSpPr/>
          <p:nvPr/>
        </p:nvCxnSpPr>
        <p:spPr>
          <a:xfrm flipH="1" rot="10800000">
            <a:off x="2218765" y="3361765"/>
            <a:ext cx="9103659" cy="2243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8" name="Google Shape;318;p33"/>
          <p:cNvCxnSpPr/>
          <p:nvPr/>
        </p:nvCxnSpPr>
        <p:spPr>
          <a:xfrm flipH="1" rot="10800000">
            <a:off x="1376082" y="4491318"/>
            <a:ext cx="9946342" cy="42584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9" name="Google Shape;319;p33"/>
          <p:cNvCxnSpPr/>
          <p:nvPr/>
        </p:nvCxnSpPr>
        <p:spPr>
          <a:xfrm flipH="1" rot="10800000">
            <a:off x="1264024" y="5661212"/>
            <a:ext cx="9923929" cy="1"/>
          </a:xfrm>
          <a:prstGeom prst="straightConnector1">
            <a:avLst/>
          </a:prstGeom>
          <a:noFill/>
          <a:ln cap="flat" cmpd="sng" w="28575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0" name="Google Shape;320;p33"/>
          <p:cNvCxnSpPr/>
          <p:nvPr/>
        </p:nvCxnSpPr>
        <p:spPr>
          <a:xfrm flipH="1" rot="10800000">
            <a:off x="1264024" y="6857999"/>
            <a:ext cx="9923929" cy="1"/>
          </a:xfrm>
          <a:prstGeom prst="straightConnector1">
            <a:avLst/>
          </a:prstGeom>
          <a:noFill/>
          <a:ln cap="flat" cmpd="sng" w="28575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34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Times New Roman"/>
              <a:buNone/>
            </a:pPr>
            <a:r>
              <a:rPr lang="en-US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Đọc tập đọc nhạc theo ký hiệu bàn tay</a:t>
            </a:r>
            <a:br>
              <a:rPr lang="en-US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Ôn lại phần ký hiệu bàn tay</a:t>
            </a:r>
            <a:endParaRPr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26" name="Google Shape;326;p3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0837" y="2105891"/>
            <a:ext cx="11970328" cy="47521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5"/>
          <p:cNvSpPr txBox="1"/>
          <p:nvPr/>
        </p:nvSpPr>
        <p:spPr>
          <a:xfrm>
            <a:off x="2590800" y="1"/>
            <a:ext cx="80772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Đọc nhạc theo ký hiệu bàn tay</a:t>
            </a:r>
            <a:endParaRPr b="1" i="0" sz="3200" u="none" cap="none" strike="noStrik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32" name="Google Shape;332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8545" y="838200"/>
            <a:ext cx="12053455" cy="6019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3" name="Google Shape;333;p3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47494" y="496888"/>
            <a:ext cx="3534936" cy="12476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36"/>
          <p:cNvSpPr txBox="1"/>
          <p:nvPr/>
        </p:nvSpPr>
        <p:spPr>
          <a:xfrm>
            <a:off x="2590800" y="1"/>
            <a:ext cx="80772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32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Đọc nhạc và vỗ tay theo tiết tấu</a:t>
            </a:r>
            <a:endParaRPr b="1" i="0" sz="3200" u="none" cap="none" strike="noStrik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39" name="Google Shape;339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8545" y="838200"/>
            <a:ext cx="12053455" cy="6019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0" name="Google Shape;340;p3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40478" y="261611"/>
            <a:ext cx="1400175" cy="1590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9"/>
          <p:cNvSpPr/>
          <p:nvPr/>
        </p:nvSpPr>
        <p:spPr>
          <a:xfrm>
            <a:off x="1524000" y="1176339"/>
            <a:ext cx="9144000" cy="2308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Tiết 10</a:t>
            </a:r>
            <a:r>
              <a:rPr b="0" i="0" lang="en-US" sz="36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Times New Roman"/>
              <a:buNone/>
            </a:pPr>
            <a:r>
              <a:rPr b="1" i="0" lang="en-US" sz="36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NHẠC LÍ: GIỚI THIỆU VỀ DỊCH GIỌNG</a:t>
            </a:r>
            <a:br>
              <a:rPr b="1" i="0" lang="en-US" sz="36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36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TẬP ĐỌC NHẠC: GIỌNG PHA TRƯỞNG – TĐN Số 3</a:t>
            </a:r>
            <a:endParaRPr/>
          </a:p>
        </p:txBody>
      </p:sp>
      <p:pic>
        <p:nvPicPr>
          <p:cNvPr id="155" name="Google Shape;155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95800" y="3846513"/>
            <a:ext cx="2857500" cy="2000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37"/>
          <p:cNvSpPr txBox="1"/>
          <p:nvPr>
            <p:ph type="ctrTitle"/>
          </p:nvPr>
        </p:nvSpPr>
        <p:spPr>
          <a:xfrm>
            <a:off x="3181350" y="1028701"/>
            <a:ext cx="4523815" cy="1103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5400"/>
              <a:buFont typeface="Times New Roman"/>
              <a:buNone/>
            </a:pPr>
            <a:r>
              <a:rPr b="1" lang="en-US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Củng cố</a:t>
            </a:r>
            <a:endParaRPr b="1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18wf9" id="346" name="Google Shape;346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84800" y="4400551"/>
            <a:ext cx="1422400" cy="974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38"/>
          <p:cNvSpPr txBox="1"/>
          <p:nvPr>
            <p:ph idx="1" type="body"/>
          </p:nvPr>
        </p:nvSpPr>
        <p:spPr>
          <a:xfrm>
            <a:off x="1676400" y="2057401"/>
            <a:ext cx="87630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880"/>
              <a:buNone/>
            </a:pPr>
            <a:r>
              <a:rPr b="1" lang="en-US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36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Câu 1:</a:t>
            </a:r>
            <a:r>
              <a:rPr b="1" lang="en-US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Ai là tác giả của bài hát Lá xanh 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2880"/>
              <a:buNone/>
            </a:pPr>
            <a:r>
              <a:t/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2880"/>
              <a:buNone/>
            </a:pPr>
            <a:r>
              <a:rPr lang="en-US" sz="3600">
                <a:latin typeface="Times New Roman"/>
                <a:ea typeface="Times New Roman"/>
                <a:cs typeface="Times New Roman"/>
                <a:sym typeface="Times New Roman"/>
              </a:rPr>
              <a:t>                </a:t>
            </a:r>
            <a:r>
              <a:rPr b="1" lang="en-US" sz="3600">
                <a:latin typeface="Times New Roman"/>
                <a:ea typeface="Times New Roman"/>
                <a:cs typeface="Times New Roman"/>
                <a:sym typeface="Times New Roman"/>
              </a:rPr>
              <a:t>Nhạc sĩ: Hoàng Việt</a:t>
            </a:r>
            <a:endParaRPr b="1" sz="3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39"/>
          <p:cNvSpPr txBox="1"/>
          <p:nvPr>
            <p:ph idx="1" type="body"/>
          </p:nvPr>
        </p:nvSpPr>
        <p:spPr>
          <a:xfrm>
            <a:off x="2057400" y="938214"/>
            <a:ext cx="86106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880"/>
              <a:buNone/>
            </a:pPr>
            <a:r>
              <a:rPr b="1" lang="en-US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36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Câu 2:</a:t>
            </a:r>
            <a:r>
              <a:rPr lang="en-US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Giọng Son trưởng và giọng Mi thứ có dấu hóa gì giống nhau?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2880"/>
              <a:buNone/>
            </a:pPr>
            <a:r>
              <a:t/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2880"/>
              <a:buNone/>
            </a:pPr>
            <a:r>
              <a:rPr lang="en-US" sz="3600">
                <a:latin typeface="Times New Roman"/>
                <a:ea typeface="Times New Roman"/>
                <a:cs typeface="Times New Roman"/>
                <a:sym typeface="Times New Roman"/>
              </a:rPr>
              <a:t>                   </a:t>
            </a:r>
            <a:r>
              <a:rPr b="1" lang="en-US" sz="3600">
                <a:latin typeface="Times New Roman"/>
                <a:ea typeface="Times New Roman"/>
                <a:cs typeface="Times New Roman"/>
                <a:sym typeface="Times New Roman"/>
              </a:rPr>
              <a:t>Dấu pha thăng</a:t>
            </a:r>
            <a:endParaRPr b="1" sz="3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40"/>
          <p:cNvSpPr txBox="1"/>
          <p:nvPr>
            <p:ph idx="1" type="body"/>
          </p:nvPr>
        </p:nvSpPr>
        <p:spPr>
          <a:xfrm>
            <a:off x="1676400" y="1101726"/>
            <a:ext cx="89916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880"/>
              <a:buNone/>
            </a:pPr>
            <a:r>
              <a:rPr b="1" lang="en-US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36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Câu 4:</a:t>
            </a:r>
            <a:r>
              <a:rPr b="1" lang="en-US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Điền vào chỗ trống câu sau: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2880"/>
              <a:buNone/>
            </a:pPr>
            <a:r>
              <a:rPr lang="en-US" sz="3600">
                <a:latin typeface="Times New Roman"/>
                <a:ea typeface="Times New Roman"/>
                <a:cs typeface="Times New Roman"/>
                <a:sym typeface="Times New Roman"/>
              </a:rPr>
              <a:t>Dịch giọng là sự chuyển dịch độ…………  của một…………cho phù hợp với tầm cử giọng của…………hát</a:t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2880"/>
              <a:buNone/>
            </a:pPr>
            <a:r>
              <a:rPr lang="en-US" sz="3600">
                <a:latin typeface="Times New Roman"/>
                <a:ea typeface="Times New Roman"/>
                <a:cs typeface="Times New Roman"/>
                <a:sym typeface="Times New Roman"/>
              </a:rPr>
              <a:t>                   </a:t>
            </a:r>
            <a:endParaRPr/>
          </a:p>
        </p:txBody>
      </p:sp>
      <p:sp>
        <p:nvSpPr>
          <p:cNvPr id="362" name="Google Shape;362;p40"/>
          <p:cNvSpPr txBox="1"/>
          <p:nvPr/>
        </p:nvSpPr>
        <p:spPr>
          <a:xfrm>
            <a:off x="7867650" y="1828800"/>
            <a:ext cx="1657350" cy="5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700"/>
              <a:buFont typeface="Times New Roman"/>
              <a:buNone/>
            </a:pPr>
            <a:r>
              <a:rPr b="1" i="0" lang="en-US" sz="2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cao thấp</a:t>
            </a:r>
            <a:endParaRPr/>
          </a:p>
        </p:txBody>
      </p:sp>
      <p:sp>
        <p:nvSpPr>
          <p:cNvPr id="363" name="Google Shape;363;p40"/>
          <p:cNvSpPr txBox="1"/>
          <p:nvPr/>
        </p:nvSpPr>
        <p:spPr>
          <a:xfrm>
            <a:off x="2895600" y="2365375"/>
            <a:ext cx="1657350" cy="5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700"/>
              <a:buFont typeface="Times New Roman"/>
              <a:buNone/>
            </a:pPr>
            <a:r>
              <a:rPr b="1" i="0" lang="en-US" sz="2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hát</a:t>
            </a:r>
            <a:endParaRPr/>
          </a:p>
        </p:txBody>
      </p:sp>
      <p:sp>
        <p:nvSpPr>
          <p:cNvPr id="364" name="Google Shape;364;p40"/>
          <p:cNvSpPr txBox="1"/>
          <p:nvPr/>
        </p:nvSpPr>
        <p:spPr>
          <a:xfrm>
            <a:off x="2743200" y="2889250"/>
            <a:ext cx="1657350" cy="5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700"/>
              <a:buFont typeface="Times New Roman"/>
              <a:buNone/>
            </a:pPr>
            <a:r>
              <a:rPr b="1" i="0" lang="en-US" sz="2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người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41"/>
          <p:cNvSpPr txBox="1"/>
          <p:nvPr>
            <p:ph idx="1" type="body"/>
          </p:nvPr>
        </p:nvSpPr>
        <p:spPr>
          <a:xfrm>
            <a:off x="1905000" y="2057401"/>
            <a:ext cx="83820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880"/>
              <a:buNone/>
            </a:pPr>
            <a:r>
              <a:rPr b="1" lang="en-US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36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Câu 5:</a:t>
            </a:r>
            <a:r>
              <a:rPr lang="en-US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Giọng Pha trưởng có một dấu hóa gì ở hóa biểu 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2880"/>
              <a:buNone/>
            </a:pPr>
            <a:r>
              <a:t/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2880"/>
              <a:buNone/>
            </a:pPr>
            <a:r>
              <a:rPr b="1" lang="en-US" sz="3600">
                <a:latin typeface="Times New Roman"/>
                <a:ea typeface="Times New Roman"/>
                <a:cs typeface="Times New Roman"/>
                <a:sym typeface="Times New Roman"/>
              </a:rPr>
              <a:t>                     Dấu si giáng</a:t>
            </a:r>
            <a:endParaRPr b="1" sz="3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42"/>
          <p:cNvSpPr txBox="1"/>
          <p:nvPr>
            <p:ph idx="1" type="body"/>
          </p:nvPr>
        </p:nvSpPr>
        <p:spPr>
          <a:xfrm>
            <a:off x="1828800" y="2057401"/>
            <a:ext cx="86868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880"/>
              <a:buNone/>
            </a:pPr>
            <a:r>
              <a:rPr b="1" lang="en-US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36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Câu 6:</a:t>
            </a:r>
            <a:r>
              <a:rPr lang="en-US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Giọng Pha trưởng có bậc I là âm gì?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2880"/>
              <a:buNone/>
            </a:pPr>
            <a:r>
              <a:t/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2880"/>
              <a:buNone/>
            </a:pPr>
            <a:r>
              <a:rPr lang="en-US" sz="3600">
                <a:latin typeface="Times New Roman"/>
                <a:ea typeface="Times New Roman"/>
                <a:cs typeface="Times New Roman"/>
                <a:sym typeface="Times New Roman"/>
              </a:rPr>
              <a:t>                     </a:t>
            </a:r>
            <a:r>
              <a:rPr b="1" lang="en-US" sz="3600">
                <a:latin typeface="Times New Roman"/>
                <a:ea typeface="Times New Roman"/>
                <a:cs typeface="Times New Roman"/>
                <a:sym typeface="Times New Roman"/>
              </a:rPr>
              <a:t>Âm Pha</a:t>
            </a:r>
            <a:endParaRPr b="1" sz="3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43"/>
          <p:cNvSpPr txBox="1"/>
          <p:nvPr>
            <p:ph idx="1" type="body"/>
          </p:nvPr>
        </p:nvSpPr>
        <p:spPr>
          <a:xfrm>
            <a:off x="1752600" y="2057401"/>
            <a:ext cx="87630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880"/>
              <a:buNone/>
            </a:pPr>
            <a:r>
              <a:rPr b="1" lang="en-US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36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Câu 7:</a:t>
            </a:r>
            <a:r>
              <a:rPr lang="en-US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Hoàn chỉnh câu hát sau: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2880"/>
              <a:buNone/>
            </a:pPr>
            <a:r>
              <a:rPr lang="en-US" sz="3600">
                <a:latin typeface="Times New Roman"/>
                <a:ea typeface="Times New Roman"/>
                <a:cs typeface="Times New Roman"/>
                <a:sym typeface="Times New Roman"/>
              </a:rPr>
              <a:t>Rừng núi…………..………biển xa</a:t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2880"/>
              <a:buNone/>
            </a:pPr>
            <a:r>
              <a:rPr lang="en-US" sz="3600">
                <a:latin typeface="Times New Roman"/>
                <a:ea typeface="Times New Roman"/>
                <a:cs typeface="Times New Roman"/>
                <a:sym typeface="Times New Roman"/>
              </a:rPr>
              <a:t>                    </a:t>
            </a:r>
            <a:endParaRPr/>
          </a:p>
        </p:txBody>
      </p:sp>
      <p:sp>
        <p:nvSpPr>
          <p:cNvPr id="380" name="Google Shape;380;p43"/>
          <p:cNvSpPr txBox="1"/>
          <p:nvPr/>
        </p:nvSpPr>
        <p:spPr>
          <a:xfrm>
            <a:off x="4038600" y="2667000"/>
            <a:ext cx="2743200" cy="5540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000"/>
              <a:buFont typeface="Times New Roman"/>
              <a:buNone/>
            </a:pPr>
            <a:r>
              <a:rPr b="0" i="0" lang="en-US" sz="3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dang tay nối lại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44"/>
          <p:cNvSpPr txBox="1"/>
          <p:nvPr>
            <p:ph type="ctrTitle"/>
          </p:nvPr>
        </p:nvSpPr>
        <p:spPr>
          <a:xfrm>
            <a:off x="3181350" y="1028701"/>
            <a:ext cx="3714750" cy="1103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lang="en-US" sz="32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Câu 8: </a:t>
            </a:r>
            <a:r>
              <a:rPr lang="en-US" sz="32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Đi tìm cao độ </a:t>
            </a:r>
            <a:endParaRPr sz="3200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386" name="Google Shape;386;p44"/>
          <p:cNvGrpSpPr/>
          <p:nvPr/>
        </p:nvGrpSpPr>
        <p:grpSpPr>
          <a:xfrm>
            <a:off x="2838450" y="2343150"/>
            <a:ext cx="6629400" cy="571500"/>
            <a:chOff x="228600" y="1981200"/>
            <a:chExt cx="8839200" cy="762000"/>
          </a:xfrm>
        </p:grpSpPr>
        <p:sp>
          <p:nvSpPr>
            <p:cNvPr id="387" name="Google Shape;387;p44"/>
            <p:cNvSpPr/>
            <p:nvPr/>
          </p:nvSpPr>
          <p:spPr>
            <a:xfrm>
              <a:off x="228600" y="1981200"/>
              <a:ext cx="1143000" cy="762000"/>
            </a:xfrm>
            <a:prstGeom prst="rect">
              <a:avLst/>
            </a:prstGeom>
            <a:blipFill rotWithShape="1">
              <a:blip r:embed="rId3">
                <a:alphaModFix/>
              </a:blip>
              <a:tile algn="tl" flip="none" tx="0" sx="100000" ty="0" sy="100000"/>
            </a:blipFill>
            <a:ln cap="rnd" cmpd="sng" w="19050">
              <a:solidFill>
                <a:srgbClr val="698D1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3000" u="none" cap="none" strike="noStrik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Lá</a:t>
              </a:r>
              <a:endParaRPr b="1" i="0" sz="3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88" name="Google Shape;388;p44"/>
            <p:cNvSpPr/>
            <p:nvPr/>
          </p:nvSpPr>
          <p:spPr>
            <a:xfrm>
              <a:off x="1371600" y="1981200"/>
              <a:ext cx="1143000" cy="762000"/>
            </a:xfrm>
            <a:prstGeom prst="rect">
              <a:avLst/>
            </a:prstGeom>
            <a:blipFill rotWithShape="1">
              <a:blip r:embed="rId3">
                <a:alphaModFix/>
              </a:blip>
              <a:tile algn="tl" flip="none" tx="0" sx="100000" ty="0" sy="100000"/>
            </a:blipFill>
            <a:ln cap="rnd" cmpd="sng" w="19050">
              <a:solidFill>
                <a:srgbClr val="698D1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3000" u="none" cap="none" strike="noStrik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Đồ</a:t>
              </a:r>
              <a:endParaRPr b="1" i="0" sz="3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89" name="Google Shape;389;p44"/>
            <p:cNvSpPr/>
            <p:nvPr/>
          </p:nvSpPr>
          <p:spPr>
            <a:xfrm>
              <a:off x="2514600" y="1981200"/>
              <a:ext cx="1143000" cy="762000"/>
            </a:xfrm>
            <a:prstGeom prst="rect">
              <a:avLst/>
            </a:prstGeom>
            <a:blipFill rotWithShape="1">
              <a:blip r:embed="rId3">
                <a:alphaModFix/>
              </a:blip>
              <a:tile algn="tl" flip="none" tx="0" sx="100000" ty="0" sy="100000"/>
            </a:blipFill>
            <a:ln cap="rnd" cmpd="sng" w="19050">
              <a:solidFill>
                <a:srgbClr val="698D1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3000" u="none" cap="none" strike="noStrik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Pha</a:t>
              </a:r>
              <a:endParaRPr b="1" i="0" sz="3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90" name="Google Shape;390;p44"/>
            <p:cNvSpPr/>
            <p:nvPr/>
          </p:nvSpPr>
          <p:spPr>
            <a:xfrm>
              <a:off x="3657600" y="1981200"/>
              <a:ext cx="1981200" cy="762000"/>
            </a:xfrm>
            <a:prstGeom prst="rect">
              <a:avLst/>
            </a:prstGeom>
            <a:blipFill rotWithShape="1">
              <a:blip r:embed="rId3">
                <a:alphaModFix/>
              </a:blip>
              <a:tile algn="tl" flip="none" tx="0" sx="100000" ty="0" sy="100000"/>
            </a:blipFill>
            <a:ln cap="rnd" cmpd="sng" w="19050">
              <a:solidFill>
                <a:srgbClr val="698D1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400" u="none" cap="none" strike="noStrik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Pha Pha </a:t>
              </a:r>
              <a:endParaRPr b="1" i="0" sz="24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91" name="Google Shape;391;p44"/>
            <p:cNvSpPr/>
            <p:nvPr/>
          </p:nvSpPr>
          <p:spPr>
            <a:xfrm>
              <a:off x="5638800" y="1981200"/>
              <a:ext cx="1143000" cy="762000"/>
            </a:xfrm>
            <a:prstGeom prst="rect">
              <a:avLst/>
            </a:prstGeom>
            <a:blipFill rotWithShape="1">
              <a:blip r:embed="rId3">
                <a:alphaModFix/>
              </a:blip>
              <a:tile algn="tl" flip="none" tx="0" sx="100000" ty="0" sy="100000"/>
            </a:blipFill>
            <a:ln cap="rnd" cmpd="sng" w="19050">
              <a:solidFill>
                <a:srgbClr val="698D1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3000" u="none" cap="none" strike="noStrik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Pha</a:t>
              </a:r>
              <a:endParaRPr b="1" i="0" sz="3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92" name="Google Shape;392;p44">
              <a:hlinkClick action="ppaction://hlinksldjump" r:id="rId4"/>
            </p:cNvPr>
            <p:cNvSpPr/>
            <p:nvPr/>
          </p:nvSpPr>
          <p:spPr>
            <a:xfrm>
              <a:off x="6781800" y="1981200"/>
              <a:ext cx="1143000" cy="762000"/>
            </a:xfrm>
            <a:prstGeom prst="rect">
              <a:avLst/>
            </a:prstGeom>
            <a:blipFill rotWithShape="1">
              <a:blip r:embed="rId3">
                <a:alphaModFix/>
              </a:blip>
              <a:tile algn="tl" flip="none" tx="0" sx="100000" ty="0" sy="100000"/>
            </a:blipFill>
            <a:ln cap="rnd" cmpd="sng" w="19050">
              <a:solidFill>
                <a:srgbClr val="698D1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3000" u="none" cap="none" strike="noStrik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Đồ</a:t>
              </a:r>
              <a:endParaRPr b="1" i="0" sz="3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93" name="Google Shape;393;p44"/>
            <p:cNvSpPr/>
            <p:nvPr/>
          </p:nvSpPr>
          <p:spPr>
            <a:xfrm>
              <a:off x="7924800" y="1981200"/>
              <a:ext cx="1143000" cy="762000"/>
            </a:xfrm>
            <a:prstGeom prst="rect">
              <a:avLst/>
            </a:prstGeom>
            <a:blipFill rotWithShape="1">
              <a:blip r:embed="rId3">
                <a:alphaModFix/>
              </a:blip>
              <a:tile algn="tl" flip="none" tx="0" sx="100000" ty="0" sy="100000"/>
            </a:blipFill>
            <a:ln cap="rnd" cmpd="sng" w="19050">
              <a:solidFill>
                <a:srgbClr val="698D1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3000" u="none" cap="none" strike="noStrik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Lá</a:t>
              </a:r>
              <a:endParaRPr b="1" i="0" sz="3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pic>
        <p:nvPicPr>
          <p:cNvPr descr="cau 1" id="394" name="Google Shape;394;p44"/>
          <p:cNvPicPr preferRelativeResize="0"/>
          <p:nvPr/>
        </p:nvPicPr>
        <p:blipFill rotWithShape="1">
          <a:blip r:embed="rId5">
            <a:alphaModFix/>
          </a:blip>
          <a:srcRect b="53136" l="0" r="0" t="0"/>
          <a:stretch/>
        </p:blipFill>
        <p:spPr>
          <a:xfrm>
            <a:off x="2552700" y="3013076"/>
            <a:ext cx="6915150" cy="1901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45"/>
          <p:cNvSpPr txBox="1"/>
          <p:nvPr>
            <p:ph idx="4294967295" type="title"/>
          </p:nvPr>
        </p:nvSpPr>
        <p:spPr>
          <a:xfrm>
            <a:off x="6019800" y="1052513"/>
            <a:ext cx="61722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600"/>
              <a:buFont typeface="Times New Roman"/>
              <a:buNone/>
            </a:pPr>
            <a:r>
              <a:rPr b="1" lang="en-US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Hướng dẫn về nhà</a:t>
            </a:r>
            <a:endParaRPr/>
          </a:p>
        </p:txBody>
      </p:sp>
      <p:sp>
        <p:nvSpPr>
          <p:cNvPr id="400" name="Google Shape;400;p45"/>
          <p:cNvSpPr txBox="1"/>
          <p:nvPr/>
        </p:nvSpPr>
        <p:spPr>
          <a:xfrm>
            <a:off x="3352799" y="2286001"/>
            <a:ext cx="7176247" cy="777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Times New Roman"/>
              <a:buNone/>
            </a:pPr>
            <a:r>
              <a:rPr b="0" i="0" lang="en-US" sz="3200" u="none" cap="none" strike="noStrik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 Đọc nhạc, ghép lời thuần thục, kết hợp bộ gõ cơ thể nhịp  cho TĐN Số 3.</a:t>
            </a:r>
            <a:endParaRPr/>
          </a:p>
        </p:txBody>
      </p:sp>
      <p:sp>
        <p:nvSpPr>
          <p:cNvPr id="401" name="Google Shape;401;p45"/>
          <p:cNvSpPr txBox="1"/>
          <p:nvPr/>
        </p:nvSpPr>
        <p:spPr>
          <a:xfrm>
            <a:off x="3406586" y="3587176"/>
            <a:ext cx="7068671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Times New Roman"/>
              <a:buNone/>
            </a:pPr>
            <a:r>
              <a:rPr b="0" i="0" lang="en-US" sz="3200" u="none" cap="none" strike="noStrike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Xem trước bài học cho tiết tiếp theo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18wf9" id="402" name="Google Shape;402;p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18521" y="4764714"/>
            <a:ext cx="1422400" cy="974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3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46"/>
          <p:cNvSpPr/>
          <p:nvPr/>
        </p:nvSpPr>
        <p:spPr>
          <a:xfrm>
            <a:off x="3733799" y="1314450"/>
            <a:ext cx="5053361" cy="5905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>
                  <a:noFill/>
                </a:ln>
                <a:gradFill>
                  <a:gsLst>
                    <a:gs pos="0">
                      <a:srgbClr val="FFFF66">
                        <a:alpha val="76862"/>
                      </a:srgbClr>
                    </a:gs>
                    <a:gs pos="100000">
                      <a:srgbClr val="FF0000"/>
                    </a:gs>
                  </a:gsLst>
                  <a:path path="circle">
                    <a:fillToRect b="100%" r="100%"/>
                  </a:path>
                  <a:tileRect l="-100%" t="-100%"/>
                </a:gradFill>
                <a:latin typeface="Times New Roman"/>
              </a:rPr>
              <a:t>Bài học đến đây kết thúc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0"/>
          <p:cNvSpPr/>
          <p:nvPr/>
        </p:nvSpPr>
        <p:spPr>
          <a:xfrm>
            <a:off x="1524000" y="1176339"/>
            <a:ext cx="9144000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Tiết 10</a:t>
            </a:r>
            <a:r>
              <a:rPr b="0" i="0" lang="en-US" sz="36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Times New Roman"/>
              <a:buNone/>
            </a:pPr>
            <a:r>
              <a:rPr b="1" i="0" lang="en-US" sz="36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NHẠC LÍ: GIỚI THIỆU VỀ DỊCH GIỌNG</a:t>
            </a:r>
            <a:br>
              <a:rPr b="1" i="0" lang="en-US" sz="36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1" i="0" sz="3600" u="none" cap="none" strike="noStrik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61" name="Google Shape;161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95800" y="3846513"/>
            <a:ext cx="2857500" cy="2000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1"/>
          <p:cNvSpPr txBox="1"/>
          <p:nvPr>
            <p:ph idx="1" type="body"/>
          </p:nvPr>
        </p:nvSpPr>
        <p:spPr>
          <a:xfrm>
            <a:off x="1866900" y="3768516"/>
            <a:ext cx="8229600" cy="8369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55000" lnSpcReduction="20000"/>
          </a:bodyPr>
          <a:lstStyle/>
          <a:p>
            <a:pPr indent="-423863" lvl="1" marL="574675" rtl="0" algn="l">
              <a:spcBef>
                <a:spcPts val="0"/>
              </a:spcBef>
              <a:spcAft>
                <a:spcPts val="0"/>
              </a:spcAft>
              <a:buSzPct val="80000"/>
              <a:buNone/>
            </a:pPr>
            <a:r>
              <a:rPr lang="en-US" sz="51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Bài hát </a:t>
            </a:r>
            <a:r>
              <a:rPr i="1" lang="en-US" sz="51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Nối vòng tay lớn </a:t>
            </a:r>
            <a:r>
              <a:rPr lang="en-US" sz="51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muốn gửi đến chúng ta thông điệp gì? </a:t>
            </a:r>
            <a:endParaRPr/>
          </a:p>
          <a:p>
            <a:pPr indent="-36513" lvl="0" marL="36513" rtl="0" algn="l">
              <a:spcBef>
                <a:spcPts val="1000"/>
              </a:spcBef>
              <a:spcAft>
                <a:spcPts val="0"/>
              </a:spcAft>
              <a:buSzPct val="79999"/>
              <a:buNone/>
            </a:pPr>
            <a:r>
              <a:t/>
            </a:r>
            <a:endParaRPr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7" name="Google Shape;167;p21"/>
          <p:cNvSpPr txBox="1"/>
          <p:nvPr/>
        </p:nvSpPr>
        <p:spPr>
          <a:xfrm>
            <a:off x="2895600" y="152401"/>
            <a:ext cx="6477000" cy="777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Khởi động</a:t>
            </a:r>
            <a:endParaRPr b="1" i="0" sz="4500" u="none" cap="none" strike="noStrik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8" name="Google Shape;168;p21"/>
          <p:cNvSpPr/>
          <p:nvPr/>
        </p:nvSpPr>
        <p:spPr>
          <a:xfrm>
            <a:off x="2133600" y="4730541"/>
            <a:ext cx="8001000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Mọi người cùng đoàn kết ,nắm tay, kề sát bên nhau để tạo dựng cuộc sống yên vui, thanh bình vì một đất nước Việt Nam hòa bình, hạnh phúc.</a:t>
            </a:r>
            <a:endParaRPr b="0" i="0" sz="2400" u="none" cap="none" strike="noStrik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9" name="Google Shape;169;p21"/>
          <p:cNvSpPr txBox="1"/>
          <p:nvPr/>
        </p:nvSpPr>
        <p:spPr>
          <a:xfrm>
            <a:off x="2209800" y="1676401"/>
            <a:ext cx="762000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Nhạc sĩ Trịnh Công Sơn</a:t>
            </a:r>
            <a:endParaRPr b="0" i="0" sz="2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0" name="Google Shape;170;p21"/>
          <p:cNvSpPr txBox="1"/>
          <p:nvPr/>
        </p:nvSpPr>
        <p:spPr>
          <a:xfrm>
            <a:off x="2057400" y="2954426"/>
            <a:ext cx="754380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Giọng Mi thứ ( E moll)</a:t>
            </a:r>
            <a:endParaRPr b="0" i="0" sz="2400" u="none" cap="none" strike="noStrik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1" name="Google Shape;171;p21"/>
          <p:cNvSpPr txBox="1"/>
          <p:nvPr/>
        </p:nvSpPr>
        <p:spPr>
          <a:xfrm>
            <a:off x="2057400" y="1143001"/>
            <a:ext cx="77724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Bài hát </a:t>
            </a:r>
            <a:r>
              <a:rPr b="0" i="1" lang="en-US" sz="2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Nối vòng tay lớn </a:t>
            </a:r>
            <a:r>
              <a:rPr b="0" i="0" lang="en-US" sz="2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 nhạc sĩ nào sáng tác?</a:t>
            </a:r>
            <a:endParaRPr b="0" i="0" sz="2800" u="none" cap="none" strike="noStrike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2" name="Google Shape;172;p21"/>
          <p:cNvSpPr txBox="1"/>
          <p:nvPr/>
        </p:nvSpPr>
        <p:spPr>
          <a:xfrm>
            <a:off x="2057400" y="2362201"/>
            <a:ext cx="78486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Bài hát được Viết ở giọng gì?</a:t>
            </a:r>
            <a:endParaRPr b="0" i="0" sz="2800" u="none" cap="none" strike="noStrike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73" name="Google Shape;173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228600"/>
            <a:ext cx="304800" cy="30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2"/>
          <p:cNvSpPr txBox="1"/>
          <p:nvPr>
            <p:ph idx="1" type="body"/>
          </p:nvPr>
        </p:nvSpPr>
        <p:spPr>
          <a:xfrm>
            <a:off x="2990850" y="4401080"/>
            <a:ext cx="6648450" cy="8404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317500" lvl="1" marL="430213" rtl="0" algn="l">
              <a:spcBef>
                <a:spcPts val="0"/>
              </a:spcBef>
              <a:spcAft>
                <a:spcPts val="0"/>
              </a:spcAft>
              <a:buSzPct val="80000"/>
              <a:buNone/>
            </a:pPr>
            <a:r>
              <a:rPr lang="en-US" sz="28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6. Bài hát Nụ cười đoạn a được viết ở giọng gì?</a:t>
            </a:r>
            <a:endParaRPr/>
          </a:p>
          <a:p>
            <a:pPr indent="-26988" lvl="0" marL="26988" rtl="0" algn="l">
              <a:spcBef>
                <a:spcPts val="100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 sz="28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9" name="Google Shape;179;p22"/>
          <p:cNvSpPr txBox="1"/>
          <p:nvPr/>
        </p:nvSpPr>
        <p:spPr>
          <a:xfrm>
            <a:off x="3733800" y="376239"/>
            <a:ext cx="4857750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4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Khởi động</a:t>
            </a:r>
            <a:endParaRPr b="1" i="0" sz="4400" u="none" cap="none" strike="noStrik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0" name="Google Shape;180;p22"/>
          <p:cNvSpPr/>
          <p:nvPr/>
        </p:nvSpPr>
        <p:spPr>
          <a:xfrm>
            <a:off x="2838450" y="5123136"/>
            <a:ext cx="611505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Times New Roman"/>
              <a:buNone/>
            </a:pPr>
            <a:r>
              <a:rPr b="0" i="0" lang="en-US" sz="28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Đoạn a: Giọng Đô trưởng</a:t>
            </a:r>
            <a:endParaRPr b="0" i="0" sz="2800" u="none" cap="none" strike="noStrik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1" name="Google Shape;181;p22"/>
          <p:cNvSpPr txBox="1"/>
          <p:nvPr/>
        </p:nvSpPr>
        <p:spPr>
          <a:xfrm>
            <a:off x="3152775" y="1978865"/>
            <a:ext cx="5715000" cy="11695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Times New Roman"/>
              <a:buChar char="-"/>
            </a:pPr>
            <a:r>
              <a:rPr b="0" i="0" lang="en-US" sz="2800" u="none" cap="none" strike="noStrike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Nhạc Nga</a:t>
            </a:r>
            <a:endParaRPr b="0" i="0" sz="2800" u="none" cap="none" strike="noStrike">
              <a:solidFill>
                <a:srgbClr val="7030A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140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Times New Roman"/>
              <a:buChar char="-"/>
            </a:pPr>
            <a:r>
              <a:rPr b="0" i="0" lang="en-US" sz="2800" u="none" cap="none" strike="noStrike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Phỏng dịch: Phạm Tuyên</a:t>
            </a:r>
            <a:endParaRPr b="0" i="0" sz="28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2" name="Google Shape;182;p22"/>
          <p:cNvSpPr txBox="1"/>
          <p:nvPr/>
        </p:nvSpPr>
        <p:spPr>
          <a:xfrm>
            <a:off x="2990850" y="3729442"/>
            <a:ext cx="565785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Times New Roman"/>
              <a:buNone/>
            </a:pPr>
            <a:r>
              <a:rPr b="0" i="0" lang="en-US" sz="28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Nhịp </a:t>
            </a:r>
            <a:endParaRPr b="0" i="0" sz="2800" u="none" cap="none" strike="noStrik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3" name="Google Shape;183;p22"/>
          <p:cNvSpPr txBox="1"/>
          <p:nvPr/>
        </p:nvSpPr>
        <p:spPr>
          <a:xfrm>
            <a:off x="3124200" y="1111250"/>
            <a:ext cx="670560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Times New Roman"/>
              <a:buNone/>
            </a:pPr>
            <a:r>
              <a:rPr b="0" i="0" lang="en-US" sz="2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Bài hát Nụ cười nhạc của nước nào ? Nhạc sĩ Phỏng dịch?</a:t>
            </a:r>
            <a:endParaRPr/>
          </a:p>
        </p:txBody>
      </p:sp>
      <p:sp>
        <p:nvSpPr>
          <p:cNvPr id="184" name="Google Shape;184;p22"/>
          <p:cNvSpPr txBox="1"/>
          <p:nvPr/>
        </p:nvSpPr>
        <p:spPr>
          <a:xfrm>
            <a:off x="3051717" y="3206222"/>
            <a:ext cx="588645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Times New Roman"/>
              <a:buNone/>
            </a:pPr>
            <a:r>
              <a:rPr b="0" i="0" lang="en-US" sz="2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Bài hát được viết ở nhịp?</a:t>
            </a:r>
            <a:endParaRPr/>
          </a:p>
        </p:txBody>
      </p:sp>
      <p:pic>
        <p:nvPicPr>
          <p:cNvPr id="185" name="Google Shape;185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228600"/>
            <a:ext cx="304800" cy="30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Google Shape;190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84549" y="1065213"/>
            <a:ext cx="6194348" cy="100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" name="Google Shape;191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53401" y="3127222"/>
            <a:ext cx="6121662" cy="927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Google Shape;192;p2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722028" y="5313879"/>
            <a:ext cx="5853035" cy="10001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93" name="Google Shape;193;p23"/>
          <p:cNvGrpSpPr/>
          <p:nvPr/>
        </p:nvGrpSpPr>
        <p:grpSpPr>
          <a:xfrm>
            <a:off x="3524250" y="2400300"/>
            <a:ext cx="5314950" cy="457200"/>
            <a:chOff x="1143000" y="2057400"/>
            <a:chExt cx="6858000" cy="609600"/>
          </a:xfrm>
        </p:grpSpPr>
        <p:sp>
          <p:nvSpPr>
            <p:cNvPr id="194" name="Google Shape;194;p23"/>
            <p:cNvSpPr/>
            <p:nvPr/>
          </p:nvSpPr>
          <p:spPr>
            <a:xfrm>
              <a:off x="1143000" y="2057400"/>
              <a:ext cx="6858000" cy="609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1" i="0" sz="2400" u="none" cap="none" strike="noStrike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66"/>
                </a:buClr>
                <a:buSzPts val="2400"/>
                <a:buFont typeface="Times New Roman"/>
                <a:buNone/>
              </a:pPr>
              <a:r>
                <a:rPr b="1" i="0" lang="en-US" sz="2400" u="none" cap="none" strike="noStrike">
                  <a:solidFill>
                    <a:srgbClr val="000066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Khi dịch giọng cao lên một quãng 4 ( Đô       Pha) bài hát Nụ cười 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66"/>
                </a:buClr>
                <a:buSzPts val="2400"/>
                <a:buFont typeface="Times New Roman"/>
                <a:buNone/>
              </a:pPr>
              <a:r>
                <a:rPr b="1" i="0" lang="en-US" sz="2400" u="none" cap="none" strike="noStrike">
                  <a:solidFill>
                    <a:srgbClr val="000066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Sẽ ở giọng Pha trưởng.</a:t>
              </a:r>
              <a:endParaRPr/>
            </a:p>
          </p:txBody>
        </p:sp>
        <p:cxnSp>
          <p:nvCxnSpPr>
            <p:cNvPr id="195" name="Google Shape;195;p23"/>
            <p:cNvCxnSpPr/>
            <p:nvPr/>
          </p:nvCxnSpPr>
          <p:spPr>
            <a:xfrm>
              <a:off x="6049008" y="2362200"/>
              <a:ext cx="381000" cy="0"/>
            </a:xfrm>
            <a:prstGeom prst="straightConnector1">
              <a:avLst/>
            </a:pr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grpSp>
        <p:nvGrpSpPr>
          <p:cNvPr id="196" name="Google Shape;196;p23"/>
          <p:cNvGrpSpPr/>
          <p:nvPr/>
        </p:nvGrpSpPr>
        <p:grpSpPr>
          <a:xfrm>
            <a:off x="3961821" y="4244361"/>
            <a:ext cx="4877379" cy="796925"/>
            <a:chOff x="405473" y="4377538"/>
            <a:chExt cx="7792953" cy="609600"/>
          </a:xfrm>
        </p:grpSpPr>
        <p:sp>
          <p:nvSpPr>
            <p:cNvPr id="197" name="Google Shape;197;p23"/>
            <p:cNvSpPr/>
            <p:nvPr/>
          </p:nvSpPr>
          <p:spPr>
            <a:xfrm>
              <a:off x="405473" y="4377538"/>
              <a:ext cx="7792953" cy="609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66"/>
                </a:buClr>
                <a:buSzPts val="2400"/>
                <a:buFont typeface="Times New Roman"/>
                <a:buNone/>
              </a:pPr>
              <a:r>
                <a:rPr b="1" i="0" lang="en-US" sz="2400" u="none" cap="none" strike="noStrike">
                  <a:solidFill>
                    <a:srgbClr val="000066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Khi dịch giọng thấp xuống một quãng 3 ( Đô     La) bài hát 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66"/>
                </a:buClr>
                <a:buSzPts val="2400"/>
                <a:buFont typeface="Times New Roman"/>
                <a:buNone/>
              </a:pPr>
              <a:r>
                <a:rPr b="1" i="0" lang="en-US" sz="2400" u="none" cap="none" strike="noStrike">
                  <a:solidFill>
                    <a:srgbClr val="000066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Nụ cười  ở giọng La trưởng.</a:t>
              </a:r>
              <a:endParaRPr/>
            </a:p>
          </p:txBody>
        </p:sp>
        <p:cxnSp>
          <p:nvCxnSpPr>
            <p:cNvPr id="198" name="Google Shape;198;p23"/>
            <p:cNvCxnSpPr/>
            <p:nvPr/>
          </p:nvCxnSpPr>
          <p:spPr>
            <a:xfrm>
              <a:off x="7583222" y="4543253"/>
              <a:ext cx="335903" cy="4023"/>
            </a:xfrm>
            <a:prstGeom prst="straightConnector1">
              <a:avLst/>
            </a:pr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sp>
        <p:nvSpPr>
          <p:cNvPr id="199" name="Google Shape;199;p23"/>
          <p:cNvSpPr/>
          <p:nvPr/>
        </p:nvSpPr>
        <p:spPr>
          <a:xfrm>
            <a:off x="3449638" y="222250"/>
            <a:ext cx="5429250" cy="514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Ví dụ: Bài hát Nụ cười ở giọng Đô trưởng: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200" name="Google Shape;200;p23"/>
          <p:cNvSpPr/>
          <p:nvPr/>
        </p:nvSpPr>
        <p:spPr>
          <a:xfrm>
            <a:off x="3325813" y="968375"/>
            <a:ext cx="800100" cy="857250"/>
          </a:xfrm>
          <a:prstGeom prst="ellipse">
            <a:avLst/>
          </a:prstGeom>
          <a:noFill/>
          <a:ln cap="flat" cmpd="sng" w="571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1" name="Google Shape;201;p23"/>
          <p:cNvSpPr/>
          <p:nvPr/>
        </p:nvSpPr>
        <p:spPr>
          <a:xfrm>
            <a:off x="3526052" y="3026069"/>
            <a:ext cx="871537" cy="866775"/>
          </a:xfrm>
          <a:prstGeom prst="ellipse">
            <a:avLst/>
          </a:prstGeom>
          <a:noFill/>
          <a:ln cap="flat" cmpd="sng" w="571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2" name="Google Shape;202;p23"/>
          <p:cNvSpPr/>
          <p:nvPr/>
        </p:nvSpPr>
        <p:spPr>
          <a:xfrm>
            <a:off x="3748882" y="5115056"/>
            <a:ext cx="1143000" cy="971550"/>
          </a:xfrm>
          <a:prstGeom prst="ellipse">
            <a:avLst/>
          </a:prstGeom>
          <a:noFill/>
          <a:ln cap="flat" cmpd="sng" w="571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3" name="Google Shape;203;p23"/>
          <p:cNvSpPr txBox="1"/>
          <p:nvPr/>
        </p:nvSpPr>
        <p:spPr>
          <a:xfrm>
            <a:off x="1581150" y="1514476"/>
            <a:ext cx="1657350" cy="415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Times New Roman"/>
              <a:buNone/>
            </a:pPr>
            <a:r>
              <a:rPr b="1" i="0" lang="en-US" sz="21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Đô trưởng:</a:t>
            </a:r>
            <a:endParaRPr/>
          </a:p>
        </p:txBody>
      </p:sp>
      <p:sp>
        <p:nvSpPr>
          <p:cNvPr id="204" name="Google Shape;204;p23"/>
          <p:cNvSpPr txBox="1"/>
          <p:nvPr/>
        </p:nvSpPr>
        <p:spPr>
          <a:xfrm>
            <a:off x="1568450" y="3132139"/>
            <a:ext cx="1943100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Times New Roman"/>
              <a:buNone/>
            </a:pPr>
            <a:r>
              <a:rPr b="1" i="0" lang="en-US" sz="21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Pha trưởng:</a:t>
            </a:r>
            <a:endParaRPr/>
          </a:p>
        </p:txBody>
      </p:sp>
      <p:sp>
        <p:nvSpPr>
          <p:cNvPr id="205" name="Google Shape;205;p23"/>
          <p:cNvSpPr txBox="1"/>
          <p:nvPr/>
        </p:nvSpPr>
        <p:spPr>
          <a:xfrm>
            <a:off x="1638300" y="5214939"/>
            <a:ext cx="1600200" cy="414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Times New Roman"/>
              <a:buNone/>
            </a:pPr>
            <a:r>
              <a:rPr b="1" i="0" lang="en-US" sz="21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trưởng:</a:t>
            </a:r>
            <a:endParaRPr/>
          </a:p>
        </p:txBody>
      </p:sp>
      <p:sp>
        <p:nvSpPr>
          <p:cNvPr id="206" name="Google Shape;206;p23"/>
          <p:cNvSpPr/>
          <p:nvPr/>
        </p:nvSpPr>
        <p:spPr>
          <a:xfrm>
            <a:off x="3962401" y="1791885"/>
            <a:ext cx="516731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Cho  trời     sáng  lên  cùng  với    bao   nụ      cười</a:t>
            </a:r>
            <a:endParaRPr b="0" i="0" sz="1800" u="none" cap="none" strike="noStrik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7" name="Google Shape;207;p23"/>
          <p:cNvSpPr/>
          <p:nvPr/>
        </p:nvSpPr>
        <p:spPr>
          <a:xfrm>
            <a:off x="4125913" y="3892844"/>
            <a:ext cx="511844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Cho   trời     sáng  lên    cùng với   bao   nụ      cười</a:t>
            </a:r>
            <a:endParaRPr b="0" i="0" sz="1800" u="none" cap="none" strike="noStrik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8" name="Google Shape;208;p23"/>
          <p:cNvSpPr/>
          <p:nvPr/>
        </p:nvSpPr>
        <p:spPr>
          <a:xfrm>
            <a:off x="4459051" y="6129338"/>
            <a:ext cx="478531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Cho  trời   sáng lên  cùng với  bao   nụ       cười</a:t>
            </a:r>
            <a:endParaRPr b="0" i="0" sz="1800" u="none" cap="none" strike="noStrik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4"/>
          <p:cNvSpPr/>
          <p:nvPr/>
        </p:nvSpPr>
        <p:spPr>
          <a:xfrm>
            <a:off x="1638301" y="3060700"/>
            <a:ext cx="2574925" cy="939800"/>
          </a:xfrm>
          <a:prstGeom prst="ellipse">
            <a:avLst/>
          </a:prstGeom>
          <a:solidFill>
            <a:srgbClr val="FFC000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Dịch giọng</a:t>
            </a:r>
            <a:endParaRPr/>
          </a:p>
        </p:txBody>
      </p:sp>
      <p:sp>
        <p:nvSpPr>
          <p:cNvPr id="214" name="Google Shape;214;p24"/>
          <p:cNvSpPr/>
          <p:nvPr/>
        </p:nvSpPr>
        <p:spPr>
          <a:xfrm>
            <a:off x="4805364" y="2417764"/>
            <a:ext cx="1519237" cy="642937"/>
          </a:xfrm>
          <a:prstGeom prst="rightArrow">
            <a:avLst>
              <a:gd fmla="val 50000" name="adj1"/>
              <a:gd fmla="val 37042" name="adj2"/>
            </a:avLst>
          </a:prstGeom>
          <a:solidFill>
            <a:srgbClr val="0070C0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Thay đổi</a:t>
            </a:r>
            <a:endParaRPr/>
          </a:p>
        </p:txBody>
      </p:sp>
      <p:sp>
        <p:nvSpPr>
          <p:cNvPr id="215" name="Google Shape;215;p24"/>
          <p:cNvSpPr/>
          <p:nvPr/>
        </p:nvSpPr>
        <p:spPr>
          <a:xfrm>
            <a:off x="4822825" y="3897314"/>
            <a:ext cx="1862138" cy="625475"/>
          </a:xfrm>
          <a:prstGeom prst="rightArrow">
            <a:avLst>
              <a:gd fmla="val 50000" name="adj1"/>
              <a:gd fmla="val 37724" name="adj2"/>
            </a:avLst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Không thay đổi</a:t>
            </a:r>
            <a:endParaRPr b="1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6" name="Google Shape;216;p24"/>
          <p:cNvSpPr/>
          <p:nvPr/>
        </p:nvSpPr>
        <p:spPr>
          <a:xfrm>
            <a:off x="4195763" y="2800350"/>
            <a:ext cx="609600" cy="1379538"/>
          </a:xfrm>
          <a:prstGeom prst="leftBrace">
            <a:avLst>
              <a:gd fmla="val 8324" name="adj1"/>
              <a:gd fmla="val 50000" name="adj2"/>
            </a:avLst>
          </a:prstGeom>
          <a:solidFill>
            <a:srgbClr val="002060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17" name="Google Shape;217;p24"/>
          <p:cNvSpPr txBox="1"/>
          <p:nvPr/>
        </p:nvSpPr>
        <p:spPr>
          <a:xfrm>
            <a:off x="6324600" y="2493964"/>
            <a:ext cx="3200400" cy="460375"/>
          </a:xfrm>
          <a:prstGeom prst="rect">
            <a:avLst/>
          </a:prstGeom>
          <a:solidFill>
            <a:schemeClr val="lt1"/>
          </a:solidFill>
          <a:ln cap="rnd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Hóa biểu, tên nốt</a:t>
            </a:r>
            <a:endParaRPr b="1" i="0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8" name="Google Shape;218;p24"/>
          <p:cNvSpPr txBox="1"/>
          <p:nvPr/>
        </p:nvSpPr>
        <p:spPr>
          <a:xfrm>
            <a:off x="7554913" y="5183189"/>
            <a:ext cx="1187450" cy="300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19" name="Google Shape;219;p24"/>
          <p:cNvSpPr txBox="1"/>
          <p:nvPr/>
        </p:nvSpPr>
        <p:spPr>
          <a:xfrm>
            <a:off x="6702425" y="3806826"/>
            <a:ext cx="3886200" cy="830263"/>
          </a:xfrm>
          <a:prstGeom prst="rect">
            <a:avLst/>
          </a:prstGeom>
          <a:solidFill>
            <a:schemeClr val="lt1"/>
          </a:solidFill>
          <a:ln cap="rnd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Tiết tấu (trường độ), giai điệu, tính chất bài hát.</a:t>
            </a:r>
            <a:endParaRPr/>
          </a:p>
        </p:txBody>
      </p:sp>
      <p:sp>
        <p:nvSpPr>
          <p:cNvPr id="220" name="Google Shape;220;p24"/>
          <p:cNvSpPr/>
          <p:nvPr/>
        </p:nvSpPr>
        <p:spPr>
          <a:xfrm>
            <a:off x="1793876" y="1722439"/>
            <a:ext cx="6207125" cy="585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I. Nhạc lí: Giới thiệu về dịch giọng</a:t>
            </a:r>
            <a:endParaRPr/>
          </a:p>
        </p:txBody>
      </p:sp>
      <p:sp>
        <p:nvSpPr>
          <p:cNvPr id="221" name="Google Shape;221;p24"/>
          <p:cNvSpPr txBox="1"/>
          <p:nvPr/>
        </p:nvSpPr>
        <p:spPr>
          <a:xfrm>
            <a:off x="1581150" y="100013"/>
            <a:ext cx="9086850" cy="1138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Tiết 10: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Times New Roman"/>
              <a:buNone/>
            </a:pPr>
            <a:r>
              <a:rPr b="1" i="0" lang="en-US" sz="36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Nhạc lí: Giới thiệu về dịch giọng</a:t>
            </a:r>
            <a:endParaRPr b="1" i="0" sz="3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5"/>
          <p:cNvSpPr/>
          <p:nvPr/>
        </p:nvSpPr>
        <p:spPr>
          <a:xfrm>
            <a:off x="1695450" y="73026"/>
            <a:ext cx="8743950" cy="1508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Tiết 10</a:t>
            </a:r>
            <a:r>
              <a:rPr b="0" i="0" lang="en-US" sz="36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Times New Roman"/>
              <a:buNone/>
            </a:pPr>
            <a:r>
              <a:rPr b="1" i="0" lang="en-US" sz="28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NHẠC LÍ: GIỚI THIỆU VỀ DỊCH GIỌNG</a:t>
            </a:r>
            <a:br>
              <a:rPr b="1" i="0" lang="en-US" sz="28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8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TẬP ĐỌC NHẠC: GIỌNG PHA TRƯỞNG – TĐN Số 3</a:t>
            </a:r>
            <a:endParaRPr/>
          </a:p>
        </p:txBody>
      </p:sp>
      <p:sp>
        <p:nvSpPr>
          <p:cNvPr id="227" name="Google Shape;227;p25"/>
          <p:cNvSpPr/>
          <p:nvPr/>
        </p:nvSpPr>
        <p:spPr>
          <a:xfrm>
            <a:off x="1695450" y="1619250"/>
            <a:ext cx="744855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I. Nhạc lí: Giới thiệu về dịch giọng</a:t>
            </a:r>
            <a:endParaRPr b="1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8" name="Google Shape;228;p25"/>
          <p:cNvSpPr/>
          <p:nvPr/>
        </p:nvSpPr>
        <p:spPr>
          <a:xfrm>
            <a:off x="1990725" y="2211388"/>
            <a:ext cx="3429000" cy="1046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Khái niệm: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CC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29" name="Google Shape;229;p25"/>
          <p:cNvSpPr/>
          <p:nvPr/>
        </p:nvSpPr>
        <p:spPr>
          <a:xfrm>
            <a:off x="1528763" y="2890838"/>
            <a:ext cx="8780462" cy="2646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00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🖎</a:t>
            </a:r>
            <a:r>
              <a:rPr b="1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Dịch giọng là sự chuyển dịch độ cao thấp của một bài hát cho phù hợp với tầm cữ giọng của người hát.</a:t>
            </a:r>
            <a:endParaRPr/>
          </a:p>
          <a:p>
            <a:pPr indent="0" lvl="0" marL="0" marR="0" rtl="0" algn="just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descr="18wf9" id="230" name="Google Shape;23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29201" y="5132388"/>
            <a:ext cx="1420813" cy="9763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6"/>
          <p:cNvSpPr txBox="1"/>
          <p:nvPr/>
        </p:nvSpPr>
        <p:spPr>
          <a:xfrm>
            <a:off x="1524000" y="1222376"/>
            <a:ext cx="9086850" cy="1076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tập</a:t>
            </a:r>
            <a:r>
              <a:rPr b="1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Xác định giọng và dịch câu nhạc sau lên giọng Son trưởng?</a:t>
            </a:r>
            <a:endParaRPr/>
          </a:p>
        </p:txBody>
      </p:sp>
      <p:sp>
        <p:nvSpPr>
          <p:cNvPr id="236" name="Google Shape;236;p26"/>
          <p:cNvSpPr txBox="1"/>
          <p:nvPr/>
        </p:nvSpPr>
        <p:spPr>
          <a:xfrm>
            <a:off x="1673226" y="2289176"/>
            <a:ext cx="8994775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Times New Roman"/>
              <a:buNone/>
            </a:pPr>
            <a:r>
              <a:rPr b="1" i="0" lang="en-US" sz="28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Giọng đô trưởng- dịch lên giọng Son trưởng là quãng 5</a:t>
            </a:r>
            <a:endParaRPr/>
          </a:p>
        </p:txBody>
      </p:sp>
      <p:sp>
        <p:nvSpPr>
          <p:cNvPr id="237" name="Google Shape;237;p26"/>
          <p:cNvSpPr txBox="1"/>
          <p:nvPr/>
        </p:nvSpPr>
        <p:spPr>
          <a:xfrm>
            <a:off x="1673225" y="4505325"/>
            <a:ext cx="7941422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Giọng Son trưởng </a:t>
            </a:r>
            <a:endParaRPr b="1" i="0" sz="3200" u="none" cap="none" strike="noStrik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38" name="Google Shape;238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89112" y="2854325"/>
            <a:ext cx="8593137" cy="165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04988" y="5089526"/>
            <a:ext cx="8577262" cy="1641475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Google Shape;240;p26"/>
          <p:cNvSpPr txBox="1"/>
          <p:nvPr/>
        </p:nvSpPr>
        <p:spPr>
          <a:xfrm>
            <a:off x="1295400" y="85725"/>
            <a:ext cx="9086850" cy="1354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Tiết 10: </a:t>
            </a:r>
            <a:r>
              <a:rPr b="1" i="0" lang="en-US" sz="32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Nhạc lí: Giới thiệu về dịch giọng- tập đọc nhạc số giọng Pha trưởng- TĐN số 3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41" name="Google Shape;241;p26"/>
          <p:cNvCxnSpPr/>
          <p:nvPr/>
        </p:nvCxnSpPr>
        <p:spPr>
          <a:xfrm>
            <a:off x="2837329" y="3194471"/>
            <a:ext cx="1" cy="485354"/>
          </a:xfrm>
          <a:prstGeom prst="straightConnector1">
            <a:avLst/>
          </a:prstGeom>
          <a:noFill/>
          <a:ln cap="flat" cmpd="sng" w="28575">
            <a:solidFill>
              <a:srgbClr val="0C0C0C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Facet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