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58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4BD8-145F-4658-919A-816BF52A1FCE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0432-0F1A-4FCF-9D38-058CD20C8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CA771-3DB2-4394-AA33-A5C7A9EBDFA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0376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02BD5-241A-4F12-8016-9DCA73493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D136-27F6-41FA-8E3F-7105736CC779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C6FDA-5645-4248-8A2E-954F5E13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Trang%20t&#7843;i%20xu&#7889;ng\truyen%20dong\bo%20truyen%20xich(2).mpg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6988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411163"/>
            <a:ext cx="26670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ictur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670425"/>
            <a:ext cx="21844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icture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287463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Picture20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50" y="4038600"/>
            <a:ext cx="12922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47" descr="Green marble"/>
          <p:cNvSpPr>
            <a:spLocks noChangeArrowheads="1" noChangeShapeType="1" noTextEdit="1"/>
          </p:cNvSpPr>
          <p:nvPr/>
        </p:nvSpPr>
        <p:spPr bwMode="auto">
          <a:xfrm>
            <a:off x="3727450" y="409575"/>
            <a:ext cx="52324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CÔNG NGHỆ 8 </a:t>
            </a:r>
          </a:p>
        </p:txBody>
      </p:sp>
      <p:sp>
        <p:nvSpPr>
          <p:cNvPr id="3080" name="Google Shape;139;p15"/>
          <p:cNvSpPr txBox="1">
            <a:spLocks/>
          </p:cNvSpPr>
          <p:nvPr/>
        </p:nvSpPr>
        <p:spPr bwMode="auto">
          <a:xfrm>
            <a:off x="1658938" y="2149475"/>
            <a:ext cx="93313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ts val="3600"/>
              <a:buFont typeface="Times New Roman" panose="02020603050405020304" pitchFamily="18" charset="0"/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 DẪN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HS TỰ HỌC</a:t>
            </a:r>
          </a:p>
          <a:p>
            <a:pPr algn="ctr">
              <a:spcBef>
                <a:spcPct val="0"/>
              </a:spcBef>
              <a:buClr>
                <a:srgbClr val="FF0000"/>
              </a:buClr>
              <a:buSzPts val="36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ts val="3600"/>
              <a:buFont typeface="Times New Roman" panose="02020603050405020304" pitchFamily="18" charset="0"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vi-VN" altLang="en-US" sz="40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CHỦ ĐỀ:</a:t>
            </a:r>
            <a:br>
              <a:rPr lang="vi-VN" altLang="en-US" sz="40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en-US" alt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TRUYỀN VÀ BIẾN ĐỔI CHUYỂN ĐỘNG</a:t>
            </a:r>
            <a:r>
              <a:rPr lang="vi-VN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vi-VN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vi-VN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(Bài </a:t>
            </a:r>
            <a:r>
              <a:rPr lang="en-US" alt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29</a:t>
            </a:r>
            <a:r>
              <a:rPr lang="vi-VN" alt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30, 31</a:t>
            </a:r>
            <a:r>
              <a:rPr lang="vi-VN" alt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vi-VN" altLang="en-US" sz="40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73141"/>
      </p:ext>
    </p:extLst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06400" y="0"/>
            <a:ext cx="11277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I. </a:t>
            </a:r>
            <a:r>
              <a:rPr lang="en-US" altLang="zh-CN" sz="3600" u="sng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Tại sao cần truyền </a:t>
            </a:r>
            <a:r>
              <a:rPr lang="en-US" altLang="zh-CN" sz="36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 biến đổi chuyển </a:t>
            </a:r>
            <a:r>
              <a:rPr lang="en-US" altLang="zh-CN" sz="3600" u="sng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</p:txBody>
      </p:sp>
      <p:pic>
        <p:nvPicPr>
          <p:cNvPr id="139268" name="Picture 4" descr="NewBambo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800" y="1600200"/>
            <a:ext cx="7382933" cy="2286000"/>
          </a:xfrm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470400" y="1143001"/>
            <a:ext cx="772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12800" y="764857"/>
            <a:ext cx="802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>
                <a:solidFill>
                  <a:srgbClr val="CC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 quan sát cơ cấu truyền chuyển động của xe </a:t>
            </a:r>
            <a:r>
              <a:rPr lang="en-US" altLang="zh-CN" sz="2800" smtClean="0">
                <a:solidFill>
                  <a:srgbClr val="CC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đạp: </a:t>
            </a:r>
            <a:endParaRPr lang="en-US" altLang="zh-CN" sz="2800">
              <a:solidFill>
                <a:srgbClr val="CC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4368800" y="2514600"/>
            <a:ext cx="3657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4368800" y="4205817"/>
            <a:ext cx="3657600" cy="76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8026400" y="2834217"/>
            <a:ext cx="0" cy="1447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4368800" y="2895600"/>
            <a:ext cx="0" cy="1371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60779" y="1417528"/>
            <a:ext cx="38677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Xe đạp chuyển động được khi :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rục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 lực từ bàn đạp và chuyển động quay,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xích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có nhiệm vụ truyền chuyển động từ trục giữa đến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trục sau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 cho xe đạp chuyển động.</a:t>
            </a: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4267200" y="4038601"/>
            <a:ext cx="792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3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Trục sau      Xích         Trục giữa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 flipH="1">
            <a:off x="5181600" y="2971800"/>
            <a:ext cx="406400" cy="1128184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7112000" y="3124200"/>
            <a:ext cx="2438400" cy="1066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6502400" y="3443818"/>
            <a:ext cx="711200" cy="67098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58800" y="5455288"/>
            <a:ext cx="8991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1</a:t>
            </a:r>
            <a:r>
              <a:rPr lang="en-US" altLang="zh-CN" sz="3200" smtClean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Tại sao cần truyền </a:t>
            </a:r>
            <a:r>
              <a:rPr lang="en-US" altLang="zh-CN" sz="3200" smtClean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chuyển 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động? </a:t>
            </a:r>
          </a:p>
        </p:txBody>
      </p:sp>
    </p:spTree>
    <p:extLst>
      <p:ext uri="{BB962C8B-B14F-4D97-AF65-F5344CB8AC3E}">
        <p14:creationId xmlns:p14="http://schemas.microsoft.com/office/powerpoint/2010/main" val="40584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70" grpId="0"/>
      <p:bldP spid="139276" grpId="0"/>
      <p:bldP spid="13927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1910"/>
            <a:ext cx="6362700" cy="1723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Câu 2: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Quan sát hình 30.1, ghi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quỹ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chuyển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nhiệm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chi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1, 2, 3, 4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</a:rPr>
              <a:t>5 vào bảng mẫu (VD chi tiết 1).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đưa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30505"/>
            <a:ext cx="5840939" cy="42926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65178"/>
              </p:ext>
            </p:extLst>
          </p:nvPr>
        </p:nvGraphicFramePr>
        <p:xfrm>
          <a:off x="0" y="1857895"/>
          <a:ext cx="6362700" cy="3484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2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8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 lắc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lực</a:t>
                      </a:r>
                      <a:r>
                        <a:rPr lang="en-US" sz="2400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bàn chân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3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92100" y="5609221"/>
            <a:ext cx="9829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3</a:t>
            </a:r>
            <a:r>
              <a:rPr lang="en-US" altLang="zh-CN" sz="3600" smtClean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</a:t>
            </a:r>
            <a:r>
              <a:rPr lang="en-US" altLang="zh-CN" sz="360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Tại sao cần </a:t>
            </a:r>
            <a:r>
              <a:rPr lang="en-US" altLang="zh-CN" sz="3600" smtClean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biến đổi chuyển </a:t>
            </a:r>
            <a:r>
              <a:rPr lang="en-US" altLang="zh-CN" sz="360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động? </a:t>
            </a:r>
          </a:p>
        </p:txBody>
      </p:sp>
    </p:spTree>
    <p:extLst>
      <p:ext uri="{BB962C8B-B14F-4D97-AF65-F5344CB8AC3E}">
        <p14:creationId xmlns:p14="http://schemas.microsoft.com/office/powerpoint/2010/main" val="3078832624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9400" y="101600"/>
            <a:ext cx="11277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altLang="zh-CN" sz="36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 bộ truyền động 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8116" y="1493674"/>
            <a:ext cx="4775084" cy="3331534"/>
            <a:chOff x="431916" y="1009712"/>
            <a:chExt cx="4775084" cy="3331534"/>
          </a:xfrm>
        </p:grpSpPr>
        <p:pic>
          <p:nvPicPr>
            <p:cNvPr id="3" name="Picture 5" descr="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65"/>
            <a:stretch>
              <a:fillRect/>
            </a:stretch>
          </p:blipFill>
          <p:spPr bwMode="auto">
            <a:xfrm>
              <a:off x="431916" y="1009712"/>
              <a:ext cx="4775084" cy="286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781108" y="3879581"/>
              <a:ext cx="407670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latin typeface="Times New Roman" panose="02020603050405020304" pitchFamily="18" charset="0"/>
                  <a:ea typeface="SimSun" panose="02010600030101010101" pitchFamily="2" charset="-122"/>
                </a:rPr>
                <a:t>     </a:t>
              </a:r>
              <a:r>
                <a:rPr lang="en-US" altLang="zh-CN" sz="2400">
                  <a:solidFill>
                    <a:srgbClr val="CC33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</a:t>
              </a:r>
              <a:r>
                <a:rPr lang="en-US" altLang="zh-CN" sz="2400" smtClean="0">
                  <a:solidFill>
                    <a:srgbClr val="CC33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ộ truyền động của máy nổ</a:t>
              </a:r>
              <a:endPara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0800" y="1471376"/>
            <a:ext cx="4522611" cy="3399385"/>
            <a:chOff x="6502400" y="941860"/>
            <a:chExt cx="4522611" cy="3399385"/>
          </a:xfrm>
        </p:grpSpPr>
        <p:pic>
          <p:nvPicPr>
            <p:cNvPr id="6" name="Picture 21" descr="phongvh10112008BMWtM-02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0" y="941860"/>
              <a:ext cx="4522611" cy="293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725355" y="3879580"/>
              <a:ext cx="4076700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latin typeface="Times New Roman" panose="02020603050405020304" pitchFamily="18" charset="0"/>
                  <a:ea typeface="SimSun" panose="02010600030101010101" pitchFamily="2" charset="-122"/>
                </a:rPr>
                <a:t>     </a:t>
              </a:r>
              <a:r>
                <a:rPr lang="en-US" altLang="zh-CN" sz="2400">
                  <a:solidFill>
                    <a:srgbClr val="CC33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</a:t>
              </a:r>
              <a:r>
                <a:rPr lang="en-US" altLang="zh-CN" sz="2400" smtClean="0">
                  <a:solidFill>
                    <a:srgbClr val="CC33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ộ truyền động của xe máy</a:t>
              </a:r>
              <a:endParaRPr lang="en-US" altLang="zh-CN" sz="2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9400" y="5086988"/>
            <a:ext cx="11188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4</a:t>
            </a:r>
            <a:r>
              <a:rPr lang="en-US" altLang="zh-CN" sz="3600" smtClean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 Bộ truyền động của máy nổ khác gì với bộ truyền động của xe máy? Nêu cấu tạo của hai bộ truyền động này?</a:t>
            </a:r>
            <a:endParaRPr lang="en-US" altLang="zh-CN" sz="3600">
              <a:solidFill>
                <a:srgbClr val="CC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400" y="770399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Cấu tạo các bộ truyền </a:t>
            </a:r>
            <a:r>
              <a:rPr lang="en-US" altLang="zh-CN" sz="2800" u="sng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810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13010" y="302128"/>
            <a:ext cx="2265195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28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ộ truyền động ăn khớp.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6868" name="Group 21"/>
          <p:cNvGrpSpPr>
            <a:grpSpLocks/>
          </p:cNvGrpSpPr>
          <p:nvPr/>
        </p:nvGrpSpPr>
        <p:grpSpPr bwMode="auto">
          <a:xfrm>
            <a:off x="0" y="4036074"/>
            <a:ext cx="5407976" cy="655684"/>
            <a:chOff x="576" y="1728"/>
            <a:chExt cx="3552" cy="912"/>
          </a:xfrm>
        </p:grpSpPr>
        <p:sp>
          <p:nvSpPr>
            <p:cNvPr id="36869" name="Rectangle 18"/>
            <p:cNvSpPr>
              <a:spLocks noChangeArrowheads="1"/>
            </p:cNvSpPr>
            <p:nvPr/>
          </p:nvSpPr>
          <p:spPr bwMode="auto">
            <a:xfrm>
              <a:off x="576" y="1728"/>
              <a:ext cx="3552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 sz="2400">
                <a:ea typeface="SimSun" panose="02010600030101010101" pitchFamily="2" charset="-122"/>
              </a:endParaRPr>
            </a:p>
          </p:txBody>
        </p:sp>
        <p:grpSp>
          <p:nvGrpSpPr>
            <p:cNvPr id="36870" name="Group 20"/>
            <p:cNvGrpSpPr>
              <a:grpSpLocks/>
            </p:cNvGrpSpPr>
            <p:nvPr/>
          </p:nvGrpSpPr>
          <p:grpSpPr bwMode="auto">
            <a:xfrm>
              <a:off x="768" y="1750"/>
              <a:ext cx="3120" cy="842"/>
              <a:chOff x="768" y="1750"/>
              <a:chExt cx="3120" cy="842"/>
            </a:xfrm>
          </p:grpSpPr>
          <p:pic>
            <p:nvPicPr>
              <p:cNvPr id="3687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767"/>
                <a:ext cx="600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87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1787"/>
                <a:ext cx="1680" cy="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2730" y="2031"/>
                <a:ext cx="192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</a:p>
            </p:txBody>
          </p:sp>
          <p:pic>
            <p:nvPicPr>
              <p:cNvPr id="36874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750"/>
                <a:ext cx="836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185673" y="4832672"/>
            <a:ext cx="58440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Trong đó:  - i là tỉ số truyền</a:t>
            </a:r>
          </a:p>
          <a:p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	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      - n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1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là tốc độ quay của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đĩa 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dẫn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n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2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: tốc độ quay của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đĩa 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bị dẫn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.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Z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1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: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Số răng của đĩa dẫn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Z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2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: Số răng của đĩa bị dẫn </a:t>
            </a:r>
            <a:endParaRPr lang="en-US" altLang="zh-CN" sz="2400">
              <a:solidFill>
                <a:srgbClr val="1818FF"/>
              </a:solidFill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3729449"/>
            <a:ext cx="5324901" cy="7574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7162800" y="1528763"/>
            <a:ext cx="1593850" cy="1557337"/>
            <a:chOff x="1296" y="528"/>
            <a:chExt cx="1292" cy="1308"/>
          </a:xfrm>
        </p:grpSpPr>
        <p:pic>
          <p:nvPicPr>
            <p:cNvPr id="15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529"/>
              <a:ext cx="128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1296" y="528"/>
              <a:ext cx="1292" cy="1292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10434638" y="1871663"/>
            <a:ext cx="1141412" cy="1027112"/>
            <a:chOff x="3504" y="816"/>
            <a:chExt cx="860" cy="863"/>
          </a:xfrm>
        </p:grpSpPr>
        <p:pic>
          <p:nvPicPr>
            <p:cNvPr id="18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818"/>
              <a:ext cx="845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3504" y="816"/>
              <a:ext cx="860" cy="860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7848600" y="1533525"/>
            <a:ext cx="3200400" cy="357188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7696200" y="2895600"/>
            <a:ext cx="3276600" cy="17145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>
            <a:off x="7239000" y="2286000"/>
            <a:ext cx="1447800" cy="222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7735887" y="1706129"/>
            <a:ext cx="447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3300" baseline="-25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0788806" y="1878920"/>
            <a:ext cx="447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3300" baseline="-25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10452100" y="2384425"/>
            <a:ext cx="1130300" cy="1587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9572104" y="1107282"/>
            <a:ext cx="140069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33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altLang="zh-CN" sz="33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bd</a:t>
            </a:r>
            <a:r>
              <a:rPr lang="en-US" altLang="zh-CN" sz="1400" smtClean="0">
                <a:ea typeface="SimSun" panose="02010600030101010101" pitchFamily="2" charset="-122"/>
              </a:rPr>
              <a:t> </a:t>
            </a:r>
            <a:r>
              <a:rPr lang="en-US" altLang="zh-CN" sz="33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n</a:t>
            </a:r>
            <a:r>
              <a:rPr lang="en-US" altLang="zh-CN" sz="33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altLang="zh-CN" sz="3300" baseline="-2500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6715124" y="3192547"/>
            <a:ext cx="1244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33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altLang="zh-CN" sz="33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sz="1400">
                <a:ea typeface="SimSun" panose="02010600030101010101" pitchFamily="2" charset="-122"/>
              </a:rPr>
              <a:t> </a:t>
            </a:r>
            <a:r>
              <a:rPr lang="en-US" altLang="zh-CN" sz="33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n</a:t>
            </a:r>
            <a:r>
              <a:rPr lang="en-US" altLang="zh-CN" sz="3300" baseline="-250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altLang="zh-CN" sz="33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altLang="zh-CN" sz="1400">
              <a:ea typeface="SimSun" panose="02010600030101010101" pitchFamily="2" charset="-122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 flipV="1">
            <a:off x="7150100" y="2724907"/>
            <a:ext cx="95250" cy="6377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10788806" y="1555503"/>
            <a:ext cx="372907" cy="297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134331" y="4641463"/>
            <a:ext cx="613513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Trong đó: 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 - i là tỉ số truyền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n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1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là tốc độ quay của bánh dẫn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n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2</a:t>
            </a:r>
            <a:r>
              <a:rPr lang="en-US" altLang="zh-CN" sz="2400">
                <a:solidFill>
                  <a:srgbClr val="1818FF"/>
                </a:solidFill>
                <a:ea typeface="SimSun" panose="02010600030101010101" pitchFamily="2" charset="-122"/>
              </a:rPr>
              <a:t>: tốc độ quay của bánh bị dẫn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.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D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1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: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 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 là đường kính của bánh dẫn</a:t>
            </a:r>
          </a:p>
          <a:p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	      - D</a:t>
            </a:r>
            <a:r>
              <a:rPr lang="en-US" altLang="zh-CN" sz="2400" baseline="-25000" smtClean="0">
                <a:solidFill>
                  <a:srgbClr val="1818FF"/>
                </a:solidFill>
                <a:ea typeface="SimSun" panose="02010600030101010101" pitchFamily="2" charset="-122"/>
              </a:rPr>
              <a:t>2</a:t>
            </a:r>
            <a:r>
              <a:rPr lang="en-US" altLang="zh-CN" sz="2400" smtClean="0">
                <a:solidFill>
                  <a:srgbClr val="1818FF"/>
                </a:solidFill>
                <a:ea typeface="SimSun" panose="02010600030101010101" pitchFamily="2" charset="-122"/>
              </a:rPr>
              <a:t>: là đường kính của bánh bị dẫn </a:t>
            </a:r>
            <a:endParaRPr lang="en-US" altLang="zh-CN" sz="2400">
              <a:solidFill>
                <a:srgbClr val="1818FF"/>
              </a:solidFill>
              <a:ea typeface="SimSun" panose="02010600030101010101" pitchFamily="2" charset="-122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644130" y="3387297"/>
            <a:ext cx="1278311" cy="5890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smtClean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Đĩa </a:t>
            </a:r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</a:p>
        </p:txBody>
      </p:sp>
      <p:pic>
        <p:nvPicPr>
          <p:cNvPr id="43" name="bo truyen xich(2)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70" y="1379398"/>
            <a:ext cx="2904088" cy="1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ne 10"/>
          <p:cNvSpPr>
            <a:spLocks noChangeShapeType="1"/>
          </p:cNvSpPr>
          <p:nvPr/>
        </p:nvSpPr>
        <p:spPr bwMode="auto">
          <a:xfrm flipH="1" flipV="1">
            <a:off x="2258090" y="25273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171054" y="2108399"/>
            <a:ext cx="562271" cy="91380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H="1" flipV="1">
            <a:off x="3309524" y="2630385"/>
            <a:ext cx="801946" cy="71568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1762214" y="3219394"/>
            <a:ext cx="929754" cy="5890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smtClean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Xích</a:t>
            </a:r>
            <a:endParaRPr lang="en-US" altLang="zh-CN" sz="2400">
              <a:solidFill>
                <a:srgbClr val="FF0066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-34259" y="2630385"/>
            <a:ext cx="1542230" cy="5890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Đĩa bị </a:t>
            </a:r>
            <a:r>
              <a:rPr lang="en-US" altLang="zh-CN" sz="2400" smtClean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endParaRPr lang="en-US" altLang="zh-CN" sz="2400">
              <a:solidFill>
                <a:srgbClr val="FF0066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3316566" y="-37509"/>
            <a:ext cx="51181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II. </a:t>
            </a:r>
            <a:r>
              <a:rPr lang="en-US" altLang="zh-CN" sz="36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 bộ truyền động :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04239" y="589612"/>
            <a:ext cx="571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u="sng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28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Tỉ số truyền (i) các bộ truyền động</a:t>
            </a:r>
            <a:endParaRPr lang="en-US" sz="2800"/>
          </a:p>
        </p:txBody>
      </p:sp>
      <p:cxnSp>
        <p:nvCxnSpPr>
          <p:cNvPr id="5" name="Straight Connector 4"/>
          <p:cNvCxnSpPr>
            <a:stCxn id="50" idx="2"/>
          </p:cNvCxnSpPr>
          <p:nvPr/>
        </p:nvCxnSpPr>
        <p:spPr>
          <a:xfrm>
            <a:off x="5864125" y="1112832"/>
            <a:ext cx="11491" cy="5701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9926805" y="173010"/>
            <a:ext cx="2265195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altLang="zh-CN" sz="28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ộ truyền động ma sát.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15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84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23" grpId="0"/>
      <p:bldP spid="24" grpId="0"/>
      <p:bldP spid="26" grpId="0"/>
      <p:bldP spid="27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399" y="1"/>
            <a:ext cx="11595101" cy="7154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5 </a:t>
            </a:r>
            <a:r>
              <a:rPr lang="en-US" altLang="zh-CN" sz="3600" b="1" u="sng" smtClean="0">
                <a:latin typeface="Times New Roman" panose="02020603050405020304" pitchFamily="18" charset="0"/>
                <a:ea typeface="SimSun" panose="02010600030101010101" pitchFamily="2" charset="-122"/>
              </a:rPr>
              <a:t>(Bài tập liên quan đến tỉ số truyền)</a:t>
            </a:r>
            <a:r>
              <a:rPr lang="en-US" altLang="zh-CN" sz="3600" u="sng" smtClean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altLang="zh-CN" sz="3600" u="sng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23850" y="579914"/>
            <a:ext cx="11372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  <a:ea typeface="SimSun" panose="02010600030101010101" pitchFamily="2" charset="-122"/>
              </a:rPr>
              <a:t>Đĩa xích của xe đạp có 50 răng, đĩa líp có 20 răng. Tính tỉ số truyền </a:t>
            </a:r>
            <a:r>
              <a:rPr lang="en-US" altLang="zh-CN" sz="3600" smtClean="0">
                <a:latin typeface="Times New Roman" panose="02020603050405020304" pitchFamily="18" charset="0"/>
                <a:ea typeface="SimSun" panose="02010600030101010101" pitchFamily="2" charset="-122"/>
              </a:rPr>
              <a:t>i?</a:t>
            </a:r>
          </a:p>
        </p:txBody>
      </p:sp>
      <p:sp>
        <p:nvSpPr>
          <p:cNvPr id="37900" name="Text Box 1"/>
          <p:cNvSpPr txBox="1">
            <a:spLocks noChangeArrowheads="1"/>
          </p:cNvSpPr>
          <p:nvPr/>
        </p:nvSpPr>
        <p:spPr bwMode="auto">
          <a:xfrm>
            <a:off x="7391400" y="3377687"/>
            <a:ext cx="27124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Giải:</a:t>
            </a:r>
          </a:p>
          <a:p>
            <a:r>
              <a:rPr lang="en-US" altLang="zh-CN" sz="320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Tỉ số truyền i là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………………….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………………….</a:t>
            </a:r>
          </a:p>
          <a:p>
            <a:endParaRPr lang="en-US" altLang="zh-CN" sz="3200" smtClean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13200" y="2642456"/>
            <a:ext cx="3378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Gợi ý làm bài:</a:t>
            </a:r>
            <a:endParaRPr lang="en-US" altLang="zh-CN" sz="3600">
              <a:solidFill>
                <a:srgbClr val="CC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30177" y="3288787"/>
            <a:ext cx="479612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Cho biết: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n1 là ………………….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n2 là ………………….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Z1 là …………………. = 50 răng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Z2 là …………………. = 20 răng</a:t>
            </a:r>
          </a:p>
          <a:p>
            <a:r>
              <a:rPr lang="en-US" altLang="zh-CN" sz="3200" smtClean="0">
                <a:ea typeface="SimSun" panose="02010600030101010101" pitchFamily="2" charset="-122"/>
              </a:rPr>
              <a:t>i là tỉ số truyền. i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9" y="1717410"/>
            <a:ext cx="113792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 ý: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Đ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ĩa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nhận lực 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trực tiếp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từ bàn chân 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là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đĩa dẫn (đĩa xích) , đĩa </a:t>
            </a:r>
            <a:r>
              <a:rPr lang="en-US" altLang="zh-CN" sz="3200" smtClean="0">
                <a:latin typeface="Times New Roman" panose="02020603050405020304" pitchFamily="18" charset="0"/>
                <a:ea typeface="SimSun" panose="02010600030101010101" pitchFamily="2" charset="-122"/>
              </a:rPr>
              <a:t>líp là đĩa bị dẫn.</a:t>
            </a:r>
            <a:endParaRPr lang="en-US" altLang="zh-CN" sz="3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236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305677" y="977049"/>
            <a:ext cx="5605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 CẤU TAY QUAY – CON TRƯỢT</a:t>
            </a:r>
          </a:p>
        </p:txBody>
      </p:sp>
      <p:sp>
        <p:nvSpPr>
          <p:cNvPr id="21512" name="Text Box 51"/>
          <p:cNvSpPr txBox="1">
            <a:spLocks noChangeArrowheads="1"/>
          </p:cNvSpPr>
          <p:nvPr/>
        </p:nvSpPr>
        <p:spPr bwMode="auto">
          <a:xfrm>
            <a:off x="365276" y="1217828"/>
            <a:ext cx="2243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Cấu tạo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65276" y="17414"/>
            <a:ext cx="996763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III. </a:t>
            </a:r>
            <a:r>
              <a:rPr lang="en-US" altLang="zh-CN" sz="3600" u="sng" smtClean="0">
                <a:solidFill>
                  <a:srgbClr val="99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 số cơ cấu biến đổi chuyển động:</a:t>
            </a:r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103173" y="440490"/>
            <a:ext cx="11341100" cy="8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tịnh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>
          <a:xfrm>
            <a:off x="249977" y="3342546"/>
            <a:ext cx="4717478" cy="2388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6: </a:t>
            </a: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 sát hình cấu tạo của cơ cấu tay quay con trượt hãy cho biết tên của các thành phần 1, 2, 3, 4 trong cơ cấu?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8742" y="1418331"/>
            <a:ext cx="5001240" cy="2503992"/>
            <a:chOff x="923415" y="1716486"/>
            <a:chExt cx="5001240" cy="2503992"/>
          </a:xfrm>
        </p:grpSpPr>
        <p:sp>
          <p:nvSpPr>
            <p:cNvPr id="85036" name="Text Box 44"/>
            <p:cNvSpPr txBox="1">
              <a:spLocks noChangeArrowheads="1"/>
            </p:cNvSpPr>
            <p:nvPr/>
          </p:nvSpPr>
          <p:spPr bwMode="auto">
            <a:xfrm>
              <a:off x="2663950" y="3420557"/>
              <a:ext cx="812800" cy="66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733"/>
                <a:t>1</a:t>
              </a:r>
            </a:p>
          </p:txBody>
        </p:sp>
        <p:sp>
          <p:nvSpPr>
            <p:cNvPr id="85038" name="Text Box 46"/>
            <p:cNvSpPr txBox="1">
              <a:spLocks noChangeArrowheads="1"/>
            </p:cNvSpPr>
            <p:nvPr/>
          </p:nvSpPr>
          <p:spPr bwMode="auto">
            <a:xfrm>
              <a:off x="3515971" y="1716486"/>
              <a:ext cx="411374" cy="66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733"/>
                <a:t>2</a:t>
              </a:r>
            </a:p>
          </p:txBody>
        </p:sp>
        <p:sp>
          <p:nvSpPr>
            <p:cNvPr id="85040" name="Text Box 48"/>
            <p:cNvSpPr txBox="1">
              <a:spLocks noChangeArrowheads="1"/>
            </p:cNvSpPr>
            <p:nvPr/>
          </p:nvSpPr>
          <p:spPr bwMode="auto">
            <a:xfrm>
              <a:off x="3927345" y="3553692"/>
              <a:ext cx="812800" cy="66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733"/>
                <a:t>3</a:t>
              </a:r>
            </a:p>
          </p:txBody>
        </p:sp>
        <p:sp>
          <p:nvSpPr>
            <p:cNvPr id="85042" name="Text Box 50"/>
            <p:cNvSpPr txBox="1">
              <a:spLocks noChangeArrowheads="1"/>
            </p:cNvSpPr>
            <p:nvPr/>
          </p:nvSpPr>
          <p:spPr bwMode="auto">
            <a:xfrm>
              <a:off x="5111855" y="3495147"/>
              <a:ext cx="812800" cy="66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733"/>
                <a:t>4</a:t>
              </a:r>
            </a:p>
          </p:txBody>
        </p:sp>
        <p:sp>
          <p:nvSpPr>
            <p:cNvPr id="21516" name="Line 110"/>
            <p:cNvSpPr>
              <a:spLocks noChangeShapeType="1"/>
            </p:cNvSpPr>
            <p:nvPr/>
          </p:nvSpPr>
          <p:spPr bwMode="auto">
            <a:xfrm flipH="1">
              <a:off x="3193297" y="2177365"/>
              <a:ext cx="394633" cy="223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23415" y="2096674"/>
              <a:ext cx="4700575" cy="1765141"/>
              <a:chOff x="1020956" y="4073388"/>
              <a:chExt cx="5778500" cy="2012655"/>
            </a:xfrm>
          </p:grpSpPr>
          <p:sp>
            <p:nvSpPr>
              <p:cNvPr id="21567" name="Rectangle 33"/>
              <p:cNvSpPr>
                <a:spLocks noChangeArrowheads="1"/>
              </p:cNvSpPr>
              <p:nvPr/>
            </p:nvSpPr>
            <p:spPr bwMode="auto">
              <a:xfrm rot="5400000">
                <a:off x="5962400" y="4829266"/>
                <a:ext cx="590643" cy="59168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568" name="Oval 10"/>
              <p:cNvSpPr>
                <a:spLocks noChangeArrowheads="1"/>
              </p:cNvSpPr>
              <p:nvPr/>
            </p:nvSpPr>
            <p:spPr bwMode="auto">
              <a:xfrm rot="5400000">
                <a:off x="1113504" y="3980840"/>
                <a:ext cx="1905000" cy="20900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/>
                  <a:t>  </a:t>
                </a:r>
              </a:p>
            </p:txBody>
          </p:sp>
          <p:grpSp>
            <p:nvGrpSpPr>
              <p:cNvPr id="21570" name="Group 15"/>
              <p:cNvGrpSpPr>
                <a:grpSpLocks/>
              </p:cNvGrpSpPr>
              <p:nvPr/>
            </p:nvGrpSpPr>
            <p:grpSpPr bwMode="auto">
              <a:xfrm rot="5400000">
                <a:off x="4696883" y="3488278"/>
                <a:ext cx="1008529" cy="3196617"/>
                <a:chOff x="3072" y="624"/>
                <a:chExt cx="432" cy="1248"/>
              </a:xfrm>
            </p:grpSpPr>
            <p:sp>
              <p:nvSpPr>
                <p:cNvPr id="21575" name="Rectangle 16"/>
                <p:cNvSpPr>
                  <a:spLocks noChangeArrowheads="1"/>
                </p:cNvSpPr>
                <p:nvPr/>
              </p:nvSpPr>
              <p:spPr bwMode="auto">
                <a:xfrm>
                  <a:off x="3072" y="624"/>
                  <a:ext cx="432" cy="1248"/>
                </a:xfrm>
                <a:prstGeom prst="rect">
                  <a:avLst/>
                </a:prstGeom>
                <a:solidFill>
                  <a:srgbClr val="66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576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8" y="672"/>
                  <a:ext cx="240" cy="11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1571" name="Rectangle 18"/>
              <p:cNvSpPr>
                <a:spLocks noChangeArrowheads="1"/>
              </p:cNvSpPr>
              <p:nvPr/>
            </p:nvSpPr>
            <p:spPr bwMode="auto">
              <a:xfrm rot="5400000">
                <a:off x="5472325" y="4805920"/>
                <a:ext cx="590643" cy="59168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1572" name="Group 19"/>
              <p:cNvGrpSpPr>
                <a:grpSpLocks/>
              </p:cNvGrpSpPr>
              <p:nvPr/>
            </p:nvGrpSpPr>
            <p:grpSpPr bwMode="auto">
              <a:xfrm rot="6460178">
                <a:off x="4212572" y="3134431"/>
                <a:ext cx="335264" cy="3073670"/>
                <a:chOff x="3264" y="781"/>
                <a:chExt cx="96" cy="1200"/>
              </a:xfrm>
            </p:grpSpPr>
            <p:sp>
              <p:nvSpPr>
                <p:cNvPr id="21573" name="Rectangle 20"/>
                <p:cNvSpPr>
                  <a:spLocks noChangeArrowheads="1"/>
                </p:cNvSpPr>
                <p:nvPr/>
              </p:nvSpPr>
              <p:spPr bwMode="auto">
                <a:xfrm>
                  <a:off x="3290" y="829"/>
                  <a:ext cx="48" cy="1152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574" name="Oval 21"/>
                <p:cNvSpPr>
                  <a:spLocks noChangeArrowheads="1"/>
                </p:cNvSpPr>
                <p:nvPr/>
              </p:nvSpPr>
              <p:spPr bwMode="auto">
                <a:xfrm>
                  <a:off x="3264" y="78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1515" name="Line 109"/>
              <p:cNvSpPr>
                <a:spLocks noChangeShapeType="1"/>
              </p:cNvSpPr>
              <p:nvPr/>
            </p:nvSpPr>
            <p:spPr bwMode="auto">
              <a:xfrm flipV="1">
                <a:off x="5196212" y="5247843"/>
                <a:ext cx="346518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21517" name="Line 111"/>
              <p:cNvSpPr>
                <a:spLocks noChangeShapeType="1"/>
              </p:cNvSpPr>
              <p:nvPr/>
            </p:nvSpPr>
            <p:spPr bwMode="auto">
              <a:xfrm flipH="1" flipV="1">
                <a:off x="6538253" y="5546694"/>
                <a:ext cx="15310" cy="2867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21569" name="Group 11"/>
              <p:cNvGrpSpPr>
                <a:grpSpLocks/>
              </p:cNvGrpSpPr>
              <p:nvPr/>
            </p:nvGrpSpPr>
            <p:grpSpPr bwMode="auto">
              <a:xfrm rot="2906101">
                <a:off x="2336420" y="3882941"/>
                <a:ext cx="356184" cy="1424861"/>
                <a:chOff x="3242" y="1977"/>
                <a:chExt cx="144" cy="580"/>
              </a:xfrm>
            </p:grpSpPr>
            <p:sp>
              <p:nvSpPr>
                <p:cNvPr id="21577" name="Rectangle 12"/>
                <p:cNvSpPr>
                  <a:spLocks noChangeArrowheads="1"/>
                </p:cNvSpPr>
                <p:nvPr/>
              </p:nvSpPr>
              <p:spPr bwMode="auto">
                <a:xfrm>
                  <a:off x="3260" y="2055"/>
                  <a:ext cx="105" cy="419"/>
                </a:xfrm>
                <a:prstGeom prst="rect">
                  <a:avLst/>
                </a:prstGeom>
                <a:solidFill>
                  <a:srgbClr val="33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578" name="Oval 13"/>
                <p:cNvSpPr>
                  <a:spLocks noChangeArrowheads="1"/>
                </p:cNvSpPr>
                <p:nvPr/>
              </p:nvSpPr>
              <p:spPr bwMode="auto">
                <a:xfrm>
                  <a:off x="3242" y="2413"/>
                  <a:ext cx="144" cy="14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1579" name="Oval 14"/>
                <p:cNvSpPr>
                  <a:spLocks noChangeArrowheads="1"/>
                </p:cNvSpPr>
                <p:nvPr/>
              </p:nvSpPr>
              <p:spPr bwMode="auto">
                <a:xfrm>
                  <a:off x="3242" y="1977"/>
                  <a:ext cx="144" cy="14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21514" name="Line 104"/>
            <p:cNvSpPr>
              <a:spLocks noChangeShapeType="1"/>
            </p:cNvSpPr>
            <p:nvPr/>
          </p:nvSpPr>
          <p:spPr bwMode="auto">
            <a:xfrm flipH="1" flipV="1">
              <a:off x="2006340" y="2656806"/>
              <a:ext cx="756127" cy="10735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9797" y="2638698"/>
              <a:ext cx="261458" cy="384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A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11532" y="2068881"/>
              <a:ext cx="258506" cy="37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B</a:t>
              </a:r>
            </a:p>
          </p:txBody>
        </p:sp>
      </p:grpSp>
      <p:pic>
        <p:nvPicPr>
          <p:cNvPr id="82" name="Picture 17" descr="con truot d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6460" y="745901"/>
            <a:ext cx="1534802" cy="35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2"/>
          <p:cNvSpPr txBox="1">
            <a:spLocks noChangeArrowheads="1"/>
          </p:cNvSpPr>
          <p:nvPr/>
        </p:nvSpPr>
        <p:spPr>
          <a:xfrm>
            <a:off x="5799909" y="3342110"/>
            <a:ext cx="6145416" cy="268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24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 sát hoạt động của cơ cấu tay quay con trượt hãy điền những nội dung còn thiếu vào nguyên lý sau:</a:t>
            </a:r>
          </a:p>
          <a:p>
            <a:pPr algn="just"/>
            <a:r>
              <a:rPr lang="en-US" sz="2400" b="1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tay quay 1 ……. quanh trục A, đầu B của thanh chuyền chuyển động ……. , làm cho con trượt 3 chuyển động ……….. qua lại trên giá </a:t>
            </a:r>
            <a:r>
              <a:rPr lang="en-US" sz="24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ỡ 4. </a:t>
            </a:r>
            <a:endParaRPr lang="en-US" sz="2400" b="1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400" b="1" smtClean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6804840" y="1233879"/>
            <a:ext cx="3767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Nguyên lý hoạt động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116582" y="5818523"/>
            <a:ext cx="9680422" cy="533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Cấu tay quay con trượt được ứng dụng trong những loại máy nào? </a:t>
            </a:r>
          </a:p>
        </p:txBody>
      </p:sp>
    </p:spTree>
    <p:extLst>
      <p:ext uri="{BB962C8B-B14F-4D97-AF65-F5344CB8AC3E}">
        <p14:creationId xmlns:p14="http://schemas.microsoft.com/office/powerpoint/2010/main" val="326229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thanh la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 flipH="1" flipV="1">
            <a:off x="7359589" y="1140797"/>
            <a:ext cx="2377500" cy="34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30563" y="0"/>
            <a:ext cx="11341100" cy="8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lắc: 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305677" y="882276"/>
            <a:ext cx="5605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CƠ CẤU TAY QUAY –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THANH LẮC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365276" y="1217828"/>
            <a:ext cx="2243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Cấu tạo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58741" y="4170526"/>
            <a:ext cx="4717478" cy="2388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Quan sát hình cấu tạo của cơ cấu tay quay thanh lắc hãy cho biết tên của các thành phần 1, 2, 3, 4 trong cơ cấu?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5615815" y="4015181"/>
            <a:ext cx="6145416" cy="2699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10: </a:t>
            </a:r>
            <a:r>
              <a:rPr lang="en-US" altLang="zh-CN" sz="2800" b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 sát hoạt động của cơ cấu tay quay con trượt hãy điền những nội dung còn thiếu vào nguyên lý sau:</a:t>
            </a:r>
          </a:p>
          <a:p>
            <a:pPr algn="just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Nếu tay quay là một khâu dẫn, khi  tay quay 1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đều quanh trục A, thông qua thanh truyền 2 làm thanh lắc 3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quanh trục D một góc nào đó</a:t>
            </a:r>
            <a:endParaRPr lang="en-US" altLang="zh-CN" sz="2800" b="1" smtClean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6804840" y="1233879"/>
            <a:ext cx="3767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Nguyên lý hoạt động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" y="1684384"/>
            <a:ext cx="3257523" cy="1947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388797" y="2723177"/>
            <a:ext cx="32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8899724" y="2736233"/>
            <a:ext cx="32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084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7" y="4058814"/>
            <a:ext cx="1624768" cy="23478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00" y="3599912"/>
            <a:ext cx="1921610" cy="2647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5" y="5232730"/>
            <a:ext cx="1711325" cy="1519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49799" y="310256"/>
            <a:ext cx="5292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  <a:sym typeface="inpin heiti" panose="00000500000000000000" pitchFamily="2" charset="-122"/>
              </a:rPr>
              <a:t>HƯỚNG DẪN TỰ HỌC</a:t>
            </a:r>
            <a:endParaRPr lang="zh-CN" altLang="en-US" sz="4000" dirty="0">
              <a:solidFill>
                <a:srgbClr val="FF0000"/>
              </a:solidFill>
              <a:latin typeface="Gungsuh" panose="02030600000101010101" pitchFamily="18" charset="-127"/>
              <a:ea typeface="Gungsuh" panose="02030600000101010101" pitchFamily="18" charset="-127"/>
              <a:sym typeface="inpin heiti" panose="00000500000000000000" pitchFamily="2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150972" y="1465991"/>
            <a:ext cx="827171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/>
            <a:r>
              <a:rPr lang="en-US" sz="3000" b="1" smtClean="0">
                <a:solidFill>
                  <a:srgbClr val="E200A7"/>
                </a:solidFill>
              </a:rPr>
              <a:t>- Các bạn tìm hiểu nội dung bài học và trả lời theo các câu hỏi định hướng trong bài giảng.</a:t>
            </a:r>
          </a:p>
          <a:p>
            <a:pPr eaLnBrk="1" hangingPunct="1"/>
            <a:r>
              <a:rPr lang="en-US" sz="3000" b="1" smtClean="0">
                <a:solidFill>
                  <a:srgbClr val="E200A7"/>
                </a:solidFill>
              </a:rPr>
              <a:t>- Ghi chú lại những nội dung khó, chưa hiểu để đặt câu hỏi trong tiết tương tác.</a:t>
            </a:r>
            <a:endParaRPr lang="en-US" sz="3000" b="1" dirty="0">
              <a:solidFill>
                <a:srgbClr val="E200A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07820" y="6583792"/>
            <a:ext cx="48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736</Words>
  <Application>Microsoft Office PowerPoint</Application>
  <PresentationFormat>Widescreen</PresentationFormat>
  <Paragraphs>101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Century Schoolbook</vt:lpstr>
      <vt:lpstr>等线</vt:lpstr>
      <vt:lpstr>Gungsuh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 (Bài tập liên quan đến tỉ số truyền):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</dc:creator>
  <cp:lastModifiedBy>Think</cp:lastModifiedBy>
  <cp:revision>25</cp:revision>
  <dcterms:created xsi:type="dcterms:W3CDTF">2021-10-19T06:43:20Z</dcterms:created>
  <dcterms:modified xsi:type="dcterms:W3CDTF">2021-10-23T09:29:21Z</dcterms:modified>
</cp:coreProperties>
</file>