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62" r:id="rId3"/>
    <p:sldId id="260" r:id="rId4"/>
    <p:sldId id="269" r:id="rId5"/>
    <p:sldId id="268" r:id="rId6"/>
    <p:sldId id="281" r:id="rId7"/>
    <p:sldId id="278" r:id="rId8"/>
    <p:sldId id="284" r:id="rId9"/>
    <p:sldId id="286" r:id="rId10"/>
    <p:sldId id="288" r:id="rId11"/>
    <p:sldId id="289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323"/>
    <a:srgbClr val="B7091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60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image" Target="../media/image8.emf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w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w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image" Target="../media/image38.emf"/><Relationship Id="rId16" Type="http://schemas.openxmlformats.org/officeDocument/2006/relationships/image" Target="../media/image52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8CB830-4750-4B80-9141-4EFE61C7BE66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C7A283-381D-4FE3-8D14-761071B39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7A283-381D-4FE3-8D14-761071B39B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3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5BA8-9962-49FE-BF0B-DF51E822079A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78CAA-0CC3-4E3E-8F93-67AFE1E34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800E-4C68-4644-9D6B-65E5B9919DD0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7290-0FBD-4E29-9B87-BEFD73F35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4AF0-B96A-43B1-96FB-6CC9654485DF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C17E-B275-4CE9-9959-34CE02F5C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BECC-0137-4784-92DE-DF8D8E042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D373-3B2F-4F6E-9F34-229E70429329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A3C-F4FE-4443-BF5D-A74079A92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C41A-95E7-4FBC-8A09-CA5A89BFC153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4714-D987-400B-8857-68069A2FE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DBE1-CE70-46EE-A40F-05568AB0DC8F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46B6-8241-4978-9F36-6760F9657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398E-1B3A-48FB-A903-D22F7079402E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EA4B-75D7-4C6A-ADD3-EACDD473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E3AA-C481-472E-B4A1-C21AB2D4361B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AFE0-BDA1-41FB-8759-569648FB2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189F-2FF2-48E7-9D05-9D65756D0E5D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9AC9-E840-4C13-AA6E-9830958DB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D722-594C-4E0D-A9FB-2B21D1A23372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3278-8FFE-4506-8415-C2EE28EBF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E83B-E978-4F5D-BC4D-67015C5C6A2E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A9420-9D45-4467-815E-CC5F3D79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73C43C-4C08-4121-B216-6CC9ECFA6F39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029B55-9E86-4E19-BB11-E74D56C1C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9" Type="http://schemas.openxmlformats.org/officeDocument/2006/relationships/image" Target="../media/image24.emf"/><Relationship Id="rId21" Type="http://schemas.openxmlformats.org/officeDocument/2006/relationships/image" Target="../media/image15.emf"/><Relationship Id="rId34" Type="http://schemas.openxmlformats.org/officeDocument/2006/relationships/oleObject" Target="../embeddings/oleObject17.bin"/><Relationship Id="rId42" Type="http://schemas.openxmlformats.org/officeDocument/2006/relationships/oleObject" Target="../embeddings/oleObject21.bin"/><Relationship Id="rId47" Type="http://schemas.openxmlformats.org/officeDocument/2006/relationships/image" Target="../media/image28.emf"/><Relationship Id="rId50" Type="http://schemas.openxmlformats.org/officeDocument/2006/relationships/oleObject" Target="../embeddings/oleObject25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9" Type="http://schemas.openxmlformats.org/officeDocument/2006/relationships/image" Target="../media/image19.emf"/><Relationship Id="rId11" Type="http://schemas.openxmlformats.org/officeDocument/2006/relationships/image" Target="../media/image10.e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23.emf"/><Relationship Id="rId40" Type="http://schemas.openxmlformats.org/officeDocument/2006/relationships/oleObject" Target="../embeddings/oleObject20.bin"/><Relationship Id="rId45" Type="http://schemas.openxmlformats.org/officeDocument/2006/relationships/image" Target="../media/image27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49" Type="http://schemas.openxmlformats.org/officeDocument/2006/relationships/image" Target="../media/image29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4" Type="http://schemas.openxmlformats.org/officeDocument/2006/relationships/oleObject" Target="../embeddings/oleObject22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8.e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oleObject" Target="../embeddings/oleObject24.bin"/><Relationship Id="rId8" Type="http://schemas.openxmlformats.org/officeDocument/2006/relationships/oleObject" Target="../embeddings/oleObject4.bin"/><Relationship Id="rId51" Type="http://schemas.openxmlformats.org/officeDocument/2006/relationships/image" Target="../media/image30.wmf"/><Relationship Id="rId3" Type="http://schemas.openxmlformats.org/officeDocument/2006/relationships/notesSlide" Target="../notesSlides/notesSlide1.xm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oleObject" Target="../embeddings/oleObject19.bin"/><Relationship Id="rId46" Type="http://schemas.openxmlformats.org/officeDocument/2006/relationships/oleObject" Target="../embeddings/oleObject23.bin"/><Relationship Id="rId20" Type="http://schemas.openxmlformats.org/officeDocument/2006/relationships/oleObject" Target="../embeddings/oleObject10.bin"/><Relationship Id="rId41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5.wmf"/><Relationship Id="rId3" Type="http://schemas.openxmlformats.org/officeDocument/2006/relationships/image" Target="../media/image36.gi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4.emf"/><Relationship Id="rId26" Type="http://schemas.openxmlformats.org/officeDocument/2006/relationships/image" Target="../media/image48.e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34" Type="http://schemas.openxmlformats.org/officeDocument/2006/relationships/image" Target="../media/image52.e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1.e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3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29" Type="http://schemas.openxmlformats.org/officeDocument/2006/relationships/oleObject" Target="../embeddings/oleObject4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47.emf"/><Relationship Id="rId32" Type="http://schemas.openxmlformats.org/officeDocument/2006/relationships/image" Target="../media/image51.e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49.emf"/><Relationship Id="rId10" Type="http://schemas.openxmlformats.org/officeDocument/2006/relationships/image" Target="../media/image40.emf"/><Relationship Id="rId19" Type="http://schemas.openxmlformats.org/officeDocument/2006/relationships/oleObject" Target="../embeddings/oleObject39.bin"/><Relationship Id="rId31" Type="http://schemas.openxmlformats.org/officeDocument/2006/relationships/oleObject" Target="../embeddings/oleObject45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2.emf"/><Relationship Id="rId22" Type="http://schemas.openxmlformats.org/officeDocument/2006/relationships/image" Target="../media/image46.emf"/><Relationship Id="rId27" Type="http://schemas.openxmlformats.org/officeDocument/2006/relationships/oleObject" Target="../embeddings/oleObject43.bin"/><Relationship Id="rId30" Type="http://schemas.openxmlformats.org/officeDocument/2006/relationships/image" Target="../media/image50.emf"/><Relationship Id="rId8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2697540"/>
            <a:ext cx="10287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CHÀO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MỪNG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CÁC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EM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THAM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GIA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TIẾT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HỌC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NGÀY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HÔM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17032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65"/>
          <p:cNvSpPr>
            <a:spLocks noChangeArrowheads="1"/>
          </p:cNvSpPr>
          <p:nvPr/>
        </p:nvSpPr>
        <p:spPr bwMode="auto">
          <a:xfrm>
            <a:off x="304800" y="10583"/>
            <a:ext cx="408940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vi-V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/31)</a:t>
            </a:r>
            <a:endParaRPr lang="en-US" altLang="vi-V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Box 19"/>
          <p:cNvSpPr txBox="1">
            <a:spLocks noChangeArrowheads="1"/>
          </p:cNvSpPr>
          <p:nvPr/>
        </p:nvSpPr>
        <p:spPr bwMode="auto">
          <a:xfrm>
            <a:off x="508000" y="762000"/>
            <a:ext cx="11176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≠ 0)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B.Q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R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333398" y="3429000"/>
            <a:ext cx="65501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= 0 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22"/>
          <p:cNvSpPr txBox="1">
            <a:spLocks noChangeArrowheads="1"/>
          </p:cNvSpPr>
          <p:nvPr/>
        </p:nvSpPr>
        <p:spPr bwMode="auto">
          <a:xfrm>
            <a:off x="323851" y="4495800"/>
            <a:ext cx="70439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≠ 0 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7"/>
          <p:cNvSpPr txBox="1">
            <a:spLocks noChangeArrowheads="1"/>
          </p:cNvSpPr>
          <p:nvPr/>
        </p:nvSpPr>
        <p:spPr bwMode="auto">
          <a:xfrm>
            <a:off x="457200" y="5540514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Bậc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R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hơn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so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bậc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4419600" cy="685800"/>
          </a:xfrm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b="1" i="1" u="sng" dirty="0" smtClean="0">
                <a:solidFill>
                  <a:srgbClr val="FF0000"/>
                </a:solidFill>
                <a:latin typeface="Times New Roman" pitchFamily="18" charset="0"/>
              </a:rPr>
              <a:t>toán thực tế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76546"/>
            <a:ext cx="1181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mảnh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2x</a:t>
            </a:r>
            <a:r>
              <a:rPr lang="pt-BR" sz="440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- 26x - 24</a:t>
            </a:r>
            <a:r>
              <a:rPr lang="en-US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4400" baseline="30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pt-BR" sz="440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 </a:t>
            </a:r>
            <a:r>
              <a:rPr lang="pt-BR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4x + 3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(m).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mảnh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x?</a:t>
            </a:r>
            <a:endParaRPr lang="vi-VN" sz="4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505200"/>
            <a:ext cx="9677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(2x</a:t>
            </a:r>
            <a:r>
              <a:rPr lang="pt-BR" sz="440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- 26x </a:t>
            </a:r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24) : (x</a:t>
            </a:r>
            <a:r>
              <a:rPr lang="pt-BR" sz="440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pt-BR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 4x + </a:t>
            </a:r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3) = </a:t>
            </a:r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(m)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924800" y="1550741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latin typeface="Times New Roman" pitchFamily="18" charset="0"/>
              </a:rPr>
              <a:t>2x</a:t>
            </a:r>
            <a:endParaRPr lang="en-US" sz="4800" baseline="30000" dirty="0">
              <a:latin typeface="Times New Roman" pitchFamily="18" charset="0"/>
            </a:endParaRPr>
          </a:p>
        </p:txBody>
      </p:sp>
      <p:sp>
        <p:nvSpPr>
          <p:cNvPr id="33811" name="Text Box 16"/>
          <p:cNvSpPr txBox="1">
            <a:spLocks noChangeArrowheads="1"/>
          </p:cNvSpPr>
          <p:nvPr/>
        </p:nvSpPr>
        <p:spPr bwMode="auto">
          <a:xfrm>
            <a:off x="1695450" y="209550"/>
            <a:ext cx="3867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Đặt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</a:rPr>
              <a:t>tính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 chia: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09850" y="933450"/>
            <a:ext cx="7905750" cy="3505200"/>
            <a:chOff x="2609850" y="933450"/>
            <a:chExt cx="7905750" cy="3505200"/>
          </a:xfrm>
        </p:grpSpPr>
        <p:sp>
          <p:nvSpPr>
            <p:cNvPr id="33812" name="Text Box 17"/>
            <p:cNvSpPr txBox="1">
              <a:spLocks noChangeArrowheads="1"/>
            </p:cNvSpPr>
            <p:nvPr/>
          </p:nvSpPr>
          <p:spPr bwMode="auto">
            <a:xfrm>
              <a:off x="2609850" y="971550"/>
              <a:ext cx="5562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 smtClean="0">
                  <a:latin typeface="Times New Roman" pitchFamily="18" charset="0"/>
                </a:rPr>
                <a:t>2x</a:t>
              </a:r>
              <a:r>
                <a:rPr lang="en-US" sz="4800" baseline="30000" dirty="0" err="1" smtClean="0">
                  <a:latin typeface="Times New Roman" pitchFamily="18" charset="0"/>
                </a:rPr>
                <a:t>3</a:t>
              </a:r>
              <a:r>
                <a:rPr lang="en-US" sz="4000" dirty="0" smtClean="0">
                  <a:latin typeface="Times New Roman" pitchFamily="18" charset="0"/>
                </a:rPr>
                <a:t> </a:t>
              </a:r>
              <a:r>
                <a:rPr lang="en-US" sz="4000" dirty="0">
                  <a:latin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</a:rPr>
                <a:t>        </a:t>
              </a:r>
              <a:r>
                <a:rPr lang="en-US" sz="4000" dirty="0" smtClean="0">
                  <a:latin typeface="Times New Roman" pitchFamily="18" charset="0"/>
                </a:rPr>
                <a:t>- </a:t>
              </a:r>
              <a:r>
                <a:rPr lang="en-US" sz="4000" dirty="0" err="1" smtClean="0">
                  <a:latin typeface="Times New Roman" pitchFamily="18" charset="0"/>
                </a:rPr>
                <a:t>2</a:t>
              </a:r>
              <a:r>
                <a:rPr lang="en-US" sz="4000" dirty="0" err="1" smtClean="0">
                  <a:latin typeface="Times New Roman" pitchFamily="18" charset="0"/>
                </a:rPr>
                <a:t>6x</a:t>
              </a:r>
              <a:r>
                <a:rPr lang="en-US" sz="4000" dirty="0" smtClean="0">
                  <a:latin typeface="Times New Roman" pitchFamily="18" charset="0"/>
                </a:rPr>
                <a:t>  </a:t>
              </a:r>
              <a:r>
                <a:rPr lang="en-US" sz="4000" dirty="0">
                  <a:latin typeface="Times New Roman" pitchFamily="18" charset="0"/>
                </a:rPr>
                <a:t>-  </a:t>
              </a:r>
              <a:r>
                <a:rPr lang="en-US" sz="4000" dirty="0" smtClean="0">
                  <a:latin typeface="Times New Roman" pitchFamily="18" charset="0"/>
                </a:rPr>
                <a:t>24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33813" name="Text Box 18"/>
            <p:cNvSpPr txBox="1">
              <a:spLocks noChangeArrowheads="1"/>
            </p:cNvSpPr>
            <p:nvPr/>
          </p:nvSpPr>
          <p:spPr bwMode="auto">
            <a:xfrm>
              <a:off x="7981950" y="952500"/>
              <a:ext cx="25336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4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x</a:t>
              </a:r>
              <a:r>
                <a:rPr lang="pt-BR" sz="4000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2 </a:t>
              </a:r>
              <a:r>
                <a:rPr lang="pt-BR" sz="4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+  4x + 3</a:t>
              </a:r>
              <a:endParaRPr lang="en-US" sz="4000" dirty="0">
                <a:latin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772400" y="933450"/>
              <a:ext cx="2590800" cy="3505200"/>
              <a:chOff x="7772400" y="933450"/>
              <a:chExt cx="2590800" cy="3505200"/>
            </a:xfrm>
          </p:grpSpPr>
          <p:sp>
            <p:nvSpPr>
              <p:cNvPr id="33814" name="Line 19"/>
              <p:cNvSpPr>
                <a:spLocks noChangeShapeType="1"/>
              </p:cNvSpPr>
              <p:nvPr/>
            </p:nvSpPr>
            <p:spPr bwMode="auto">
              <a:xfrm>
                <a:off x="7772400" y="933450"/>
                <a:ext cx="0" cy="3505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15" name="Line 20"/>
              <p:cNvSpPr>
                <a:spLocks noChangeShapeType="1"/>
              </p:cNvSpPr>
              <p:nvPr/>
            </p:nvSpPr>
            <p:spPr bwMode="auto">
              <a:xfrm>
                <a:off x="7772400" y="1581150"/>
                <a:ext cx="2590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600325" y="1447800"/>
            <a:ext cx="40263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latin typeface="Times New Roman" pitchFamily="18" charset="0"/>
              </a:rPr>
              <a:t>2</a:t>
            </a:r>
            <a:r>
              <a:rPr lang="en-US" sz="4000" dirty="0" err="1" smtClean="0">
                <a:latin typeface="Times New Roman" pitchFamily="18" charset="0"/>
              </a:rPr>
              <a:t>x</a:t>
            </a:r>
            <a:r>
              <a:rPr lang="en-US" sz="4800" baseline="30000" dirty="0" err="1" smtClean="0">
                <a:latin typeface="Times New Roman" pitchFamily="18" charset="0"/>
              </a:rPr>
              <a:t>3</a:t>
            </a:r>
            <a:r>
              <a:rPr lang="en-US" sz="4800" dirty="0" smtClean="0">
                <a:latin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</a:rPr>
              <a:t>+</a:t>
            </a:r>
            <a:r>
              <a:rPr lang="en-US" sz="48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8x</a:t>
            </a:r>
            <a:r>
              <a:rPr lang="en-US" sz="4000" baseline="30000" dirty="0" err="1" smtClean="0">
                <a:latin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</a:rPr>
              <a:t> + </a:t>
            </a:r>
            <a:r>
              <a:rPr lang="en-US" sz="4000" dirty="0" err="1" smtClean="0">
                <a:latin typeface="Times New Roman" pitchFamily="18" charset="0"/>
              </a:rPr>
              <a:t>6x</a:t>
            </a:r>
            <a:r>
              <a:rPr lang="en-US" sz="4000" dirty="0" smtClean="0">
                <a:latin typeface="Times New Roman" pitchFamily="18" charset="0"/>
              </a:rPr>
              <a:t>   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2743200" y="2209800"/>
            <a:ext cx="43434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3886200" y="3733800"/>
            <a:ext cx="329565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2209800" y="1219201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EB2323"/>
                </a:solidFill>
                <a:latin typeface="Calibri" pitchFamily="34" charset="0"/>
              </a:rPr>
              <a:t>–</a:t>
            </a:r>
            <a:endParaRPr lang="vi-VN" sz="4000">
              <a:solidFill>
                <a:srgbClr val="EB2323"/>
              </a:solidFill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505200" y="2133600"/>
            <a:ext cx="37337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</a:rPr>
              <a:t>8x</a:t>
            </a:r>
            <a:r>
              <a:rPr lang="en-US" sz="4800" baseline="30000" dirty="0" err="1" smtClean="0">
                <a:latin typeface="Times New Roman" pitchFamily="18" charset="0"/>
              </a:rPr>
              <a:t>2</a:t>
            </a:r>
            <a:r>
              <a:rPr lang="en-US" sz="4800" baseline="30000" dirty="0" smtClean="0">
                <a:latin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</a:rPr>
              <a:t>32x</a:t>
            </a:r>
            <a:r>
              <a:rPr lang="en-US" sz="4000" dirty="0" smtClean="0">
                <a:latin typeface="Times New Roman" pitchFamily="18" charset="0"/>
              </a:rPr>
              <a:t>  -  24</a:t>
            </a:r>
            <a:r>
              <a:rPr lang="en-US" sz="4800" baseline="30000" dirty="0" smtClean="0">
                <a:latin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 flipV="1">
            <a:off x="3200400" y="2609851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EB2323"/>
                </a:solidFill>
                <a:latin typeface="Calibri" pitchFamily="34" charset="0"/>
              </a:rPr>
              <a:t>–</a:t>
            </a:r>
            <a:endParaRPr lang="vi-VN" sz="4000" dirty="0">
              <a:solidFill>
                <a:srgbClr val="EB2323"/>
              </a:solidFill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610600" y="1524001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</a:rPr>
              <a:t>- 8</a:t>
            </a:r>
            <a:r>
              <a:rPr lang="en-US" sz="4000" dirty="0" smtClean="0">
                <a:latin typeface="Times New Roman" pitchFamily="18" charset="0"/>
              </a:rPr>
              <a:t> </a:t>
            </a:r>
            <a:endParaRPr lang="en-US" sz="4800" baseline="300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964597"/>
            <a:ext cx="344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sz="40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32x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 24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9948" y="3733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4285833"/>
            <a:ext cx="1158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(2x</a:t>
            </a:r>
            <a:r>
              <a:rPr lang="pt-BR" sz="440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- 26x </a:t>
            </a:r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24) : (x</a:t>
            </a:r>
            <a:r>
              <a:rPr lang="pt-BR" sz="440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pt-BR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 4x + </a:t>
            </a:r>
            <a:r>
              <a:rPr lang="pt-BR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3) = </a:t>
            </a:r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(m)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1600" y="55626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0" y="56167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 </a:t>
            </a: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33811" grpId="0"/>
      <p:bldP spid="5141" grpId="0"/>
      <p:bldP spid="5142" grpId="0" animBg="1"/>
      <p:bldP spid="5143" grpId="0" animBg="1"/>
      <p:bldP spid="5145" grpId="0"/>
      <p:bldP spid="5146" grpId="0"/>
      <p:bldP spid="5150" grpId="0"/>
      <p:bldP spid="5152" grpId="0"/>
      <p:bldP spid="4" grpId="0"/>
      <p:bldP spid="5" grpId="0"/>
      <p:bldP spid="30" grpId="0"/>
      <p:bldP spid="7" grpId="0"/>
      <p:bldP spid="7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257300"/>
            <a:ext cx="8763000" cy="5486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Xem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thuật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toán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đa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sắp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xếp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: 67, 68, 69/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tr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31(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sgk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).</a:t>
            </a:r>
          </a:p>
          <a:p>
            <a:pPr eaLnBrk="1" hangingPunct="1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Hướng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dẫn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68b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tr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31(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sgk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):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                     b) (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125x</a:t>
            </a:r>
            <a:r>
              <a:rPr lang="en-US" baseline="30000" dirty="0" err="1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+ 1 ) : (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5x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+ 1)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Ta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thấy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125x</a:t>
            </a:r>
            <a:r>
              <a:rPr lang="en-US" baseline="30000" dirty="0" err="1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+ 1 =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5x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+ 1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</a:rPr>
              <a:t>3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hằng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đẳng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= (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5x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+ 1).(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25x</a:t>
            </a:r>
            <a:r>
              <a:rPr lang="en-US" baseline="30000" dirty="0" err="1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5x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+ 1)</a:t>
            </a:r>
            <a:endParaRPr lang="en-US" baseline="30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Chuẩn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luyện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76600" y="457201"/>
            <a:ext cx="568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FF3300"/>
                </a:solidFill>
                <a:latin typeface="Times New Roman" pitchFamily="18" charset="0"/>
              </a:rPr>
              <a:t>Hướng dẫn về nhà</a:t>
            </a:r>
            <a:r>
              <a:rPr lang="en-US" sz="2800">
                <a:solidFill>
                  <a:srgbClr val="FFFFCC"/>
                </a:solidFill>
                <a:latin typeface=".VnBodoniH" pitchFamily="34" charset="0"/>
              </a:rPr>
              <a:t> </a:t>
            </a:r>
            <a:r>
              <a:rPr lang="en-US" sz="2800">
                <a:solidFill>
                  <a:srgbClr val="FFFFCC"/>
                </a:solidFill>
                <a:latin typeface=".VnExoticH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167820"/>
            <a:ext cx="9525000" cy="563231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79438"/>
            <a:r>
              <a:rPr 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defTabSz="579438"/>
            <a:endParaRPr lang="en-US" sz="6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79438"/>
            <a:r>
              <a:rPr lang="pt-BR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1/ Đặt phép chia 962 : 26</a:t>
            </a:r>
          </a:p>
          <a:p>
            <a:pPr algn="ctr" defTabSz="579438"/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79438"/>
            <a:r>
              <a:rPr lang="pt-BR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2/ Đặt phép chia 962 : 20 </a:t>
            </a:r>
            <a:endParaRPr lang="pt-BR" sz="6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79438"/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971800" y="609601"/>
            <a:ext cx="2819400" cy="2765425"/>
            <a:chOff x="2209800" y="2416314"/>
            <a:chExt cx="2819400" cy="2765286"/>
          </a:xfrm>
        </p:grpSpPr>
        <p:sp>
          <p:nvSpPr>
            <p:cNvPr id="17444" name="TextBox 4"/>
            <p:cNvSpPr txBox="1">
              <a:spLocks noChangeArrowheads="1"/>
            </p:cNvSpPr>
            <p:nvPr/>
          </p:nvSpPr>
          <p:spPr bwMode="auto">
            <a:xfrm>
              <a:off x="2209800" y="2416314"/>
              <a:ext cx="1143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962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505200" y="2590930"/>
              <a:ext cx="0" cy="259067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05200" y="3124303"/>
              <a:ext cx="152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7" name="TextBox 13"/>
            <p:cNvSpPr txBox="1">
              <a:spLocks noChangeArrowheads="1"/>
            </p:cNvSpPr>
            <p:nvPr/>
          </p:nvSpPr>
          <p:spPr bwMode="auto">
            <a:xfrm>
              <a:off x="3810000" y="2416314"/>
              <a:ext cx="838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26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95800" y="1273176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95600" y="1295401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14600" y="13716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1981200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95600" y="1958976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29000" y="1981201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00600" y="1295401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95600" y="2590801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182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590800" y="25908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0" y="3276600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29000" y="3276601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81200" y="3962401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962 = 26.37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934200" y="685801"/>
            <a:ext cx="2819400" cy="2765425"/>
            <a:chOff x="2209800" y="2416314"/>
            <a:chExt cx="2819400" cy="2765286"/>
          </a:xfrm>
        </p:grpSpPr>
        <p:sp>
          <p:nvSpPr>
            <p:cNvPr id="17440" name="TextBox 29"/>
            <p:cNvSpPr txBox="1">
              <a:spLocks noChangeArrowheads="1"/>
            </p:cNvSpPr>
            <p:nvPr/>
          </p:nvSpPr>
          <p:spPr bwMode="auto">
            <a:xfrm>
              <a:off x="2209800" y="2416314"/>
              <a:ext cx="1143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962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505200" y="2590930"/>
              <a:ext cx="0" cy="259067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05200" y="3124303"/>
              <a:ext cx="152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3" name="TextBox 32"/>
            <p:cNvSpPr txBox="1">
              <a:spLocks noChangeArrowheads="1"/>
            </p:cNvSpPr>
            <p:nvPr/>
          </p:nvSpPr>
          <p:spPr bwMode="auto">
            <a:xfrm>
              <a:off x="3733800" y="2416314"/>
              <a:ext cx="838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458200" y="1349376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934200" y="1371601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477000" y="14478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34200" y="2057400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58000" y="2035176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391400" y="2057401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763000" y="1371601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858000" y="2667001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160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553200" y="2667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10400" y="3352800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391400" y="3276601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172200" y="5334001"/>
            <a:ext cx="4191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962 = 20.48 + 2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6800" y="4872038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CHIA =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CHIA.THƯƠNG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24400" y="61722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CHIA =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CHIA.THƯƠNG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DƯ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372600" y="2158425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- CHIA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372600" y="2945250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</a:rPr>
              <a:t>NHÂN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448800" y="3834825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TRỪ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24" grpId="0"/>
      <p:bldP spid="25" grpId="0"/>
      <p:bldP spid="28" grpId="0"/>
      <p:bldP spid="36" grpId="0"/>
      <p:bldP spid="35" grpId="0"/>
      <p:bldP spid="37" grpId="0"/>
      <p:bldP spid="40" grpId="0"/>
      <p:bldP spid="41" grpId="0"/>
      <p:bldP spid="42" grpId="0"/>
      <p:bldP spid="43" grpId="0"/>
      <p:bldP spid="46" grpId="0"/>
      <p:bldP spid="47" grpId="0"/>
      <p:bldP spid="2" grpId="0"/>
      <p:bldP spid="48" grpId="0"/>
      <p:bldP spid="3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TextBox 4"/>
          <p:cNvSpPr txBox="1">
            <a:spLocks noChangeArrowheads="1"/>
          </p:cNvSpPr>
          <p:nvPr/>
        </p:nvSpPr>
        <p:spPr bwMode="auto">
          <a:xfrm>
            <a:off x="2057400" y="304801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chia : 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 rot="10800000" flipV="1">
            <a:off x="1119185" y="3657600"/>
            <a:ext cx="1076801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dirty="0">
                <a:solidFill>
                  <a:schemeClr val="tx2"/>
                </a:solidFill>
                <a:sym typeface="Wingdings" pitchFamily="2" charset="2"/>
              </a:rPr>
              <a:t></a:t>
            </a:r>
            <a:r>
              <a:rPr lang="pt-BR" sz="4400" dirty="0">
                <a:solidFill>
                  <a:srgbClr val="FF0000"/>
                </a:solidFill>
                <a:latin typeface="Times New Roman" pitchFamily="18" charset="0"/>
              </a:rPr>
              <a:t>Đối với phép chia đa thức một biến đã sắp xếp ta có thể làm tương tự như phép chia giữa 2 số tự nhiên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</a:rPr>
              <a:t>? Cách chia như thế nào</a:t>
            </a:r>
            <a:r>
              <a:rPr lang="pt-BR" sz="4400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61614028"/>
              </p:ext>
            </p:extLst>
          </p:nvPr>
        </p:nvGraphicFramePr>
        <p:xfrm>
          <a:off x="982663" y="1579563"/>
          <a:ext cx="99742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Equation" r:id="rId4" imgW="3060360" imgH="279360" progId="Equation.DSMT4">
                  <p:embed/>
                </p:oleObj>
              </mc:Choice>
              <mc:Fallback>
                <p:oleObj name="Equation" r:id="rId4" imgW="3060360" imgH="27936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579563"/>
                        <a:ext cx="997426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565501"/>
              </p:ext>
            </p:extLst>
          </p:nvPr>
        </p:nvGraphicFramePr>
        <p:xfrm>
          <a:off x="1119188" y="2590800"/>
          <a:ext cx="9753600" cy="1146177"/>
        </p:xfrm>
        <a:graphic>
          <a:graphicData uri="http://schemas.openxmlformats.org/drawingml/2006/table">
            <a:tbl>
              <a:tblPr/>
              <a:tblGrid>
                <a:gridCol w="9753600">
                  <a:extLst>
                    <a:ext uri="{9D8B030D-6E8A-4147-A177-3AD203B41FA5}">
                      <a16:colId xmlns:a16="http://schemas.microsoft.com/office/drawing/2014/main" val="1293364014"/>
                    </a:ext>
                  </a:extLst>
                </a:gridCol>
              </a:tblGrid>
              <a:tr h="11461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VD2:     </a:t>
                      </a:r>
                      <a:r>
                        <a:rPr kumimoji="0" lang="pt-BR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(5x</a:t>
                      </a:r>
                      <a:r>
                        <a:rPr kumimoji="0" lang="pt-BR" altLang="vi-VN" sz="4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t-BR" altLang="vi-VN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</a:t>
                      </a:r>
                      <a:r>
                        <a:rPr kumimoji="0" lang="pt-BR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3x</a:t>
                      </a:r>
                      <a:r>
                        <a:rPr kumimoji="0" lang="pt-BR" altLang="vi-VN" sz="4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t-BR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+ 7) : (x</a:t>
                      </a:r>
                      <a:r>
                        <a:rPr kumimoji="0" lang="pt-BR" altLang="vi-VN" sz="4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t-BR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+ 1)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8880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9982200" y="6477000"/>
            <a:ext cx="304800" cy="3810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1905000" y="1676400"/>
            <a:ext cx="8458200" cy="21224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6000" i="1" dirty="0">
                <a:solidFill>
                  <a:srgbClr val="FF3300"/>
                </a:solidFill>
                <a:latin typeface="Calibri" pitchFamily="34" charset="0"/>
              </a:rPr>
              <a:t>   </a:t>
            </a:r>
            <a:r>
              <a:rPr lang="en-US" sz="6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vi-VN" sz="6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12. CHIA ĐA THỨC   MỘT BIẾN ĐÃ SẮP XẾP</a:t>
            </a:r>
            <a:r>
              <a:rPr lang="vi-VN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/>
          <p:nvPr/>
        </p:nvSpPr>
        <p:spPr>
          <a:xfrm>
            <a:off x="6351590" y="5232400"/>
            <a:ext cx="555625" cy="3889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94188" y="4500565"/>
            <a:ext cx="8382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17852" y="3735390"/>
            <a:ext cx="962025" cy="4730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53263" y="2717800"/>
            <a:ext cx="684212" cy="5603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62200" y="2743200"/>
            <a:ext cx="838200" cy="5715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905390" y="1219201"/>
            <a:ext cx="2704711" cy="6624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endParaRPr lang="vi-V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1820863" y="762001"/>
            <a:ext cx="292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altLang="vi-V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76200"/>
            <a:ext cx="9008620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CHIA  ĐA THỨC MỘT BIẾN ĐÃ SẮP XẾP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257800" y="2286001"/>
            <a:ext cx="990600" cy="5047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H="1">
            <a:off x="7037390" y="2949575"/>
            <a:ext cx="9525" cy="920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>
            <a:off x="7037388" y="3321050"/>
            <a:ext cx="2286000" cy="20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476502" y="2857502"/>
          <a:ext cx="43672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7" name="Equation" r:id="rId4" imgW="1594035" imgH="158566" progId="Equation.DSMT4">
                  <p:embed/>
                </p:oleObj>
              </mc:Choice>
              <mc:Fallback>
                <p:oleObj name="Equation" r:id="rId4" imgW="1594035" imgH="158566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2" y="2857502"/>
                        <a:ext cx="43672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113588" y="2784477"/>
          <a:ext cx="22479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8" name="Equation" r:id="rId6" imgW="641165" imgH="158566" progId="Equation.3">
                  <p:embed/>
                </p:oleObj>
              </mc:Choice>
              <mc:Fallback>
                <p:oleObj name="Equation" r:id="rId6" imgW="641165" imgH="158566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588" y="2784477"/>
                        <a:ext cx="22479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037390" y="3298827"/>
          <a:ext cx="8350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9" name="Equation" r:id="rId8" imgW="215826" imgH="158566" progId="Equation.3">
                  <p:embed/>
                </p:oleObj>
              </mc:Choice>
              <mc:Fallback>
                <p:oleObj name="Equation" r:id="rId8" imgW="215826" imgH="158566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90" y="3298827"/>
                        <a:ext cx="8350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794627" y="3413125"/>
          <a:ext cx="9191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" name="Equation" r:id="rId10" imgW="260412" imgH="133196" progId="Equation.3">
                  <p:embed/>
                </p:oleObj>
              </mc:Choice>
              <mc:Fallback>
                <p:oleObj name="Equation" r:id="rId10" imgW="260412" imgH="133196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7" y="3413125"/>
                        <a:ext cx="9191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8712200" y="3389313"/>
          <a:ext cx="660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1" name="Equation" r:id="rId12" imgW="158614" imgH="120511" progId="Equation.3">
                  <p:embed/>
                </p:oleObj>
              </mc:Choice>
              <mc:Fallback>
                <p:oleObj name="Equation" r:id="rId12" imgW="158614" imgH="120511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2200" y="3389313"/>
                        <a:ext cx="660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389190" y="3298825"/>
          <a:ext cx="746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2" name="Equation" r:id="rId14" imgW="215826" imgH="158566" progId="Equation.3">
                  <p:embed/>
                </p:oleObj>
              </mc:Choice>
              <mc:Fallback>
                <p:oleObj name="Equation" r:id="rId14" imgW="215826" imgH="158566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90" y="3298825"/>
                        <a:ext cx="7461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074988" y="3321050"/>
          <a:ext cx="9826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3" name="Equation" r:id="rId16" imgW="304997" imgH="158566" progId="Equation.3">
                  <p:embed/>
                </p:oleObj>
              </mc:Choice>
              <mc:Fallback>
                <p:oleObj name="Equation" r:id="rId16" imgW="304997" imgH="158566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3321050"/>
                        <a:ext cx="9826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217988" y="3298825"/>
          <a:ext cx="1066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" name="Equation" r:id="rId18" imgW="330249" imgH="158566" progId="Equation.3">
                  <p:embed/>
                </p:oleObj>
              </mc:Choice>
              <mc:Fallback>
                <p:oleObj name="Equation" r:id="rId18" imgW="330249" imgH="158566" progId="Equation.3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3298825"/>
                        <a:ext cx="10668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91"/>
          <p:cNvSpPr>
            <a:spLocks noChangeShapeType="1"/>
          </p:cNvSpPr>
          <p:nvPr/>
        </p:nvSpPr>
        <p:spPr bwMode="auto">
          <a:xfrm>
            <a:off x="2312990" y="3756025"/>
            <a:ext cx="2916237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cxnSp>
        <p:nvCxnSpPr>
          <p:cNvPr id="31" name="Straight Connector 30"/>
          <p:cNvCxnSpPr/>
          <p:nvPr/>
        </p:nvCxnSpPr>
        <p:spPr>
          <a:xfrm>
            <a:off x="2305050" y="3365500"/>
            <a:ext cx="228600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280152" y="3787775"/>
          <a:ext cx="53181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" name="Equation" r:id="rId20" imgW="184261" imgH="133196" progId="Equation.3">
                  <p:embed/>
                </p:oleObj>
              </mc:Choice>
              <mc:Fallback>
                <p:oleObj name="Equation" r:id="rId20" imgW="184261" imgH="133196" progId="Equation.3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2" y="3787775"/>
                        <a:ext cx="53181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207000" y="3756025"/>
          <a:ext cx="1028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6" name="Equation" r:id="rId22" imgW="330249" imgH="133196" progId="Equation.3">
                  <p:embed/>
                </p:oleObj>
              </mc:Choice>
              <mc:Fallback>
                <p:oleObj name="Equation" r:id="rId22" imgW="330249" imgH="133196" progId="Equation.3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756025"/>
                        <a:ext cx="1028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154488" y="3735388"/>
          <a:ext cx="977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7" name="Equation" r:id="rId24" imgW="387461" imgH="158566" progId="Equation.3">
                  <p:embed/>
                </p:oleObj>
              </mc:Choice>
              <mc:Fallback>
                <p:oleObj name="Equation" r:id="rId24" imgW="387461" imgH="158566" progId="Equation.3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3735388"/>
                        <a:ext cx="977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074990" y="3735388"/>
          <a:ext cx="9350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8" name="Equation" r:id="rId26" imgW="304997" imgH="158566" progId="Equation.3">
                  <p:embed/>
                </p:oleObj>
              </mc:Choice>
              <mc:Fallback>
                <p:oleObj name="Equation" r:id="rId26" imgW="304997" imgH="158566" progId="Equation.3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90" y="3735388"/>
                        <a:ext cx="9350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91"/>
          <p:cNvSpPr>
            <a:spLocks noChangeShapeType="1"/>
          </p:cNvSpPr>
          <p:nvPr/>
        </p:nvSpPr>
        <p:spPr bwMode="auto">
          <a:xfrm>
            <a:off x="3124200" y="4524375"/>
            <a:ext cx="3684588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055938" y="4098925"/>
          <a:ext cx="933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9" name="Equation" r:id="rId28" imgW="304997" imgH="158566" progId="Equation.3">
                  <p:embed/>
                </p:oleObj>
              </mc:Choice>
              <mc:Fallback>
                <p:oleObj name="Equation" r:id="rId28" imgW="304997" imgH="158566" progId="Equation.3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4098925"/>
                        <a:ext cx="9334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121150" y="4156075"/>
          <a:ext cx="10112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0" name="Equation" r:id="rId30" imgW="400087" imgH="158566" progId="Equation.3">
                  <p:embed/>
                </p:oleObj>
              </mc:Choice>
              <mc:Fallback>
                <p:oleObj name="Equation" r:id="rId30" imgW="400087" imgH="158566" progId="Equation.3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4156075"/>
                        <a:ext cx="101123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229227" y="4156075"/>
          <a:ext cx="9747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1" name="Equation" r:id="rId32" imgW="330249" imgH="133196" progId="Equation.3">
                  <p:embed/>
                </p:oleObj>
              </mc:Choice>
              <mc:Fallback>
                <p:oleObj name="Equation" r:id="rId32" imgW="330249" imgH="133196" progId="Equation.3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7" y="4156075"/>
                        <a:ext cx="9747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573588" y="4487865"/>
          <a:ext cx="4873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2" name="Equation" r:id="rId34" imgW="133362" imgH="158566" progId="Equation.3">
                  <p:embed/>
                </p:oleObj>
              </mc:Choice>
              <mc:Fallback>
                <p:oleObj name="Equation" r:id="rId34" imgW="133362" imgH="158566" progId="Equation.3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4487865"/>
                        <a:ext cx="48736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994277" y="4570413"/>
          <a:ext cx="1052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3" name="Equation" r:id="rId36" imgW="266725" imgH="133196" progId="Equation.3">
                  <p:embed/>
                </p:oleObj>
              </mc:Choice>
              <mc:Fallback>
                <p:oleObj name="Equation" r:id="rId36" imgW="266725" imgH="133196" progId="Equation.3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7" y="4570413"/>
                        <a:ext cx="10525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232525" y="4570415"/>
          <a:ext cx="5730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4" name="Equation" r:id="rId38" imgW="184261" imgH="133196" progId="Equation.3">
                  <p:embed/>
                </p:oleObj>
              </mc:Choice>
              <mc:Fallback>
                <p:oleObj name="Equation" r:id="rId38" imgW="184261" imgH="133196" progId="Equation.3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4570415"/>
                        <a:ext cx="5730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>
            <a:off x="2846388" y="4156075"/>
            <a:ext cx="228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4545013" y="4826000"/>
          <a:ext cx="4873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" name="Equation" r:id="rId40" imgW="133362" imgH="158566" progId="Equation.3">
                  <p:embed/>
                </p:oleObj>
              </mc:Choice>
              <mc:Fallback>
                <p:oleObj name="Equation" r:id="rId40" imgW="133362" imgH="158566" progId="Equation.3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4826000"/>
                        <a:ext cx="4873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967290" y="4906963"/>
          <a:ext cx="1050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6" name="Equation" r:id="rId42" imgW="266725" imgH="133196" progId="Equation.3">
                  <p:embed/>
                </p:oleObj>
              </mc:Choice>
              <mc:Fallback>
                <p:oleObj name="Equation" r:id="rId42" imgW="266725" imgH="133196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90" y="4906963"/>
                        <a:ext cx="10509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203950" y="4906965"/>
          <a:ext cx="5730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" name="Equation" r:id="rId44" imgW="184261" imgH="133196" progId="Equation.3">
                  <p:embed/>
                </p:oleObj>
              </mc:Choice>
              <mc:Fallback>
                <p:oleObj name="Equation" r:id="rId44" imgW="184261" imgH="133196" progId="Equation.3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4906965"/>
                        <a:ext cx="5730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83"/>
          <p:cNvSpPr>
            <a:spLocks noChangeShapeType="1"/>
          </p:cNvSpPr>
          <p:nvPr/>
        </p:nvSpPr>
        <p:spPr bwMode="auto">
          <a:xfrm>
            <a:off x="4495800" y="5241927"/>
            <a:ext cx="2286000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cxnSp>
        <p:nvCxnSpPr>
          <p:cNvPr id="48" name="Straight Connector 47"/>
          <p:cNvCxnSpPr/>
          <p:nvPr/>
        </p:nvCxnSpPr>
        <p:spPr>
          <a:xfrm>
            <a:off x="4381500" y="4956175"/>
            <a:ext cx="228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62402"/>
              </p:ext>
            </p:extLst>
          </p:nvPr>
        </p:nvGraphicFramePr>
        <p:xfrm>
          <a:off x="6432550" y="5257802"/>
          <a:ext cx="415016" cy="35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" name="Equation" r:id="rId46" imgW="82464" imgH="133196" progId="Equation.DSMT4">
                  <p:embed/>
                </p:oleObj>
              </mc:Choice>
              <mc:Fallback>
                <p:oleObj name="Equation" r:id="rId46" imgW="82464" imgH="133196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5257802"/>
                        <a:ext cx="415016" cy="35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60741947"/>
              </p:ext>
            </p:extLst>
          </p:nvPr>
        </p:nvGraphicFramePr>
        <p:xfrm>
          <a:off x="2133600" y="1732771"/>
          <a:ext cx="7620000" cy="64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9" name="Equation" r:id="rId48" imgW="2603160" imgH="279360" progId="Equation.DSMT4">
                  <p:embed/>
                </p:oleObj>
              </mc:Choice>
              <mc:Fallback>
                <p:oleObj name="Equation" r:id="rId48" imgW="2603160" imgH="279360" progId="Equation.DSMT4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32771"/>
                        <a:ext cx="7620000" cy="642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5867400" y="3278190"/>
            <a:ext cx="0" cy="477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629400" y="3294065"/>
            <a:ext cx="0" cy="477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Callout 70"/>
          <p:cNvSpPr/>
          <p:nvPr/>
        </p:nvSpPr>
        <p:spPr>
          <a:xfrm>
            <a:off x="7053265" y="3870326"/>
            <a:ext cx="3729037" cy="1414176"/>
          </a:xfrm>
          <a:prstGeom prst="wedgeEllipseCallout">
            <a:avLst>
              <a:gd name="adj1" fmla="val -57607"/>
              <a:gd name="adj2" fmla="val 7342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1" y="5410200"/>
            <a:ext cx="102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Object 7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30900599"/>
              </p:ext>
            </p:extLst>
          </p:nvPr>
        </p:nvGraphicFramePr>
        <p:xfrm>
          <a:off x="1676400" y="5984589"/>
          <a:ext cx="8763000" cy="73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" name="Equation" r:id="rId50" imgW="3263760" imgH="279360" progId="Equation.DSMT4">
                  <p:embed/>
                </p:oleObj>
              </mc:Choice>
              <mc:Fallback>
                <p:oleObj name="Equation" r:id="rId50" imgW="3263760" imgH="279360" progId="Equation.DSMT4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984589"/>
                        <a:ext cx="8763000" cy="730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3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7" grpId="0" animBg="1"/>
      <p:bldP spid="57" grpId="1" animBg="1"/>
      <p:bldP spid="56" grpId="0" animBg="1"/>
      <p:bldP spid="56" grpId="1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0" grpId="0" animBg="1"/>
      <p:bldP spid="20" grpId="1" animBg="1"/>
      <p:bldP spid="3" grpId="0"/>
      <p:bldP spid="23561" grpId="0"/>
      <p:bldP spid="9" grpId="0" animBg="1"/>
      <p:bldP spid="71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253425"/>
            <a:ext cx="1043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914400"/>
            <a:ext cx="1082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011740"/>
            <a:ext cx="1074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3530025"/>
            <a:ext cx="1051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62000" y="5486400"/>
            <a:ext cx="11049000" cy="1143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chia.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1043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EB2323"/>
                </a:solidFill>
                <a:latin typeface="Times New Roman" pitchFamily="18" charset="0"/>
              </a:rPr>
              <a:t>dư</a:t>
            </a:r>
            <a:r>
              <a:rPr lang="en-US" sz="3200" dirty="0">
                <a:solidFill>
                  <a:srgbClr val="EB2323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EB2323"/>
                </a:solidFill>
                <a:latin typeface="Times New Roman" pitchFamily="18" charset="0"/>
              </a:rPr>
              <a:t>thứ</a:t>
            </a:r>
            <a:r>
              <a:rPr lang="en-US" sz="3200" dirty="0">
                <a:solidFill>
                  <a:srgbClr val="EB2323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EB2323"/>
                </a:solidFill>
                <a:latin typeface="Times New Roman" pitchFamily="18" charset="0"/>
              </a:rPr>
              <a:t>nhất</a:t>
            </a:r>
            <a:r>
              <a:rPr lang="en-US" sz="3200" dirty="0">
                <a:solidFill>
                  <a:srgbClr val="EB2323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EB2323"/>
                </a:solidFill>
                <a:latin typeface="Times New Roman" pitchFamily="18" charset="0"/>
              </a:rPr>
              <a:t>dư</a:t>
            </a:r>
            <a:r>
              <a:rPr lang="en-US" sz="3200" dirty="0">
                <a:solidFill>
                  <a:srgbClr val="EB2323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EB2323"/>
                </a:solidFill>
                <a:latin typeface="Times New Roman" pitchFamily="18" charset="0"/>
              </a:rPr>
              <a:t>thứ</a:t>
            </a:r>
            <a:r>
              <a:rPr lang="en-US" sz="3200" dirty="0">
                <a:solidFill>
                  <a:srgbClr val="EB2323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EB2323"/>
                </a:solidFill>
                <a:latin typeface="Times New Roman" pitchFamily="18" charset="0"/>
              </a:rPr>
              <a:t>hai</a:t>
            </a:r>
            <a:r>
              <a:rPr lang="en-US" sz="3200" dirty="0">
                <a:solidFill>
                  <a:srgbClr val="EB2323"/>
                </a:solidFill>
                <a:latin typeface="Times New Roman" pitchFamily="18" charset="0"/>
              </a:rPr>
              <a:t>, …</a:t>
            </a:r>
            <a:r>
              <a:rPr lang="en-US" sz="3200" dirty="0">
                <a:latin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</a:rPr>
              <a:t> : </a:t>
            </a:r>
            <a:r>
              <a:rPr lang="en-US" sz="3200" dirty="0">
                <a:solidFill>
                  <a:srgbClr val="EB2323"/>
                </a:solidFill>
                <a:latin typeface="Times New Roman" pitchFamily="18" charset="0"/>
              </a:rPr>
              <a:t>chia, </a:t>
            </a:r>
            <a:r>
              <a:rPr lang="en-US" sz="3200" dirty="0" err="1">
                <a:solidFill>
                  <a:srgbClr val="EB2323"/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rgbClr val="EB2323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EB2323"/>
                </a:solidFill>
                <a:latin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317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133600" y="0"/>
            <a:ext cx="609600" cy="609600"/>
            <a:chOff x="165" y="2517"/>
            <a:chExt cx="288" cy="336"/>
          </a:xfrm>
        </p:grpSpPr>
        <p:sp>
          <p:nvSpPr>
            <p:cNvPr id="3172" name="Rectangle 10"/>
            <p:cNvSpPr>
              <a:spLocks noChangeArrowheads="1"/>
            </p:cNvSpPr>
            <p:nvPr/>
          </p:nvSpPr>
          <p:spPr bwMode="auto">
            <a:xfrm>
              <a:off x="165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Calibri" pitchFamily="34" charset="0"/>
              </a:endParaRPr>
            </a:p>
          </p:txBody>
        </p:sp>
        <p:pic>
          <p:nvPicPr>
            <p:cNvPr id="3173" name="Picture 11" descr="mhjh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2553"/>
              <a:ext cx="23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71922" y="0"/>
            <a:ext cx="87532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     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62200" y="503938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</a:t>
            </a:r>
          </a:p>
        </p:txBody>
      </p:sp>
      <p:graphicFrame>
        <p:nvGraphicFramePr>
          <p:cNvPr id="28" name="Object 2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19391740"/>
              </p:ext>
            </p:extLst>
          </p:nvPr>
        </p:nvGraphicFramePr>
        <p:xfrm>
          <a:off x="1524001" y="1524001"/>
          <a:ext cx="90011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" name="Equation" r:id="rId4" imgW="3352680" imgH="228600" progId="Equation.DSMT4">
                  <p:embed/>
                </p:oleObj>
              </mc:Choice>
              <mc:Fallback>
                <p:oleObj name="Equation" r:id="rId4" imgW="3352680" imgH="228600" progId="Equation.DSMT4">
                  <p:embed/>
                  <p:pic>
                    <p:nvPicPr>
                      <p:cNvPr id="78" name="Object 7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524001"/>
                        <a:ext cx="900112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1066800"/>
            <a:ext cx="67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451" y="2133600"/>
            <a:ext cx="145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13267967"/>
              </p:ext>
            </p:extLst>
          </p:nvPr>
        </p:nvGraphicFramePr>
        <p:xfrm>
          <a:off x="3394545" y="2169726"/>
          <a:ext cx="4329112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Equation" r:id="rId6" imgW="1612800" imgH="228600" progId="Equation.DSMT4">
                  <p:embed/>
                </p:oleObj>
              </mc:Choice>
              <mc:Fallback>
                <p:oleObj name="Equation" r:id="rId6" imgW="1612800" imgH="228600" progId="Equation.DSMT4">
                  <p:embed/>
                  <p:pic>
                    <p:nvPicPr>
                      <p:cNvPr id="28" name="Object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545" y="2169726"/>
                        <a:ext cx="4329112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82499"/>
              </p:ext>
            </p:extLst>
          </p:nvPr>
        </p:nvGraphicFramePr>
        <p:xfrm>
          <a:off x="2602912" y="2845683"/>
          <a:ext cx="8065088" cy="55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Equation" r:id="rId8" imgW="2971800" imgH="203040" progId="Equation.DSMT4">
                  <p:embed/>
                </p:oleObj>
              </mc:Choice>
              <mc:Fallback>
                <p:oleObj name="Equation" r:id="rId8" imgW="2971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02912" y="2845683"/>
                        <a:ext cx="8065088" cy="55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47700981"/>
              </p:ext>
            </p:extLst>
          </p:nvPr>
        </p:nvGraphicFramePr>
        <p:xfrm>
          <a:off x="2575395" y="3702051"/>
          <a:ext cx="47053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Equation" r:id="rId10" imgW="1752480" imgH="203040" progId="Equation.DSMT4">
                  <p:embed/>
                </p:oleObj>
              </mc:Choice>
              <mc:Fallback>
                <p:oleObj name="Equation" r:id="rId10" imgW="1752480" imgH="203040" progId="Equation.DSMT4">
                  <p:embed/>
                  <p:pic>
                    <p:nvPicPr>
                      <p:cNvPr id="28" name="Object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395" y="3702051"/>
                        <a:ext cx="47053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143124"/>
              </p:ext>
            </p:extLst>
          </p:nvPr>
        </p:nvGraphicFramePr>
        <p:xfrm>
          <a:off x="1771923" y="5791200"/>
          <a:ext cx="579967" cy="46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71923" y="5791200"/>
                        <a:ext cx="579967" cy="463974"/>
                      </a:xfrm>
                      <a:prstGeom prst="rect">
                        <a:avLst/>
                      </a:prstGeom>
                      <a:noFill/>
                      <a:ln w="444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4600" y="5638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1" y="4343400"/>
            <a:ext cx="2071687" cy="523220"/>
          </a:xfrm>
          <a:prstGeom prst="rect">
            <a:avLst/>
          </a:prstGeom>
          <a:noFill/>
          <a:ln w="57150"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5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490914" y="4510089"/>
            <a:ext cx="2668586" cy="5397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0"/>
            <a:ext cx="9008620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CHIA  ĐA THỨC MỘT BIẾN ĐÃ SẮP XẾP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257800" y="2202086"/>
            <a:ext cx="990600" cy="464914"/>
          </a:xfrm>
          <a:prstGeom prst="rect">
            <a:avLst/>
          </a:prstGeom>
          <a:ln w="4762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52652" y="2846390"/>
            <a:ext cx="5314948" cy="914398"/>
            <a:chOff x="2152652" y="2846390"/>
            <a:chExt cx="5314948" cy="914398"/>
          </a:xfrm>
        </p:grpSpPr>
        <p:grpSp>
          <p:nvGrpSpPr>
            <p:cNvPr id="23" name="Group 22"/>
            <p:cNvGrpSpPr/>
            <p:nvPr/>
          </p:nvGrpSpPr>
          <p:grpSpPr>
            <a:xfrm>
              <a:off x="2152652" y="2846390"/>
              <a:ext cx="4629148" cy="452435"/>
              <a:chOff x="2152652" y="2846390"/>
              <a:chExt cx="4629148" cy="452435"/>
            </a:xfrm>
          </p:grpSpPr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3268641"/>
                  </p:ext>
                </p:extLst>
              </p:nvPr>
            </p:nvGraphicFramePr>
            <p:xfrm>
              <a:off x="2152652" y="2892425"/>
              <a:ext cx="771525" cy="387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78" name="Equation" r:id="rId3" imgW="203200" imgH="164909" progId="Equation.3">
                      <p:embed/>
                    </p:oleObj>
                  </mc:Choice>
                  <mc:Fallback>
                    <p:oleObj name="Equation" r:id="rId3" imgW="203200" imgH="164909" progId="Equation.3">
                      <p:embed/>
                      <p:pic>
                        <p:nvPicPr>
                          <p:cNvPr id="12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2652" y="2892425"/>
                            <a:ext cx="771525" cy="387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4051344"/>
                  </p:ext>
                </p:extLst>
              </p:nvPr>
            </p:nvGraphicFramePr>
            <p:xfrm>
              <a:off x="2862265" y="2892425"/>
              <a:ext cx="947737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79" name="Equation" r:id="rId5" imgW="317623" imgH="164909" progId="Equation.3">
                      <p:embed/>
                    </p:oleObj>
                  </mc:Choice>
                  <mc:Fallback>
                    <p:oleObj name="Equation" r:id="rId5" imgW="317623" imgH="164909" progId="Equation.3">
                      <p:embed/>
                      <p:pic>
                        <p:nvPicPr>
                          <p:cNvPr id="13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2265" y="2892425"/>
                            <a:ext cx="947737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7256313"/>
                  </p:ext>
                </p:extLst>
              </p:nvPr>
            </p:nvGraphicFramePr>
            <p:xfrm>
              <a:off x="4562477" y="2970215"/>
              <a:ext cx="695325" cy="306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80" name="Equation" r:id="rId7" imgW="203200" imgH="145881" progId="Equation.3">
                      <p:embed/>
                    </p:oleObj>
                  </mc:Choice>
                  <mc:Fallback>
                    <p:oleObj name="Equation" r:id="rId7" imgW="203200" imgH="145881" progId="Equation.3">
                      <p:embed/>
                      <p:pic>
                        <p:nvPicPr>
                          <p:cNvPr id="1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62477" y="2970215"/>
                            <a:ext cx="695325" cy="306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2347381"/>
                  </p:ext>
                </p:extLst>
              </p:nvPr>
            </p:nvGraphicFramePr>
            <p:xfrm>
              <a:off x="5486400" y="2846390"/>
              <a:ext cx="1295400" cy="415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81" name="Equation" r:id="rId9" imgW="349188" imgH="164909" progId="Equation.3">
                      <p:embed/>
                    </p:oleObj>
                  </mc:Choice>
                  <mc:Fallback>
                    <p:oleObj name="Equation" r:id="rId9" imgW="349188" imgH="164909" progId="Equation.3">
                      <p:embed/>
                      <p:pic>
                        <p:nvPicPr>
                          <p:cNvPr id="15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86400" y="2846390"/>
                            <a:ext cx="1295400" cy="41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" name="Group 19"/>
            <p:cNvGrpSpPr/>
            <p:nvPr/>
          </p:nvGrpSpPr>
          <p:grpSpPr>
            <a:xfrm>
              <a:off x="5334000" y="2997200"/>
              <a:ext cx="2133600" cy="763588"/>
              <a:chOff x="5334000" y="2997200"/>
              <a:chExt cx="2133600" cy="76358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5334000" y="2997200"/>
                <a:ext cx="0" cy="763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334000" y="3360738"/>
                <a:ext cx="2133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562600" y="3444875"/>
          <a:ext cx="596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2" name="Equation" r:id="rId11" imgW="164927" imgH="145881" progId="Equation.3">
                  <p:embed/>
                </p:oleObj>
              </mc:Choice>
              <mc:Fallback>
                <p:oleObj name="Equation" r:id="rId11" imgW="164927" imgH="145881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44875"/>
                        <a:ext cx="596900" cy="387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3448050"/>
          <a:ext cx="6810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3" name="Equation" r:id="rId13" imgW="196887" imgH="145881" progId="Equation.3">
                  <p:embed/>
                </p:oleObj>
              </mc:Choice>
              <mc:Fallback>
                <p:oleObj name="Equation" r:id="rId13" imgW="196887" imgH="145881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48050"/>
                        <a:ext cx="681038" cy="395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705227" y="3325815"/>
          <a:ext cx="8667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4" name="Equation" r:id="rId15" imgW="266725" imgH="145881" progId="Equation.3">
                  <p:embed/>
                </p:oleObj>
              </mc:Choice>
              <mc:Fallback>
                <p:oleObj name="Equation" r:id="rId15" imgW="266725" imgH="145881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7" y="3325815"/>
                        <a:ext cx="8667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133600" y="3303588"/>
          <a:ext cx="762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5" name="Equation" r:id="rId17" imgW="203200" imgH="164909" progId="Equation.3">
                  <p:embed/>
                </p:oleObj>
              </mc:Choice>
              <mc:Fallback>
                <p:oleObj name="Equation" r:id="rId17" imgW="203200" imgH="164909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03588"/>
                        <a:ext cx="7620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008188" y="3333750"/>
            <a:ext cx="228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03438" y="3703638"/>
            <a:ext cx="2406650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572000" y="3813175"/>
          <a:ext cx="609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6" name="Equation" r:id="rId19" imgW="203200" imgH="145881" progId="Equation.3">
                  <p:embed/>
                </p:oleObj>
              </mc:Choice>
              <mc:Fallback>
                <p:oleObj name="Equation" r:id="rId19" imgW="203200" imgH="145881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13175"/>
                        <a:ext cx="6096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681288" y="3703638"/>
          <a:ext cx="9382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7" name="Equation" r:id="rId21" imgW="317623" imgH="164909" progId="Equation.3">
                  <p:embed/>
                </p:oleObj>
              </mc:Choice>
              <mc:Fallback>
                <p:oleObj name="Equation" r:id="rId21" imgW="317623" imgH="164909" progId="Equation.3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3703638"/>
                        <a:ext cx="93821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643315" y="3775075"/>
          <a:ext cx="8667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" name="Equation" r:id="rId23" imgW="266725" imgH="145881" progId="Equation.3">
                  <p:embed/>
                </p:oleObj>
              </mc:Choice>
              <mc:Fallback>
                <p:oleObj name="Equation" r:id="rId23" imgW="266725" imgH="145881" progId="Equation.3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5" y="3775075"/>
                        <a:ext cx="8667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2482850" y="4103688"/>
            <a:ext cx="228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578352" y="4140200"/>
          <a:ext cx="5826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" name="Equation" r:id="rId25" imgW="196887" imgH="145881" progId="Equation.3">
                  <p:embed/>
                </p:oleObj>
              </mc:Choice>
              <mc:Fallback>
                <p:oleObj name="Equation" r:id="rId25" imgW="196887" imgH="145881" progId="Equation.3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2" y="4140200"/>
                        <a:ext cx="58261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628902" y="4083050"/>
          <a:ext cx="9382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" name="Equation" r:id="rId27" imgW="317623" imgH="164909" progId="Equation.3">
                  <p:embed/>
                </p:oleObj>
              </mc:Choice>
              <mc:Fallback>
                <p:oleObj name="Equation" r:id="rId27" imgW="317623" imgH="164909" progId="Equation.3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2" y="4083050"/>
                        <a:ext cx="9382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2711450" y="4471988"/>
            <a:ext cx="2546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643315" y="4524375"/>
          <a:ext cx="8667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1" name="Equation" r:id="rId29" imgW="266725" imgH="145881" progId="Equation.3">
                  <p:embed/>
                </p:oleObj>
              </mc:Choice>
              <mc:Fallback>
                <p:oleObj name="Equation" r:id="rId29" imgW="266725" imgH="145881" progId="Equation.3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5" y="4524375"/>
                        <a:ext cx="8667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494213" y="4586290"/>
          <a:ext cx="825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2" name="Equation" r:id="rId31" imgW="260412" imgH="145881" progId="Equation.3">
                  <p:embed/>
                </p:oleObj>
              </mc:Choice>
              <mc:Fallback>
                <p:oleObj name="Equation" r:id="rId31" imgW="260412" imgH="145881" progId="Equation.3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586290"/>
                        <a:ext cx="825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299075" y="4524375"/>
          <a:ext cx="7620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" name="Equation" r:id="rId33" imgW="203200" imgH="145881" progId="Equation.3">
                  <p:embed/>
                </p:oleObj>
              </mc:Choice>
              <mc:Fallback>
                <p:oleObj name="Equation" r:id="rId33" imgW="203200" imgH="145881" progId="Equation.3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4524375"/>
                        <a:ext cx="7620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Callout 46"/>
          <p:cNvSpPr/>
          <p:nvPr/>
        </p:nvSpPr>
        <p:spPr>
          <a:xfrm>
            <a:off x="6858000" y="3276600"/>
            <a:ext cx="4114800" cy="1707406"/>
          </a:xfrm>
          <a:prstGeom prst="wedgeEllipseCallout">
            <a:avLst>
              <a:gd name="adj1" fmla="val -65373"/>
              <a:gd name="adj2" fmla="val 3729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1627188" y="5021265"/>
            <a:ext cx="990600" cy="30162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3810000" y="3173413"/>
            <a:ext cx="762000" cy="171450"/>
            <a:chOff x="1524000" y="4572000"/>
            <a:chExt cx="762000" cy="2286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524000" y="4572000"/>
              <a:ext cx="0" cy="228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524000" y="48006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286000" y="4572000"/>
              <a:ext cx="0" cy="228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1820863" y="762001"/>
            <a:ext cx="4616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9" name="Group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299047"/>
              </p:ext>
            </p:extLst>
          </p:nvPr>
        </p:nvGraphicFramePr>
        <p:xfrm>
          <a:off x="1543050" y="1469472"/>
          <a:ext cx="9144000" cy="664128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1293364014"/>
                    </a:ext>
                  </a:extLst>
                </a:gridCol>
              </a:tblGrid>
              <a:tr h="6641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 2:</a:t>
                      </a:r>
                      <a:r>
                        <a:rPr kumimoji="0" lang="pt-BR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(5x</a:t>
                      </a:r>
                      <a:r>
                        <a:rPr kumimoji="0" lang="pt-BR" altLang="vi-VN" sz="4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t-BR" altLang="vi-VN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</a:t>
                      </a:r>
                      <a:r>
                        <a:rPr kumimoji="0" lang="pt-BR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3x</a:t>
                      </a:r>
                      <a:r>
                        <a:rPr kumimoji="0" lang="pt-BR" altLang="vi-VN" sz="4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t-BR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+ 7) : (x</a:t>
                      </a:r>
                      <a:r>
                        <a:rPr kumimoji="0" lang="pt-BR" altLang="vi-VN" sz="4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t-BR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+ 1)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888027"/>
                  </a:ext>
                </a:extLst>
              </a:tr>
            </a:tbl>
          </a:graphicData>
        </a:graphic>
      </p:graphicFrame>
      <p:sp>
        <p:nvSpPr>
          <p:cNvPr id="50" name="Rectangle 35"/>
          <p:cNvSpPr>
            <a:spLocks noChangeArrowheads="1"/>
          </p:cNvSpPr>
          <p:nvPr/>
        </p:nvSpPr>
        <p:spPr bwMode="auto">
          <a:xfrm>
            <a:off x="457200" y="2310825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A7D4F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rgbClr val="99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400" b="1">
                <a:solidFill>
                  <a:srgbClr val="99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400" b="1">
                <a:solidFill>
                  <a:srgbClr val="99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400" b="1">
                <a:solidFill>
                  <a:srgbClr val="99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400" b="1">
                <a:solidFill>
                  <a:srgbClr val="99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99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99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99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99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dirty="0">
                <a:solidFill>
                  <a:srgbClr val="0070C0"/>
                </a:solidFill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</a:rPr>
              <a:t>Khi</a:t>
            </a:r>
            <a:r>
              <a:rPr lang="en-US" altLang="vi-VN" sz="3200" dirty="0">
                <a:solidFill>
                  <a:srgbClr val="0070C0"/>
                </a:solidFill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</a:rPr>
              <a:t>đa</a:t>
            </a:r>
            <a:r>
              <a:rPr lang="en-US" altLang="vi-VN" sz="3200" dirty="0">
                <a:solidFill>
                  <a:srgbClr val="0070C0"/>
                </a:solidFill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</a:rPr>
              <a:t>thức</a:t>
            </a:r>
            <a:r>
              <a:rPr lang="en-US" altLang="vi-VN" sz="3200" dirty="0">
                <a:solidFill>
                  <a:srgbClr val="0070C0"/>
                </a:solidFill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</a:rPr>
              <a:t>bị</a:t>
            </a:r>
            <a:r>
              <a:rPr lang="en-US" altLang="vi-VN" sz="3200" dirty="0">
                <a:solidFill>
                  <a:srgbClr val="0070C0"/>
                </a:solidFill>
              </a:rPr>
              <a:t> chia </a:t>
            </a:r>
            <a:r>
              <a:rPr lang="en-US" altLang="vi-VN" sz="3200" dirty="0" err="1">
                <a:solidFill>
                  <a:srgbClr val="0070C0"/>
                </a:solidFill>
              </a:rPr>
              <a:t>khuyết</a:t>
            </a:r>
            <a:r>
              <a:rPr lang="en-US" altLang="vi-VN" sz="3200" dirty="0">
                <a:solidFill>
                  <a:srgbClr val="0070C0"/>
                </a:solidFill>
              </a:rPr>
              <a:t> </a:t>
            </a:r>
            <a:r>
              <a:rPr lang="en-US" altLang="vi-VN" sz="3200" dirty="0" err="1" smtClean="0">
                <a:solidFill>
                  <a:srgbClr val="0070C0"/>
                </a:solidFill>
              </a:rPr>
              <a:t>bậc</a:t>
            </a:r>
            <a:r>
              <a:rPr lang="en-US" altLang="vi-VN" sz="3200" dirty="0" smtClean="0">
                <a:solidFill>
                  <a:srgbClr val="0070C0"/>
                </a:solidFill>
              </a:rPr>
              <a:t>, </a:t>
            </a:r>
            <a:r>
              <a:rPr lang="en-US" altLang="vi-VN" sz="3200" dirty="0">
                <a:solidFill>
                  <a:srgbClr val="0070C0"/>
                </a:solidFill>
              </a:rPr>
              <a:t>ta </a:t>
            </a:r>
            <a:r>
              <a:rPr lang="en-US" altLang="vi-VN" sz="3200" dirty="0" err="1">
                <a:solidFill>
                  <a:srgbClr val="0070C0"/>
                </a:solidFill>
              </a:rPr>
              <a:t>phải</a:t>
            </a:r>
            <a:r>
              <a:rPr lang="en-US" altLang="vi-VN" sz="3200" dirty="0">
                <a:solidFill>
                  <a:srgbClr val="0070C0"/>
                </a:solidFill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</a:rPr>
              <a:t>đặt</a:t>
            </a:r>
            <a:r>
              <a:rPr lang="en-US" altLang="vi-VN" sz="3200" dirty="0">
                <a:solidFill>
                  <a:srgbClr val="0070C0"/>
                </a:solidFill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</a:rPr>
              <a:t>tính</a:t>
            </a:r>
            <a:r>
              <a:rPr lang="en-US" altLang="vi-VN" sz="3200" dirty="0">
                <a:solidFill>
                  <a:srgbClr val="0070C0"/>
                </a:solidFill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</a:rPr>
              <a:t>như</a:t>
            </a:r>
            <a:r>
              <a:rPr lang="en-US" altLang="vi-VN" sz="3200" dirty="0">
                <a:solidFill>
                  <a:srgbClr val="0070C0"/>
                </a:solidFill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</a:rPr>
              <a:t>thế</a:t>
            </a:r>
            <a:r>
              <a:rPr lang="en-US" altLang="vi-VN" sz="3200" dirty="0">
                <a:solidFill>
                  <a:srgbClr val="0070C0"/>
                </a:solidFill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</a:rPr>
              <a:t>nào</a:t>
            </a:r>
            <a:r>
              <a:rPr lang="en-US" altLang="vi-VN" sz="32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1981200" y="53340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( 5x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+ 7 ) =  ( 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+ 1 ) .  ( 5x – 3 )   - 5x + 10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048003" y="5791202"/>
            <a:ext cx="7162797" cy="552508"/>
            <a:chOff x="3048003" y="5791202"/>
            <a:chExt cx="7162797" cy="552508"/>
          </a:xfrm>
        </p:grpSpPr>
        <p:sp>
          <p:nvSpPr>
            <p:cNvPr id="54" name="AutoShape 31"/>
            <p:cNvSpPr>
              <a:spLocks/>
            </p:cNvSpPr>
            <p:nvPr/>
          </p:nvSpPr>
          <p:spPr bwMode="auto">
            <a:xfrm rot="16200000">
              <a:off x="3927479" y="4911726"/>
              <a:ext cx="222248" cy="1981199"/>
            </a:xfrm>
            <a:prstGeom prst="leftBrace">
              <a:avLst>
                <a:gd name="adj1" fmla="val 70604"/>
                <a:gd name="adj2" fmla="val 50000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6" name="AutoShape 31"/>
            <p:cNvSpPr>
              <a:spLocks/>
            </p:cNvSpPr>
            <p:nvPr/>
          </p:nvSpPr>
          <p:spPr bwMode="auto">
            <a:xfrm rot="16200000">
              <a:off x="6113091" y="5316912"/>
              <a:ext cx="229343" cy="1177923"/>
            </a:xfrm>
            <a:prstGeom prst="leftBrace">
              <a:avLst>
                <a:gd name="adj1" fmla="val 70604"/>
                <a:gd name="adj2" fmla="val 50000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7" name="AutoShape 31"/>
            <p:cNvSpPr>
              <a:spLocks/>
            </p:cNvSpPr>
            <p:nvPr/>
          </p:nvSpPr>
          <p:spPr bwMode="auto">
            <a:xfrm rot="16200000">
              <a:off x="7830768" y="5316912"/>
              <a:ext cx="229343" cy="1177923"/>
            </a:xfrm>
            <a:prstGeom prst="leftBrace">
              <a:avLst>
                <a:gd name="adj1" fmla="val 70604"/>
                <a:gd name="adj2" fmla="val 50000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8" name="AutoShape 31"/>
            <p:cNvSpPr>
              <a:spLocks/>
            </p:cNvSpPr>
            <p:nvPr/>
          </p:nvSpPr>
          <p:spPr bwMode="auto">
            <a:xfrm rot="16200000">
              <a:off x="9354768" y="5316912"/>
              <a:ext cx="229343" cy="1177923"/>
            </a:xfrm>
            <a:prstGeom prst="leftBrace">
              <a:avLst>
                <a:gd name="adj1" fmla="val 70604"/>
                <a:gd name="adj2" fmla="val 50000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59436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</a:t>
              </a:r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86400" y="59436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</a:t>
              </a:r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39000" y="59244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763000" y="59244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86200" y="6248400"/>
            <a:ext cx="5943600" cy="476310"/>
            <a:chOff x="3886200" y="6248400"/>
            <a:chExt cx="5943600" cy="476310"/>
          </a:xfrm>
        </p:grpSpPr>
        <p:sp>
          <p:nvSpPr>
            <p:cNvPr id="10" name="TextBox 9"/>
            <p:cNvSpPr txBox="1"/>
            <p:nvPr/>
          </p:nvSpPr>
          <p:spPr>
            <a:xfrm>
              <a:off x="3886200" y="63246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43600" y="62484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620000" y="62484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296400" y="62484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69658" y="6019800"/>
            <a:ext cx="4045742" cy="762000"/>
            <a:chOff x="4869658" y="6019800"/>
            <a:chExt cx="4045742" cy="762000"/>
          </a:xfrm>
        </p:grpSpPr>
        <p:sp>
          <p:nvSpPr>
            <p:cNvPr id="16" name="TextBox 15"/>
            <p:cNvSpPr txBox="1"/>
            <p:nvPr/>
          </p:nvSpPr>
          <p:spPr>
            <a:xfrm>
              <a:off x="4869658" y="6197025"/>
              <a:ext cx="61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EB2323"/>
                  </a:solidFill>
                </a:rPr>
                <a:t>=</a:t>
              </a:r>
              <a:endParaRPr lang="vi-VN" sz="3200" b="1" dirty="0">
                <a:solidFill>
                  <a:srgbClr val="EB2323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601980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EB2323"/>
                  </a:solidFill>
                </a:rPr>
                <a:t>.</a:t>
              </a:r>
              <a:endParaRPr lang="vi-VN" sz="4000" b="1" dirty="0">
                <a:solidFill>
                  <a:srgbClr val="EB2323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610600" y="601980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EB2323"/>
                  </a:solidFill>
                </a:rPr>
                <a:t>+</a:t>
              </a:r>
              <a:endParaRPr lang="vi-VN" sz="4000" b="1" dirty="0">
                <a:solidFill>
                  <a:srgbClr val="EB23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5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11" grpId="0" animBg="1"/>
      <p:bldP spid="47" grpId="0" animBg="1"/>
      <p:bldP spid="47" grpId="1" animBg="1"/>
      <p:bldP spid="48" grpId="0"/>
      <p:bldP spid="50" grpId="0"/>
      <p:bldP spid="50" grpId="1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760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.VnBodoniH</vt:lpstr>
      <vt:lpstr>.VnExoticH</vt:lpstr>
      <vt:lpstr>Arial</vt:lpstr>
      <vt:lpstr>Calibri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Bài toán thực tế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 Long</cp:lastModifiedBy>
  <cp:revision>146</cp:revision>
  <dcterms:created xsi:type="dcterms:W3CDTF">2018-10-03T06:46:47Z</dcterms:created>
  <dcterms:modified xsi:type="dcterms:W3CDTF">2021-09-02T16:00:19Z</dcterms:modified>
</cp:coreProperties>
</file>