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7" r:id="rId3"/>
    <p:sldId id="292" r:id="rId4"/>
    <p:sldId id="327" r:id="rId6"/>
    <p:sldId id="309" r:id="rId7"/>
    <p:sldId id="325" r:id="rId8"/>
    <p:sldId id="323" r:id="rId9"/>
    <p:sldId id="328" r:id="rId10"/>
    <p:sldId id="353" r:id="rId11"/>
    <p:sldId id="311" r:id="rId12"/>
    <p:sldId id="337" r:id="rId13"/>
    <p:sldId id="329" r:id="rId14"/>
    <p:sldId id="330" r:id="rId15"/>
    <p:sldId id="310" r:id="rId16"/>
    <p:sldId id="331" r:id="rId17"/>
    <p:sldId id="332" r:id="rId18"/>
    <p:sldId id="354" r:id="rId19"/>
    <p:sldId id="352" r:id="rId20"/>
    <p:sldId id="333" r:id="rId21"/>
    <p:sldId id="355" r:id="rId22"/>
    <p:sldId id="356" r:id="rId23"/>
    <p:sldId id="293" r:id="rId24"/>
    <p:sldId id="335" r:id="rId25"/>
    <p:sldId id="312" r:id="rId26"/>
    <p:sldId id="318" r:id="rId27"/>
    <p:sldId id="321" r:id="rId28"/>
    <p:sldId id="357" r:id="rId29"/>
    <p:sldId id="340" r:id="rId30"/>
    <p:sldId id="341" r:id="rId31"/>
    <p:sldId id="315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1" r:id="rId42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" initials="W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C2BB"/>
    <a:srgbClr val="21C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746D8-7559-4078-A10F-B7ACB9D51D43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CDE57-8D52-40CB-87E4-09A31BF9524D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CDE57-8D52-40CB-87E4-09A31BF9524D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6451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451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vi-VN" altLang="x-non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6553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5540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vi-VN" altLang="x-non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6656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656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vi-VN" altLang="x-non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6758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7588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vi-VN" altLang="x-non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5837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vi-VN" altLang="x-non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5529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300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vi-VN" altLang="x-non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5529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300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vi-VN" altLang="x-non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5939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vi-VN" altLang="x-non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6041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20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lang="vi-VN" altLang="x-non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6144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vi-VN" altLang="x-non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6246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2468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vi-VN" altLang="x-non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6349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3492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vi-VN" altLang="x-non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B8BE-32F4-4511-ACA9-377F1A1C485E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1F9-D078-4FA7-99C6-C7D241A29CE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B8BE-32F4-4511-ACA9-377F1A1C485E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1F9-D078-4FA7-99C6-C7D241A29CE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B8BE-32F4-4511-ACA9-377F1A1C485E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1F9-D078-4FA7-99C6-C7D241A29CE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B8BE-32F4-4511-ACA9-377F1A1C485E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1F9-D078-4FA7-99C6-C7D241A29CE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B8BE-32F4-4511-ACA9-377F1A1C485E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1F9-D078-4FA7-99C6-C7D241A29CE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B8BE-32F4-4511-ACA9-377F1A1C485E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1F9-D078-4FA7-99C6-C7D241A29CE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B8BE-32F4-4511-ACA9-377F1A1C485E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1F9-D078-4FA7-99C6-C7D241A29CE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B8BE-32F4-4511-ACA9-377F1A1C485E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1F9-D078-4FA7-99C6-C7D241A29CE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B8BE-32F4-4511-ACA9-377F1A1C485E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1F9-D078-4FA7-99C6-C7D241A29CE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B8BE-32F4-4511-ACA9-377F1A1C485E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1F9-D078-4FA7-99C6-C7D241A29CE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B8BE-32F4-4511-ACA9-377F1A1C485E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1F9-D078-4FA7-99C6-C7D241A29CE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BB8BE-32F4-4511-ACA9-377F1A1C485E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971F9-D078-4FA7-99C6-C7D241A29CEA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6.png"/><Relationship Id="rId3" Type="http://schemas.microsoft.com/office/2007/relationships/media" Target="file:///C:\TU%20LIEU%20GADT\Nhac_Midi\right_here_waiting.mid" TargetMode="External"/><Relationship Id="rId2" Type="http://schemas.openxmlformats.org/officeDocument/2006/relationships/audio" Target="file:///C:\TU%20LIEU%20GADT\Nhac_Midi\right_here_waiting.mid" TargetMode="External"/><Relationship Id="rId1" Type="http://schemas.openxmlformats.org/officeDocument/2006/relationships/image" Target="../media/image25.GIF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image" Target="../media/image34.wmf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image" Target="../media/image34.wmf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image" Target="../media/image34.wmf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image" Target="../media/image34.wmf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microsoft.com/office/2007/relationships/media" Target="file:///C:\TU%20LIEU%20GADT\Nhac_Midi\Romance.mid" TargetMode="External"/><Relationship Id="rId3" Type="http://schemas.openxmlformats.org/officeDocument/2006/relationships/audio" Target="file:///C:\TU%20LIEU%20GADT\Nhac_Midi\Romance.mid" TargetMode="External"/><Relationship Id="rId2" Type="http://schemas.openxmlformats.org/officeDocument/2006/relationships/image" Target="../media/image37.GIF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GIF"/><Relationship Id="rId1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2.jpeg"/><Relationship Id="rId2" Type="http://schemas.openxmlformats.org/officeDocument/2006/relationships/hyperlink" Target="../thigv6/ngay_dem.exe" TargetMode="External"/><Relationship Id="rId1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80512" cy="51640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1800" y="0"/>
            <a:ext cx="619341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vi-VN" sz="3600" cap="none" spc="0" dirty="0">
                <a:solidFill>
                  <a:schemeClr val="bg1"/>
                </a:solidFill>
                <a:effectLst/>
              </a:rPr>
              <a:t>    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TRÁI ĐẤT- HÀNH TINH CỦA HỆ MẶT TRỜI</a:t>
            </a:r>
            <a:endParaRPr lang="en-US" sz="3600" b="1" cap="none" spc="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02987" y="2440801"/>
            <a:ext cx="619341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vi-VN" sz="3600" b="1" cap="none" spc="0" dirty="0">
                <a:solidFill>
                  <a:schemeClr val="bg1"/>
                </a:solidFill>
                <a:effectLst/>
              </a:rPr>
              <a:t>    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 CHUYỂN ĐỘNG CỦA TRÁI ĐẤT QUANH TRỤC VÀ CÁC HỆ QUẢ.</a:t>
            </a:r>
            <a:endParaRPr lang="en-US" sz="3600" b="1" cap="none" spc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bor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 descr="bor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62" y="-2053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7"/>
          <p:cNvSpPr/>
          <p:nvPr/>
        </p:nvSpPr>
        <p:spPr>
          <a:xfrm>
            <a:off x="502623" y="854402"/>
            <a:ext cx="7832850" cy="120032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ĐẤT- HÀNH TINH </a:t>
            </a:r>
            <a:endParaRPr lang="en-US" sz="3600" b="1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HỆ MẶT TRỜI</a:t>
            </a:r>
            <a:endParaRPr lang="vi-VN" altLang="x-none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215" y="2105888"/>
            <a:ext cx="815340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II. SỰ </a:t>
            </a: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VẬN ĐỘNG TỰ QUAY QUANH</a:t>
            </a:r>
            <a:endParaRPr kumimoji="0" lang="en-US" sz="36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TRỤC CỦA TRÁI ĐẤT VÀ CÁC HỆ QUẢ</a:t>
            </a:r>
            <a:endParaRPr kumimoji="0" lang="en-US" sz="36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3568" y="3964294"/>
            <a:ext cx="8153401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CHUYỂN</a:t>
            </a:r>
            <a:r>
              <a:rPr kumimoji="0" lang="en-US" sz="2400" b="1" i="0" u="none" strike="noStrike" kern="1200" cap="none" spc="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 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QUAY </a:t>
            </a:r>
            <a:r>
              <a:rPr kumimoji="0" lang="en-US" sz="2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QUANH</a:t>
            </a:r>
            <a:r>
              <a:rPr kumimoji="0" lang="en-US" sz="2400" b="1" i="0" u="none" strike="noStrike" kern="1200" cap="none" spc="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TRỤC</a:t>
            </a:r>
            <a:endParaRPr kumimoji="0" lang="en-US" sz="2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216" y="4526046"/>
            <a:ext cx="8375248" cy="11387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. HỆ</a:t>
            </a:r>
            <a:r>
              <a:rPr kumimoji="0" lang="en-US" sz="2400" b="1" i="0" u="none" strike="noStrike" kern="1200" cap="none" spc="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QUẢ </a:t>
            </a:r>
            <a:r>
              <a:rPr kumimoji="0" lang="en-US" sz="2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CHUYỂN</a:t>
            </a:r>
            <a:r>
              <a:rPr kumimoji="0" lang="en-US" sz="2400" b="1" i="0" u="none" strike="noStrike" kern="1200" cap="none" spc="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ĐỘNG 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TỰ QUAY </a:t>
            </a:r>
            <a:r>
              <a:rPr kumimoji="0" lang="en-US" sz="2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QUAN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H </a:t>
            </a:r>
            <a:r>
              <a:rPr kumimoji="0" lang="en-US" sz="2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TRỤC CỦ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A TRÁI ĐẤT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7344815" cy="542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652" y="65261"/>
            <a:ext cx="891962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1" y="433652"/>
            <a:ext cx="919386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131" y="876304"/>
            <a:ext cx="4464496" cy="26786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09310" y="3220679"/>
            <a:ext cx="7021061" cy="1361911"/>
          </a:xfrm>
          <a:prstGeom prst="rect">
            <a:avLst/>
          </a:prstGeom>
          <a:solidFill>
            <a:srgbClr val="FFFF00"/>
          </a:solidFill>
          <a:ln>
            <a:solidFill>
              <a:srgbClr val="4F227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H20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H6.4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95188" y="3901634"/>
            <a:ext cx="8915400" cy="1143000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sz="4400" dirty="0">
                <a:solidFill>
                  <a:srgbClr val="003366"/>
                </a:solidFill>
                <a:latin typeface="Arial" panose="020B0604020202020204" pitchFamily="34" charset="0"/>
              </a:rPr>
              <a:t>-</a:t>
            </a:r>
            <a:r>
              <a:rPr sz="4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 </a:t>
            </a:r>
            <a:r>
              <a:rPr sz="44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sz="4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44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rái</a:t>
            </a:r>
            <a:r>
              <a:rPr sz="4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có 24 khu </a:t>
            </a:r>
            <a:r>
              <a:rPr sz="44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sz="4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4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44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sz="4400" b="1" dirty="0">
              <a:solidFill>
                <a:srgbClr val="0033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55911" y="118899"/>
            <a:ext cx="2467524" cy="37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652" y="65261"/>
            <a:ext cx="891962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3330221"/>
            <a:ext cx="3614192" cy="315471"/>
          </a:xfrm>
          <a:prstGeom prst="rect">
            <a:avLst/>
          </a:prstGeom>
          <a:solidFill>
            <a:srgbClr val="FFFF00"/>
          </a:solidFill>
          <a:ln>
            <a:solidFill>
              <a:srgbClr val="4F227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6.4.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1" y="433652"/>
            <a:ext cx="919386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131" y="876304"/>
            <a:ext cx="4464496" cy="26786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39552" y="3645692"/>
            <a:ext cx="7021061" cy="500137"/>
          </a:xfrm>
          <a:prstGeom prst="rect">
            <a:avLst/>
          </a:prstGeom>
          <a:solidFill>
            <a:srgbClr val="FFFF00"/>
          </a:solidFill>
          <a:ln>
            <a:solidFill>
              <a:srgbClr val="4F227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24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81645"/>
            <a:ext cx="364807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65232" y="4162851"/>
            <a:ext cx="8915400" cy="758190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sz="3200" dirty="0" smtClean="0">
                <a:solidFill>
                  <a:srgbClr val="003366"/>
                </a:solidFill>
                <a:latin typeface="Arial" panose="020B0604020202020204" pitchFamily="34" charset="0"/>
              </a:rPr>
              <a:t>-</a:t>
            </a:r>
            <a:r>
              <a:rPr lang="en-US" sz="32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sz="32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srgbClr val="003366"/>
                </a:solidFill>
                <a:latin typeface="Times New Roman" panose="02020603050405020304" pitchFamily="18" charset="0"/>
              </a:rPr>
              <a:t> </a:t>
            </a:r>
            <a:r>
              <a:rPr sz="32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sz="32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b="1" dirty="0">
              <a:solidFill>
                <a:srgbClr val="0033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inh 6 new"/>
          <p:cNvPicPr>
            <a:picLocks noChangeAspect="1"/>
          </p:cNvPicPr>
          <p:nvPr/>
        </p:nvPicPr>
        <p:blipFill>
          <a:blip r:embed="rId1"/>
          <a:srcRect b="209"/>
          <a:stretch>
            <a:fillRect/>
          </a:stretch>
        </p:blipFill>
        <p:spPr>
          <a:xfrm>
            <a:off x="0" y="0"/>
            <a:ext cx="9144000" cy="5132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4435" name="Rectangle 3"/>
          <p:cNvSpPr/>
          <p:nvPr/>
        </p:nvSpPr>
        <p:spPr>
          <a:xfrm>
            <a:off x="4200526" y="335757"/>
            <a:ext cx="377825" cy="390406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40" name="Rectangle 8"/>
          <p:cNvSpPr/>
          <p:nvPr/>
        </p:nvSpPr>
        <p:spPr>
          <a:xfrm>
            <a:off x="4194175" y="4732735"/>
            <a:ext cx="368300" cy="31075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41" name="Rectangle 9"/>
          <p:cNvSpPr/>
          <p:nvPr/>
        </p:nvSpPr>
        <p:spPr>
          <a:xfrm>
            <a:off x="4560888" y="4732735"/>
            <a:ext cx="368300" cy="31075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42" name="Rectangle 10"/>
          <p:cNvSpPr/>
          <p:nvPr/>
        </p:nvSpPr>
        <p:spPr>
          <a:xfrm>
            <a:off x="4927600" y="4732735"/>
            <a:ext cx="368300" cy="31075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43" name="Rectangle 11"/>
          <p:cNvSpPr/>
          <p:nvPr/>
        </p:nvSpPr>
        <p:spPr>
          <a:xfrm>
            <a:off x="5294313" y="4732735"/>
            <a:ext cx="368300" cy="31075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44" name="Rectangle 12"/>
          <p:cNvSpPr/>
          <p:nvPr/>
        </p:nvSpPr>
        <p:spPr>
          <a:xfrm>
            <a:off x="5680075" y="4732735"/>
            <a:ext cx="368300" cy="31075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45" name="Rectangle 13"/>
          <p:cNvSpPr/>
          <p:nvPr/>
        </p:nvSpPr>
        <p:spPr>
          <a:xfrm>
            <a:off x="6061075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46" name="Rectangle 14"/>
          <p:cNvSpPr/>
          <p:nvPr/>
        </p:nvSpPr>
        <p:spPr>
          <a:xfrm>
            <a:off x="6427788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47" name="Rectangle 15"/>
          <p:cNvSpPr/>
          <p:nvPr/>
        </p:nvSpPr>
        <p:spPr>
          <a:xfrm>
            <a:off x="6808788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48" name="Rectangle 16"/>
          <p:cNvSpPr/>
          <p:nvPr/>
        </p:nvSpPr>
        <p:spPr>
          <a:xfrm>
            <a:off x="7161213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49" name="Rectangle 17"/>
          <p:cNvSpPr/>
          <p:nvPr/>
        </p:nvSpPr>
        <p:spPr>
          <a:xfrm>
            <a:off x="7546975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50" name="Rectangle 18"/>
          <p:cNvSpPr/>
          <p:nvPr/>
        </p:nvSpPr>
        <p:spPr>
          <a:xfrm>
            <a:off x="7927975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51" name="Rectangle 19"/>
          <p:cNvSpPr/>
          <p:nvPr/>
        </p:nvSpPr>
        <p:spPr>
          <a:xfrm>
            <a:off x="8294688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52" name="Rectangle 20"/>
          <p:cNvSpPr/>
          <p:nvPr/>
        </p:nvSpPr>
        <p:spPr>
          <a:xfrm>
            <a:off x="8680450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53" name="Rectangle 21"/>
          <p:cNvSpPr/>
          <p:nvPr/>
        </p:nvSpPr>
        <p:spPr>
          <a:xfrm>
            <a:off x="109538" y="4732735"/>
            <a:ext cx="368300" cy="31075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54" name="Rectangle 22"/>
          <p:cNvSpPr/>
          <p:nvPr/>
        </p:nvSpPr>
        <p:spPr>
          <a:xfrm>
            <a:off x="476250" y="4732735"/>
            <a:ext cx="368300" cy="31075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55" name="Rectangle 23"/>
          <p:cNvSpPr/>
          <p:nvPr/>
        </p:nvSpPr>
        <p:spPr>
          <a:xfrm>
            <a:off x="842963" y="4732735"/>
            <a:ext cx="368300" cy="31075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56" name="Rectangle 24"/>
          <p:cNvSpPr/>
          <p:nvPr/>
        </p:nvSpPr>
        <p:spPr>
          <a:xfrm>
            <a:off x="1228725" y="4732735"/>
            <a:ext cx="368300" cy="31075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57" name="Rectangle 25"/>
          <p:cNvSpPr/>
          <p:nvPr/>
        </p:nvSpPr>
        <p:spPr>
          <a:xfrm>
            <a:off x="1609725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58" name="Rectangle 26"/>
          <p:cNvSpPr/>
          <p:nvPr/>
        </p:nvSpPr>
        <p:spPr>
          <a:xfrm>
            <a:off x="1976438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59" name="Rectangle 27"/>
          <p:cNvSpPr/>
          <p:nvPr/>
        </p:nvSpPr>
        <p:spPr>
          <a:xfrm>
            <a:off x="2343150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60" name="Rectangle 28"/>
          <p:cNvSpPr/>
          <p:nvPr/>
        </p:nvSpPr>
        <p:spPr>
          <a:xfrm>
            <a:off x="2709863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61" name="Rectangle 29"/>
          <p:cNvSpPr/>
          <p:nvPr/>
        </p:nvSpPr>
        <p:spPr>
          <a:xfrm>
            <a:off x="3095625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62" name="Rectangle 30"/>
          <p:cNvSpPr/>
          <p:nvPr/>
        </p:nvSpPr>
        <p:spPr>
          <a:xfrm>
            <a:off x="3476625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274463" name="Rectangle 31"/>
          <p:cNvSpPr/>
          <p:nvPr/>
        </p:nvSpPr>
        <p:spPr>
          <a:xfrm>
            <a:off x="3843338" y="4729162"/>
            <a:ext cx="368300" cy="31075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18460" name="Text Box 36"/>
          <p:cNvSpPr txBox="1"/>
          <p:nvPr/>
        </p:nvSpPr>
        <p:spPr>
          <a:xfrm>
            <a:off x="-153987" y="1090643"/>
            <a:ext cx="996950" cy="360098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Hình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sz="2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Các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</a:rPr>
              <a:t>khu vực giờ trên Trái Đất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2400" b="1" dirty="0">
              <a:solidFill>
                <a:srgbClr val="000099"/>
              </a:solidFill>
              <a:latin typeface="VNI-Times" charset="0"/>
            </a:endParaRPr>
          </a:p>
        </p:txBody>
      </p:sp>
      <p:sp>
        <p:nvSpPr>
          <p:cNvPr id="29" name="Text Box 17"/>
          <p:cNvSpPr txBox="1"/>
          <p:nvPr/>
        </p:nvSpPr>
        <p:spPr>
          <a:xfrm>
            <a:off x="152400" y="0"/>
            <a:ext cx="8991600" cy="1200329"/>
          </a:xfrm>
          <a:prstGeom prst="rect">
            <a:avLst/>
          </a:prstGeom>
          <a:solidFill>
            <a:srgbClr val="000099"/>
          </a:solidFill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400" b="1" dirty="0">
                <a:solidFill>
                  <a:srgbClr val="FFFF00"/>
                </a:solidFill>
                <a:latin typeface="Arial" panose="020B0604020202020204" pitchFamily="34" charset="0"/>
              </a:rPr>
              <a:t>GIỜ GMT </a:t>
            </a:r>
            <a:r>
              <a:rPr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L</a:t>
            </a:r>
            <a:r>
              <a:rPr sz="2400" b="1" dirty="0">
                <a:solidFill>
                  <a:srgbClr val="FFFF00"/>
                </a:solidFill>
                <a:latin typeface="Arial" panose="020B0604020202020204" pitchFamily="34" charset="0"/>
              </a:rPr>
              <a:t>À GIỜ CHUẨN QUỐC TẾ </a:t>
            </a:r>
            <a:r>
              <a:rPr lang="vi-VN" altLang="x-none" sz="2400" b="1" dirty="0">
                <a:solidFill>
                  <a:srgbClr val="FFFF00"/>
                </a:solidFill>
                <a:latin typeface="Arial" panose="020B0604020202020204" pitchFamily="34" charset="0"/>
              </a:rPr>
              <a:t>CÓ ĐƯỜNG KINH TUYẾN GỐC ĐI QUA CHÍNH GIỮA</a:t>
            </a:r>
            <a:endParaRPr lang="vi-VN" altLang="x-none" sz="24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endParaRPr sz="2400" b="1" dirty="0">
              <a:latin typeface="VNI-Avo" pitchFamily="2" charset="0"/>
            </a:endParaRPr>
          </a:p>
        </p:txBody>
      </p:sp>
      <p:sp>
        <p:nvSpPr>
          <p:cNvPr id="30" name="Hình Chữ nhật 17"/>
          <p:cNvSpPr/>
          <p:nvPr/>
        </p:nvSpPr>
        <p:spPr>
          <a:xfrm>
            <a:off x="152400" y="742951"/>
            <a:ext cx="89916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200" b="1" dirty="0">
                <a:solidFill>
                  <a:srgbClr val="FFFF00"/>
                </a:solidFill>
                <a:latin typeface="Arial" panose="020B0604020202020204" pitchFamily="34" charset="0"/>
              </a:rPr>
              <a:t>Thế nào là giờ GMT?</a:t>
            </a:r>
            <a:endParaRPr sz="32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hecker dir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10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9" dur="1000" fill="hold"/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4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4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4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4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4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4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2" dur="10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5" dur="1000" fill="hold"/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8" dur="1000" fill="hold"/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1" dur="1000" fill="hold"/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4" dur="1000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0" dur="1000" fill="hold"/>
                                        <p:tgtEl>
                                          <p:spTgt spid="274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2744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3" dur="1000" fill="hold"/>
                                        <p:tgtEl>
                                          <p:spTgt spid="2744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2744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6" dur="1000" fill="hold"/>
                                        <p:tgtEl>
                                          <p:spTgt spid="274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2744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9" dur="10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92" dur="1000" fill="hold"/>
                                        <p:tgtEl>
                                          <p:spTgt spid="2744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2744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95" dur="10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74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74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74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74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74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74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7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7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7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7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7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7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7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7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7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27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27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27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274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74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7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7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27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274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74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274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74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27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274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274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02" dur="1000" fill="hold"/>
                                        <p:tgtEl>
                                          <p:spTgt spid="2744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3" dur="1000" fill="hold"/>
                                        <p:tgtEl>
                                          <p:spTgt spid="2744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05" dur="1000" fill="hold"/>
                                        <p:tgtEl>
                                          <p:spTgt spid="2744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6" dur="1000" fill="hold"/>
                                        <p:tgtEl>
                                          <p:spTgt spid="2744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08" dur="1000" fill="hold"/>
                                        <p:tgtEl>
                                          <p:spTgt spid="2744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9" dur="1000" fill="hold"/>
                                        <p:tgtEl>
                                          <p:spTgt spid="2744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11" dur="1000" fill="hold"/>
                                        <p:tgtEl>
                                          <p:spTgt spid="2744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2" dur="1000" fill="hold"/>
                                        <p:tgtEl>
                                          <p:spTgt spid="2744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14" dur="1000" fill="hold"/>
                                        <p:tgtEl>
                                          <p:spTgt spid="2744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5" dur="1000" fill="hold"/>
                                        <p:tgtEl>
                                          <p:spTgt spid="2744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17" dur="1000" fill="hold"/>
                                        <p:tgtEl>
                                          <p:spTgt spid="2744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8" dur="1000" fill="hold"/>
                                        <p:tgtEl>
                                          <p:spTgt spid="2744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2744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1" dur="1000" fill="hold"/>
                                        <p:tgtEl>
                                          <p:spTgt spid="2744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23" dur="1000" fill="hold"/>
                                        <p:tgtEl>
                                          <p:spTgt spid="2744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4" dur="1000" fill="hold"/>
                                        <p:tgtEl>
                                          <p:spTgt spid="2744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274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2744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29" dur="1000" fill="hold"/>
                                        <p:tgtEl>
                                          <p:spTgt spid="2744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0" dur="1000" fill="hold"/>
                                        <p:tgtEl>
                                          <p:spTgt spid="2744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32" dur="1000" fill="hold"/>
                                        <p:tgtEl>
                                          <p:spTgt spid="2744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3" dur="1000" fill="hold"/>
                                        <p:tgtEl>
                                          <p:spTgt spid="2744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41" grpId="0" animBg="1"/>
      <p:bldP spid="274441" grpId="1" animBg="1"/>
      <p:bldP spid="274442" grpId="0" animBg="1"/>
      <p:bldP spid="274442" grpId="1" animBg="1"/>
      <p:bldP spid="274443" grpId="0" animBg="1"/>
      <p:bldP spid="274443" grpId="1" animBg="1"/>
      <p:bldP spid="274444" grpId="0" animBg="1"/>
      <p:bldP spid="274444" grpId="1" animBg="1"/>
      <p:bldP spid="274445" grpId="0" animBg="1"/>
      <p:bldP spid="274445" grpId="1" animBg="1"/>
      <p:bldP spid="274446" grpId="0" animBg="1"/>
      <p:bldP spid="274446" grpId="1" animBg="1"/>
      <p:bldP spid="274447" grpId="0" animBg="1"/>
      <p:bldP spid="274447" grpId="1" animBg="1"/>
      <p:bldP spid="274448" grpId="0" animBg="1"/>
      <p:bldP spid="274448" grpId="1" animBg="1"/>
      <p:bldP spid="274449" grpId="0" animBg="1"/>
      <p:bldP spid="274449" grpId="1" animBg="1"/>
      <p:bldP spid="274450" grpId="0" animBg="1"/>
      <p:bldP spid="274450" grpId="1" animBg="1"/>
      <p:bldP spid="274451" grpId="0" animBg="1"/>
      <p:bldP spid="274451" grpId="1" animBg="1"/>
      <p:bldP spid="274452" grpId="0" animBg="1"/>
      <p:bldP spid="274452" grpId="1" animBg="1"/>
      <p:bldP spid="274453" grpId="0" animBg="1"/>
      <p:bldP spid="274454" grpId="0" animBg="1"/>
      <p:bldP spid="274455" grpId="0" animBg="1"/>
      <p:bldP spid="274456" grpId="0" animBg="1"/>
      <p:bldP spid="274457" grpId="0" animBg="1"/>
      <p:bldP spid="274458" grpId="0" animBg="1"/>
      <p:bldP spid="274459" grpId="0" animBg="1"/>
      <p:bldP spid="274460" grpId="0" animBg="1"/>
      <p:bldP spid="274461" grpId="0" animBg="1"/>
      <p:bldP spid="274462" grpId="0" animBg="1"/>
      <p:bldP spid="274463" grpId="0" animBg="1"/>
      <p:bldP spid="29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0" y="2114550"/>
            <a:ext cx="88392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3" name="Rectangle 3"/>
          <p:cNvSpPr/>
          <p:nvPr/>
        </p:nvSpPr>
        <p:spPr>
          <a:xfrm>
            <a:off x="228600" y="114300"/>
            <a:ext cx="9372600" cy="5715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742950" indent="-742950" eaLnBrk="0" hangingPunct="0"/>
            <a:r>
              <a:rPr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vận động tự quay quanh trục của Trái</a:t>
            </a:r>
            <a:endParaRPr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eaLnBrk="0" hangingPunct="0"/>
            <a:r>
              <a:rPr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Đất</a:t>
            </a:r>
            <a:r>
              <a:rPr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914400"/>
            <a:ext cx="8915400" cy="85725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sz="4400" dirty="0">
                <a:solidFill>
                  <a:srgbClr val="000099"/>
                </a:solidFill>
                <a:latin typeface="Arial" panose="020B0604020202020204" pitchFamily="34" charset="0"/>
              </a:rPr>
              <a:t>-</a:t>
            </a:r>
            <a:r>
              <a:rPr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 </a:t>
            </a:r>
            <a:r>
              <a:rPr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4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rái</a:t>
            </a:r>
            <a:r>
              <a:rPr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có 24 khu vực giờ.</a:t>
            </a:r>
            <a:endParaRPr sz="4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885950"/>
            <a:ext cx="9144000" cy="142875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r>
              <a:rPr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khu vực có 1 giờ riêng. Đó l</a:t>
            </a:r>
            <a:r>
              <a:rPr sz="44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khu vực </a:t>
            </a:r>
            <a:endParaRPr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44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16390" name="Rectangle 9"/>
          <p:cNvSpPr/>
          <p:nvPr/>
        </p:nvSpPr>
        <p:spPr>
          <a:xfrm>
            <a:off x="0" y="2971800"/>
            <a:ext cx="9144000" cy="212365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-Khu vực </a:t>
            </a:r>
            <a:r>
              <a:rPr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(GMT)</a:t>
            </a:r>
            <a:r>
              <a:rPr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đường kinh tuyến gốc đi qua chính giữa đánh </a:t>
            </a:r>
            <a:r>
              <a:rPr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4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7" grpId="0" animBg="1"/>
      <p:bldP spid="9" grpId="0" animBg="1"/>
      <p:bldP spid="163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43000"/>
            <a:ext cx="8915400" cy="4152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Line 3"/>
          <p:cNvSpPr/>
          <p:nvPr/>
        </p:nvSpPr>
        <p:spPr>
          <a:xfrm>
            <a:off x="4343400" y="1257300"/>
            <a:ext cx="0" cy="28575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0468" name="Freeform 4"/>
          <p:cNvSpPr/>
          <p:nvPr/>
        </p:nvSpPr>
        <p:spPr>
          <a:xfrm>
            <a:off x="6629400" y="2857501"/>
            <a:ext cx="241300" cy="259556"/>
          </a:xfrm>
          <a:custGeom>
            <a:avLst/>
            <a:gdLst>
              <a:gd name="txL" fmla="*/ 0 w 152"/>
              <a:gd name="txT" fmla="*/ 0 h 218"/>
              <a:gd name="txR" fmla="*/ 152 w 152"/>
              <a:gd name="txB" fmla="*/ 218 h 2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52" h="218">
                <a:moveTo>
                  <a:pt x="152" y="10"/>
                </a:moveTo>
                <a:cubicBezTo>
                  <a:pt x="139" y="11"/>
                  <a:pt x="127" y="15"/>
                  <a:pt x="114" y="13"/>
                </a:cubicBezTo>
                <a:cubicBezTo>
                  <a:pt x="100" y="11"/>
                  <a:pt x="89" y="0"/>
                  <a:pt x="75" y="0"/>
                </a:cubicBezTo>
                <a:cubicBezTo>
                  <a:pt x="57" y="0"/>
                  <a:pt x="41" y="9"/>
                  <a:pt x="24" y="13"/>
                </a:cubicBezTo>
                <a:cubicBezTo>
                  <a:pt x="0" y="85"/>
                  <a:pt x="5" y="28"/>
                  <a:pt x="50" y="64"/>
                </a:cubicBezTo>
                <a:cubicBezTo>
                  <a:pt x="62" y="74"/>
                  <a:pt x="67" y="90"/>
                  <a:pt x="75" y="103"/>
                </a:cubicBezTo>
                <a:cubicBezTo>
                  <a:pt x="71" y="120"/>
                  <a:pt x="67" y="137"/>
                  <a:pt x="62" y="154"/>
                </a:cubicBezTo>
                <a:cubicBezTo>
                  <a:pt x="58" y="167"/>
                  <a:pt x="45" y="180"/>
                  <a:pt x="50" y="192"/>
                </a:cubicBezTo>
                <a:cubicBezTo>
                  <a:pt x="56" y="206"/>
                  <a:pt x="75" y="209"/>
                  <a:pt x="88" y="218"/>
                </a:cubicBezTo>
                <a:cubicBezTo>
                  <a:pt x="103" y="196"/>
                  <a:pt x="126" y="171"/>
                  <a:pt x="126" y="141"/>
                </a:cubicBezTo>
                <a:cubicBezTo>
                  <a:pt x="126" y="124"/>
                  <a:pt x="119" y="107"/>
                  <a:pt x="114" y="90"/>
                </a:cubicBezTo>
                <a:cubicBezTo>
                  <a:pt x="110" y="77"/>
                  <a:pt x="95" y="64"/>
                  <a:pt x="101" y="52"/>
                </a:cubicBezTo>
                <a:cubicBezTo>
                  <a:pt x="110" y="32"/>
                  <a:pt x="135" y="24"/>
                  <a:pt x="152" y="1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90469" name="Line 5"/>
          <p:cNvSpPr/>
          <p:nvPr/>
        </p:nvSpPr>
        <p:spPr>
          <a:xfrm flipV="1">
            <a:off x="4343400" y="4686300"/>
            <a:ext cx="0" cy="2286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0470" name="Line 6"/>
          <p:cNvSpPr/>
          <p:nvPr/>
        </p:nvSpPr>
        <p:spPr>
          <a:xfrm flipV="1">
            <a:off x="6934200" y="4686300"/>
            <a:ext cx="0" cy="40005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0471" name="Rectangle 7"/>
          <p:cNvSpPr/>
          <p:nvPr/>
        </p:nvSpPr>
        <p:spPr>
          <a:xfrm>
            <a:off x="152400" y="4114801"/>
            <a:ext cx="8763000" cy="327422"/>
          </a:xfrm>
          <a:prstGeom prst="rect">
            <a:avLst/>
          </a:prstGeom>
          <a:solidFill>
            <a:srgbClr val="FF00FF">
              <a:alpha val="30196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190472" name="Text Box 8"/>
          <p:cNvSpPr txBox="1"/>
          <p:nvPr/>
        </p:nvSpPr>
        <p:spPr>
          <a:xfrm>
            <a:off x="0" y="1"/>
            <a:ext cx="9144000" cy="1323439"/>
          </a:xfrm>
          <a:prstGeom prst="rect">
            <a:avLst/>
          </a:prstGeom>
          <a:solidFill>
            <a:srgbClr val="CCFF33">
              <a:alpha val="6196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sz="3200" b="1" dirty="0">
                <a:solidFill>
                  <a:schemeClr val="bg1"/>
                </a:solidFill>
                <a:latin typeface="Arial" panose="020B0604020202020204" pitchFamily="34" charset="0"/>
              </a:rPr>
              <a:t> Khu vực giờ ở phía Đông sớm hơn phía Tây.</a:t>
            </a:r>
            <a:endParaRPr lang="vi-VN" altLang="x-none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200" b="1" dirty="0">
              <a:solidFill>
                <a:schemeClr val="bg1"/>
              </a:solidFill>
              <a:latin typeface="VNI-Times" charset="0"/>
            </a:endParaRPr>
          </a:p>
        </p:txBody>
      </p:sp>
      <p:sp>
        <p:nvSpPr>
          <p:cNvPr id="190473" name="Text Box 9"/>
          <p:cNvSpPr txBox="1"/>
          <p:nvPr/>
        </p:nvSpPr>
        <p:spPr>
          <a:xfrm>
            <a:off x="114300" y="30939"/>
            <a:ext cx="8686800" cy="1077218"/>
          </a:xfrm>
          <a:prstGeom prst="rect">
            <a:avLst/>
          </a:prstGeom>
          <a:solidFill>
            <a:srgbClr val="FFFFFF">
              <a:alpha val="6196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giờ khu vực phía Đông v</a:t>
            </a:r>
            <a:r>
              <a:rPr lang="vi-VN" altLang="x-none" sz="3200" b="1" dirty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khu vực phía Tây khu vực n</a:t>
            </a:r>
            <a:r>
              <a:rPr lang="vi-VN" altLang="x-none" sz="3200" b="1" dirty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có giờ sớm hơn? Vì sao</a:t>
            </a:r>
            <a:r>
              <a:rPr lang="vi-VN" altLang="x-none" sz="32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x-none" sz="3200" b="1" u="sng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474" name="AutoShape 10"/>
          <p:cNvSpPr/>
          <p:nvPr/>
        </p:nvSpPr>
        <p:spPr>
          <a:xfrm>
            <a:off x="2286000" y="2452688"/>
            <a:ext cx="3048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190476" name="Line 12"/>
          <p:cNvSpPr/>
          <p:nvPr/>
        </p:nvSpPr>
        <p:spPr>
          <a:xfrm flipV="1">
            <a:off x="2438400" y="4686300"/>
            <a:ext cx="0" cy="40005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0477" name="Line 13"/>
          <p:cNvSpPr/>
          <p:nvPr/>
        </p:nvSpPr>
        <p:spPr>
          <a:xfrm>
            <a:off x="4495800" y="2686050"/>
            <a:ext cx="1066800" cy="0"/>
          </a:xfrm>
          <a:prstGeom prst="line">
            <a:avLst/>
          </a:prstGeom>
          <a:ln w="1111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0478" name="Line 14"/>
          <p:cNvSpPr/>
          <p:nvPr/>
        </p:nvSpPr>
        <p:spPr>
          <a:xfrm flipH="1" flipV="1">
            <a:off x="2895600" y="2686050"/>
            <a:ext cx="1219200" cy="0"/>
          </a:xfrm>
          <a:prstGeom prst="line">
            <a:avLst/>
          </a:prstGeom>
          <a:ln w="1111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0479" name="Text Box 15"/>
          <p:cNvSpPr txBox="1"/>
          <p:nvPr/>
        </p:nvSpPr>
        <p:spPr>
          <a:xfrm>
            <a:off x="4648200" y="1885951"/>
            <a:ext cx="1676400" cy="147732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latin typeface="Arial" panose="020B0604020202020204" pitchFamily="34" charset="0"/>
              </a:rPr>
              <a:t>ĐÔNG</a:t>
            </a:r>
            <a:endParaRPr sz="36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600" b="1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190480" name="Text Box 16"/>
          <p:cNvSpPr txBox="1"/>
          <p:nvPr/>
        </p:nvSpPr>
        <p:spPr>
          <a:xfrm>
            <a:off x="2667000" y="1885951"/>
            <a:ext cx="1371600" cy="147732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latin typeface="Arial" panose="020B0604020202020204" pitchFamily="34" charset="0"/>
              </a:rPr>
              <a:t>TÂY</a:t>
            </a:r>
            <a:endParaRPr sz="36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600" b="1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18" name="Text Box 9"/>
          <p:cNvSpPr txBox="1"/>
          <p:nvPr/>
        </p:nvSpPr>
        <p:spPr>
          <a:xfrm>
            <a:off x="152400" y="338554"/>
            <a:ext cx="9296400" cy="646331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sz="3600" b="1" dirty="0">
                <a:solidFill>
                  <a:schemeClr val="bg1"/>
                </a:solidFill>
                <a:latin typeface="Arial" panose="020B0604020202020204" pitchFamily="34" charset="0"/>
              </a:rPr>
              <a:t>Vì Trái Đất quay từ Tây sang </a:t>
            </a:r>
            <a:r>
              <a:rPr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Đông</a:t>
            </a:r>
            <a:endParaRPr sz="3600" b="1" u="sng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172200" y="2343150"/>
            <a:ext cx="13716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solidFill>
                  <a:srgbClr val="003366"/>
                </a:solidFill>
                <a:latin typeface="VNI-Souvir" pitchFamily="2" charset="0"/>
              </a:rPr>
              <a:t>19g</a:t>
            </a:r>
            <a:endParaRPr sz="3600" b="1" dirty="0">
              <a:solidFill>
                <a:srgbClr val="003366"/>
              </a:solidFill>
              <a:latin typeface="VNI-Souvir" pitchFamily="2" charset="0"/>
            </a:endParaRPr>
          </a:p>
        </p:txBody>
      </p:sp>
      <p:sp>
        <p:nvSpPr>
          <p:cNvPr id="19" name="Text Box 16"/>
          <p:cNvSpPr txBox="1"/>
          <p:nvPr/>
        </p:nvSpPr>
        <p:spPr>
          <a:xfrm>
            <a:off x="1524000" y="2514600"/>
            <a:ext cx="13716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solidFill>
                  <a:srgbClr val="003366"/>
                </a:solidFill>
                <a:latin typeface="VNI-Souvir" pitchFamily="2" charset="0"/>
              </a:rPr>
              <a:t>7g</a:t>
            </a:r>
            <a:endParaRPr sz="3600" b="1" dirty="0">
              <a:solidFill>
                <a:srgbClr val="003366"/>
              </a:solidFill>
              <a:latin typeface="VNI-Souvir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0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0289E-6 L 0.32917 1.50289E-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90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222 L -0.275 -0.0222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10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10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2000"/>
                                        <p:tgtEl>
                                          <p:spTgt spid="190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1000"/>
                                        <p:tgtEl>
                                          <p:spTgt spid="190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10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8" grpId="0" animBg="1"/>
      <p:bldP spid="190468" grpId="1" animBg="1"/>
      <p:bldP spid="190471" grpId="0" animBg="1"/>
      <p:bldP spid="190472" grpId="0" animBg="1"/>
      <p:bldP spid="190472" grpId="1" animBg="1"/>
      <p:bldP spid="190472" grpId="2" animBg="1"/>
      <p:bldP spid="190473" grpId="0" animBg="1"/>
      <p:bldP spid="190473" grpId="1" animBg="1"/>
      <p:bldP spid="190474" grpId="0" animBg="1"/>
      <p:bldP spid="190474" grpId="1" animBg="1"/>
      <p:bldP spid="190479" grpId="0"/>
      <p:bldP spid="190480" grpId="0"/>
      <p:bldP spid="18" grpId="0" animBg="1"/>
      <p:bldP spid="18" grpId="1" animBg="1"/>
      <p:bldP spid="17" grpId="0"/>
      <p:bldP spid="17" grpId="1"/>
      <p:bldP spid="19" grpId="0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81150" y="-896324"/>
            <a:ext cx="5214739" cy="700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23762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GMT-),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(GMT-)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0"/>
          <p:cNvSpPr/>
          <p:nvPr/>
        </p:nvSpPr>
        <p:spPr>
          <a:xfrm>
            <a:off x="4067944" y="1491630"/>
            <a:ext cx="3048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AutoShape 10"/>
          <p:cNvSpPr/>
          <p:nvPr/>
        </p:nvSpPr>
        <p:spPr>
          <a:xfrm>
            <a:off x="7534600" y="1851670"/>
            <a:ext cx="3048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AutoShape 10"/>
          <p:cNvSpPr/>
          <p:nvPr/>
        </p:nvSpPr>
        <p:spPr>
          <a:xfrm>
            <a:off x="8244408" y="1539240"/>
            <a:ext cx="3048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10"/>
          <p:cNvSpPr/>
          <p:nvPr/>
        </p:nvSpPr>
        <p:spPr>
          <a:xfrm>
            <a:off x="6264409" y="987574"/>
            <a:ext cx="3048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3928" y="166700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-Sing-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64458" y="731775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Mat-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265240" y="1756108"/>
            <a:ext cx="100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87000" y="1973708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dirty="0"/>
          </a:p>
        </p:txBody>
      </p:sp>
      <p:sp>
        <p:nvSpPr>
          <p:cNvPr id="12" name="Line 3"/>
          <p:cNvSpPr/>
          <p:nvPr/>
        </p:nvSpPr>
        <p:spPr>
          <a:xfrm>
            <a:off x="5710223" y="411510"/>
            <a:ext cx="0" cy="3782726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" name="Rectangle 19"/>
          <p:cNvSpPr/>
          <p:nvPr/>
        </p:nvSpPr>
        <p:spPr>
          <a:xfrm>
            <a:off x="4067944" y="379243"/>
            <a:ext cx="304800" cy="3698867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sz="1800" dirty="0">
              <a:latin typeface="Arial" panose="020B0604020202020204" pitchFamily="34" charset="0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7558996" y="245178"/>
            <a:ext cx="304800" cy="3756781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sz="1800" dirty="0">
              <a:latin typeface="Arial" panose="020B0604020202020204" pitchFamily="34" charset="0"/>
            </a:endParaRPr>
          </a:p>
        </p:txBody>
      </p:sp>
      <p:sp>
        <p:nvSpPr>
          <p:cNvPr id="15" name="Rectangle 19"/>
          <p:cNvSpPr/>
          <p:nvPr/>
        </p:nvSpPr>
        <p:spPr>
          <a:xfrm>
            <a:off x="8104837" y="245178"/>
            <a:ext cx="304800" cy="3732371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sz="1800" dirty="0">
              <a:latin typeface="Arial" panose="020B0604020202020204" pitchFamily="34" charset="0"/>
            </a:endParaRPr>
          </a:p>
        </p:txBody>
      </p:sp>
      <p:sp>
        <p:nvSpPr>
          <p:cNvPr id="16" name="Rectangle 19"/>
          <p:cNvSpPr/>
          <p:nvPr/>
        </p:nvSpPr>
        <p:spPr>
          <a:xfrm>
            <a:off x="6416809" y="379243"/>
            <a:ext cx="304800" cy="3666601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sz="1800" dirty="0">
              <a:latin typeface="Arial" panose="020B0604020202020204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987496" y="3122514"/>
            <a:ext cx="381000" cy="9233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sz="5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Bodon-Poster" pitchFamily="2" charset="0"/>
                <a:ea typeface="+mn-ea"/>
                <a:cs typeface="+mn-cs"/>
              </a:rPr>
              <a:t>+</a:t>
            </a:r>
            <a:endParaRPr kumimoji="0" lang="en-US" sz="5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odon-Poster" pitchFamily="2" charset="0"/>
              <a:ea typeface="+mn-ea"/>
              <a:cs typeface="+mn-cs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31840" y="2519401"/>
            <a:ext cx="381000" cy="15696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sz="9600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Bodon-Poster" pitchFamily="2" charset="0"/>
                <a:ea typeface="+mn-ea"/>
                <a:cs typeface="+mn-cs"/>
              </a:rPr>
              <a:t>-</a:t>
            </a:r>
            <a:endParaRPr kumimoji="0" lang="en-US" sz="9600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odon-Poste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  <p:bldP spid="3" grpId="0"/>
      <p:bldP spid="9" grpId="0"/>
      <p:bldP spid="10" grpId="0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0" y="2114550"/>
            <a:ext cx="88392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3" name="Rectangle 3"/>
          <p:cNvSpPr/>
          <p:nvPr/>
        </p:nvSpPr>
        <p:spPr>
          <a:xfrm>
            <a:off x="228600" y="114300"/>
            <a:ext cx="9372600" cy="5715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742950" indent="-742950" eaLnBrk="0" hangingPunct="0"/>
            <a:r>
              <a:rPr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vận động tự quay quanh trục của Trái</a:t>
            </a:r>
            <a:endParaRPr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eaLnBrk="0" hangingPunct="0"/>
            <a:r>
              <a:rPr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Đất</a:t>
            </a:r>
            <a:r>
              <a:rPr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914400"/>
            <a:ext cx="8915400" cy="85725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sz="4000" dirty="0">
                <a:solidFill>
                  <a:srgbClr val="000099"/>
                </a:solidFill>
                <a:latin typeface="Arial" panose="020B0604020202020204" pitchFamily="34" charset="0"/>
              </a:rPr>
              <a:t>-</a:t>
            </a:r>
            <a:r>
              <a:rPr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 </a:t>
            </a:r>
            <a:r>
              <a:rPr sz="4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rái</a:t>
            </a:r>
            <a:r>
              <a:rPr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có 24 khu vực giờ.</a:t>
            </a:r>
            <a:endParaRPr sz="4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885950"/>
            <a:ext cx="9144000" cy="142875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vực có 1 giờ riêng. Đó l</a:t>
            </a:r>
            <a:r>
              <a:rPr sz="4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khu vực </a:t>
            </a:r>
            <a:endParaRPr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40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16390" name="Rectangle 9"/>
          <p:cNvSpPr/>
          <p:nvPr/>
        </p:nvSpPr>
        <p:spPr>
          <a:xfrm>
            <a:off x="0" y="2859782"/>
            <a:ext cx="91440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-Khu vực </a:t>
            </a:r>
            <a:r>
              <a:rPr sz="4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(GMT)</a:t>
            </a:r>
            <a:r>
              <a:rPr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đường kinh tuyến gốc đi qua chính giữa đánh </a:t>
            </a:r>
            <a:r>
              <a:rPr sz="4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9"/>
          <p:cNvSpPr/>
          <p:nvPr/>
        </p:nvSpPr>
        <p:spPr>
          <a:xfrm>
            <a:off x="152400" y="3939902"/>
            <a:ext cx="91440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7" grpId="0" animBg="1"/>
      <p:bldP spid="9" grpId="0" animBg="1"/>
      <p:bldP spid="16390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95821"/>
            <a:ext cx="8915400" cy="4152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Line 3"/>
          <p:cNvSpPr/>
          <p:nvPr/>
        </p:nvSpPr>
        <p:spPr>
          <a:xfrm>
            <a:off x="4211960" y="1195865"/>
            <a:ext cx="0" cy="28575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0468" name="Freeform 4"/>
          <p:cNvSpPr/>
          <p:nvPr/>
        </p:nvSpPr>
        <p:spPr>
          <a:xfrm>
            <a:off x="6629400" y="2857501"/>
            <a:ext cx="241300" cy="259556"/>
          </a:xfrm>
          <a:custGeom>
            <a:avLst/>
            <a:gdLst>
              <a:gd name="txL" fmla="*/ 0 w 152"/>
              <a:gd name="txT" fmla="*/ 0 h 218"/>
              <a:gd name="txR" fmla="*/ 152 w 152"/>
              <a:gd name="txB" fmla="*/ 218 h 2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52" h="218">
                <a:moveTo>
                  <a:pt x="152" y="10"/>
                </a:moveTo>
                <a:cubicBezTo>
                  <a:pt x="139" y="11"/>
                  <a:pt x="127" y="15"/>
                  <a:pt x="114" y="13"/>
                </a:cubicBezTo>
                <a:cubicBezTo>
                  <a:pt x="100" y="11"/>
                  <a:pt x="89" y="0"/>
                  <a:pt x="75" y="0"/>
                </a:cubicBezTo>
                <a:cubicBezTo>
                  <a:pt x="57" y="0"/>
                  <a:pt x="41" y="9"/>
                  <a:pt x="24" y="13"/>
                </a:cubicBezTo>
                <a:cubicBezTo>
                  <a:pt x="0" y="85"/>
                  <a:pt x="5" y="28"/>
                  <a:pt x="50" y="64"/>
                </a:cubicBezTo>
                <a:cubicBezTo>
                  <a:pt x="62" y="74"/>
                  <a:pt x="67" y="90"/>
                  <a:pt x="75" y="103"/>
                </a:cubicBezTo>
                <a:cubicBezTo>
                  <a:pt x="71" y="120"/>
                  <a:pt x="67" y="137"/>
                  <a:pt x="62" y="154"/>
                </a:cubicBezTo>
                <a:cubicBezTo>
                  <a:pt x="58" y="167"/>
                  <a:pt x="45" y="180"/>
                  <a:pt x="50" y="192"/>
                </a:cubicBezTo>
                <a:cubicBezTo>
                  <a:pt x="56" y="206"/>
                  <a:pt x="75" y="209"/>
                  <a:pt x="88" y="218"/>
                </a:cubicBezTo>
                <a:cubicBezTo>
                  <a:pt x="103" y="196"/>
                  <a:pt x="126" y="171"/>
                  <a:pt x="126" y="141"/>
                </a:cubicBezTo>
                <a:cubicBezTo>
                  <a:pt x="126" y="124"/>
                  <a:pt x="119" y="107"/>
                  <a:pt x="114" y="90"/>
                </a:cubicBezTo>
                <a:cubicBezTo>
                  <a:pt x="110" y="77"/>
                  <a:pt x="95" y="64"/>
                  <a:pt x="101" y="52"/>
                </a:cubicBezTo>
                <a:cubicBezTo>
                  <a:pt x="110" y="32"/>
                  <a:pt x="135" y="24"/>
                  <a:pt x="152" y="1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90469" name="Line 5"/>
          <p:cNvSpPr/>
          <p:nvPr/>
        </p:nvSpPr>
        <p:spPr>
          <a:xfrm flipV="1">
            <a:off x="4343400" y="4686300"/>
            <a:ext cx="0" cy="2286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0470" name="Line 6"/>
          <p:cNvSpPr/>
          <p:nvPr/>
        </p:nvSpPr>
        <p:spPr>
          <a:xfrm flipV="1">
            <a:off x="6750050" y="4686300"/>
            <a:ext cx="0" cy="40005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0471" name="Rectangle 7"/>
          <p:cNvSpPr/>
          <p:nvPr/>
        </p:nvSpPr>
        <p:spPr>
          <a:xfrm>
            <a:off x="152400" y="4114801"/>
            <a:ext cx="8763000" cy="327422"/>
          </a:xfrm>
          <a:prstGeom prst="rect">
            <a:avLst/>
          </a:prstGeom>
          <a:solidFill>
            <a:srgbClr val="FF00FF">
              <a:alpha val="30196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190472" name="Text Box 8"/>
          <p:cNvSpPr txBox="1"/>
          <p:nvPr/>
        </p:nvSpPr>
        <p:spPr>
          <a:xfrm>
            <a:off x="0" y="1"/>
            <a:ext cx="9144000" cy="1323439"/>
          </a:xfrm>
          <a:prstGeom prst="rect">
            <a:avLst/>
          </a:prstGeom>
          <a:solidFill>
            <a:srgbClr val="CCFF33">
              <a:alpha val="6196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sz="3200" b="1" dirty="0">
                <a:latin typeface="Arial" panose="020B0604020202020204" pitchFamily="34" charset="0"/>
              </a:rPr>
              <a:t> </a:t>
            </a:r>
            <a:r>
              <a:rPr lang="en-US" altLang="x-none" sz="32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Việt</a:t>
            </a:r>
            <a:r>
              <a:rPr lang="en-US" altLang="x-none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Nam </a:t>
            </a:r>
            <a:r>
              <a:rPr lang="en-US" altLang="x-none" sz="32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nằm</a:t>
            </a:r>
            <a:r>
              <a:rPr lang="en-US" altLang="x-none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ở </a:t>
            </a:r>
            <a:r>
              <a:rPr lang="en-US" altLang="x-none" sz="32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khu</a:t>
            </a:r>
            <a:r>
              <a:rPr lang="en-US" altLang="x-none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x-none" sz="32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vực</a:t>
            </a:r>
            <a:r>
              <a:rPr lang="en-US" altLang="x-none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x-none" sz="32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giờ</a:t>
            </a:r>
            <a:r>
              <a:rPr lang="en-US" altLang="x-none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x-none" sz="32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số</a:t>
            </a:r>
            <a:r>
              <a:rPr lang="en-US" altLang="x-none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x-none" sz="32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mấy</a:t>
            </a:r>
            <a:r>
              <a:rPr lang="en-US" altLang="x-none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  <a:endParaRPr lang="vi-VN" altLang="x-none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200" b="1" dirty="0">
              <a:solidFill>
                <a:srgbClr val="FF0000"/>
              </a:solidFill>
              <a:latin typeface="VNI-Times" charset="0"/>
            </a:endParaRPr>
          </a:p>
        </p:txBody>
      </p:sp>
      <p:sp>
        <p:nvSpPr>
          <p:cNvPr id="190474" name="AutoShape 10"/>
          <p:cNvSpPr/>
          <p:nvPr/>
        </p:nvSpPr>
        <p:spPr>
          <a:xfrm>
            <a:off x="2250375" y="2298313"/>
            <a:ext cx="3048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0476" name="Line 12"/>
          <p:cNvSpPr/>
          <p:nvPr/>
        </p:nvSpPr>
        <p:spPr>
          <a:xfrm flipV="1">
            <a:off x="2438400" y="4686300"/>
            <a:ext cx="0" cy="40005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0477" name="Line 13"/>
          <p:cNvSpPr/>
          <p:nvPr/>
        </p:nvSpPr>
        <p:spPr>
          <a:xfrm>
            <a:off x="4495800" y="2686050"/>
            <a:ext cx="1066800" cy="0"/>
          </a:xfrm>
          <a:prstGeom prst="line">
            <a:avLst/>
          </a:prstGeom>
          <a:ln w="1111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0478" name="Line 14"/>
          <p:cNvSpPr/>
          <p:nvPr/>
        </p:nvSpPr>
        <p:spPr>
          <a:xfrm flipH="1" flipV="1">
            <a:off x="2895600" y="2686050"/>
            <a:ext cx="1219200" cy="0"/>
          </a:xfrm>
          <a:prstGeom prst="line">
            <a:avLst/>
          </a:prstGeom>
          <a:ln w="1111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0479" name="Text Box 15"/>
          <p:cNvSpPr txBox="1"/>
          <p:nvPr/>
        </p:nvSpPr>
        <p:spPr>
          <a:xfrm>
            <a:off x="4648200" y="1885951"/>
            <a:ext cx="1676400" cy="147732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latin typeface="Arial" panose="020B0604020202020204" pitchFamily="34" charset="0"/>
              </a:rPr>
              <a:t>ĐÔNG</a:t>
            </a:r>
            <a:endParaRPr sz="36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600" b="1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190480" name="Text Box 16"/>
          <p:cNvSpPr txBox="1"/>
          <p:nvPr/>
        </p:nvSpPr>
        <p:spPr>
          <a:xfrm>
            <a:off x="2667000" y="1885951"/>
            <a:ext cx="1371600" cy="147732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latin typeface="Arial" panose="020B0604020202020204" pitchFamily="34" charset="0"/>
              </a:rPr>
              <a:t>TÂY</a:t>
            </a:r>
            <a:endParaRPr sz="36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600" b="1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18" name="Text Box 9"/>
          <p:cNvSpPr txBox="1"/>
          <p:nvPr/>
        </p:nvSpPr>
        <p:spPr>
          <a:xfrm>
            <a:off x="479961" y="588045"/>
            <a:ext cx="8610600" cy="61555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sz="3400" b="1" u="sng" dirty="0">
              <a:solidFill>
                <a:srgbClr val="FFFF00"/>
              </a:solidFill>
              <a:latin typeface="VNI-Times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172200" y="2343150"/>
            <a:ext cx="13716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solidFill>
                  <a:srgbClr val="003366"/>
                </a:solidFill>
                <a:latin typeface="VNI-Souvir" pitchFamily="2" charset="0"/>
              </a:rPr>
              <a:t>19g</a:t>
            </a:r>
            <a:endParaRPr sz="3600" b="1" dirty="0">
              <a:solidFill>
                <a:srgbClr val="003366"/>
              </a:solidFill>
              <a:latin typeface="VNI-Souvir" pitchFamily="2" charset="0"/>
            </a:endParaRPr>
          </a:p>
        </p:txBody>
      </p:sp>
      <p:sp>
        <p:nvSpPr>
          <p:cNvPr id="19" name="Text Box 16"/>
          <p:cNvSpPr txBox="1"/>
          <p:nvPr/>
        </p:nvSpPr>
        <p:spPr>
          <a:xfrm>
            <a:off x="1524000" y="2624615"/>
            <a:ext cx="13716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solidFill>
                  <a:srgbClr val="003366"/>
                </a:solidFill>
                <a:latin typeface="VNI-Souvir" pitchFamily="2" charset="0"/>
              </a:rPr>
              <a:t>7g</a:t>
            </a:r>
            <a:endParaRPr sz="3600" b="1" dirty="0">
              <a:solidFill>
                <a:srgbClr val="003366"/>
              </a:solidFill>
              <a:latin typeface="VNI-Souvir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0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0289E-6 L 0.32917 1.50289E-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90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222 L -0.275 -0.0222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10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10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1000"/>
                                        <p:tgtEl>
                                          <p:spTgt spid="190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10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8" grpId="0" animBg="1"/>
      <p:bldP spid="190468" grpId="1" animBg="1"/>
      <p:bldP spid="190471" grpId="0" animBg="1"/>
      <p:bldP spid="190472" grpId="0" animBg="1"/>
      <p:bldP spid="190472" grpId="1" animBg="1"/>
      <p:bldP spid="190472" grpId="2" animBg="1"/>
      <p:bldP spid="190474" grpId="0" animBg="1"/>
      <p:bldP spid="190474" grpId="1" animBg="1"/>
      <p:bldP spid="190479" grpId="0"/>
      <p:bldP spid="190480" grpId="0"/>
      <p:bldP spid="18" grpId="0" animBg="1"/>
      <p:bldP spid="18" grpId="1" animBg="1"/>
      <p:bldP spid="17" grpId="0"/>
      <p:bldP spid="17" grpId="1"/>
      <p:bldP spid="19" grpId="0"/>
      <p:bldP spid="1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70513" y="-227545"/>
            <a:ext cx="4184649" cy="639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652" y="65261"/>
            <a:ext cx="847378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81" y="518993"/>
            <a:ext cx="847378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H6.1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20" y="796559"/>
            <a:ext cx="58326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14" y="1083928"/>
            <a:ext cx="5373387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407681"/>
            <a:ext cx="57135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086" y="290393"/>
            <a:ext cx="942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347" y="1017715"/>
            <a:ext cx="2978653" cy="299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Trái đất và các chuyển động - [BINGCLASS.COM]_(new_5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892" y="1914072"/>
            <a:ext cx="5521850" cy="3105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6" grpId="0"/>
      <p:bldP spid="7" grpId="0"/>
      <p:bldP spid="2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02854" y="-954085"/>
            <a:ext cx="5214739" cy="700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748601"/>
            <a:ext cx="23762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GMT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25/10.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Nội,Ma-xcơ-va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-sing-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0"/>
          <p:cNvSpPr/>
          <p:nvPr/>
        </p:nvSpPr>
        <p:spPr>
          <a:xfrm>
            <a:off x="4067944" y="1491630"/>
            <a:ext cx="3048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AutoShape 10"/>
          <p:cNvSpPr/>
          <p:nvPr/>
        </p:nvSpPr>
        <p:spPr>
          <a:xfrm>
            <a:off x="7534600" y="1851670"/>
            <a:ext cx="3048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AutoShape 10"/>
          <p:cNvSpPr/>
          <p:nvPr/>
        </p:nvSpPr>
        <p:spPr>
          <a:xfrm>
            <a:off x="8244408" y="1539240"/>
            <a:ext cx="3048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10"/>
          <p:cNvSpPr/>
          <p:nvPr/>
        </p:nvSpPr>
        <p:spPr>
          <a:xfrm>
            <a:off x="6264409" y="987574"/>
            <a:ext cx="3048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3928" y="166700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-Sing-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64458" y="731775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Mat-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265240" y="1756108"/>
            <a:ext cx="100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87000" y="1973708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dirty="0"/>
          </a:p>
        </p:txBody>
      </p:sp>
      <p:sp>
        <p:nvSpPr>
          <p:cNvPr id="12" name="Line 3"/>
          <p:cNvSpPr/>
          <p:nvPr/>
        </p:nvSpPr>
        <p:spPr>
          <a:xfrm>
            <a:off x="5710223" y="411510"/>
            <a:ext cx="0" cy="3782726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987496" y="3122514"/>
            <a:ext cx="381000" cy="9233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sz="5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Bodon-Poster" pitchFamily="2" charset="0"/>
                <a:ea typeface="+mn-ea"/>
                <a:cs typeface="+mn-cs"/>
              </a:rPr>
              <a:t>+</a:t>
            </a:r>
            <a:endParaRPr kumimoji="0" lang="en-US" sz="5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odon-Poster" pitchFamily="2" charset="0"/>
              <a:ea typeface="+mn-ea"/>
              <a:cs typeface="+mn-cs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31840" y="2519401"/>
            <a:ext cx="381000" cy="15696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sz="9600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Bodon-Poster" pitchFamily="2" charset="0"/>
                <a:ea typeface="+mn-ea"/>
                <a:cs typeface="+mn-cs"/>
              </a:rPr>
              <a:t>-</a:t>
            </a:r>
            <a:endParaRPr kumimoji="0" lang="en-US" sz="9600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odon-Poste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  <p:bldP spid="3" grpId="0"/>
      <p:bldP spid="9" grpId="0"/>
      <p:bldP spid="10" grpId="0"/>
      <p:bldP spid="17" grpId="0" animBg="1"/>
      <p:bldP spid="17" grpId="1" animBg="1"/>
      <p:bldP spid="18" grpId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652" y="65261"/>
            <a:ext cx="891962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433651"/>
            <a:ext cx="121950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GMT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76" y="864077"/>
            <a:ext cx="4855136" cy="29130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22131" y="3856722"/>
            <a:ext cx="7560613" cy="1361911"/>
          </a:xfrm>
          <a:prstGeom prst="rect">
            <a:avLst/>
          </a:prstGeom>
          <a:solidFill>
            <a:srgbClr val="FFFF00"/>
          </a:solidFill>
          <a:ln>
            <a:solidFill>
              <a:srgbClr val="4F227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 20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H6.4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GMT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14508" y="93578"/>
            <a:ext cx="2913081" cy="44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4"/>
          <p:cNvSpPr/>
          <p:nvPr/>
        </p:nvSpPr>
        <p:spPr>
          <a:xfrm>
            <a:off x="8030945" y="1995686"/>
            <a:ext cx="241300" cy="259556"/>
          </a:xfrm>
          <a:custGeom>
            <a:avLst/>
            <a:gdLst>
              <a:gd name="txL" fmla="*/ 0 w 152"/>
              <a:gd name="txT" fmla="*/ 0 h 218"/>
              <a:gd name="txR" fmla="*/ 152 w 152"/>
              <a:gd name="txB" fmla="*/ 218 h 2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52" h="218">
                <a:moveTo>
                  <a:pt x="152" y="10"/>
                </a:moveTo>
                <a:cubicBezTo>
                  <a:pt x="139" y="11"/>
                  <a:pt x="127" y="15"/>
                  <a:pt x="114" y="13"/>
                </a:cubicBezTo>
                <a:cubicBezTo>
                  <a:pt x="100" y="11"/>
                  <a:pt x="89" y="0"/>
                  <a:pt x="75" y="0"/>
                </a:cubicBezTo>
                <a:cubicBezTo>
                  <a:pt x="57" y="0"/>
                  <a:pt x="41" y="9"/>
                  <a:pt x="24" y="13"/>
                </a:cubicBezTo>
                <a:cubicBezTo>
                  <a:pt x="0" y="85"/>
                  <a:pt x="5" y="28"/>
                  <a:pt x="50" y="64"/>
                </a:cubicBezTo>
                <a:cubicBezTo>
                  <a:pt x="62" y="74"/>
                  <a:pt x="67" y="90"/>
                  <a:pt x="75" y="103"/>
                </a:cubicBezTo>
                <a:cubicBezTo>
                  <a:pt x="71" y="120"/>
                  <a:pt x="67" y="137"/>
                  <a:pt x="62" y="154"/>
                </a:cubicBezTo>
                <a:cubicBezTo>
                  <a:pt x="58" y="167"/>
                  <a:pt x="45" y="180"/>
                  <a:pt x="50" y="192"/>
                </a:cubicBezTo>
                <a:cubicBezTo>
                  <a:pt x="56" y="206"/>
                  <a:pt x="75" y="209"/>
                  <a:pt x="88" y="218"/>
                </a:cubicBezTo>
                <a:cubicBezTo>
                  <a:pt x="103" y="196"/>
                  <a:pt x="126" y="171"/>
                  <a:pt x="126" y="141"/>
                </a:cubicBezTo>
                <a:cubicBezTo>
                  <a:pt x="126" y="124"/>
                  <a:pt x="119" y="107"/>
                  <a:pt x="114" y="90"/>
                </a:cubicBezTo>
                <a:cubicBezTo>
                  <a:pt x="110" y="77"/>
                  <a:pt x="95" y="64"/>
                  <a:pt x="101" y="52"/>
                </a:cubicBezTo>
                <a:cubicBezTo>
                  <a:pt x="110" y="32"/>
                  <a:pt x="135" y="24"/>
                  <a:pt x="152" y="1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2" name="Line 3"/>
          <p:cNvSpPr/>
          <p:nvPr/>
        </p:nvSpPr>
        <p:spPr>
          <a:xfrm>
            <a:off x="6907631" y="864077"/>
            <a:ext cx="10067" cy="2534417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" name="Rectangle 19"/>
          <p:cNvSpPr/>
          <p:nvPr/>
        </p:nvSpPr>
        <p:spPr>
          <a:xfrm>
            <a:off x="8030944" y="1059582"/>
            <a:ext cx="229425" cy="2203772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02854" y="-954085"/>
            <a:ext cx="5214739" cy="700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11510"/>
            <a:ext cx="23762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-Sing-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Wasington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Mat-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(Moscow)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Tokio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0"/>
          <p:cNvSpPr/>
          <p:nvPr/>
        </p:nvSpPr>
        <p:spPr>
          <a:xfrm>
            <a:off x="4067944" y="1491630"/>
            <a:ext cx="3048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AutoShape 10"/>
          <p:cNvSpPr/>
          <p:nvPr/>
        </p:nvSpPr>
        <p:spPr>
          <a:xfrm>
            <a:off x="7534600" y="1851670"/>
            <a:ext cx="3048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AutoShape 10"/>
          <p:cNvSpPr/>
          <p:nvPr/>
        </p:nvSpPr>
        <p:spPr>
          <a:xfrm>
            <a:off x="8244408" y="1539240"/>
            <a:ext cx="3048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10"/>
          <p:cNvSpPr/>
          <p:nvPr/>
        </p:nvSpPr>
        <p:spPr>
          <a:xfrm>
            <a:off x="6264409" y="987574"/>
            <a:ext cx="3048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3928" y="166700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-Sing-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64458" y="731775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Mat-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265240" y="1756108"/>
            <a:ext cx="100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87000" y="1973708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dirty="0"/>
          </a:p>
        </p:txBody>
      </p:sp>
      <p:sp>
        <p:nvSpPr>
          <p:cNvPr id="12" name="Line 3"/>
          <p:cNvSpPr/>
          <p:nvPr/>
        </p:nvSpPr>
        <p:spPr>
          <a:xfrm>
            <a:off x="5710223" y="411510"/>
            <a:ext cx="0" cy="3782726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" name="Rectangle 19"/>
          <p:cNvSpPr/>
          <p:nvPr/>
        </p:nvSpPr>
        <p:spPr>
          <a:xfrm>
            <a:off x="4067944" y="379243"/>
            <a:ext cx="304800" cy="3698867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sz="1800" dirty="0">
              <a:latin typeface="Arial" panose="020B0604020202020204" pitchFamily="34" charset="0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7558996" y="245178"/>
            <a:ext cx="304800" cy="3756781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sz="1800" dirty="0">
              <a:latin typeface="Arial" panose="020B0604020202020204" pitchFamily="34" charset="0"/>
            </a:endParaRPr>
          </a:p>
        </p:txBody>
      </p:sp>
      <p:sp>
        <p:nvSpPr>
          <p:cNvPr id="15" name="Rectangle 19"/>
          <p:cNvSpPr/>
          <p:nvPr/>
        </p:nvSpPr>
        <p:spPr>
          <a:xfrm>
            <a:off x="8104837" y="245178"/>
            <a:ext cx="304800" cy="3732371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sz="1800" dirty="0">
              <a:latin typeface="Arial" panose="020B0604020202020204" pitchFamily="34" charset="0"/>
            </a:endParaRPr>
          </a:p>
        </p:txBody>
      </p:sp>
      <p:sp>
        <p:nvSpPr>
          <p:cNvPr id="16" name="Rectangle 19"/>
          <p:cNvSpPr/>
          <p:nvPr/>
        </p:nvSpPr>
        <p:spPr>
          <a:xfrm>
            <a:off x="6416809" y="379243"/>
            <a:ext cx="304800" cy="3666601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sz="1800" dirty="0">
              <a:latin typeface="Arial" panose="020B0604020202020204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987496" y="3122514"/>
            <a:ext cx="381000" cy="9233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sz="5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Bodon-Poster" pitchFamily="2" charset="0"/>
                <a:ea typeface="+mn-ea"/>
                <a:cs typeface="+mn-cs"/>
              </a:rPr>
              <a:t>+</a:t>
            </a:r>
            <a:endParaRPr kumimoji="0" lang="en-US" sz="5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odon-Poster" pitchFamily="2" charset="0"/>
              <a:ea typeface="+mn-ea"/>
              <a:cs typeface="+mn-cs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31840" y="2519401"/>
            <a:ext cx="381000" cy="15696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sz="9600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Bodon-Poster" pitchFamily="2" charset="0"/>
                <a:ea typeface="+mn-ea"/>
                <a:cs typeface="+mn-cs"/>
              </a:rPr>
              <a:t>-</a:t>
            </a:r>
            <a:endParaRPr kumimoji="0" lang="en-US" sz="9600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odon-Poste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  <p:bldP spid="3" grpId="0"/>
      <p:bldP spid="9" grpId="0"/>
      <p:bldP spid="10" grpId="0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652" y="65261"/>
            <a:ext cx="891962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1" y="433652"/>
            <a:ext cx="9193868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51" y="2455367"/>
            <a:ext cx="6385557" cy="2039020"/>
          </a:xfrm>
          <a:prstGeom prst="rect">
            <a:avLst/>
          </a:prstGeom>
          <a:solidFill>
            <a:srgbClr val="FFFF00"/>
          </a:solidFill>
          <a:ln>
            <a:solidFill>
              <a:srgbClr val="4F227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H6.4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-Ở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ếu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 so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-Ở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Nam: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865" y="1526116"/>
            <a:ext cx="25527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64676"/>
            <a:ext cx="3472928" cy="49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20" y="2067243"/>
            <a:ext cx="3958729" cy="30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251520" y="4601096"/>
            <a:ext cx="792088" cy="37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34886" y="4507724"/>
            <a:ext cx="595350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18"/>
          <p:cNvSpPr/>
          <p:nvPr/>
        </p:nvSpPr>
        <p:spPr>
          <a:xfrm rot="-8267146" flipH="1" flipV="1">
            <a:off x="7915756" y="1685979"/>
            <a:ext cx="238918" cy="276225"/>
          </a:xfrm>
          <a:prstGeom prst="line">
            <a:avLst/>
          </a:prstGeom>
          <a:ln w="28575" cap="flat" cmpd="sng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/>
          <p:nvPr/>
        </p:nvSpPr>
        <p:spPr>
          <a:xfrm>
            <a:off x="5715000" y="1828800"/>
            <a:ext cx="3200400" cy="177165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vi-VN" altLang="x-none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35843" name="Group 3"/>
          <p:cNvGrpSpPr/>
          <p:nvPr/>
        </p:nvGrpSpPr>
        <p:grpSpPr>
          <a:xfrm>
            <a:off x="457200" y="1085850"/>
            <a:ext cx="5638800" cy="3857770"/>
            <a:chOff x="720" y="1297"/>
            <a:chExt cx="3552" cy="2883"/>
          </a:xfrm>
        </p:grpSpPr>
        <p:grpSp>
          <p:nvGrpSpPr>
            <p:cNvPr id="35862" name="Group 4"/>
            <p:cNvGrpSpPr/>
            <p:nvPr/>
          </p:nvGrpSpPr>
          <p:grpSpPr>
            <a:xfrm>
              <a:off x="720" y="1297"/>
              <a:ext cx="3312" cy="2883"/>
              <a:chOff x="1008" y="1397"/>
              <a:chExt cx="3312" cy="2883"/>
            </a:xfrm>
          </p:grpSpPr>
          <p:sp>
            <p:nvSpPr>
              <p:cNvPr id="35867" name="Oval 5"/>
              <p:cNvSpPr/>
              <p:nvPr/>
            </p:nvSpPr>
            <p:spPr>
              <a:xfrm>
                <a:off x="1008" y="1397"/>
                <a:ext cx="2928" cy="2883"/>
              </a:xfrm>
              <a:prstGeom prst="ellipse">
                <a:avLst/>
              </a:prstGeom>
              <a:solidFill>
                <a:srgbClr val="FEFAE6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868" name="Oval 6"/>
              <p:cNvSpPr/>
              <p:nvPr/>
            </p:nvSpPr>
            <p:spPr>
              <a:xfrm>
                <a:off x="1942" y="1458"/>
                <a:ext cx="1060" cy="675"/>
              </a:xfrm>
              <a:prstGeom prst="ellipse">
                <a:avLst/>
              </a:prstGeom>
              <a:solidFill>
                <a:srgbClr val="FEFAE6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869" name="Oval 7"/>
              <p:cNvSpPr/>
              <p:nvPr/>
            </p:nvSpPr>
            <p:spPr>
              <a:xfrm>
                <a:off x="2254" y="1581"/>
                <a:ext cx="436" cy="306"/>
              </a:xfrm>
              <a:prstGeom prst="ellipse">
                <a:avLst/>
              </a:prstGeom>
              <a:solidFill>
                <a:srgbClr val="FEFAE6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870" name="Arc 8"/>
              <p:cNvSpPr/>
              <p:nvPr/>
            </p:nvSpPr>
            <p:spPr>
              <a:xfrm rot="-7917777" flipH="1">
                <a:off x="1475" y="1442"/>
                <a:ext cx="1967" cy="2057"/>
              </a:xfrm>
              <a:custGeom>
                <a:avLst/>
                <a:gdLst>
                  <a:gd name="txL" fmla="*/ 0 w 21600"/>
                  <a:gd name="txT" fmla="*/ 0 h 23443"/>
                  <a:gd name="txR" fmla="*/ 21600 w 21600"/>
                  <a:gd name="txB" fmla="*/ 23443 h 23443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3443" fill="none">
                    <a:moveTo>
                      <a:pt x="369" y="0"/>
                    </a:moveTo>
                    <a:cubicBezTo>
                      <a:pt x="12153" y="202"/>
                      <a:pt x="21600" y="9811"/>
                      <a:pt x="21600" y="21597"/>
                    </a:cubicBezTo>
                    <a:cubicBezTo>
                      <a:pt x="21600" y="22213"/>
                      <a:pt x="21573" y="22829"/>
                      <a:pt x="21520" y="23442"/>
                    </a:cubicBezTo>
                  </a:path>
                  <a:path w="21600" h="23443" stroke="0">
                    <a:moveTo>
                      <a:pt x="369" y="0"/>
                    </a:moveTo>
                    <a:cubicBezTo>
                      <a:pt x="12153" y="202"/>
                      <a:pt x="21600" y="9811"/>
                      <a:pt x="21600" y="21597"/>
                    </a:cubicBezTo>
                    <a:cubicBezTo>
                      <a:pt x="21600" y="22213"/>
                      <a:pt x="21573" y="22829"/>
                      <a:pt x="21520" y="23442"/>
                    </a:cubicBezTo>
                    <a:lnTo>
                      <a:pt x="0" y="21597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871" name="Arc 9"/>
              <p:cNvSpPr/>
              <p:nvPr/>
            </p:nvSpPr>
            <p:spPr>
              <a:xfrm rot="13449356" flipH="1">
                <a:off x="1482" y="1666"/>
                <a:ext cx="2068" cy="2608"/>
              </a:xfrm>
              <a:custGeom>
                <a:avLst/>
                <a:gdLst>
                  <a:gd name="txL" fmla="*/ 0 w 21593"/>
                  <a:gd name="txT" fmla="*/ 0 h 21581"/>
                  <a:gd name="txR" fmla="*/ 21593 w 21593"/>
                  <a:gd name="txB" fmla="*/ 21581 h 21581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593" h="21581" fill="none">
                    <a:moveTo>
                      <a:pt x="908" y="0"/>
                    </a:moveTo>
                    <a:cubicBezTo>
                      <a:pt x="12261" y="478"/>
                      <a:pt x="21303" y="9670"/>
                      <a:pt x="21592" y="21030"/>
                    </a:cubicBezTo>
                  </a:path>
                  <a:path w="21593" h="21581" stroke="0">
                    <a:moveTo>
                      <a:pt x="908" y="0"/>
                    </a:moveTo>
                    <a:cubicBezTo>
                      <a:pt x="12261" y="478"/>
                      <a:pt x="21303" y="9670"/>
                      <a:pt x="21592" y="21030"/>
                    </a:cubicBezTo>
                    <a:lnTo>
                      <a:pt x="0" y="21581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873" name="Text Box 11"/>
              <p:cNvSpPr txBox="1"/>
              <p:nvPr/>
            </p:nvSpPr>
            <p:spPr>
              <a:xfrm>
                <a:off x="3840" y="2832"/>
                <a:ext cx="480" cy="39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sz="2800" b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sz="28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endParaRPr sz="2800" b="1" baseline="30000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35874" name="AutoShape 12"/>
              <p:cNvCxnSpPr>
                <a:stCxn id="35867" idx="1"/>
                <a:endCxn id="35867" idx="7"/>
              </p:cNvCxnSpPr>
              <p:nvPr/>
            </p:nvCxnSpPr>
            <p:spPr>
              <a:xfrm rot="5400000" flipV="1">
                <a:off x="2471" y="784"/>
                <a:ext cx="1" cy="2070"/>
              </a:xfrm>
              <a:prstGeom prst="curvedConnector3">
                <a:avLst>
                  <a:gd name="adj1" fmla="val 81400032"/>
                </a:avLst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  <p:sp>
          <p:nvSpPr>
            <p:cNvPr id="35863" name="Text Box 13"/>
            <p:cNvSpPr txBox="1"/>
            <p:nvPr/>
          </p:nvSpPr>
          <p:spPr>
            <a:xfrm>
              <a:off x="3456" y="3408"/>
              <a:ext cx="720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20</a:t>
              </a:r>
              <a:r>
                <a:rPr sz="2400" b="1" baseline="30000" dirty="0">
                  <a:solidFill>
                    <a:srgbClr val="FFFFFF"/>
                  </a:solidFill>
                  <a:latin typeface="Arial" panose="020B0604020202020204" pitchFamily="34" charset="0"/>
                </a:rPr>
                <a:t>0</a:t>
              </a:r>
              <a:endParaRPr sz="2400" b="1" baseline="300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64" name="Text Box 14"/>
            <p:cNvSpPr txBox="1"/>
            <p:nvPr/>
          </p:nvSpPr>
          <p:spPr>
            <a:xfrm>
              <a:off x="3552" y="2208"/>
              <a:ext cx="720" cy="34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20</a:t>
              </a:r>
              <a:r>
                <a:rPr sz="2400" b="1" baseline="30000" dirty="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  <a:endParaRPr sz="2400" b="1" baseline="300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65" name="Text Box 15"/>
            <p:cNvSpPr txBox="1"/>
            <p:nvPr/>
          </p:nvSpPr>
          <p:spPr>
            <a:xfrm>
              <a:off x="3168" y="1536"/>
              <a:ext cx="528" cy="34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40</a:t>
              </a:r>
              <a:r>
                <a:rPr sz="2400" b="1" baseline="30000" dirty="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  <a:endParaRPr sz="2400" b="1" baseline="300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66" name="Text Box 16"/>
            <p:cNvSpPr txBox="1"/>
            <p:nvPr/>
          </p:nvSpPr>
          <p:spPr>
            <a:xfrm>
              <a:off x="1824" y="1776"/>
              <a:ext cx="528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2400" b="1" dirty="0">
                  <a:latin typeface="Arial" panose="020B0604020202020204" pitchFamily="34" charset="0"/>
                </a:rPr>
                <a:t>60</a:t>
              </a:r>
              <a:r>
                <a:rPr sz="2400" b="1" baseline="30000" dirty="0">
                  <a:latin typeface="Arial" panose="020B0604020202020204" pitchFamily="34" charset="0"/>
                </a:rPr>
                <a:t>0</a:t>
              </a:r>
              <a:endParaRPr sz="2400" b="1" baseline="30000" dirty="0">
                <a:latin typeface="Arial" panose="020B0604020202020204" pitchFamily="34" charset="0"/>
              </a:endParaRPr>
            </a:p>
          </p:txBody>
        </p:sp>
      </p:grpSp>
      <p:sp>
        <p:nvSpPr>
          <p:cNvPr id="155665" name="Line 17"/>
          <p:cNvSpPr/>
          <p:nvPr/>
        </p:nvSpPr>
        <p:spPr>
          <a:xfrm flipV="1">
            <a:off x="1447800" y="2057400"/>
            <a:ext cx="0" cy="800100"/>
          </a:xfrm>
          <a:prstGeom prst="line">
            <a:avLst/>
          </a:prstGeom>
          <a:ln w="76200" cap="flat" cmpd="sng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155666" name="Line 18"/>
          <p:cNvSpPr/>
          <p:nvPr/>
        </p:nvSpPr>
        <p:spPr>
          <a:xfrm rot="7146230" flipV="1">
            <a:off x="2891439" y="1994579"/>
            <a:ext cx="760324" cy="521912"/>
          </a:xfrm>
          <a:prstGeom prst="line">
            <a:avLst/>
          </a:prstGeom>
          <a:ln w="76200" cap="flat" cmpd="sng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155667" name="Text Box 19"/>
          <p:cNvSpPr txBox="1"/>
          <p:nvPr/>
        </p:nvSpPr>
        <p:spPr>
          <a:xfrm>
            <a:off x="990600" y="1828800"/>
            <a:ext cx="6096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B</a:t>
            </a:r>
            <a:endParaRPr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55668" name="Text Box 20"/>
          <p:cNvSpPr txBox="1"/>
          <p:nvPr/>
        </p:nvSpPr>
        <p:spPr>
          <a:xfrm>
            <a:off x="1143000" y="2914650"/>
            <a:ext cx="6096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A</a:t>
            </a:r>
            <a:endParaRPr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55669" name="Text Box 21"/>
          <p:cNvSpPr txBox="1"/>
          <p:nvPr/>
        </p:nvSpPr>
        <p:spPr>
          <a:xfrm>
            <a:off x="3048000" y="1543050"/>
            <a:ext cx="5334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C</a:t>
            </a:r>
            <a:endParaRPr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55670" name="Text Box 22"/>
          <p:cNvSpPr txBox="1"/>
          <p:nvPr/>
        </p:nvSpPr>
        <p:spPr>
          <a:xfrm>
            <a:off x="3134714" y="2562445"/>
            <a:ext cx="5334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D</a:t>
            </a:r>
            <a:endParaRPr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55671" name="Freeform 23"/>
          <p:cNvSpPr/>
          <p:nvPr/>
        </p:nvSpPr>
        <p:spPr>
          <a:xfrm>
            <a:off x="2819400" y="1828800"/>
            <a:ext cx="381000" cy="1085850"/>
          </a:xfrm>
          <a:custGeom>
            <a:avLst/>
            <a:gdLst>
              <a:gd name="txL" fmla="*/ 0 w 480"/>
              <a:gd name="txT" fmla="*/ 0 h 624"/>
              <a:gd name="txR" fmla="*/ 480 w 480"/>
              <a:gd name="txB" fmla="*/ 624 h 624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480" h="624">
                <a:moveTo>
                  <a:pt x="480" y="0"/>
                </a:moveTo>
                <a:cubicBezTo>
                  <a:pt x="424" y="140"/>
                  <a:pt x="368" y="280"/>
                  <a:pt x="288" y="384"/>
                </a:cubicBezTo>
                <a:cubicBezTo>
                  <a:pt x="208" y="488"/>
                  <a:pt x="104" y="556"/>
                  <a:pt x="0" y="624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5672" name="Freeform 24"/>
          <p:cNvSpPr/>
          <p:nvPr/>
        </p:nvSpPr>
        <p:spPr>
          <a:xfrm rot="-10579227">
            <a:off x="1527175" y="2005013"/>
            <a:ext cx="914400" cy="854869"/>
          </a:xfrm>
          <a:custGeom>
            <a:avLst/>
            <a:gdLst>
              <a:gd name="txL" fmla="*/ 0 w 480"/>
              <a:gd name="txT" fmla="*/ 0 h 624"/>
              <a:gd name="txR" fmla="*/ 480 w 480"/>
              <a:gd name="txB" fmla="*/ 624 h 624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480" h="624">
                <a:moveTo>
                  <a:pt x="480" y="0"/>
                </a:moveTo>
                <a:cubicBezTo>
                  <a:pt x="424" y="140"/>
                  <a:pt x="368" y="280"/>
                  <a:pt x="288" y="384"/>
                </a:cubicBezTo>
                <a:cubicBezTo>
                  <a:pt x="208" y="488"/>
                  <a:pt x="104" y="556"/>
                  <a:pt x="0" y="624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5852" name="Line 25"/>
          <p:cNvSpPr/>
          <p:nvPr/>
        </p:nvSpPr>
        <p:spPr>
          <a:xfrm flipV="1">
            <a:off x="5824777" y="1775336"/>
            <a:ext cx="0" cy="400050"/>
          </a:xfrm>
          <a:prstGeom prst="line">
            <a:avLst/>
          </a:prstGeom>
          <a:ln w="57150" cap="flat" cmpd="sng">
            <a:solidFill>
              <a:schemeClr val="tx2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35853" name="Text Box 26"/>
          <p:cNvSpPr txBox="1"/>
          <p:nvPr/>
        </p:nvSpPr>
        <p:spPr>
          <a:xfrm>
            <a:off x="5846392" y="1713751"/>
            <a:ext cx="3297608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2800" b="1" dirty="0" err="1">
                <a:solidFill>
                  <a:schemeClr val="tx2"/>
                </a:solidFill>
                <a:latin typeface="Arial" panose="020B0604020202020204" pitchFamily="34" charset="0"/>
              </a:rPr>
              <a:t>Hướng</a:t>
            </a:r>
            <a:r>
              <a:rPr sz="28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ban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đầu</a:t>
            </a:r>
            <a:endParaRPr sz="2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5854" name="Freeform 27"/>
          <p:cNvSpPr/>
          <p:nvPr/>
        </p:nvSpPr>
        <p:spPr>
          <a:xfrm rot="-10579227">
            <a:off x="5861050" y="2686050"/>
            <a:ext cx="382588" cy="741760"/>
          </a:xfrm>
          <a:custGeom>
            <a:avLst/>
            <a:gdLst>
              <a:gd name="txL" fmla="*/ 0 w 480"/>
              <a:gd name="txT" fmla="*/ 0 h 624"/>
              <a:gd name="txR" fmla="*/ 480 w 480"/>
              <a:gd name="txB" fmla="*/ 624 h 624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480" h="624">
                <a:moveTo>
                  <a:pt x="480" y="0"/>
                </a:moveTo>
                <a:cubicBezTo>
                  <a:pt x="424" y="140"/>
                  <a:pt x="368" y="280"/>
                  <a:pt x="288" y="384"/>
                </a:cubicBezTo>
                <a:cubicBezTo>
                  <a:pt x="208" y="488"/>
                  <a:pt x="104" y="556"/>
                  <a:pt x="0" y="62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5855" name="Text Box 28"/>
          <p:cNvSpPr txBox="1"/>
          <p:nvPr/>
        </p:nvSpPr>
        <p:spPr>
          <a:xfrm>
            <a:off x="6553200" y="2699206"/>
            <a:ext cx="259080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2800" b="1" dirty="0" err="1">
                <a:solidFill>
                  <a:schemeClr val="tx2"/>
                </a:solidFill>
                <a:latin typeface="Arial" panose="020B0604020202020204" pitchFamily="34" charset="0"/>
              </a:rPr>
              <a:t>Hướng</a:t>
            </a:r>
            <a:r>
              <a:rPr sz="28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sau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khi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sz="28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lệch</a:t>
            </a:r>
            <a:endParaRPr sz="2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5856" name="Text Box 29"/>
          <p:cNvSpPr txBox="1"/>
          <p:nvPr/>
        </p:nvSpPr>
        <p:spPr>
          <a:xfrm>
            <a:off x="914400" y="4824662"/>
            <a:ext cx="6644208" cy="369332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  <a:r>
              <a:rPr 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6.5</a:t>
            </a:r>
            <a:r>
              <a:rPr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: </a:t>
            </a:r>
            <a:r>
              <a:rPr sz="1800" b="1" dirty="0">
                <a:solidFill>
                  <a:srgbClr val="FFFFFF"/>
                </a:solidFill>
                <a:latin typeface="Arial" panose="020B0604020202020204" pitchFamily="34" charset="0"/>
              </a:rPr>
              <a:t>Sự lệch hướng do vận động tự quay của Trái Đất</a:t>
            </a:r>
            <a:endParaRPr sz="18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5678" name="Rectangle 30"/>
          <p:cNvSpPr/>
          <p:nvPr/>
        </p:nvSpPr>
        <p:spPr>
          <a:xfrm>
            <a:off x="-228600" y="303362"/>
            <a:ext cx="9144000" cy="1028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vi-VN" altLang="x-none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 cho biết ở Nửa Cầu Bắc các vật chuyển động theo hướng từ </a:t>
            </a:r>
            <a:r>
              <a:rPr lang="en-US" altLang="x-none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altLang="x-none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x-none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vi-VN" altLang="x-none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x-none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vi-VN" altLang="x-none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à</a:t>
            </a:r>
            <a:r>
              <a:rPr lang="vi-VN" altLang="x-none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từ </a:t>
            </a:r>
            <a:r>
              <a:rPr lang="en-US" altLang="x-none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vi-VN" altLang="x-none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x-none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</a:t>
            </a:r>
            <a:r>
              <a:rPr lang="vi-VN" altLang="x-none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x-none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 lệch hướng về bên phải hay bên </a:t>
            </a:r>
            <a:r>
              <a:rPr lang="vi-VN" altLang="x-none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altLang="x-none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 </a:t>
            </a:r>
            <a:r>
              <a:rPr lang="en-US" altLang="x-none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x-none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x-none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US" altLang="x-none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ban </a:t>
            </a:r>
            <a:r>
              <a:rPr lang="en-US" altLang="x-none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vi-VN" altLang="x-none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r>
              <a:rPr lang="vi-VN" altLang="x-none" sz="2800" b="1" dirty="0" smtClean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vi-VN" altLang="x-none" sz="2800" b="1" dirty="0">
              <a:solidFill>
                <a:srgbClr val="FF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endParaRPr sz="3000" b="1" dirty="0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35859" name="Text Box 32"/>
          <p:cNvSpPr txBox="1"/>
          <p:nvPr/>
        </p:nvSpPr>
        <p:spPr>
          <a:xfrm>
            <a:off x="6052344" y="2971800"/>
            <a:ext cx="3048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 dirty="0">
                <a:solidFill>
                  <a:schemeClr val="tx2"/>
                </a:solidFill>
                <a:latin typeface="Arial" panose="020B0604020202020204" pitchFamily="34" charset="0"/>
              </a:rPr>
              <a:t>:</a:t>
            </a:r>
            <a:endParaRPr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5861" name="Text Box 36"/>
          <p:cNvSpPr txBox="1"/>
          <p:nvPr/>
        </p:nvSpPr>
        <p:spPr>
          <a:xfrm>
            <a:off x="2133600" y="1257300"/>
            <a:ext cx="8382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Rectangle 30"/>
          <p:cNvSpPr/>
          <p:nvPr/>
        </p:nvSpPr>
        <p:spPr>
          <a:xfrm>
            <a:off x="0" y="-380578"/>
            <a:ext cx="9144000" cy="1028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0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5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5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5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55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5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5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5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55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5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5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5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5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67" grpId="0"/>
      <p:bldP spid="155668" grpId="0"/>
      <p:bldP spid="155669" grpId="0"/>
      <p:bldP spid="155670" grpId="0"/>
      <p:bldP spid="155671" grpId="0" animBg="1"/>
      <p:bldP spid="155672" grpId="0" animBg="1"/>
      <p:bldP spid="155678" grpId="0" animBg="1"/>
      <p:bldP spid="155678" grpId="1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2779" y="628998"/>
            <a:ext cx="8655045" cy="4514850"/>
            <a:chOff x="488955" y="1311277"/>
            <a:chExt cx="8655045" cy="4514850"/>
          </a:xfrm>
        </p:grpSpPr>
        <p:grpSp>
          <p:nvGrpSpPr>
            <p:cNvPr id="5" name="Group 2"/>
            <p:cNvGrpSpPr/>
            <p:nvPr/>
          </p:nvGrpSpPr>
          <p:grpSpPr>
            <a:xfrm>
              <a:off x="488955" y="1311277"/>
              <a:ext cx="4540250" cy="4514850"/>
              <a:chOff x="1076" y="1167"/>
              <a:chExt cx="2860" cy="2844"/>
            </a:xfrm>
          </p:grpSpPr>
          <p:sp>
            <p:nvSpPr>
              <p:cNvPr id="25" name="Oval 3"/>
              <p:cNvSpPr/>
              <p:nvPr/>
            </p:nvSpPr>
            <p:spPr>
              <a:xfrm>
                <a:off x="1076" y="1167"/>
                <a:ext cx="2860" cy="2844"/>
              </a:xfrm>
              <a:prstGeom prst="ellipse">
                <a:avLst/>
              </a:prstGeom>
              <a:solidFill>
                <a:srgbClr val="FEFAE6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val 4"/>
              <p:cNvSpPr/>
              <p:nvPr/>
            </p:nvSpPr>
            <p:spPr>
              <a:xfrm>
                <a:off x="1942" y="1458"/>
                <a:ext cx="1060" cy="675"/>
              </a:xfrm>
              <a:prstGeom prst="ellipse">
                <a:avLst/>
              </a:prstGeom>
              <a:solidFill>
                <a:srgbClr val="FEFAE6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val 5"/>
              <p:cNvSpPr/>
              <p:nvPr/>
            </p:nvSpPr>
            <p:spPr>
              <a:xfrm>
                <a:off x="2254" y="1581"/>
                <a:ext cx="436" cy="306"/>
              </a:xfrm>
              <a:prstGeom prst="ellipse">
                <a:avLst/>
              </a:prstGeom>
              <a:solidFill>
                <a:srgbClr val="FEFAE6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vi-VN" altLang="x-none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Text Box 11"/>
            <p:cNvSpPr txBox="1"/>
            <p:nvPr/>
          </p:nvSpPr>
          <p:spPr>
            <a:xfrm>
              <a:off x="4724400" y="5027613"/>
              <a:ext cx="1143000" cy="457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20</a:t>
              </a:r>
              <a:r>
                <a:rPr sz="2400" b="1" baseline="30000" dirty="0">
                  <a:solidFill>
                    <a:srgbClr val="FFFFFF"/>
                  </a:solidFill>
                  <a:latin typeface="Arial" panose="020B0604020202020204" pitchFamily="34" charset="0"/>
                </a:rPr>
                <a:t>0</a:t>
              </a:r>
              <a:endParaRPr sz="2400" b="1" baseline="300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12"/>
            <p:cNvSpPr txBox="1"/>
            <p:nvPr/>
          </p:nvSpPr>
          <p:spPr>
            <a:xfrm>
              <a:off x="4800600" y="3083719"/>
              <a:ext cx="1143000" cy="457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  <a:r>
                <a:rPr lang="en-US" sz="2400" b="1" baseline="30000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  <a:r>
                <a:rPr sz="2400" b="1" baseline="30000" dirty="0" smtClean="0">
                  <a:solidFill>
                    <a:srgbClr val="FFFFFF"/>
                  </a:solidFill>
                  <a:latin typeface="Arial" panose="020B0604020202020204" pitchFamily="34" charset="0"/>
                </a:rPr>
                <a:t>0</a:t>
              </a:r>
              <a:endParaRPr sz="2400" b="1" baseline="300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Text Box 14"/>
            <p:cNvSpPr txBox="1"/>
            <p:nvPr/>
          </p:nvSpPr>
          <p:spPr>
            <a:xfrm>
              <a:off x="2133600" y="2436813"/>
              <a:ext cx="838200" cy="457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2400" b="1" dirty="0">
                  <a:latin typeface="Arial" panose="020B0604020202020204" pitchFamily="34" charset="0"/>
                </a:rPr>
                <a:t>60</a:t>
              </a:r>
              <a:r>
                <a:rPr sz="2400" b="1" baseline="30000" dirty="0">
                  <a:latin typeface="Arial" panose="020B0604020202020204" pitchFamily="34" charset="0"/>
                </a:rPr>
                <a:t>0</a:t>
              </a:r>
              <a:endParaRPr sz="2400" b="1" baseline="30000" dirty="0">
                <a:latin typeface="Arial" panose="020B0604020202020204" pitchFamily="34" charset="0"/>
              </a:endParaRPr>
            </a:p>
          </p:txBody>
        </p:sp>
        <p:sp>
          <p:nvSpPr>
            <p:cNvPr id="10" name="Line 15"/>
            <p:cNvSpPr/>
            <p:nvPr/>
          </p:nvSpPr>
          <p:spPr>
            <a:xfrm flipV="1">
              <a:off x="1828800" y="4451163"/>
              <a:ext cx="0" cy="834675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ysDot"/>
              <a:headEnd type="none" w="med" len="med"/>
              <a:tailEnd type="triangle" w="med" len="med"/>
            </a:ln>
          </p:spPr>
        </p:sp>
        <p:sp>
          <p:nvSpPr>
            <p:cNvPr id="11" name="Text Box 16"/>
            <p:cNvSpPr txBox="1"/>
            <p:nvPr/>
          </p:nvSpPr>
          <p:spPr>
            <a:xfrm>
              <a:off x="1828800" y="5121825"/>
              <a:ext cx="533400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 smtClean="0">
                  <a:solidFill>
                    <a:srgbClr val="0000FF"/>
                  </a:solidFill>
                  <a:latin typeface="VNI-Avo" pitchFamily="2" charset="0"/>
                </a:rPr>
                <a:t>E</a:t>
              </a:r>
              <a:endParaRPr sz="2800" b="1" dirty="0">
                <a:solidFill>
                  <a:srgbClr val="0000FF"/>
                </a:solidFill>
                <a:latin typeface="VNI-Avo" pitchFamily="2" charset="0"/>
              </a:endParaRPr>
            </a:p>
          </p:txBody>
        </p:sp>
        <p:sp>
          <p:nvSpPr>
            <p:cNvPr id="12" name="Text Box 17"/>
            <p:cNvSpPr txBox="1"/>
            <p:nvPr/>
          </p:nvSpPr>
          <p:spPr>
            <a:xfrm>
              <a:off x="1600200" y="4115763"/>
              <a:ext cx="533400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 dirty="0" smtClean="0">
                  <a:solidFill>
                    <a:srgbClr val="0000FF"/>
                  </a:solidFill>
                  <a:latin typeface="VNI-Avo" pitchFamily="2" charset="0"/>
                </a:rPr>
                <a:t>F</a:t>
              </a:r>
              <a:endParaRPr sz="3000" b="1" dirty="0">
                <a:solidFill>
                  <a:srgbClr val="0000FF"/>
                </a:solidFill>
                <a:latin typeface="VNI-Avo" pitchFamily="2" charset="0"/>
              </a:endParaRPr>
            </a:p>
          </p:txBody>
        </p:sp>
        <p:sp>
          <p:nvSpPr>
            <p:cNvPr id="13" name="Line 18"/>
            <p:cNvSpPr/>
            <p:nvPr/>
          </p:nvSpPr>
          <p:spPr>
            <a:xfrm rot="13332854" flipH="1" flipV="1">
              <a:off x="2746112" y="4459370"/>
              <a:ext cx="670437" cy="711601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ysDot"/>
              <a:headEnd type="none" w="med" len="med"/>
              <a:tailEnd type="triangle" w="med" len="med"/>
            </a:ln>
          </p:spPr>
        </p:sp>
        <p:sp>
          <p:nvSpPr>
            <p:cNvPr id="14" name="Text Box 19"/>
            <p:cNvSpPr txBox="1"/>
            <p:nvPr/>
          </p:nvSpPr>
          <p:spPr>
            <a:xfrm rot="21225482">
              <a:off x="2687303" y="5055060"/>
              <a:ext cx="533400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 smtClean="0">
                  <a:solidFill>
                    <a:srgbClr val="0000FF"/>
                  </a:solidFill>
                  <a:latin typeface="VNI-Avo" pitchFamily="2" charset="0"/>
                </a:rPr>
                <a:t>P</a:t>
              </a:r>
              <a:endParaRPr sz="2800" b="1" dirty="0">
                <a:solidFill>
                  <a:srgbClr val="0000FF"/>
                </a:solidFill>
                <a:latin typeface="VNI-Avo" pitchFamily="2" charset="0"/>
              </a:endParaRPr>
            </a:p>
          </p:txBody>
        </p:sp>
        <p:sp>
          <p:nvSpPr>
            <p:cNvPr id="15" name="Text Box 20"/>
            <p:cNvSpPr txBox="1"/>
            <p:nvPr/>
          </p:nvSpPr>
          <p:spPr>
            <a:xfrm rot="192454">
              <a:off x="2618306" y="4023366"/>
              <a:ext cx="533400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 dirty="0" smtClean="0">
                  <a:solidFill>
                    <a:srgbClr val="0000FF"/>
                  </a:solidFill>
                  <a:latin typeface="VNI-Avo" pitchFamily="2" charset="0"/>
                </a:rPr>
                <a:t>O</a:t>
              </a:r>
              <a:endParaRPr sz="3000" b="1" dirty="0">
                <a:solidFill>
                  <a:srgbClr val="0000FF"/>
                </a:solidFill>
                <a:latin typeface="VNI-Avo" pitchFamily="2" charset="0"/>
              </a:endParaRPr>
            </a:p>
          </p:txBody>
        </p:sp>
        <p:sp>
          <p:nvSpPr>
            <p:cNvPr id="16" name="Freeform 23"/>
            <p:cNvSpPr/>
            <p:nvPr/>
          </p:nvSpPr>
          <p:spPr>
            <a:xfrm flipH="1">
              <a:off x="3097996" y="4232565"/>
              <a:ext cx="367778" cy="949035"/>
            </a:xfrm>
            <a:custGeom>
              <a:avLst/>
              <a:gdLst>
                <a:gd name="txL" fmla="*/ 0 w 480"/>
                <a:gd name="txT" fmla="*/ 0 h 624"/>
                <a:gd name="txR" fmla="*/ 480 w 480"/>
                <a:gd name="txB" fmla="*/ 624 h 624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rect l="txL" t="txT" r="txR" b="txB"/>
              <a:pathLst>
                <a:path w="480" h="624">
                  <a:moveTo>
                    <a:pt x="480" y="0"/>
                  </a:moveTo>
                  <a:cubicBezTo>
                    <a:pt x="424" y="140"/>
                    <a:pt x="368" y="280"/>
                    <a:pt x="288" y="384"/>
                  </a:cubicBezTo>
                  <a:cubicBezTo>
                    <a:pt x="208" y="488"/>
                    <a:pt x="104" y="556"/>
                    <a:pt x="0" y="624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24"/>
            <p:cNvSpPr/>
            <p:nvPr/>
          </p:nvSpPr>
          <p:spPr>
            <a:xfrm rot="10579227" flipH="1">
              <a:off x="1196501" y="4324718"/>
              <a:ext cx="585147" cy="980907"/>
            </a:xfrm>
            <a:custGeom>
              <a:avLst/>
              <a:gdLst>
                <a:gd name="txL" fmla="*/ 0 w 480"/>
                <a:gd name="txT" fmla="*/ 0 h 624"/>
                <a:gd name="txR" fmla="*/ 480 w 480"/>
                <a:gd name="txB" fmla="*/ 624 h 624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rect l="txL" t="txT" r="txR" b="txB"/>
              <a:pathLst>
                <a:path w="480" h="624">
                  <a:moveTo>
                    <a:pt x="480" y="0"/>
                  </a:moveTo>
                  <a:cubicBezTo>
                    <a:pt x="424" y="140"/>
                    <a:pt x="368" y="280"/>
                    <a:pt x="288" y="384"/>
                  </a:cubicBezTo>
                  <a:cubicBezTo>
                    <a:pt x="208" y="488"/>
                    <a:pt x="104" y="556"/>
                    <a:pt x="0" y="624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8" name="Text Box 27"/>
            <p:cNvSpPr txBox="1"/>
            <p:nvPr/>
          </p:nvSpPr>
          <p:spPr>
            <a:xfrm>
              <a:off x="2133600" y="1905000"/>
              <a:ext cx="990600" cy="5191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2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B.</a:t>
              </a:r>
              <a:endParaRPr sz="2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Rectangle 28"/>
            <p:cNvSpPr/>
            <p:nvPr/>
          </p:nvSpPr>
          <p:spPr>
            <a:xfrm>
              <a:off x="5943600" y="2819400"/>
              <a:ext cx="3200400" cy="2362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lang="vi-VN" altLang="x-none" sz="1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Line 29"/>
            <p:cNvSpPr/>
            <p:nvPr/>
          </p:nvSpPr>
          <p:spPr>
            <a:xfrm flipV="1">
              <a:off x="6248400" y="2895600"/>
              <a:ext cx="0" cy="533400"/>
            </a:xfrm>
            <a:prstGeom prst="line">
              <a:avLst/>
            </a:prstGeom>
            <a:ln w="57150" cap="flat" cmpd="sng">
              <a:solidFill>
                <a:schemeClr val="tx2"/>
              </a:solidFill>
              <a:prstDash val="sysDot"/>
              <a:headEnd type="none" w="med" len="med"/>
              <a:tailEnd type="triangle" w="med" len="med"/>
            </a:ln>
          </p:spPr>
        </p:sp>
        <p:sp>
          <p:nvSpPr>
            <p:cNvPr id="21" name="Text Box 30"/>
            <p:cNvSpPr txBox="1"/>
            <p:nvPr/>
          </p:nvSpPr>
          <p:spPr>
            <a:xfrm>
              <a:off x="6477000" y="2895600"/>
              <a:ext cx="2514600" cy="95410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sz="2800" b="1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Hướng</a:t>
              </a:r>
              <a:r>
                <a:rPr sz="28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dirty="0" smtClean="0">
                  <a:solidFill>
                    <a:schemeClr val="tx2"/>
                  </a:solidFill>
                  <a:latin typeface="Arial" panose="020B0604020202020204" pitchFamily="34" charset="0"/>
                </a:rPr>
                <a:t>ban </a:t>
              </a:r>
              <a:r>
                <a:rPr lang="en-US" sz="2800" b="1" dirty="0" err="1" smtClean="0">
                  <a:solidFill>
                    <a:schemeClr val="tx2"/>
                  </a:solidFill>
                  <a:latin typeface="Arial" panose="020B0604020202020204" pitchFamily="34" charset="0"/>
                </a:rPr>
                <a:t>đầu</a:t>
              </a:r>
              <a:endParaRPr sz="2800" b="1" dirty="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31"/>
            <p:cNvSpPr/>
            <p:nvPr/>
          </p:nvSpPr>
          <p:spPr>
            <a:xfrm rot="-10579227">
              <a:off x="6086475" y="3883025"/>
              <a:ext cx="311150" cy="912813"/>
            </a:xfrm>
            <a:custGeom>
              <a:avLst/>
              <a:gdLst>
                <a:gd name="txL" fmla="*/ 0 w 480"/>
                <a:gd name="txT" fmla="*/ 0 h 624"/>
                <a:gd name="txR" fmla="*/ 480 w 480"/>
                <a:gd name="txB" fmla="*/ 624 h 624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rect l="txL" t="txT" r="txR" b="txB"/>
              <a:pathLst>
                <a:path w="480" h="624">
                  <a:moveTo>
                    <a:pt x="480" y="0"/>
                  </a:moveTo>
                  <a:cubicBezTo>
                    <a:pt x="424" y="140"/>
                    <a:pt x="368" y="280"/>
                    <a:pt x="288" y="384"/>
                  </a:cubicBezTo>
                  <a:cubicBezTo>
                    <a:pt x="208" y="488"/>
                    <a:pt x="104" y="556"/>
                    <a:pt x="0" y="624"/>
                  </a:cubicBezTo>
                </a:path>
              </a:pathLst>
            </a:custGeom>
            <a:noFill/>
            <a:ln w="762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3" name="Text Box 32"/>
            <p:cNvSpPr txBox="1"/>
            <p:nvPr/>
          </p:nvSpPr>
          <p:spPr>
            <a:xfrm>
              <a:off x="6781800" y="4114800"/>
              <a:ext cx="2209800" cy="95410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sz="2800" b="1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Hướng</a:t>
              </a:r>
              <a:r>
                <a:rPr sz="28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tx2"/>
                  </a:solidFill>
                  <a:latin typeface="Arial" panose="020B0604020202020204" pitchFamily="34" charset="0"/>
                </a:rPr>
                <a:t>sau</a:t>
              </a:r>
              <a:r>
                <a:rPr lang="en-US" sz="2800" b="1" dirty="0" smtClean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tx2"/>
                  </a:solidFill>
                  <a:latin typeface="Arial" panose="020B0604020202020204" pitchFamily="34" charset="0"/>
                </a:rPr>
                <a:t>khi</a:t>
              </a:r>
              <a:r>
                <a:rPr lang="en-US" sz="2800" b="1" dirty="0" smtClean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tx2"/>
                  </a:solidFill>
                  <a:latin typeface="Arial" panose="020B0604020202020204" pitchFamily="34" charset="0"/>
                </a:rPr>
                <a:t>khi</a:t>
              </a:r>
              <a:r>
                <a:rPr lang="en-US" sz="2800" b="1" dirty="0" smtClean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sz="2800" b="1" dirty="0" err="1" smtClean="0">
                  <a:solidFill>
                    <a:schemeClr val="tx2"/>
                  </a:solidFill>
                  <a:latin typeface="Arial" panose="020B0604020202020204" pitchFamily="34" charset="0"/>
                </a:rPr>
                <a:t>lệch</a:t>
              </a:r>
              <a:endParaRPr sz="2800" b="1" dirty="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 Box 33"/>
            <p:cNvSpPr txBox="1"/>
            <p:nvPr/>
          </p:nvSpPr>
          <p:spPr>
            <a:xfrm>
              <a:off x="6477000" y="2971800"/>
              <a:ext cx="304800" cy="457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sz="2400" b="1" dirty="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5" name="Arc 9"/>
          <p:cNvSpPr/>
          <p:nvPr/>
        </p:nvSpPr>
        <p:spPr>
          <a:xfrm rot="13449356" flipH="1">
            <a:off x="1348820" y="759365"/>
            <a:ext cx="3171654" cy="3198681"/>
          </a:xfrm>
          <a:custGeom>
            <a:avLst/>
            <a:gdLst>
              <a:gd name="txL" fmla="*/ 0 w 21593"/>
              <a:gd name="txT" fmla="*/ 0 h 21581"/>
              <a:gd name="txR" fmla="*/ 21593 w 21593"/>
              <a:gd name="txB" fmla="*/ 21581 h 21581"/>
            </a:gdLst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21593" h="21581" fill="none">
                <a:moveTo>
                  <a:pt x="908" y="0"/>
                </a:moveTo>
                <a:cubicBezTo>
                  <a:pt x="12261" y="478"/>
                  <a:pt x="21303" y="9670"/>
                  <a:pt x="21592" y="21030"/>
                </a:cubicBezTo>
              </a:path>
              <a:path w="21593" h="21581" stroke="0">
                <a:moveTo>
                  <a:pt x="908" y="0"/>
                </a:moveTo>
                <a:cubicBezTo>
                  <a:pt x="12261" y="478"/>
                  <a:pt x="21303" y="9670"/>
                  <a:pt x="21592" y="21030"/>
                </a:cubicBezTo>
                <a:lnTo>
                  <a:pt x="0" y="21581"/>
                </a:ln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6" name="Rectangle 30"/>
          <p:cNvSpPr/>
          <p:nvPr/>
        </p:nvSpPr>
        <p:spPr>
          <a:xfrm>
            <a:off x="0" y="223838"/>
            <a:ext cx="9144000" cy="616898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vi-VN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 cho biết ở Nửa Cầu </a:t>
            </a:r>
            <a:r>
              <a:rPr lang="en-US" altLang="x-none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vi-VN" altLang="x-none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chuyển động theo hướng từ </a:t>
            </a:r>
            <a:r>
              <a:rPr lang="en-US" altLang="x-none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altLang="x-none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x-none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vi-VN" altLang="x-none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vi-VN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à</a:t>
            </a:r>
            <a:r>
              <a:rPr lang="vi-VN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từ </a:t>
            </a:r>
            <a:r>
              <a:rPr lang="en-US" altLang="x-none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lang="vi-VN" altLang="x-none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x-none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 </a:t>
            </a:r>
            <a:r>
              <a:rPr lang="vi-VN" altLang="x-none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 </a:t>
            </a:r>
            <a:r>
              <a:rPr lang="vi-VN" altLang="x-none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lệch hướng về bên trái hay bên phải?</a:t>
            </a:r>
            <a:r>
              <a:rPr lang="vi-VN" altLang="x-none" sz="2400" b="1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vi-VN" altLang="x-none" sz="2400" b="1" dirty="0">
              <a:solidFill>
                <a:srgbClr val="FF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endParaRPr sz="3000" b="1" dirty="0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28" name="Rectangle 30"/>
          <p:cNvSpPr/>
          <p:nvPr/>
        </p:nvSpPr>
        <p:spPr>
          <a:xfrm>
            <a:off x="0" y="-69022"/>
            <a:ext cx="9144000" cy="1028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0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652" y="65261"/>
            <a:ext cx="891962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1" y="433652"/>
            <a:ext cx="9193868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920" y="1364676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vi-VN" sz="20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7" name="Text Box 10"/>
          <p:cNvSpPr txBox="1"/>
          <p:nvPr/>
        </p:nvSpPr>
        <p:spPr>
          <a:xfrm>
            <a:off x="231107" y="1734007"/>
            <a:ext cx="8766175" cy="206210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x-none" sz="3200" dirty="0">
                <a:solidFill>
                  <a:srgbClr val="000099"/>
                </a:solidFill>
                <a:latin typeface="Arial" panose="020B0604020202020204" pitchFamily="34" charset="0"/>
              </a:rPr>
              <a:t>-</a:t>
            </a:r>
            <a:r>
              <a:rPr lang="vi-VN" altLang="x-none" sz="3200" b="1" dirty="0">
                <a:solidFill>
                  <a:srgbClr val="000099"/>
                </a:solidFill>
                <a:latin typeface="Arial" panose="020B0604020202020204" pitchFamily="34" charset="0"/>
              </a:rPr>
              <a:t>Nếu nhìn xuôi theo chiều chuyển động:</a:t>
            </a:r>
            <a:endParaRPr lang="vi-VN" altLang="x-none" sz="32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vi-VN" altLang="x-none" sz="3200" b="1" dirty="0">
                <a:solidFill>
                  <a:srgbClr val="000099"/>
                </a:solidFill>
                <a:latin typeface="Arial" panose="020B0604020202020204" pitchFamily="34" charset="0"/>
              </a:rPr>
              <a:t>+ Nửa cầu Bắc vật lệch hướng về bên </a:t>
            </a:r>
            <a:r>
              <a:rPr lang="vi-VN" altLang="x-none" sz="32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phải</a:t>
            </a:r>
            <a:r>
              <a:rPr lang="en-US" altLang="x-none" sz="32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.</a:t>
            </a:r>
            <a:endParaRPr lang="vi-VN" altLang="x-none" sz="32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vi-VN" altLang="x-none" sz="3200" b="1" dirty="0">
                <a:solidFill>
                  <a:srgbClr val="000099"/>
                </a:solidFill>
                <a:latin typeface="Arial" panose="020B0604020202020204" pitchFamily="34" charset="0"/>
              </a:rPr>
              <a:t>+ Nửa cầu Nam vật lệch hướng về bên </a:t>
            </a:r>
            <a:r>
              <a:rPr lang="vi-VN" altLang="x-none" sz="32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trái</a:t>
            </a:r>
            <a:r>
              <a:rPr lang="en-US" altLang="x-none" sz="32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.</a:t>
            </a:r>
            <a:endParaRPr lang="vi-VN" altLang="x-none" sz="32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endParaRPr lang="vi-VN" altLang="x-none" sz="3200" u="sng" dirty="0"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920" y="3256696"/>
            <a:ext cx="8574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Nguyên</a:t>
            </a:r>
            <a:r>
              <a:rPr lang="en-US" altLang="x-none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r>
              <a:rPr lang="en-US" altLang="x-none" sz="32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: </a:t>
            </a:r>
            <a:r>
              <a:rPr lang="en-US" altLang="x-none" sz="3200" b="1" dirty="0">
                <a:solidFill>
                  <a:srgbClr val="0070C0"/>
                </a:solidFill>
                <a:latin typeface="Arial" panose="020B0604020202020204" pitchFamily="34" charset="0"/>
              </a:rPr>
              <a:t>D</a:t>
            </a:r>
            <a:r>
              <a:rPr lang="vi-VN" altLang="x-none" sz="32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o </a:t>
            </a:r>
            <a:r>
              <a:rPr lang="vi-VN" altLang="x-none" sz="3200" b="1" dirty="0">
                <a:solidFill>
                  <a:srgbClr val="0070C0"/>
                </a:solidFill>
                <a:latin typeface="Arial" panose="020B0604020202020204" pitchFamily="34" charset="0"/>
              </a:rPr>
              <a:t>vận động tự quay quanh trục của trái đất theo hướng từ Tây</a:t>
            </a:r>
            <a:r>
              <a:rPr lang="vi-VN" altLang="x-none" sz="3200" b="1" dirty="0">
                <a:solidFill>
                  <a:srgbClr val="0070C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Đông</a:t>
            </a:r>
            <a:endParaRPr lang="vi-VN" altLang="x-none" sz="3200" b="1" dirty="0">
              <a:solidFill>
                <a:srgbClr val="0070C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10" name="Picture 18" descr="happyfac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3143251"/>
            <a:ext cx="685800" cy="4417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1" name="Line 22"/>
          <p:cNvSpPr/>
          <p:nvPr/>
        </p:nvSpPr>
        <p:spPr>
          <a:xfrm flipV="1">
            <a:off x="228601" y="2514601"/>
            <a:ext cx="4068763" cy="11906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7892" name="Line 6"/>
          <p:cNvSpPr/>
          <p:nvPr/>
        </p:nvSpPr>
        <p:spPr>
          <a:xfrm>
            <a:off x="457200" y="1771650"/>
            <a:ext cx="3505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7893" name="Line 7"/>
          <p:cNvSpPr/>
          <p:nvPr/>
        </p:nvSpPr>
        <p:spPr>
          <a:xfrm>
            <a:off x="420688" y="3200400"/>
            <a:ext cx="3581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7894" name="Line 8"/>
          <p:cNvSpPr/>
          <p:nvPr/>
        </p:nvSpPr>
        <p:spPr>
          <a:xfrm flipV="1">
            <a:off x="2590800" y="1600200"/>
            <a:ext cx="0" cy="571500"/>
          </a:xfrm>
          <a:prstGeom prst="line">
            <a:avLst/>
          </a:prstGeom>
          <a:ln w="57150" cap="flat" cmpd="sng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37895" name="Freeform 9"/>
          <p:cNvSpPr/>
          <p:nvPr/>
        </p:nvSpPr>
        <p:spPr>
          <a:xfrm>
            <a:off x="2667000" y="1543050"/>
            <a:ext cx="533400" cy="628650"/>
          </a:xfrm>
          <a:custGeom>
            <a:avLst/>
            <a:gdLst>
              <a:gd name="txL" fmla="*/ 0 w 336"/>
              <a:gd name="txT" fmla="*/ 0 h 480"/>
              <a:gd name="txR" fmla="*/ 336 w 336"/>
              <a:gd name="txB" fmla="*/ 480 h 480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txL" t="txT" r="txR" b="txB"/>
            <a:pathLst>
              <a:path w="336" h="480">
                <a:moveTo>
                  <a:pt x="0" y="480"/>
                </a:moveTo>
                <a:cubicBezTo>
                  <a:pt x="8" y="436"/>
                  <a:pt x="16" y="392"/>
                  <a:pt x="48" y="336"/>
                </a:cubicBezTo>
                <a:cubicBezTo>
                  <a:pt x="80" y="280"/>
                  <a:pt x="144" y="200"/>
                  <a:pt x="192" y="144"/>
                </a:cubicBezTo>
                <a:cubicBezTo>
                  <a:pt x="240" y="88"/>
                  <a:pt x="312" y="24"/>
                  <a:pt x="336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7896" name="Line 10"/>
          <p:cNvSpPr/>
          <p:nvPr/>
        </p:nvSpPr>
        <p:spPr>
          <a:xfrm flipH="1">
            <a:off x="1447800" y="1771650"/>
            <a:ext cx="0" cy="514350"/>
          </a:xfrm>
          <a:prstGeom prst="line">
            <a:avLst/>
          </a:prstGeom>
          <a:ln w="57150" cap="flat" cmpd="sng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37897" name="Freeform 11"/>
          <p:cNvSpPr/>
          <p:nvPr/>
        </p:nvSpPr>
        <p:spPr>
          <a:xfrm>
            <a:off x="990600" y="1771650"/>
            <a:ext cx="457200" cy="571500"/>
          </a:xfrm>
          <a:custGeom>
            <a:avLst/>
            <a:gdLst>
              <a:gd name="txL" fmla="*/ 0 w 240"/>
              <a:gd name="txT" fmla="*/ 0 h 480"/>
              <a:gd name="txR" fmla="*/ 240 w 240"/>
              <a:gd name="txB" fmla="*/ 480 h 480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240" h="480">
                <a:moveTo>
                  <a:pt x="240" y="0"/>
                </a:moveTo>
                <a:cubicBezTo>
                  <a:pt x="236" y="56"/>
                  <a:pt x="232" y="112"/>
                  <a:pt x="192" y="192"/>
                </a:cubicBezTo>
                <a:cubicBezTo>
                  <a:pt x="152" y="272"/>
                  <a:pt x="76" y="376"/>
                  <a:pt x="0" y="48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7898" name="Line 12"/>
          <p:cNvSpPr/>
          <p:nvPr/>
        </p:nvSpPr>
        <p:spPr>
          <a:xfrm flipV="1">
            <a:off x="1219200" y="2686050"/>
            <a:ext cx="0" cy="514350"/>
          </a:xfrm>
          <a:prstGeom prst="line">
            <a:avLst/>
          </a:prstGeom>
          <a:ln w="57150" cap="flat" cmpd="sng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37899" name="Freeform 13"/>
          <p:cNvSpPr/>
          <p:nvPr/>
        </p:nvSpPr>
        <p:spPr>
          <a:xfrm>
            <a:off x="685800" y="2743200"/>
            <a:ext cx="533400" cy="457200"/>
          </a:xfrm>
          <a:custGeom>
            <a:avLst/>
            <a:gdLst>
              <a:gd name="txL" fmla="*/ 0 w 336"/>
              <a:gd name="txT" fmla="*/ 0 h 384"/>
              <a:gd name="txR" fmla="*/ 336 w 336"/>
              <a:gd name="txB" fmla="*/ 384 h 38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</a:cxnLst>
            <a:rect l="txL" t="txT" r="txR" b="txB"/>
            <a:pathLst>
              <a:path w="336" h="384">
                <a:moveTo>
                  <a:pt x="336" y="384"/>
                </a:moveTo>
                <a:cubicBezTo>
                  <a:pt x="304" y="336"/>
                  <a:pt x="272" y="288"/>
                  <a:pt x="240" y="240"/>
                </a:cubicBezTo>
                <a:cubicBezTo>
                  <a:pt x="208" y="192"/>
                  <a:pt x="184" y="136"/>
                  <a:pt x="144" y="96"/>
                </a:cubicBezTo>
                <a:cubicBezTo>
                  <a:pt x="104" y="56"/>
                  <a:pt x="24" y="16"/>
                  <a:pt x="0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37900" name="Picture 14" descr="happyfac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1419226"/>
            <a:ext cx="609600" cy="3929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1" name="Picture 15" descr="happyfac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0" y="2571751"/>
            <a:ext cx="609600" cy="3929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902" name="Line 16"/>
          <p:cNvSpPr/>
          <p:nvPr/>
        </p:nvSpPr>
        <p:spPr>
          <a:xfrm>
            <a:off x="2819400" y="2971800"/>
            <a:ext cx="0" cy="571500"/>
          </a:xfrm>
          <a:prstGeom prst="line">
            <a:avLst/>
          </a:prstGeom>
          <a:ln w="57150" cap="flat" cmpd="sng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37903" name="Freeform 17"/>
          <p:cNvSpPr/>
          <p:nvPr/>
        </p:nvSpPr>
        <p:spPr>
          <a:xfrm>
            <a:off x="2819400" y="2971800"/>
            <a:ext cx="533400" cy="571500"/>
          </a:xfrm>
          <a:custGeom>
            <a:avLst/>
            <a:gdLst>
              <a:gd name="txL" fmla="*/ 0 w 336"/>
              <a:gd name="txT" fmla="*/ 0 h 480"/>
              <a:gd name="txR" fmla="*/ 336 w 336"/>
              <a:gd name="txB" fmla="*/ 480 h 480"/>
            </a:gdLst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36" h="480">
                <a:moveTo>
                  <a:pt x="0" y="0"/>
                </a:moveTo>
                <a:cubicBezTo>
                  <a:pt x="16" y="32"/>
                  <a:pt x="32" y="64"/>
                  <a:pt x="48" y="96"/>
                </a:cubicBezTo>
                <a:cubicBezTo>
                  <a:pt x="64" y="128"/>
                  <a:pt x="80" y="160"/>
                  <a:pt x="96" y="192"/>
                </a:cubicBezTo>
                <a:cubicBezTo>
                  <a:pt x="112" y="224"/>
                  <a:pt x="120" y="248"/>
                  <a:pt x="144" y="288"/>
                </a:cubicBezTo>
                <a:cubicBezTo>
                  <a:pt x="168" y="328"/>
                  <a:pt x="208" y="400"/>
                  <a:pt x="240" y="432"/>
                </a:cubicBezTo>
                <a:cubicBezTo>
                  <a:pt x="272" y="464"/>
                  <a:pt x="320" y="472"/>
                  <a:pt x="336" y="480"/>
                </a:cubicBezTo>
              </a:path>
            </a:pathLst>
          </a:custGeom>
          <a:noFill/>
          <a:ln w="57150" cap="flat" cmpd="sng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37904" name="Picture 20" descr="happyfac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2057401"/>
            <a:ext cx="685800" cy="4417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905" name="Oval 23"/>
          <p:cNvSpPr/>
          <p:nvPr/>
        </p:nvSpPr>
        <p:spPr>
          <a:xfrm>
            <a:off x="228600" y="971550"/>
            <a:ext cx="4038600" cy="3028950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161816" name="Text Box 24"/>
          <p:cNvSpPr txBox="1"/>
          <p:nvPr/>
        </p:nvSpPr>
        <p:spPr>
          <a:xfrm>
            <a:off x="5334000" y="1657350"/>
            <a:ext cx="2819400" cy="80021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600" b="1" u="sng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 phải</a:t>
            </a:r>
            <a:endParaRPr sz="4600" b="1" u="sng" dirty="0">
              <a:solidFill>
                <a:srgbClr val="92D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1817" name="Text Box 25"/>
          <p:cNvSpPr txBox="1"/>
          <p:nvPr/>
        </p:nvSpPr>
        <p:spPr>
          <a:xfrm>
            <a:off x="5486400" y="2686050"/>
            <a:ext cx="3124200" cy="80021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 trái</a:t>
            </a:r>
            <a:endParaRPr sz="4600" b="1" u="sng" dirty="0">
              <a:solidFill>
                <a:srgbClr val="92D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1818" name="Text Box 26"/>
          <p:cNvSpPr txBox="1">
            <a:spLocks noChangeArrowheads="1"/>
          </p:cNvSpPr>
          <p:nvPr/>
        </p:nvSpPr>
        <p:spPr bwMode="auto">
          <a:xfrm>
            <a:off x="4419600" y="171451"/>
            <a:ext cx="4724400" cy="4932119"/>
          </a:xfrm>
          <a:prstGeom prst="rect">
            <a:avLst/>
          </a:prstGeom>
          <a:solidFill>
            <a:srgbClr val="CCFF33">
              <a:alpha val="76862"/>
            </a:srgb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000" b="1" dirty="0" smtClean="0">
                <a:latin typeface="VNI-Souvir" pitchFamily="2" charset="0"/>
              </a:rPr>
              <a:t>2</a:t>
            </a:r>
            <a:r>
              <a:rPr sz="2000" b="1" dirty="0" smtClean="0">
                <a:latin typeface="Arial" panose="020B0604020202020204" pitchFamily="34" charset="0"/>
              </a:rPr>
              <a:t>. </a:t>
            </a:r>
            <a:r>
              <a:rPr sz="2000" b="1" dirty="0">
                <a:latin typeface="Arial" panose="020B0604020202020204" pitchFamily="34" charset="0"/>
              </a:rPr>
              <a:t>HỆ QUẢ SỰ </a:t>
            </a:r>
            <a:r>
              <a:rPr lang="en-US" sz="2000" b="1" dirty="0" smtClean="0">
                <a:latin typeface="Arial" panose="020B0604020202020204" pitchFamily="34" charset="0"/>
              </a:rPr>
              <a:t>CHUYỂN</a:t>
            </a:r>
            <a:r>
              <a:rPr sz="2000" b="1" dirty="0" smtClean="0">
                <a:latin typeface="Arial" panose="020B0604020202020204" pitchFamily="34" charset="0"/>
              </a:rPr>
              <a:t> </a:t>
            </a:r>
            <a:r>
              <a:rPr sz="2000" b="1" dirty="0">
                <a:latin typeface="Arial" panose="020B0604020202020204" pitchFamily="34" charset="0"/>
              </a:rPr>
              <a:t>ĐỘNG TỰ QUAY QUANH TRỤC CỦA TRÁI ĐẤT:</a:t>
            </a:r>
            <a:endParaRPr sz="2000" b="1" dirty="0">
              <a:latin typeface="Arial" panose="020B0604020202020204" pitchFamily="34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/ </a:t>
            </a:r>
            <a:r>
              <a:rPr lang="en-US" altLang="x-none" sz="2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Sự</a:t>
            </a:r>
            <a:r>
              <a:rPr lang="en-US" altLang="x-non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x-none" sz="2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luân</a:t>
            </a:r>
            <a:r>
              <a:rPr lang="en-US" altLang="x-non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x-none" sz="2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phiên</a:t>
            </a:r>
            <a:r>
              <a:rPr lang="en-US" altLang="x-non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altLang="x-non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ngày đêm:</a:t>
            </a:r>
            <a:endParaRPr lang="en-US" altLang="x-none" sz="2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x-non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  <a:r>
              <a:rPr lang="en-US" altLang="x-none" sz="2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Giờ</a:t>
            </a:r>
            <a:r>
              <a:rPr lang="en-US" altLang="x-non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x-none" sz="2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trên</a:t>
            </a:r>
            <a:r>
              <a:rPr lang="en-US" altLang="x-non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x-none" sz="2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Trái</a:t>
            </a:r>
            <a:r>
              <a:rPr lang="en-US" altLang="x-non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x-none" sz="2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Đất</a:t>
            </a:r>
            <a:endParaRPr lang="vi-VN" altLang="x-none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altLang="x-non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Sự </a:t>
            </a:r>
            <a:r>
              <a:rPr lang="vi-VN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lệch hướng do vận động tự quay quanh của Trái Đất:</a:t>
            </a:r>
            <a:endParaRPr lang="vi-VN" altLang="x-none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vi-VN" altLang="x-none" sz="2000" b="1" dirty="0">
                <a:latin typeface="Arial" panose="020B0604020202020204" pitchFamily="34" charset="0"/>
              </a:rPr>
              <a:t>+ Nếu nhìn xuôi theo chiều chuyển động:</a:t>
            </a:r>
            <a:endParaRPr lang="vi-VN" altLang="x-none" sz="2000" b="1" u="sng" dirty="0">
              <a:latin typeface="Arial" panose="020B0604020202020204" pitchFamily="34" charset="0"/>
            </a:endParaRPr>
          </a:p>
          <a:p>
            <a:r>
              <a:rPr lang="vi-VN" altLang="x-none" sz="2000" b="1" dirty="0">
                <a:latin typeface="Arial" panose="020B0604020202020204" pitchFamily="34" charset="0"/>
              </a:rPr>
              <a:t>* Nửa cầu Bắc vật lệch về bên phải </a:t>
            </a:r>
            <a:endParaRPr lang="vi-VN" altLang="x-none" sz="2000" b="1" dirty="0">
              <a:latin typeface="Arial" panose="020B0604020202020204" pitchFamily="34" charset="0"/>
            </a:endParaRPr>
          </a:p>
          <a:p>
            <a:r>
              <a:rPr lang="vi-VN" altLang="x-none" sz="2000" b="1" dirty="0">
                <a:latin typeface="Arial" panose="020B0604020202020204" pitchFamily="34" charset="0"/>
              </a:rPr>
              <a:t>*Nửa cầu Nam vật lệch về phía bên trái</a:t>
            </a:r>
            <a:endParaRPr lang="vi-VN" altLang="x-none" sz="2000" b="1" dirty="0">
              <a:latin typeface="Arial" panose="020B0604020202020204" pitchFamily="34" charset="0"/>
            </a:endParaRPr>
          </a:p>
          <a:p>
            <a:r>
              <a:rPr lang="vi-VN" altLang="x-none" sz="2000" b="1" dirty="0">
                <a:latin typeface="Arial" panose="020B0604020202020204" pitchFamily="34" charset="0"/>
              </a:rPr>
              <a:t>-Nguyên nhân: do vận động tự quay quanh trục của trái đất theo hướng từ Tây</a:t>
            </a:r>
            <a:r>
              <a:rPr lang="vi-VN" altLang="x-none" sz="2000" b="1" dirty="0">
                <a:latin typeface="Arial" panose="020B0604020202020204" pitchFamily="34" charset="0"/>
                <a:sym typeface="Wingdings" panose="05000000000000000000" pitchFamily="2" charset="2"/>
              </a:rPr>
              <a:t>Đông</a:t>
            </a:r>
            <a:endParaRPr lang="vi-VN" altLang="x-none" sz="20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</a:pPr>
            <a:endParaRPr sz="20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pic>
        <p:nvPicPr>
          <p:cNvPr id="161820" name="right_here_waiting.mid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8839200" y="4914900"/>
            <a:ext cx="304800" cy="228600"/>
          </a:xfrm>
        </p:spPr>
      </p:pic>
      <p:sp>
        <p:nvSpPr>
          <p:cNvPr id="37910" name="Text Box 31"/>
          <p:cNvSpPr txBox="1"/>
          <p:nvPr/>
        </p:nvSpPr>
        <p:spPr>
          <a:xfrm>
            <a:off x="1371600" y="3611166"/>
            <a:ext cx="1828800" cy="78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1800" b="1" dirty="0">
                <a:solidFill>
                  <a:srgbClr val="0000FF"/>
                </a:solidFill>
                <a:latin typeface="Arial" panose="020B0604020202020204" pitchFamily="34" charset="0"/>
              </a:rPr>
              <a:t>NAM BÁN CẦU</a:t>
            </a:r>
            <a:endParaRPr sz="18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1800" b="1" dirty="0">
              <a:solidFill>
                <a:srgbClr val="0000FF"/>
              </a:solidFill>
              <a:latin typeface="VNI-Helve-Condense" pitchFamily="2" charset="0"/>
            </a:endParaRPr>
          </a:p>
        </p:txBody>
      </p:sp>
      <p:sp>
        <p:nvSpPr>
          <p:cNvPr id="37911" name="Text Box 30"/>
          <p:cNvSpPr txBox="1"/>
          <p:nvPr/>
        </p:nvSpPr>
        <p:spPr>
          <a:xfrm>
            <a:off x="1219200" y="914400"/>
            <a:ext cx="1828800" cy="78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1800" b="1" dirty="0">
                <a:solidFill>
                  <a:srgbClr val="0000FF"/>
                </a:solidFill>
                <a:latin typeface="Arial" panose="020B0604020202020204" pitchFamily="34" charset="0"/>
              </a:rPr>
              <a:t>BẮC BÁN CẦU</a:t>
            </a:r>
            <a:endParaRPr sz="18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1800" b="1" dirty="0">
              <a:solidFill>
                <a:srgbClr val="0000FF"/>
              </a:solidFill>
              <a:latin typeface="VNI-Helve-Condens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16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6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C 0.03524 -0.10023 0.07066 -0.2 -2.77778E-7 -0.24583 C -0.07049 -0.2912 -0.35243 -0.2699 -0.42292 -0.27453 " pathEditMode="relative" rAng="0" ptsTypes="aaA">
                                      <p:cBhvr>
                                        <p:cTn id="16" dur="500" fill="hold"/>
                                        <p:tgtEl>
                                          <p:spTgt spid="161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00" y="-14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C 0.0368 0.09861 0.07378 0.19746 -0.00174 0.2419 C -0.07691 0.28658 -0.37639 0.26227 -0.45122 0.26621 " pathEditMode="relative" rAng="0" ptsTypes="aaA">
                                      <p:cBhvr>
                                        <p:cTn id="20" dur="500" fill="hold"/>
                                        <p:tgtEl>
                                          <p:spTgt spid="1618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0" y="14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1820"/>
                </p:tgtEl>
              </p:cMediaNode>
            </p:audio>
          </p:childTnLst>
        </p:cTn>
      </p:par>
    </p:tnLst>
    <p:bldLst>
      <p:bldP spid="161816" grpId="0"/>
      <p:bldP spid="161817" grpId="0"/>
      <p:bldP spid="1618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gi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857250"/>
            <a:ext cx="5715000" cy="42862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3"/>
          <p:cNvGrpSpPr/>
          <p:nvPr/>
        </p:nvGrpSpPr>
        <p:grpSpPr>
          <a:xfrm>
            <a:off x="3124200" y="914400"/>
            <a:ext cx="6019800" cy="3771900"/>
            <a:chOff x="1968" y="768"/>
            <a:chExt cx="3792" cy="3168"/>
          </a:xfrm>
        </p:grpSpPr>
        <p:grpSp>
          <p:nvGrpSpPr>
            <p:cNvPr id="40011" name="Group 4"/>
            <p:cNvGrpSpPr/>
            <p:nvPr/>
          </p:nvGrpSpPr>
          <p:grpSpPr>
            <a:xfrm>
              <a:off x="1968" y="768"/>
              <a:ext cx="3792" cy="3168"/>
              <a:chOff x="1968" y="768"/>
              <a:chExt cx="3792" cy="3168"/>
            </a:xfrm>
          </p:grpSpPr>
          <p:pic>
            <p:nvPicPr>
              <p:cNvPr id="40018" name="Picture 5" descr="scan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68" y="768"/>
                <a:ext cx="3792" cy="3168"/>
              </a:xfrm>
              <a:prstGeom prst="rect">
                <a:avLst/>
              </a:prstGeom>
              <a:noFill/>
              <a:ln w="28575">
                <a:noFill/>
              </a:ln>
            </p:spPr>
          </p:pic>
          <p:sp>
            <p:nvSpPr>
              <p:cNvPr id="40019" name="Freeform 6"/>
              <p:cNvSpPr/>
              <p:nvPr/>
            </p:nvSpPr>
            <p:spPr>
              <a:xfrm>
                <a:off x="3364" y="2340"/>
                <a:ext cx="278" cy="485"/>
              </a:xfrm>
              <a:custGeom>
                <a:avLst/>
                <a:gdLst>
                  <a:gd name="txL" fmla="*/ 0 w 384"/>
                  <a:gd name="txT" fmla="*/ 0 h 528"/>
                  <a:gd name="txR" fmla="*/ 384 w 384"/>
                  <a:gd name="txB" fmla="*/ 528 h 528"/>
                </a:gdLst>
                <a:ahLst/>
                <a:cxnLst>
                  <a:cxn ang="0">
                    <a:pos x="9" y="0"/>
                  </a:cxn>
                  <a:cxn ang="0">
                    <a:pos x="6" y="24"/>
                  </a:cxn>
                  <a:cxn ang="0">
                    <a:pos x="4" y="57"/>
                  </a:cxn>
                  <a:cxn ang="0">
                    <a:pos x="1" y="130"/>
                  </a:cxn>
                  <a:cxn ang="0">
                    <a:pos x="0" y="191"/>
                  </a:cxn>
                </a:cxnLst>
                <a:rect l="txL" t="txT" r="txR" b="txB"/>
                <a:pathLst>
                  <a:path w="384" h="528">
                    <a:moveTo>
                      <a:pt x="384" y="0"/>
                    </a:moveTo>
                    <a:lnTo>
                      <a:pt x="276" y="66"/>
                    </a:lnTo>
                    <a:lnTo>
                      <a:pt x="180" y="158"/>
                    </a:lnTo>
                    <a:lnTo>
                      <a:pt x="60" y="360"/>
                    </a:lnTo>
                    <a:lnTo>
                      <a:pt x="0" y="528"/>
                    </a:lnTo>
                  </a:path>
                </a:pathLst>
              </a:custGeom>
              <a:noFill/>
              <a:ln w="38100">
                <a:noFill/>
              </a:ln>
            </p:spPr>
            <p:txBody>
              <a:bodyPr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020" name="Line 7"/>
              <p:cNvSpPr/>
              <p:nvPr/>
            </p:nvSpPr>
            <p:spPr>
              <a:xfrm>
                <a:off x="3438" y="2569"/>
                <a:ext cx="33" cy="179"/>
              </a:xfrm>
              <a:prstGeom prst="line">
                <a:avLst/>
              </a:prstGeom>
              <a:ln w="28575">
                <a:noFill/>
              </a:ln>
            </p:spPr>
          </p:sp>
        </p:grpSp>
        <p:sp>
          <p:nvSpPr>
            <p:cNvPr id="40012" name="Freeform 8"/>
            <p:cNvSpPr/>
            <p:nvPr/>
          </p:nvSpPr>
          <p:spPr>
            <a:xfrm>
              <a:off x="3054" y="1296"/>
              <a:ext cx="1122" cy="636"/>
            </a:xfrm>
            <a:custGeom>
              <a:avLst/>
              <a:gdLst>
                <a:gd name="txL" fmla="*/ 0 w 1122"/>
                <a:gd name="txT" fmla="*/ 0 h 636"/>
                <a:gd name="txR" fmla="*/ 1122 w 1122"/>
                <a:gd name="txB" fmla="*/ 636 h 636"/>
              </a:gdLst>
              <a:ahLst/>
              <a:cxnLst>
                <a:cxn ang="0">
                  <a:pos x="0" y="636"/>
                </a:cxn>
                <a:cxn ang="0">
                  <a:pos x="48" y="594"/>
                </a:cxn>
                <a:cxn ang="0">
                  <a:pos x="84" y="522"/>
                </a:cxn>
                <a:cxn ang="0">
                  <a:pos x="174" y="462"/>
                </a:cxn>
                <a:cxn ang="0">
                  <a:pos x="414" y="390"/>
                </a:cxn>
                <a:cxn ang="0">
                  <a:pos x="558" y="324"/>
                </a:cxn>
                <a:cxn ang="0">
                  <a:pos x="648" y="240"/>
                </a:cxn>
                <a:cxn ang="0">
                  <a:pos x="792" y="102"/>
                </a:cxn>
                <a:cxn ang="0">
                  <a:pos x="870" y="60"/>
                </a:cxn>
                <a:cxn ang="0">
                  <a:pos x="960" y="48"/>
                </a:cxn>
                <a:cxn ang="0">
                  <a:pos x="1044" y="54"/>
                </a:cxn>
                <a:cxn ang="0">
                  <a:pos x="1122" y="0"/>
                </a:cxn>
              </a:cxnLst>
              <a:rect l="txL" t="txT" r="txR" b="txB"/>
              <a:pathLst>
                <a:path w="1122" h="636">
                  <a:moveTo>
                    <a:pt x="0" y="636"/>
                  </a:moveTo>
                  <a:lnTo>
                    <a:pt x="48" y="594"/>
                  </a:lnTo>
                  <a:lnTo>
                    <a:pt x="84" y="522"/>
                  </a:lnTo>
                  <a:lnTo>
                    <a:pt x="174" y="462"/>
                  </a:lnTo>
                  <a:lnTo>
                    <a:pt x="414" y="390"/>
                  </a:lnTo>
                  <a:lnTo>
                    <a:pt x="558" y="324"/>
                  </a:lnTo>
                  <a:lnTo>
                    <a:pt x="648" y="240"/>
                  </a:lnTo>
                  <a:lnTo>
                    <a:pt x="792" y="102"/>
                  </a:lnTo>
                  <a:lnTo>
                    <a:pt x="870" y="60"/>
                  </a:lnTo>
                  <a:lnTo>
                    <a:pt x="960" y="48"/>
                  </a:lnTo>
                  <a:lnTo>
                    <a:pt x="1044" y="54"/>
                  </a:lnTo>
                  <a:lnTo>
                    <a:pt x="1122" y="0"/>
                  </a:lnTo>
                </a:path>
              </a:pathLst>
            </a:custGeom>
            <a:noFill/>
            <a:ln w="38100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40013" name="Freeform 9"/>
            <p:cNvSpPr/>
            <p:nvPr/>
          </p:nvSpPr>
          <p:spPr>
            <a:xfrm>
              <a:off x="3438" y="1416"/>
              <a:ext cx="144" cy="216"/>
            </a:xfrm>
            <a:custGeom>
              <a:avLst/>
              <a:gdLst>
                <a:gd name="txL" fmla="*/ 0 w 144"/>
                <a:gd name="txT" fmla="*/ 0 h 216"/>
                <a:gd name="txR" fmla="*/ 144 w 144"/>
                <a:gd name="txB" fmla="*/ 216 h 216"/>
              </a:gdLst>
              <a:ahLst/>
              <a:cxnLst>
                <a:cxn ang="0">
                  <a:pos x="114" y="216"/>
                </a:cxn>
                <a:cxn ang="0">
                  <a:pos x="144" y="168"/>
                </a:cxn>
                <a:cxn ang="0">
                  <a:pos x="138" y="132"/>
                </a:cxn>
                <a:cxn ang="0">
                  <a:pos x="126" y="102"/>
                </a:cxn>
                <a:cxn ang="0">
                  <a:pos x="72" y="90"/>
                </a:cxn>
                <a:cxn ang="0">
                  <a:pos x="12" y="60"/>
                </a:cxn>
                <a:cxn ang="0">
                  <a:pos x="0" y="0"/>
                </a:cxn>
              </a:cxnLst>
              <a:rect l="txL" t="txT" r="txR" b="txB"/>
              <a:pathLst>
                <a:path w="144" h="216">
                  <a:moveTo>
                    <a:pt x="114" y="216"/>
                  </a:moveTo>
                  <a:lnTo>
                    <a:pt x="144" y="168"/>
                  </a:lnTo>
                  <a:lnTo>
                    <a:pt x="138" y="132"/>
                  </a:lnTo>
                  <a:lnTo>
                    <a:pt x="126" y="102"/>
                  </a:lnTo>
                  <a:lnTo>
                    <a:pt x="72" y="90"/>
                  </a:lnTo>
                  <a:lnTo>
                    <a:pt x="12" y="60"/>
                  </a:lnTo>
                  <a:lnTo>
                    <a:pt x="0" y="0"/>
                  </a:lnTo>
                </a:path>
              </a:pathLst>
            </a:custGeom>
            <a:noFill/>
            <a:ln w="2857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40014" name="Freeform 10"/>
            <p:cNvSpPr/>
            <p:nvPr/>
          </p:nvSpPr>
          <p:spPr>
            <a:xfrm>
              <a:off x="3396" y="1710"/>
              <a:ext cx="108" cy="210"/>
            </a:xfrm>
            <a:custGeom>
              <a:avLst/>
              <a:gdLst>
                <a:gd name="txL" fmla="*/ 0 w 108"/>
                <a:gd name="txT" fmla="*/ 0 h 210"/>
                <a:gd name="txR" fmla="*/ 108 w 108"/>
                <a:gd name="txB" fmla="*/ 210 h 210"/>
              </a:gdLst>
              <a:ahLst/>
              <a:cxnLst>
                <a:cxn ang="0">
                  <a:pos x="0" y="0"/>
                </a:cxn>
                <a:cxn ang="0">
                  <a:pos x="60" y="36"/>
                </a:cxn>
                <a:cxn ang="0">
                  <a:pos x="101" y="90"/>
                </a:cxn>
                <a:cxn ang="0">
                  <a:pos x="108" y="210"/>
                </a:cxn>
              </a:cxnLst>
              <a:rect l="txL" t="txT" r="txR" b="txB"/>
              <a:pathLst>
                <a:path w="108" h="210">
                  <a:moveTo>
                    <a:pt x="0" y="0"/>
                  </a:moveTo>
                  <a:lnTo>
                    <a:pt x="60" y="36"/>
                  </a:lnTo>
                  <a:lnTo>
                    <a:pt x="101" y="90"/>
                  </a:lnTo>
                  <a:lnTo>
                    <a:pt x="108" y="210"/>
                  </a:lnTo>
                </a:path>
              </a:pathLst>
            </a:custGeom>
            <a:noFill/>
            <a:ln w="2857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40015" name="Freeform 11"/>
            <p:cNvSpPr/>
            <p:nvPr/>
          </p:nvSpPr>
          <p:spPr>
            <a:xfrm>
              <a:off x="3408" y="1626"/>
              <a:ext cx="300" cy="102"/>
            </a:xfrm>
            <a:custGeom>
              <a:avLst/>
              <a:gdLst>
                <a:gd name="txL" fmla="*/ 0 w 300"/>
                <a:gd name="txT" fmla="*/ 0 h 102"/>
                <a:gd name="txR" fmla="*/ 300 w 300"/>
                <a:gd name="txB" fmla="*/ 102 h 102"/>
              </a:gdLst>
              <a:ahLst/>
              <a:cxnLst>
                <a:cxn ang="0">
                  <a:pos x="0" y="102"/>
                </a:cxn>
                <a:cxn ang="0">
                  <a:pos x="150" y="36"/>
                </a:cxn>
                <a:cxn ang="0">
                  <a:pos x="222" y="0"/>
                </a:cxn>
                <a:cxn ang="0">
                  <a:pos x="300" y="6"/>
                </a:cxn>
              </a:cxnLst>
              <a:rect l="txL" t="txT" r="txR" b="txB"/>
              <a:pathLst>
                <a:path w="300" h="102">
                  <a:moveTo>
                    <a:pt x="0" y="102"/>
                  </a:moveTo>
                  <a:lnTo>
                    <a:pt x="150" y="36"/>
                  </a:lnTo>
                  <a:lnTo>
                    <a:pt x="222" y="0"/>
                  </a:lnTo>
                  <a:lnTo>
                    <a:pt x="300" y="6"/>
                  </a:lnTo>
                </a:path>
              </a:pathLst>
            </a:custGeom>
            <a:noFill/>
            <a:ln w="2857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40016" name="Freeform 12"/>
            <p:cNvSpPr/>
            <p:nvPr/>
          </p:nvSpPr>
          <p:spPr>
            <a:xfrm>
              <a:off x="3528" y="1668"/>
              <a:ext cx="132" cy="24"/>
            </a:xfrm>
            <a:custGeom>
              <a:avLst/>
              <a:gdLst>
                <a:gd name="txL" fmla="*/ 0 w 132"/>
                <a:gd name="txT" fmla="*/ 0 h 24"/>
                <a:gd name="txR" fmla="*/ 132 w 132"/>
                <a:gd name="txB" fmla="*/ 24 h 24"/>
              </a:gdLst>
              <a:ahLst/>
              <a:cxnLst>
                <a:cxn ang="0">
                  <a:pos x="0" y="0"/>
                </a:cxn>
                <a:cxn ang="0">
                  <a:pos x="132" y="24"/>
                </a:cxn>
              </a:cxnLst>
              <a:rect l="txL" t="txT" r="txR" b="txB"/>
              <a:pathLst>
                <a:path w="132" h="24">
                  <a:moveTo>
                    <a:pt x="0" y="0"/>
                  </a:moveTo>
                  <a:lnTo>
                    <a:pt x="132" y="24"/>
                  </a:lnTo>
                </a:path>
              </a:pathLst>
            </a:custGeom>
            <a:noFill/>
            <a:ln w="2857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40017" name="Freeform 13"/>
            <p:cNvSpPr/>
            <p:nvPr/>
          </p:nvSpPr>
          <p:spPr>
            <a:xfrm>
              <a:off x="3744" y="1344"/>
              <a:ext cx="102" cy="48"/>
            </a:xfrm>
            <a:custGeom>
              <a:avLst/>
              <a:gdLst>
                <a:gd name="txL" fmla="*/ 0 w 102"/>
                <a:gd name="txT" fmla="*/ 0 h 48"/>
                <a:gd name="txR" fmla="*/ 102 w 102"/>
                <a:gd name="txB" fmla="*/ 48 h 48"/>
              </a:gdLst>
              <a:ahLst/>
              <a:cxnLst>
                <a:cxn ang="0">
                  <a:pos x="96" y="48"/>
                </a:cxn>
                <a:cxn ang="0">
                  <a:pos x="102" y="24"/>
                </a:cxn>
                <a:cxn ang="0">
                  <a:pos x="0" y="0"/>
                </a:cxn>
              </a:cxnLst>
              <a:rect l="txL" t="txT" r="txR" b="txB"/>
              <a:pathLst>
                <a:path w="102" h="48">
                  <a:moveTo>
                    <a:pt x="96" y="48"/>
                  </a:moveTo>
                  <a:lnTo>
                    <a:pt x="102" y="24"/>
                  </a:lnTo>
                  <a:lnTo>
                    <a:pt x="0" y="0"/>
                  </a:lnTo>
                </a:path>
              </a:pathLst>
            </a:custGeom>
            <a:noFill/>
            <a:ln w="2857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158734" name="Freeform 14"/>
          <p:cNvSpPr/>
          <p:nvPr/>
        </p:nvSpPr>
        <p:spPr>
          <a:xfrm>
            <a:off x="5410201" y="2035969"/>
            <a:ext cx="180975" cy="264319"/>
          </a:xfrm>
          <a:custGeom>
            <a:avLst/>
            <a:gdLst>
              <a:gd name="txL" fmla="*/ 0 w 114"/>
              <a:gd name="txT" fmla="*/ 0 h 222"/>
              <a:gd name="txR" fmla="*/ 114 w 114"/>
              <a:gd name="txB" fmla="*/ 222 h 222"/>
            </a:gdLst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4" h="222">
                <a:moveTo>
                  <a:pt x="0" y="0"/>
                </a:moveTo>
                <a:lnTo>
                  <a:pt x="48" y="30"/>
                </a:lnTo>
                <a:lnTo>
                  <a:pt x="90" y="90"/>
                </a:lnTo>
                <a:lnTo>
                  <a:pt x="114" y="222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9941" name="Text Box 15"/>
          <p:cNvSpPr txBox="1"/>
          <p:nvPr/>
        </p:nvSpPr>
        <p:spPr>
          <a:xfrm>
            <a:off x="0" y="0"/>
            <a:ext cx="3505200" cy="13849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x-none" sz="2400" b="1" dirty="0">
                <a:latin typeface="Arial" panose="020B0604020202020204" pitchFamily="34" charset="0"/>
              </a:rPr>
              <a:t>Hướng các loại gió </a:t>
            </a:r>
            <a:endParaRPr lang="vi-VN" altLang="x-none" sz="2400" b="1" dirty="0">
              <a:latin typeface="Arial" panose="020B0604020202020204" pitchFamily="34" charset="0"/>
            </a:endParaRPr>
          </a:p>
          <a:p>
            <a:r>
              <a:rPr sz="2400" b="1" dirty="0">
                <a:latin typeface="Arial" panose="020B0604020202020204" pitchFamily="34" charset="0"/>
              </a:rPr>
              <a:t>chính trên Trái Đất</a:t>
            </a:r>
            <a:endParaRPr sz="2400" b="1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2400" b="1" dirty="0">
              <a:solidFill>
                <a:srgbClr val="000099"/>
              </a:solidFill>
              <a:latin typeface="VNI-Avo" pitchFamily="2" charset="0"/>
            </a:endParaRPr>
          </a:p>
        </p:txBody>
      </p:sp>
      <p:sp>
        <p:nvSpPr>
          <p:cNvPr id="158736" name="Text Box 16"/>
          <p:cNvSpPr txBox="1"/>
          <p:nvPr/>
        </p:nvSpPr>
        <p:spPr>
          <a:xfrm>
            <a:off x="4724400" y="171451"/>
            <a:ext cx="41910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x-none" sz="3200" b="1" dirty="0">
                <a:latin typeface="Arial" panose="020B0604020202020204" pitchFamily="34" charset="0"/>
              </a:rPr>
              <a:t>Hướng dòng biển</a:t>
            </a:r>
            <a:endParaRPr lang="vi-VN" altLang="x-none" sz="3200" b="1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3200" b="1" dirty="0">
              <a:solidFill>
                <a:srgbClr val="800000"/>
              </a:solidFill>
              <a:latin typeface="VNI-Times" charset="0"/>
            </a:endParaRPr>
          </a:p>
        </p:txBody>
      </p:sp>
      <p:sp>
        <p:nvSpPr>
          <p:cNvPr id="158737" name="Freeform 17"/>
          <p:cNvSpPr/>
          <p:nvPr/>
        </p:nvSpPr>
        <p:spPr>
          <a:xfrm>
            <a:off x="3771901" y="2021681"/>
            <a:ext cx="352425" cy="385763"/>
          </a:xfrm>
          <a:custGeom>
            <a:avLst/>
            <a:gdLst>
              <a:gd name="txL" fmla="*/ 0 w 222"/>
              <a:gd name="txT" fmla="*/ 0 h 324"/>
              <a:gd name="txR" fmla="*/ 222 w 222"/>
              <a:gd name="txB" fmla="*/ 324 h 324"/>
            </a:gdLst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22" h="324">
                <a:moveTo>
                  <a:pt x="0" y="0"/>
                </a:moveTo>
                <a:lnTo>
                  <a:pt x="90" y="72"/>
                </a:lnTo>
                <a:lnTo>
                  <a:pt x="162" y="134"/>
                </a:lnTo>
                <a:lnTo>
                  <a:pt x="202" y="212"/>
                </a:lnTo>
                <a:lnTo>
                  <a:pt x="222" y="324"/>
                </a:lnTo>
              </a:path>
            </a:pathLst>
          </a:custGeom>
          <a:noFill/>
          <a:ln w="38100" cap="flat" cmpd="sng">
            <a:solidFill>
              <a:srgbClr val="0000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38" name="Freeform 18"/>
          <p:cNvSpPr/>
          <p:nvPr/>
        </p:nvSpPr>
        <p:spPr>
          <a:xfrm>
            <a:off x="3924301" y="2127648"/>
            <a:ext cx="61913" cy="315515"/>
          </a:xfrm>
          <a:custGeom>
            <a:avLst/>
            <a:gdLst>
              <a:gd name="txL" fmla="*/ 0 w 39"/>
              <a:gd name="txT" fmla="*/ 0 h 265"/>
              <a:gd name="txR" fmla="*/ 39 w 39"/>
              <a:gd name="txB" fmla="*/ 265 h 265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39" h="265">
                <a:moveTo>
                  <a:pt x="5" y="0"/>
                </a:moveTo>
                <a:lnTo>
                  <a:pt x="39" y="134"/>
                </a:lnTo>
                <a:lnTo>
                  <a:pt x="0" y="265"/>
                </a:lnTo>
              </a:path>
            </a:pathLst>
          </a:custGeom>
          <a:noFill/>
          <a:ln w="38100" cap="flat" cmpd="sng">
            <a:solidFill>
              <a:srgbClr val="0000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39" name="Freeform 19"/>
          <p:cNvSpPr/>
          <p:nvPr/>
        </p:nvSpPr>
        <p:spPr>
          <a:xfrm>
            <a:off x="8001000" y="1885950"/>
            <a:ext cx="819150" cy="731044"/>
          </a:xfrm>
          <a:custGeom>
            <a:avLst/>
            <a:gdLst>
              <a:gd name="txL" fmla="*/ 0 w 516"/>
              <a:gd name="txT" fmla="*/ 0 h 614"/>
              <a:gd name="txR" fmla="*/ 516 w 516"/>
              <a:gd name="txB" fmla="*/ 614 h 61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txL" t="txT" r="txR" b="txB"/>
            <a:pathLst>
              <a:path w="516" h="614">
                <a:moveTo>
                  <a:pt x="516" y="588"/>
                </a:moveTo>
                <a:lnTo>
                  <a:pt x="261" y="614"/>
                </a:lnTo>
                <a:lnTo>
                  <a:pt x="138" y="606"/>
                </a:lnTo>
                <a:lnTo>
                  <a:pt x="37" y="561"/>
                </a:lnTo>
                <a:lnTo>
                  <a:pt x="0" y="487"/>
                </a:lnTo>
                <a:lnTo>
                  <a:pt x="0" y="392"/>
                </a:lnTo>
                <a:lnTo>
                  <a:pt x="47" y="265"/>
                </a:lnTo>
                <a:lnTo>
                  <a:pt x="168" y="90"/>
                </a:lnTo>
                <a:lnTo>
                  <a:pt x="288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grpSp>
        <p:nvGrpSpPr>
          <p:cNvPr id="4" name="Group 20"/>
          <p:cNvGrpSpPr/>
          <p:nvPr/>
        </p:nvGrpSpPr>
        <p:grpSpPr>
          <a:xfrm>
            <a:off x="4695825" y="2300288"/>
            <a:ext cx="1085850" cy="464344"/>
            <a:chOff x="2958" y="1932"/>
            <a:chExt cx="684" cy="390"/>
          </a:xfrm>
        </p:grpSpPr>
        <p:sp>
          <p:nvSpPr>
            <p:cNvPr id="40007" name="Line 21"/>
            <p:cNvSpPr/>
            <p:nvPr/>
          </p:nvSpPr>
          <p:spPr>
            <a:xfrm flipH="1">
              <a:off x="3001" y="2078"/>
              <a:ext cx="34" cy="45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grpSp>
          <p:nvGrpSpPr>
            <p:cNvPr id="40008" name="Group 22"/>
            <p:cNvGrpSpPr/>
            <p:nvPr/>
          </p:nvGrpSpPr>
          <p:grpSpPr>
            <a:xfrm>
              <a:off x="2958" y="1932"/>
              <a:ext cx="684" cy="390"/>
              <a:chOff x="2958" y="1932"/>
              <a:chExt cx="684" cy="390"/>
            </a:xfrm>
          </p:grpSpPr>
          <p:sp>
            <p:nvSpPr>
              <p:cNvPr id="40009" name="Freeform 23"/>
              <p:cNvSpPr/>
              <p:nvPr/>
            </p:nvSpPr>
            <p:spPr>
              <a:xfrm>
                <a:off x="2958" y="1932"/>
                <a:ext cx="684" cy="390"/>
              </a:xfrm>
              <a:custGeom>
                <a:avLst/>
                <a:gdLst>
                  <a:gd name="txL" fmla="*/ 0 w 684"/>
                  <a:gd name="txT" fmla="*/ 0 h 390"/>
                  <a:gd name="txR" fmla="*/ 684 w 684"/>
                  <a:gd name="txB" fmla="*/ 390 h 390"/>
                </a:gdLst>
                <a:ahLst/>
                <a:cxnLst>
                  <a:cxn ang="0">
                    <a:pos x="684" y="390"/>
                  </a:cxn>
                  <a:cxn ang="0">
                    <a:pos x="630" y="372"/>
                  </a:cxn>
                  <a:cxn ang="0">
                    <a:pos x="480" y="300"/>
                  </a:cxn>
                  <a:cxn ang="0">
                    <a:pos x="306" y="194"/>
                  </a:cxn>
                  <a:cxn ang="0">
                    <a:pos x="77" y="129"/>
                  </a:cxn>
                  <a:cxn ang="0">
                    <a:pos x="40" y="90"/>
                  </a:cxn>
                  <a:cxn ang="0">
                    <a:pos x="0" y="0"/>
                  </a:cxn>
                </a:cxnLst>
                <a:rect l="txL" t="txT" r="txR" b="txB"/>
                <a:pathLst>
                  <a:path w="684" h="390">
                    <a:moveTo>
                      <a:pt x="684" y="390"/>
                    </a:moveTo>
                    <a:lnTo>
                      <a:pt x="630" y="372"/>
                    </a:lnTo>
                    <a:lnTo>
                      <a:pt x="480" y="300"/>
                    </a:lnTo>
                    <a:lnTo>
                      <a:pt x="306" y="194"/>
                    </a:lnTo>
                    <a:lnTo>
                      <a:pt x="77" y="129"/>
                    </a:lnTo>
                    <a:lnTo>
                      <a:pt x="40" y="90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010" name="Freeform 24"/>
              <p:cNvSpPr/>
              <p:nvPr/>
            </p:nvSpPr>
            <p:spPr>
              <a:xfrm>
                <a:off x="3203" y="2045"/>
                <a:ext cx="49" cy="90"/>
              </a:xfrm>
              <a:custGeom>
                <a:avLst/>
                <a:gdLst>
                  <a:gd name="txL" fmla="*/ 0 w 49"/>
                  <a:gd name="txT" fmla="*/ 0 h 90"/>
                  <a:gd name="txR" fmla="*/ 49 w 49"/>
                  <a:gd name="txB" fmla="*/ 90 h 90"/>
                </a:gdLst>
                <a:ahLst/>
                <a:cxnLst>
                  <a:cxn ang="0">
                    <a:pos x="0" y="0"/>
                  </a:cxn>
                  <a:cxn ang="0">
                    <a:pos x="49" y="55"/>
                  </a:cxn>
                  <a:cxn ang="0">
                    <a:pos x="33" y="90"/>
                  </a:cxn>
                </a:cxnLst>
                <a:rect l="txL" t="txT" r="txR" b="txB"/>
                <a:pathLst>
                  <a:path w="49" h="90">
                    <a:moveTo>
                      <a:pt x="0" y="0"/>
                    </a:moveTo>
                    <a:lnTo>
                      <a:pt x="49" y="55"/>
                    </a:lnTo>
                    <a:lnTo>
                      <a:pt x="33" y="90"/>
                    </a:ln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58745" name="Line 25"/>
          <p:cNvSpPr/>
          <p:nvPr/>
        </p:nvSpPr>
        <p:spPr>
          <a:xfrm flipH="1">
            <a:off x="3505200" y="2514600"/>
            <a:ext cx="69215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grpSp>
        <p:nvGrpSpPr>
          <p:cNvPr id="6" name="Group 26"/>
          <p:cNvGrpSpPr/>
          <p:nvPr/>
        </p:nvGrpSpPr>
        <p:grpSpPr>
          <a:xfrm>
            <a:off x="3505200" y="2450306"/>
            <a:ext cx="1200150" cy="285750"/>
            <a:chOff x="552" y="2304"/>
            <a:chExt cx="1080" cy="240"/>
          </a:xfrm>
        </p:grpSpPr>
        <p:sp>
          <p:nvSpPr>
            <p:cNvPr id="40005" name="Freeform 27"/>
            <p:cNvSpPr/>
            <p:nvPr/>
          </p:nvSpPr>
          <p:spPr>
            <a:xfrm>
              <a:off x="552" y="2304"/>
              <a:ext cx="936" cy="168"/>
            </a:xfrm>
            <a:custGeom>
              <a:avLst/>
              <a:gdLst>
                <a:gd name="txL" fmla="*/ 0 w 924"/>
                <a:gd name="txT" fmla="*/ 0 h 132"/>
                <a:gd name="txR" fmla="*/ 924 w 924"/>
                <a:gd name="txB" fmla="*/ 132 h 132"/>
              </a:gdLst>
              <a:ahLst/>
              <a:cxnLst>
                <a:cxn ang="0">
                  <a:pos x="0" y="2380"/>
                </a:cxn>
                <a:cxn ang="0">
                  <a:pos x="1064" y="2380"/>
                </a:cxn>
                <a:cxn ang="0">
                  <a:pos x="1078" y="1513"/>
                </a:cxn>
                <a:cxn ang="0">
                  <a:pos x="1037" y="0"/>
                </a:cxn>
              </a:cxnLst>
              <a:rect l="txL" t="txT" r="txR" b="txB"/>
              <a:pathLst>
                <a:path w="924" h="132">
                  <a:moveTo>
                    <a:pt x="0" y="132"/>
                  </a:moveTo>
                  <a:lnTo>
                    <a:pt x="912" y="132"/>
                  </a:lnTo>
                  <a:lnTo>
                    <a:pt x="924" y="84"/>
                  </a:lnTo>
                  <a:lnTo>
                    <a:pt x="888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40006" name="Line 28"/>
            <p:cNvSpPr/>
            <p:nvPr/>
          </p:nvSpPr>
          <p:spPr>
            <a:xfrm>
              <a:off x="1440" y="2448"/>
              <a:ext cx="192" cy="96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158749" name="Line 29"/>
          <p:cNvSpPr/>
          <p:nvPr/>
        </p:nvSpPr>
        <p:spPr>
          <a:xfrm flipH="1" flipV="1">
            <a:off x="1828800" y="1943100"/>
            <a:ext cx="0" cy="285750"/>
          </a:xfrm>
          <a:prstGeom prst="line">
            <a:avLst/>
          </a:prstGeom>
          <a:ln w="38100" cap="flat" cmpd="sng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158750" name="Freeform 30"/>
          <p:cNvSpPr/>
          <p:nvPr/>
        </p:nvSpPr>
        <p:spPr>
          <a:xfrm>
            <a:off x="2362200" y="1485900"/>
            <a:ext cx="342900" cy="285750"/>
          </a:xfrm>
          <a:custGeom>
            <a:avLst/>
            <a:gdLst>
              <a:gd name="txL" fmla="*/ 0 w 168"/>
              <a:gd name="txT" fmla="*/ 0 h 192"/>
              <a:gd name="txR" fmla="*/ 168 w 168"/>
              <a:gd name="txB" fmla="*/ 192 h 192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168" h="192">
                <a:moveTo>
                  <a:pt x="168" y="0"/>
                </a:moveTo>
                <a:lnTo>
                  <a:pt x="96" y="96"/>
                </a:lnTo>
                <a:lnTo>
                  <a:pt x="0" y="192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51" name="Line 31"/>
          <p:cNvSpPr/>
          <p:nvPr/>
        </p:nvSpPr>
        <p:spPr>
          <a:xfrm>
            <a:off x="2743200" y="1485900"/>
            <a:ext cx="0" cy="342900"/>
          </a:xfrm>
          <a:prstGeom prst="line">
            <a:avLst/>
          </a:prstGeom>
          <a:ln w="38100" cap="flat" cmpd="sng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158752" name="Line 32"/>
          <p:cNvSpPr/>
          <p:nvPr/>
        </p:nvSpPr>
        <p:spPr>
          <a:xfrm>
            <a:off x="1752600" y="2514600"/>
            <a:ext cx="0" cy="228600"/>
          </a:xfrm>
          <a:prstGeom prst="line">
            <a:avLst/>
          </a:prstGeom>
          <a:ln w="38100" cap="flat" cmpd="sng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158753" name="Line 33"/>
          <p:cNvSpPr/>
          <p:nvPr/>
        </p:nvSpPr>
        <p:spPr>
          <a:xfrm flipH="1" flipV="1">
            <a:off x="1752600" y="2971800"/>
            <a:ext cx="0" cy="285750"/>
          </a:xfrm>
          <a:prstGeom prst="line">
            <a:avLst/>
          </a:prstGeom>
          <a:ln w="38100" cap="flat" cmpd="sng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158754" name="Line 34"/>
          <p:cNvSpPr/>
          <p:nvPr/>
        </p:nvSpPr>
        <p:spPr>
          <a:xfrm>
            <a:off x="2057400" y="3429000"/>
            <a:ext cx="0" cy="285750"/>
          </a:xfrm>
          <a:prstGeom prst="line">
            <a:avLst/>
          </a:prstGeom>
          <a:ln w="38100" cap="flat" cmpd="sng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158755" name="Line 35"/>
          <p:cNvSpPr/>
          <p:nvPr/>
        </p:nvSpPr>
        <p:spPr>
          <a:xfrm flipH="1" flipV="1">
            <a:off x="2667000" y="3829050"/>
            <a:ext cx="0" cy="285750"/>
          </a:xfrm>
          <a:prstGeom prst="line">
            <a:avLst/>
          </a:prstGeom>
          <a:ln w="38100" cap="flat" cmpd="sng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158756" name="Freeform 36"/>
          <p:cNvSpPr/>
          <p:nvPr/>
        </p:nvSpPr>
        <p:spPr>
          <a:xfrm>
            <a:off x="1828800" y="2057400"/>
            <a:ext cx="400050" cy="200025"/>
          </a:xfrm>
          <a:custGeom>
            <a:avLst/>
            <a:gdLst>
              <a:gd name="txL" fmla="*/ 0 w 252"/>
              <a:gd name="txT" fmla="*/ 0 h 168"/>
              <a:gd name="txR" fmla="*/ 252 w 252"/>
              <a:gd name="txB" fmla="*/ 168 h 168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txL" t="txT" r="txR" b="txB"/>
            <a:pathLst>
              <a:path w="252" h="168">
                <a:moveTo>
                  <a:pt x="0" y="168"/>
                </a:moveTo>
                <a:lnTo>
                  <a:pt x="84" y="72"/>
                </a:lnTo>
                <a:lnTo>
                  <a:pt x="156" y="24"/>
                </a:lnTo>
                <a:lnTo>
                  <a:pt x="252" y="0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57" name="Freeform 37"/>
          <p:cNvSpPr/>
          <p:nvPr/>
        </p:nvSpPr>
        <p:spPr>
          <a:xfrm>
            <a:off x="1447800" y="2514600"/>
            <a:ext cx="266700" cy="228600"/>
          </a:xfrm>
          <a:custGeom>
            <a:avLst/>
            <a:gdLst>
              <a:gd name="txL" fmla="*/ 0 w 168"/>
              <a:gd name="txT" fmla="*/ 0 h 192"/>
              <a:gd name="txR" fmla="*/ 168 w 168"/>
              <a:gd name="txB" fmla="*/ 192 h 192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168" h="192">
                <a:moveTo>
                  <a:pt x="168" y="0"/>
                </a:moveTo>
                <a:lnTo>
                  <a:pt x="96" y="96"/>
                </a:lnTo>
                <a:lnTo>
                  <a:pt x="0" y="192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58" name="Freeform 38"/>
          <p:cNvSpPr/>
          <p:nvPr/>
        </p:nvSpPr>
        <p:spPr>
          <a:xfrm flipV="1">
            <a:off x="1524000" y="3028950"/>
            <a:ext cx="228600" cy="228600"/>
          </a:xfrm>
          <a:custGeom>
            <a:avLst/>
            <a:gdLst>
              <a:gd name="txL" fmla="*/ 0 w 168"/>
              <a:gd name="txT" fmla="*/ 0 h 192"/>
              <a:gd name="txR" fmla="*/ 168 w 168"/>
              <a:gd name="txB" fmla="*/ 192 h 192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168" h="192">
                <a:moveTo>
                  <a:pt x="168" y="0"/>
                </a:moveTo>
                <a:lnTo>
                  <a:pt x="96" y="96"/>
                </a:lnTo>
                <a:lnTo>
                  <a:pt x="0" y="192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59" name="Freeform 39"/>
          <p:cNvSpPr/>
          <p:nvPr/>
        </p:nvSpPr>
        <p:spPr>
          <a:xfrm flipV="1">
            <a:off x="2057400" y="3429000"/>
            <a:ext cx="304800" cy="228600"/>
          </a:xfrm>
          <a:custGeom>
            <a:avLst/>
            <a:gdLst>
              <a:gd name="txL" fmla="*/ 0 w 252"/>
              <a:gd name="txT" fmla="*/ 0 h 168"/>
              <a:gd name="txR" fmla="*/ 252 w 252"/>
              <a:gd name="txB" fmla="*/ 168 h 168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txL" t="txT" r="txR" b="txB"/>
            <a:pathLst>
              <a:path w="252" h="168">
                <a:moveTo>
                  <a:pt x="0" y="168"/>
                </a:moveTo>
                <a:lnTo>
                  <a:pt x="84" y="72"/>
                </a:lnTo>
                <a:lnTo>
                  <a:pt x="156" y="24"/>
                </a:lnTo>
                <a:lnTo>
                  <a:pt x="252" y="0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60" name="Freeform 40"/>
          <p:cNvSpPr/>
          <p:nvPr/>
        </p:nvSpPr>
        <p:spPr>
          <a:xfrm flipV="1">
            <a:off x="2362200" y="3943350"/>
            <a:ext cx="304800" cy="228600"/>
          </a:xfrm>
          <a:custGeom>
            <a:avLst/>
            <a:gdLst>
              <a:gd name="txL" fmla="*/ 0 w 168"/>
              <a:gd name="txT" fmla="*/ 0 h 192"/>
              <a:gd name="txR" fmla="*/ 168 w 168"/>
              <a:gd name="txB" fmla="*/ 192 h 192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168" h="192">
                <a:moveTo>
                  <a:pt x="168" y="0"/>
                </a:moveTo>
                <a:lnTo>
                  <a:pt x="96" y="96"/>
                </a:lnTo>
                <a:lnTo>
                  <a:pt x="0" y="192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grpSp>
        <p:nvGrpSpPr>
          <p:cNvPr id="7" name="Group 41"/>
          <p:cNvGrpSpPr/>
          <p:nvPr/>
        </p:nvGrpSpPr>
        <p:grpSpPr>
          <a:xfrm>
            <a:off x="6781800" y="2850357"/>
            <a:ext cx="990600" cy="135731"/>
            <a:chOff x="4272" y="2394"/>
            <a:chExt cx="624" cy="114"/>
          </a:xfrm>
        </p:grpSpPr>
        <p:sp>
          <p:nvSpPr>
            <p:cNvPr id="40003" name="Freeform 42"/>
            <p:cNvSpPr/>
            <p:nvPr/>
          </p:nvSpPr>
          <p:spPr>
            <a:xfrm>
              <a:off x="4272" y="2394"/>
              <a:ext cx="414" cy="108"/>
            </a:xfrm>
            <a:custGeom>
              <a:avLst/>
              <a:gdLst>
                <a:gd name="txL" fmla="*/ 0 w 414"/>
                <a:gd name="txT" fmla="*/ 0 h 108"/>
                <a:gd name="txR" fmla="*/ 414 w 414"/>
                <a:gd name="txB" fmla="*/ 108 h 108"/>
              </a:gdLst>
              <a:ahLst/>
              <a:cxnLst>
                <a:cxn ang="0">
                  <a:pos x="414" y="0"/>
                </a:cxn>
                <a:cxn ang="0">
                  <a:pos x="312" y="78"/>
                </a:cxn>
                <a:cxn ang="0">
                  <a:pos x="204" y="108"/>
                </a:cxn>
                <a:cxn ang="0">
                  <a:pos x="150" y="102"/>
                </a:cxn>
                <a:cxn ang="0">
                  <a:pos x="108" y="90"/>
                </a:cxn>
                <a:cxn ang="0">
                  <a:pos x="0" y="7"/>
                </a:cxn>
              </a:cxnLst>
              <a:rect l="txL" t="txT" r="txR" b="txB"/>
              <a:pathLst>
                <a:path w="414" h="108">
                  <a:moveTo>
                    <a:pt x="414" y="0"/>
                  </a:moveTo>
                  <a:lnTo>
                    <a:pt x="312" y="78"/>
                  </a:lnTo>
                  <a:lnTo>
                    <a:pt x="204" y="108"/>
                  </a:lnTo>
                  <a:lnTo>
                    <a:pt x="150" y="102"/>
                  </a:lnTo>
                  <a:lnTo>
                    <a:pt x="108" y="90"/>
                  </a:lnTo>
                  <a:lnTo>
                    <a:pt x="0" y="7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40004" name="Freeform 43"/>
            <p:cNvSpPr/>
            <p:nvPr/>
          </p:nvSpPr>
          <p:spPr>
            <a:xfrm>
              <a:off x="4608" y="2448"/>
              <a:ext cx="288" cy="60"/>
            </a:xfrm>
            <a:custGeom>
              <a:avLst/>
              <a:gdLst>
                <a:gd name="txL" fmla="*/ 0 w 288"/>
                <a:gd name="txT" fmla="*/ 0 h 60"/>
                <a:gd name="txR" fmla="*/ 288 w 288"/>
                <a:gd name="txB" fmla="*/ 60 h 60"/>
              </a:gdLst>
              <a:ahLst/>
              <a:cxnLst>
                <a:cxn ang="0">
                  <a:pos x="0" y="0"/>
                </a:cxn>
                <a:cxn ang="0">
                  <a:pos x="108" y="18"/>
                </a:cxn>
                <a:cxn ang="0">
                  <a:pos x="150" y="42"/>
                </a:cxn>
                <a:cxn ang="0">
                  <a:pos x="192" y="60"/>
                </a:cxn>
                <a:cxn ang="0">
                  <a:pos x="240" y="60"/>
                </a:cxn>
                <a:cxn ang="0">
                  <a:pos x="288" y="48"/>
                </a:cxn>
              </a:cxnLst>
              <a:rect l="txL" t="txT" r="txR" b="txB"/>
              <a:pathLst>
                <a:path w="288" h="60">
                  <a:moveTo>
                    <a:pt x="0" y="0"/>
                  </a:moveTo>
                  <a:lnTo>
                    <a:pt x="108" y="18"/>
                  </a:lnTo>
                  <a:lnTo>
                    <a:pt x="150" y="42"/>
                  </a:lnTo>
                  <a:lnTo>
                    <a:pt x="192" y="60"/>
                  </a:lnTo>
                  <a:lnTo>
                    <a:pt x="240" y="60"/>
                  </a:lnTo>
                  <a:lnTo>
                    <a:pt x="288" y="48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" name="Group 44"/>
          <p:cNvGrpSpPr/>
          <p:nvPr/>
        </p:nvGrpSpPr>
        <p:grpSpPr>
          <a:xfrm>
            <a:off x="3505200" y="2786063"/>
            <a:ext cx="723900" cy="178594"/>
            <a:chOff x="2208" y="2340"/>
            <a:chExt cx="456" cy="150"/>
          </a:xfrm>
        </p:grpSpPr>
        <p:sp>
          <p:nvSpPr>
            <p:cNvPr id="40000" name="Freeform 45"/>
            <p:cNvSpPr/>
            <p:nvPr/>
          </p:nvSpPr>
          <p:spPr>
            <a:xfrm>
              <a:off x="2256" y="2394"/>
              <a:ext cx="186" cy="96"/>
            </a:xfrm>
            <a:custGeom>
              <a:avLst/>
              <a:gdLst>
                <a:gd name="txL" fmla="*/ 0 w 186"/>
                <a:gd name="txT" fmla="*/ 0 h 96"/>
                <a:gd name="txR" fmla="*/ 186 w 186"/>
                <a:gd name="txB" fmla="*/ 96 h 96"/>
              </a:gdLst>
              <a:ahLst/>
              <a:cxnLst>
                <a:cxn ang="0">
                  <a:pos x="186" y="0"/>
                </a:cxn>
                <a:cxn ang="0">
                  <a:pos x="126" y="18"/>
                </a:cxn>
                <a:cxn ang="0">
                  <a:pos x="0" y="96"/>
                </a:cxn>
              </a:cxnLst>
              <a:rect l="txL" t="txT" r="txR" b="txB"/>
              <a:pathLst>
                <a:path w="186" h="96">
                  <a:moveTo>
                    <a:pt x="186" y="0"/>
                  </a:moveTo>
                  <a:lnTo>
                    <a:pt x="126" y="18"/>
                  </a:lnTo>
                  <a:lnTo>
                    <a:pt x="0" y="96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40001" name="Freeform 46"/>
            <p:cNvSpPr/>
            <p:nvPr/>
          </p:nvSpPr>
          <p:spPr>
            <a:xfrm>
              <a:off x="2208" y="2382"/>
              <a:ext cx="456" cy="41"/>
            </a:xfrm>
            <a:custGeom>
              <a:avLst/>
              <a:gdLst>
                <a:gd name="txL" fmla="*/ 0 w 456"/>
                <a:gd name="txT" fmla="*/ 0 h 41"/>
                <a:gd name="txR" fmla="*/ 456 w 456"/>
                <a:gd name="txB" fmla="*/ 41 h 41"/>
              </a:gdLst>
              <a:ahLst/>
              <a:cxnLst>
                <a:cxn ang="0">
                  <a:pos x="456" y="0"/>
                </a:cxn>
                <a:cxn ang="0">
                  <a:pos x="206" y="1"/>
                </a:cxn>
                <a:cxn ang="0">
                  <a:pos x="0" y="41"/>
                </a:cxn>
              </a:cxnLst>
              <a:rect l="txL" t="txT" r="txR" b="txB"/>
              <a:pathLst>
                <a:path w="456" h="41">
                  <a:moveTo>
                    <a:pt x="456" y="0"/>
                  </a:moveTo>
                  <a:lnTo>
                    <a:pt x="206" y="1"/>
                  </a:lnTo>
                  <a:lnTo>
                    <a:pt x="0" y="41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40002" name="Line 47"/>
            <p:cNvSpPr/>
            <p:nvPr/>
          </p:nvSpPr>
          <p:spPr>
            <a:xfrm flipH="1" flipV="1">
              <a:off x="2304" y="2340"/>
              <a:ext cx="96" cy="48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58768" name="Freeform 48"/>
          <p:cNvSpPr/>
          <p:nvPr/>
        </p:nvSpPr>
        <p:spPr>
          <a:xfrm>
            <a:off x="3987800" y="2088356"/>
            <a:ext cx="279400" cy="219075"/>
          </a:xfrm>
          <a:custGeom>
            <a:avLst/>
            <a:gdLst>
              <a:gd name="txL" fmla="*/ 0 w 176"/>
              <a:gd name="txT" fmla="*/ 0 h 184"/>
              <a:gd name="txR" fmla="*/ 176 w 176"/>
              <a:gd name="txB" fmla="*/ 184 h 184"/>
            </a:gdLst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76" h="184">
                <a:moveTo>
                  <a:pt x="0" y="0"/>
                </a:moveTo>
                <a:lnTo>
                  <a:pt x="86" y="28"/>
                </a:lnTo>
                <a:lnTo>
                  <a:pt x="163" y="99"/>
                </a:lnTo>
                <a:lnTo>
                  <a:pt x="176" y="184"/>
                </a:lnTo>
              </a:path>
            </a:pathLst>
          </a:custGeom>
          <a:noFill/>
          <a:ln w="38100" cap="flat" cmpd="sng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69" name="Freeform 49"/>
          <p:cNvSpPr/>
          <p:nvPr/>
        </p:nvSpPr>
        <p:spPr>
          <a:xfrm>
            <a:off x="3857626" y="1800226"/>
            <a:ext cx="466725" cy="164306"/>
          </a:xfrm>
          <a:custGeom>
            <a:avLst/>
            <a:gdLst>
              <a:gd name="txL" fmla="*/ 0 w 294"/>
              <a:gd name="txT" fmla="*/ 0 h 138"/>
              <a:gd name="txR" fmla="*/ 294 w 294"/>
              <a:gd name="txB" fmla="*/ 138 h 138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</a:cxnLst>
            <a:rect l="txL" t="txT" r="txR" b="txB"/>
            <a:pathLst>
              <a:path w="294" h="138">
                <a:moveTo>
                  <a:pt x="0" y="138"/>
                </a:moveTo>
                <a:lnTo>
                  <a:pt x="54" y="132"/>
                </a:lnTo>
                <a:lnTo>
                  <a:pt x="114" y="120"/>
                </a:lnTo>
                <a:lnTo>
                  <a:pt x="258" y="84"/>
                </a:lnTo>
                <a:lnTo>
                  <a:pt x="276" y="66"/>
                </a:lnTo>
                <a:lnTo>
                  <a:pt x="294" y="36"/>
                </a:lnTo>
                <a:lnTo>
                  <a:pt x="288" y="12"/>
                </a:lnTo>
                <a:lnTo>
                  <a:pt x="264" y="0"/>
                </a:lnTo>
                <a:lnTo>
                  <a:pt x="228" y="0"/>
                </a:lnTo>
                <a:lnTo>
                  <a:pt x="13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70" name="Freeform 50"/>
          <p:cNvSpPr/>
          <p:nvPr/>
        </p:nvSpPr>
        <p:spPr>
          <a:xfrm>
            <a:off x="4219575" y="2807493"/>
            <a:ext cx="666750" cy="957263"/>
          </a:xfrm>
          <a:custGeom>
            <a:avLst/>
            <a:gdLst>
              <a:gd name="txL" fmla="*/ 0 w 420"/>
              <a:gd name="txT" fmla="*/ 0 h 804"/>
              <a:gd name="txR" fmla="*/ 420 w 420"/>
              <a:gd name="txB" fmla="*/ 804 h 804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txL" t="txT" r="txR" b="txB"/>
            <a:pathLst>
              <a:path w="420" h="804">
                <a:moveTo>
                  <a:pt x="0" y="804"/>
                </a:moveTo>
                <a:lnTo>
                  <a:pt x="288" y="606"/>
                </a:lnTo>
                <a:lnTo>
                  <a:pt x="360" y="540"/>
                </a:lnTo>
                <a:lnTo>
                  <a:pt x="414" y="438"/>
                </a:lnTo>
                <a:lnTo>
                  <a:pt x="420" y="384"/>
                </a:lnTo>
                <a:lnTo>
                  <a:pt x="414" y="348"/>
                </a:lnTo>
                <a:lnTo>
                  <a:pt x="390" y="252"/>
                </a:lnTo>
                <a:lnTo>
                  <a:pt x="366" y="192"/>
                </a:lnTo>
                <a:lnTo>
                  <a:pt x="306" y="126"/>
                </a:lnTo>
                <a:lnTo>
                  <a:pt x="246" y="66"/>
                </a:lnTo>
                <a:lnTo>
                  <a:pt x="126" y="0"/>
                </a:lnTo>
              </a:path>
            </a:pathLst>
          </a:custGeom>
          <a:noFill/>
          <a:ln w="38100" cap="flat" cmpd="sng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71" name="Line 51"/>
          <p:cNvSpPr/>
          <p:nvPr/>
        </p:nvSpPr>
        <p:spPr>
          <a:xfrm>
            <a:off x="3800475" y="3450431"/>
            <a:ext cx="3048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58772" name="Freeform 52"/>
          <p:cNvSpPr/>
          <p:nvPr/>
        </p:nvSpPr>
        <p:spPr>
          <a:xfrm>
            <a:off x="6505575" y="2800350"/>
            <a:ext cx="266700" cy="521494"/>
          </a:xfrm>
          <a:custGeom>
            <a:avLst/>
            <a:gdLst>
              <a:gd name="txL" fmla="*/ 0 w 168"/>
              <a:gd name="txT" fmla="*/ 0 h 438"/>
              <a:gd name="txR" fmla="*/ 168 w 168"/>
              <a:gd name="txB" fmla="*/ 438 h 438"/>
            </a:gdLst>
            <a:ahLst/>
            <a:cxnLst>
              <a:cxn ang="0">
                <a:pos x="2147483647" y="0"/>
              </a:cxn>
              <a:cxn ang="0">
                <a:pos x="0" y="2147483647"/>
              </a:cxn>
            </a:cxnLst>
            <a:rect l="txL" t="txT" r="txR" b="txB"/>
            <a:pathLst>
              <a:path w="168" h="438">
                <a:moveTo>
                  <a:pt x="168" y="0"/>
                </a:moveTo>
                <a:lnTo>
                  <a:pt x="0" y="438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73" name="Freeform 53"/>
          <p:cNvSpPr/>
          <p:nvPr/>
        </p:nvSpPr>
        <p:spPr>
          <a:xfrm>
            <a:off x="6858000" y="3028950"/>
            <a:ext cx="590550" cy="150019"/>
          </a:xfrm>
          <a:custGeom>
            <a:avLst/>
            <a:gdLst>
              <a:gd name="txL" fmla="*/ 0 w 372"/>
              <a:gd name="txT" fmla="*/ 0 h 126"/>
              <a:gd name="txR" fmla="*/ 372 w 372"/>
              <a:gd name="txB" fmla="*/ 126 h 12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372" h="126">
                <a:moveTo>
                  <a:pt x="372" y="18"/>
                </a:moveTo>
                <a:lnTo>
                  <a:pt x="324" y="6"/>
                </a:lnTo>
                <a:lnTo>
                  <a:pt x="264" y="0"/>
                </a:lnTo>
                <a:lnTo>
                  <a:pt x="174" y="18"/>
                </a:lnTo>
                <a:lnTo>
                  <a:pt x="102" y="36"/>
                </a:lnTo>
                <a:lnTo>
                  <a:pt x="60" y="72"/>
                </a:lnTo>
                <a:lnTo>
                  <a:pt x="0" y="126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74" name="Freeform 54"/>
          <p:cNvSpPr/>
          <p:nvPr/>
        </p:nvSpPr>
        <p:spPr>
          <a:xfrm>
            <a:off x="6781800" y="2686050"/>
            <a:ext cx="609600" cy="85725"/>
          </a:xfrm>
          <a:custGeom>
            <a:avLst/>
            <a:gdLst>
              <a:gd name="txL" fmla="*/ 0 w 384"/>
              <a:gd name="txT" fmla="*/ 0 h 72"/>
              <a:gd name="txR" fmla="*/ 384 w 384"/>
              <a:gd name="txB" fmla="*/ 72 h 72"/>
            </a:gdLst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84" h="72">
                <a:moveTo>
                  <a:pt x="0" y="0"/>
                </a:moveTo>
                <a:lnTo>
                  <a:pt x="54" y="42"/>
                </a:lnTo>
                <a:lnTo>
                  <a:pt x="84" y="66"/>
                </a:lnTo>
                <a:lnTo>
                  <a:pt x="180" y="72"/>
                </a:lnTo>
                <a:lnTo>
                  <a:pt x="384" y="1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75" name="Freeform 55"/>
          <p:cNvSpPr/>
          <p:nvPr/>
        </p:nvSpPr>
        <p:spPr>
          <a:xfrm>
            <a:off x="5829300" y="1428750"/>
            <a:ext cx="266700" cy="207169"/>
          </a:xfrm>
          <a:custGeom>
            <a:avLst/>
            <a:gdLst>
              <a:gd name="txL" fmla="*/ 0 w 168"/>
              <a:gd name="txT" fmla="*/ 0 h 174"/>
              <a:gd name="txR" fmla="*/ 168 w 168"/>
              <a:gd name="txB" fmla="*/ 174 h 174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168" h="174">
                <a:moveTo>
                  <a:pt x="168" y="0"/>
                </a:moveTo>
                <a:lnTo>
                  <a:pt x="108" y="96"/>
                </a:lnTo>
                <a:lnTo>
                  <a:pt x="0" y="174"/>
                </a:lnTo>
              </a:path>
            </a:pathLst>
          </a:custGeom>
          <a:noFill/>
          <a:ln w="38100" cap="flat" cmpd="sng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76" name="Freeform 56"/>
          <p:cNvSpPr/>
          <p:nvPr/>
        </p:nvSpPr>
        <p:spPr>
          <a:xfrm>
            <a:off x="5381626" y="1600200"/>
            <a:ext cx="30163" cy="400050"/>
          </a:xfrm>
          <a:custGeom>
            <a:avLst/>
            <a:gdLst>
              <a:gd name="txL" fmla="*/ 0 w 19"/>
              <a:gd name="txT" fmla="*/ 0 h 336"/>
              <a:gd name="txR" fmla="*/ 19 w 19"/>
              <a:gd name="txB" fmla="*/ 336 h 336"/>
            </a:gdLst>
            <a:ahLst/>
            <a:cxnLst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</a:cxnLst>
            <a:rect l="txL" t="txT" r="txR" b="txB"/>
            <a:pathLst>
              <a:path w="19" h="336">
                <a:moveTo>
                  <a:pt x="18" y="0"/>
                </a:moveTo>
                <a:lnTo>
                  <a:pt x="0" y="162"/>
                </a:lnTo>
                <a:lnTo>
                  <a:pt x="19" y="336"/>
                </a:lnTo>
              </a:path>
            </a:pathLst>
          </a:custGeom>
          <a:noFill/>
          <a:ln w="38100" cap="flat" cmpd="sng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8777" name="Line 57"/>
          <p:cNvSpPr/>
          <p:nvPr/>
        </p:nvSpPr>
        <p:spPr>
          <a:xfrm flipH="1">
            <a:off x="5715000" y="2057400"/>
            <a:ext cx="76200" cy="171450"/>
          </a:xfrm>
          <a:prstGeom prst="line">
            <a:avLst/>
          </a:prstGeom>
          <a:ln w="28575" cap="flat" cmpd="sng">
            <a:solidFill>
              <a:srgbClr val="333399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58778" name="Line 58"/>
          <p:cNvSpPr/>
          <p:nvPr/>
        </p:nvSpPr>
        <p:spPr>
          <a:xfrm flipH="1">
            <a:off x="5791200" y="2057400"/>
            <a:ext cx="76200" cy="228600"/>
          </a:xfrm>
          <a:prstGeom prst="line">
            <a:avLst/>
          </a:prstGeom>
          <a:ln w="28575" cap="flat" cmpd="sng">
            <a:solidFill>
              <a:srgbClr val="333399"/>
            </a:solidFill>
            <a:prstDash val="solid"/>
            <a:headEnd type="none" w="med" len="med"/>
            <a:tailEnd type="triangle" w="med" len="med"/>
          </a:ln>
        </p:spPr>
      </p:sp>
      <p:grpSp>
        <p:nvGrpSpPr>
          <p:cNvPr id="9" name="Group 59"/>
          <p:cNvGrpSpPr/>
          <p:nvPr/>
        </p:nvGrpSpPr>
        <p:grpSpPr>
          <a:xfrm>
            <a:off x="8039100" y="1664494"/>
            <a:ext cx="114300" cy="357188"/>
            <a:chOff x="5064" y="1398"/>
            <a:chExt cx="72" cy="300"/>
          </a:xfrm>
        </p:grpSpPr>
        <p:sp>
          <p:nvSpPr>
            <p:cNvPr id="39998" name="Freeform 60"/>
            <p:cNvSpPr/>
            <p:nvPr/>
          </p:nvSpPr>
          <p:spPr>
            <a:xfrm>
              <a:off x="5064" y="1398"/>
              <a:ext cx="12" cy="300"/>
            </a:xfrm>
            <a:custGeom>
              <a:avLst/>
              <a:gdLst>
                <a:gd name="txL" fmla="*/ 0 w 12"/>
                <a:gd name="txT" fmla="*/ 0 h 300"/>
                <a:gd name="txR" fmla="*/ 12 w 12"/>
                <a:gd name="txB" fmla="*/ 300 h 300"/>
              </a:gdLst>
              <a:ahLst/>
              <a:cxnLst>
                <a:cxn ang="0">
                  <a:pos x="12" y="0"/>
                </a:cxn>
                <a:cxn ang="0">
                  <a:pos x="0" y="300"/>
                </a:cxn>
              </a:cxnLst>
              <a:rect l="txL" t="txT" r="txR" b="txB"/>
              <a:pathLst>
                <a:path w="12" h="300">
                  <a:moveTo>
                    <a:pt x="12" y="0"/>
                  </a:moveTo>
                  <a:lnTo>
                    <a:pt x="0" y="300"/>
                  </a:lnTo>
                </a:path>
              </a:pathLst>
            </a:custGeom>
            <a:noFill/>
            <a:ln w="38100" cap="flat" cmpd="sng">
              <a:solidFill>
                <a:srgbClr val="0000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9999" name="Line 61"/>
            <p:cNvSpPr/>
            <p:nvPr/>
          </p:nvSpPr>
          <p:spPr>
            <a:xfrm>
              <a:off x="5088" y="1536"/>
              <a:ext cx="48" cy="96"/>
            </a:xfrm>
            <a:prstGeom prst="line">
              <a:avLst/>
            </a:prstGeom>
            <a:ln w="28575" cap="flat" cmpd="sng">
              <a:solidFill>
                <a:srgbClr val="333399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158782" name="Freeform 62"/>
          <p:cNvSpPr/>
          <p:nvPr/>
        </p:nvSpPr>
        <p:spPr>
          <a:xfrm>
            <a:off x="5610226" y="2357437"/>
            <a:ext cx="561975" cy="442913"/>
          </a:xfrm>
          <a:custGeom>
            <a:avLst/>
            <a:gdLst>
              <a:gd name="txL" fmla="*/ 0 w 354"/>
              <a:gd name="txT" fmla="*/ 0 h 372"/>
              <a:gd name="txR" fmla="*/ 354 w 354"/>
              <a:gd name="txB" fmla="*/ 372 h 372"/>
            </a:gdLst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54" h="372">
                <a:moveTo>
                  <a:pt x="0" y="0"/>
                </a:moveTo>
                <a:lnTo>
                  <a:pt x="6" y="78"/>
                </a:lnTo>
                <a:lnTo>
                  <a:pt x="0" y="150"/>
                </a:lnTo>
                <a:lnTo>
                  <a:pt x="42" y="210"/>
                </a:lnTo>
                <a:lnTo>
                  <a:pt x="108" y="246"/>
                </a:lnTo>
                <a:lnTo>
                  <a:pt x="252" y="264"/>
                </a:lnTo>
                <a:lnTo>
                  <a:pt x="306" y="294"/>
                </a:lnTo>
                <a:lnTo>
                  <a:pt x="354" y="372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grpSp>
        <p:nvGrpSpPr>
          <p:cNvPr id="10" name="Group 63"/>
          <p:cNvGrpSpPr/>
          <p:nvPr/>
        </p:nvGrpSpPr>
        <p:grpSpPr>
          <a:xfrm>
            <a:off x="4838700" y="1543051"/>
            <a:ext cx="1790700" cy="907256"/>
            <a:chOff x="3048" y="1296"/>
            <a:chExt cx="1128" cy="762"/>
          </a:xfrm>
        </p:grpSpPr>
        <p:sp>
          <p:nvSpPr>
            <p:cNvPr id="39992" name="Freeform 64"/>
            <p:cNvSpPr/>
            <p:nvPr/>
          </p:nvSpPr>
          <p:spPr>
            <a:xfrm>
              <a:off x="3048" y="1296"/>
              <a:ext cx="1128" cy="636"/>
            </a:xfrm>
            <a:custGeom>
              <a:avLst/>
              <a:gdLst>
                <a:gd name="txL" fmla="*/ 0 w 1128"/>
                <a:gd name="txT" fmla="*/ 0 h 636"/>
                <a:gd name="txR" fmla="*/ 1128 w 1128"/>
                <a:gd name="txB" fmla="*/ 636 h 636"/>
              </a:gdLst>
              <a:ahLst/>
              <a:cxnLst>
                <a:cxn ang="0">
                  <a:pos x="0" y="636"/>
                </a:cxn>
                <a:cxn ang="0">
                  <a:pos x="30" y="606"/>
                </a:cxn>
                <a:cxn ang="0">
                  <a:pos x="84" y="528"/>
                </a:cxn>
                <a:cxn ang="0">
                  <a:pos x="204" y="438"/>
                </a:cxn>
                <a:cxn ang="0">
                  <a:pos x="318" y="420"/>
                </a:cxn>
                <a:cxn ang="0">
                  <a:pos x="402" y="390"/>
                </a:cxn>
                <a:cxn ang="0">
                  <a:pos x="486" y="354"/>
                </a:cxn>
                <a:cxn ang="0">
                  <a:pos x="582" y="300"/>
                </a:cxn>
                <a:cxn ang="0">
                  <a:pos x="702" y="210"/>
                </a:cxn>
                <a:cxn ang="0">
                  <a:pos x="816" y="78"/>
                </a:cxn>
                <a:cxn ang="0">
                  <a:pos x="882" y="60"/>
                </a:cxn>
                <a:cxn ang="0">
                  <a:pos x="918" y="36"/>
                </a:cxn>
                <a:cxn ang="0">
                  <a:pos x="1044" y="54"/>
                </a:cxn>
                <a:cxn ang="0">
                  <a:pos x="1128" y="0"/>
                </a:cxn>
              </a:cxnLst>
              <a:rect l="txL" t="txT" r="txR" b="txB"/>
              <a:pathLst>
                <a:path w="1128" h="636">
                  <a:moveTo>
                    <a:pt x="0" y="636"/>
                  </a:moveTo>
                  <a:lnTo>
                    <a:pt x="30" y="606"/>
                  </a:lnTo>
                  <a:lnTo>
                    <a:pt x="84" y="528"/>
                  </a:lnTo>
                  <a:lnTo>
                    <a:pt x="204" y="438"/>
                  </a:lnTo>
                  <a:lnTo>
                    <a:pt x="318" y="420"/>
                  </a:lnTo>
                  <a:lnTo>
                    <a:pt x="402" y="390"/>
                  </a:lnTo>
                  <a:lnTo>
                    <a:pt x="486" y="354"/>
                  </a:lnTo>
                  <a:lnTo>
                    <a:pt x="582" y="300"/>
                  </a:lnTo>
                  <a:lnTo>
                    <a:pt x="702" y="210"/>
                  </a:lnTo>
                  <a:lnTo>
                    <a:pt x="816" y="78"/>
                  </a:lnTo>
                  <a:lnTo>
                    <a:pt x="882" y="60"/>
                  </a:lnTo>
                  <a:lnTo>
                    <a:pt x="918" y="36"/>
                  </a:lnTo>
                  <a:lnTo>
                    <a:pt x="1044" y="54"/>
                  </a:lnTo>
                  <a:lnTo>
                    <a:pt x="1128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9993" name="Freeform 65"/>
            <p:cNvSpPr/>
            <p:nvPr/>
          </p:nvSpPr>
          <p:spPr>
            <a:xfrm>
              <a:off x="3450" y="1422"/>
              <a:ext cx="132" cy="192"/>
            </a:xfrm>
            <a:custGeom>
              <a:avLst/>
              <a:gdLst>
                <a:gd name="txL" fmla="*/ 0 w 132"/>
                <a:gd name="txT" fmla="*/ 0 h 192"/>
                <a:gd name="txR" fmla="*/ 132 w 132"/>
                <a:gd name="txB" fmla="*/ 192 h 192"/>
              </a:gdLst>
              <a:ahLst/>
              <a:cxnLst>
                <a:cxn ang="0">
                  <a:pos x="114" y="192"/>
                </a:cxn>
                <a:cxn ang="0">
                  <a:pos x="132" y="150"/>
                </a:cxn>
                <a:cxn ang="0">
                  <a:pos x="126" y="102"/>
                </a:cxn>
                <a:cxn ang="0">
                  <a:pos x="42" y="72"/>
                </a:cxn>
                <a:cxn ang="0">
                  <a:pos x="0" y="66"/>
                </a:cxn>
                <a:cxn ang="0">
                  <a:pos x="0" y="0"/>
                </a:cxn>
              </a:cxnLst>
              <a:rect l="txL" t="txT" r="txR" b="txB"/>
              <a:pathLst>
                <a:path w="132" h="192">
                  <a:moveTo>
                    <a:pt x="114" y="192"/>
                  </a:moveTo>
                  <a:lnTo>
                    <a:pt x="132" y="150"/>
                  </a:lnTo>
                  <a:lnTo>
                    <a:pt x="126" y="102"/>
                  </a:lnTo>
                  <a:lnTo>
                    <a:pt x="42" y="72"/>
                  </a:lnTo>
                  <a:lnTo>
                    <a:pt x="0" y="66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9994" name="Freeform 66"/>
            <p:cNvSpPr/>
            <p:nvPr/>
          </p:nvSpPr>
          <p:spPr>
            <a:xfrm>
              <a:off x="3426" y="1632"/>
              <a:ext cx="294" cy="78"/>
            </a:xfrm>
            <a:custGeom>
              <a:avLst/>
              <a:gdLst>
                <a:gd name="txL" fmla="*/ 0 w 294"/>
                <a:gd name="txT" fmla="*/ 0 h 78"/>
                <a:gd name="txR" fmla="*/ 294 w 294"/>
                <a:gd name="txB" fmla="*/ 78 h 78"/>
              </a:gdLst>
              <a:ahLst/>
              <a:cxnLst>
                <a:cxn ang="0">
                  <a:pos x="0" y="78"/>
                </a:cxn>
                <a:cxn ang="0">
                  <a:pos x="150" y="18"/>
                </a:cxn>
                <a:cxn ang="0">
                  <a:pos x="222" y="0"/>
                </a:cxn>
                <a:cxn ang="0">
                  <a:pos x="294" y="6"/>
                </a:cxn>
              </a:cxnLst>
              <a:rect l="txL" t="txT" r="txR" b="txB"/>
              <a:pathLst>
                <a:path w="294" h="78">
                  <a:moveTo>
                    <a:pt x="0" y="78"/>
                  </a:moveTo>
                  <a:lnTo>
                    <a:pt x="150" y="18"/>
                  </a:lnTo>
                  <a:lnTo>
                    <a:pt x="222" y="0"/>
                  </a:lnTo>
                  <a:lnTo>
                    <a:pt x="294" y="6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9995" name="Freeform 67"/>
            <p:cNvSpPr/>
            <p:nvPr/>
          </p:nvSpPr>
          <p:spPr>
            <a:xfrm>
              <a:off x="3438" y="1680"/>
              <a:ext cx="246" cy="42"/>
            </a:xfrm>
            <a:custGeom>
              <a:avLst/>
              <a:gdLst>
                <a:gd name="txL" fmla="*/ 0 w 246"/>
                <a:gd name="txT" fmla="*/ 0 h 42"/>
                <a:gd name="txR" fmla="*/ 246 w 246"/>
                <a:gd name="txB" fmla="*/ 42 h 42"/>
              </a:gdLst>
              <a:ahLst/>
              <a:cxnLst>
                <a:cxn ang="0">
                  <a:pos x="0" y="42"/>
                </a:cxn>
                <a:cxn ang="0">
                  <a:pos x="18" y="42"/>
                </a:cxn>
                <a:cxn ang="0">
                  <a:pos x="102" y="6"/>
                </a:cxn>
                <a:cxn ang="0">
                  <a:pos x="150" y="0"/>
                </a:cxn>
                <a:cxn ang="0">
                  <a:pos x="246" y="18"/>
                </a:cxn>
              </a:cxnLst>
              <a:rect l="txL" t="txT" r="txR" b="txB"/>
              <a:pathLst>
                <a:path w="246" h="42">
                  <a:moveTo>
                    <a:pt x="0" y="42"/>
                  </a:moveTo>
                  <a:lnTo>
                    <a:pt x="18" y="42"/>
                  </a:lnTo>
                  <a:lnTo>
                    <a:pt x="102" y="6"/>
                  </a:lnTo>
                  <a:lnTo>
                    <a:pt x="150" y="0"/>
                  </a:lnTo>
                  <a:lnTo>
                    <a:pt x="246" y="18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9996" name="Freeform 68"/>
            <p:cNvSpPr/>
            <p:nvPr/>
          </p:nvSpPr>
          <p:spPr>
            <a:xfrm>
              <a:off x="3102" y="1896"/>
              <a:ext cx="402" cy="162"/>
            </a:xfrm>
            <a:custGeom>
              <a:avLst/>
              <a:gdLst>
                <a:gd name="txL" fmla="*/ 0 w 402"/>
                <a:gd name="txT" fmla="*/ 0 h 162"/>
                <a:gd name="txR" fmla="*/ 402 w 402"/>
                <a:gd name="txB" fmla="*/ 162 h 162"/>
              </a:gdLst>
              <a:ahLst/>
              <a:cxnLst>
                <a:cxn ang="0">
                  <a:pos x="402" y="120"/>
                </a:cxn>
                <a:cxn ang="0">
                  <a:pos x="336" y="144"/>
                </a:cxn>
                <a:cxn ang="0">
                  <a:pos x="282" y="162"/>
                </a:cxn>
                <a:cxn ang="0">
                  <a:pos x="204" y="162"/>
                </a:cxn>
                <a:cxn ang="0">
                  <a:pos x="156" y="156"/>
                </a:cxn>
                <a:cxn ang="0">
                  <a:pos x="48" y="90"/>
                </a:cxn>
                <a:cxn ang="0">
                  <a:pos x="6" y="42"/>
                </a:cxn>
                <a:cxn ang="0">
                  <a:pos x="0" y="0"/>
                </a:cxn>
              </a:cxnLst>
              <a:rect l="txL" t="txT" r="txR" b="txB"/>
              <a:pathLst>
                <a:path w="402" h="162">
                  <a:moveTo>
                    <a:pt x="402" y="120"/>
                  </a:moveTo>
                  <a:lnTo>
                    <a:pt x="336" y="144"/>
                  </a:lnTo>
                  <a:lnTo>
                    <a:pt x="282" y="162"/>
                  </a:lnTo>
                  <a:lnTo>
                    <a:pt x="204" y="162"/>
                  </a:lnTo>
                  <a:lnTo>
                    <a:pt x="156" y="156"/>
                  </a:lnTo>
                  <a:lnTo>
                    <a:pt x="48" y="90"/>
                  </a:lnTo>
                  <a:lnTo>
                    <a:pt x="6" y="42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9997" name="Freeform 69"/>
            <p:cNvSpPr/>
            <p:nvPr/>
          </p:nvSpPr>
          <p:spPr>
            <a:xfrm>
              <a:off x="3180" y="1848"/>
              <a:ext cx="240" cy="162"/>
            </a:xfrm>
            <a:custGeom>
              <a:avLst/>
              <a:gdLst>
                <a:gd name="txL" fmla="*/ 0 w 240"/>
                <a:gd name="txT" fmla="*/ 0 h 162"/>
                <a:gd name="txR" fmla="*/ 240 w 240"/>
                <a:gd name="txB" fmla="*/ 162 h 162"/>
              </a:gdLst>
              <a:ahLst/>
              <a:cxnLst>
                <a:cxn ang="0">
                  <a:pos x="240" y="144"/>
                </a:cxn>
                <a:cxn ang="0">
                  <a:pos x="168" y="162"/>
                </a:cxn>
                <a:cxn ang="0">
                  <a:pos x="66" y="156"/>
                </a:cxn>
                <a:cxn ang="0">
                  <a:pos x="0" y="102"/>
                </a:cxn>
                <a:cxn ang="0">
                  <a:pos x="0" y="0"/>
                </a:cxn>
              </a:cxnLst>
              <a:rect l="txL" t="txT" r="txR" b="txB"/>
              <a:pathLst>
                <a:path w="240" h="162">
                  <a:moveTo>
                    <a:pt x="240" y="144"/>
                  </a:moveTo>
                  <a:lnTo>
                    <a:pt x="168" y="162"/>
                  </a:lnTo>
                  <a:lnTo>
                    <a:pt x="66" y="156"/>
                  </a:lnTo>
                  <a:lnTo>
                    <a:pt x="0" y="102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70"/>
          <p:cNvGrpSpPr/>
          <p:nvPr/>
        </p:nvGrpSpPr>
        <p:grpSpPr>
          <a:xfrm>
            <a:off x="8001000" y="2657475"/>
            <a:ext cx="933450" cy="828675"/>
            <a:chOff x="5040" y="2232"/>
            <a:chExt cx="588" cy="696"/>
          </a:xfrm>
        </p:grpSpPr>
        <p:sp>
          <p:nvSpPr>
            <p:cNvPr id="39989" name="Freeform 71"/>
            <p:cNvSpPr/>
            <p:nvPr/>
          </p:nvSpPr>
          <p:spPr>
            <a:xfrm>
              <a:off x="5096" y="2374"/>
              <a:ext cx="529" cy="554"/>
            </a:xfrm>
            <a:custGeom>
              <a:avLst/>
              <a:gdLst>
                <a:gd name="txL" fmla="*/ 0 w 529"/>
                <a:gd name="txT" fmla="*/ 0 h 554"/>
                <a:gd name="txR" fmla="*/ 529 w 529"/>
                <a:gd name="txB" fmla="*/ 554 h 554"/>
              </a:gdLst>
              <a:ahLst/>
              <a:cxnLst>
                <a:cxn ang="0">
                  <a:pos x="529" y="0"/>
                </a:cxn>
                <a:cxn ang="0">
                  <a:pos x="382" y="110"/>
                </a:cxn>
                <a:cxn ang="0">
                  <a:pos x="269" y="257"/>
                </a:cxn>
                <a:cxn ang="0">
                  <a:pos x="252" y="290"/>
                </a:cxn>
                <a:cxn ang="0">
                  <a:pos x="168" y="324"/>
                </a:cxn>
                <a:cxn ang="0">
                  <a:pos x="58" y="428"/>
                </a:cxn>
                <a:cxn ang="0">
                  <a:pos x="0" y="536"/>
                </a:cxn>
                <a:cxn ang="0">
                  <a:pos x="10" y="554"/>
                </a:cxn>
                <a:cxn ang="0">
                  <a:pos x="58" y="542"/>
                </a:cxn>
                <a:cxn ang="0">
                  <a:pos x="112" y="494"/>
                </a:cxn>
                <a:cxn ang="0">
                  <a:pos x="227" y="368"/>
                </a:cxn>
                <a:cxn ang="0">
                  <a:pos x="340" y="440"/>
                </a:cxn>
              </a:cxnLst>
              <a:rect l="txL" t="txT" r="txR" b="txB"/>
              <a:pathLst>
                <a:path w="529" h="554">
                  <a:moveTo>
                    <a:pt x="529" y="0"/>
                  </a:moveTo>
                  <a:lnTo>
                    <a:pt x="382" y="110"/>
                  </a:lnTo>
                  <a:lnTo>
                    <a:pt x="269" y="257"/>
                  </a:lnTo>
                  <a:lnTo>
                    <a:pt x="252" y="290"/>
                  </a:lnTo>
                  <a:lnTo>
                    <a:pt x="168" y="324"/>
                  </a:lnTo>
                  <a:lnTo>
                    <a:pt x="58" y="428"/>
                  </a:lnTo>
                  <a:lnTo>
                    <a:pt x="0" y="536"/>
                  </a:lnTo>
                  <a:lnTo>
                    <a:pt x="10" y="554"/>
                  </a:lnTo>
                  <a:lnTo>
                    <a:pt x="58" y="542"/>
                  </a:lnTo>
                  <a:lnTo>
                    <a:pt x="112" y="494"/>
                  </a:lnTo>
                  <a:lnTo>
                    <a:pt x="227" y="368"/>
                  </a:lnTo>
                  <a:lnTo>
                    <a:pt x="340" y="44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9990" name="Freeform 72"/>
            <p:cNvSpPr/>
            <p:nvPr/>
          </p:nvSpPr>
          <p:spPr>
            <a:xfrm>
              <a:off x="5286" y="2232"/>
              <a:ext cx="342" cy="138"/>
            </a:xfrm>
            <a:custGeom>
              <a:avLst/>
              <a:gdLst>
                <a:gd name="txL" fmla="*/ 0 w 342"/>
                <a:gd name="txT" fmla="*/ 0 h 138"/>
                <a:gd name="txR" fmla="*/ 342 w 342"/>
                <a:gd name="txB" fmla="*/ 138 h 138"/>
              </a:gdLst>
              <a:ahLst/>
              <a:cxnLst>
                <a:cxn ang="0">
                  <a:pos x="342" y="0"/>
                </a:cxn>
                <a:cxn ang="0">
                  <a:pos x="144" y="0"/>
                </a:cxn>
                <a:cxn ang="0">
                  <a:pos x="78" y="6"/>
                </a:cxn>
                <a:cxn ang="0">
                  <a:pos x="24" y="24"/>
                </a:cxn>
                <a:cxn ang="0">
                  <a:pos x="0" y="54"/>
                </a:cxn>
                <a:cxn ang="0">
                  <a:pos x="24" y="90"/>
                </a:cxn>
                <a:cxn ang="0">
                  <a:pos x="90" y="120"/>
                </a:cxn>
                <a:cxn ang="0">
                  <a:pos x="168" y="138"/>
                </a:cxn>
                <a:cxn ang="0">
                  <a:pos x="258" y="138"/>
                </a:cxn>
                <a:cxn ang="0">
                  <a:pos x="336" y="132"/>
                </a:cxn>
              </a:cxnLst>
              <a:rect l="txL" t="txT" r="txR" b="txB"/>
              <a:pathLst>
                <a:path w="342" h="138">
                  <a:moveTo>
                    <a:pt x="342" y="0"/>
                  </a:moveTo>
                  <a:lnTo>
                    <a:pt x="144" y="0"/>
                  </a:lnTo>
                  <a:lnTo>
                    <a:pt x="78" y="6"/>
                  </a:lnTo>
                  <a:lnTo>
                    <a:pt x="24" y="24"/>
                  </a:lnTo>
                  <a:lnTo>
                    <a:pt x="0" y="54"/>
                  </a:lnTo>
                  <a:lnTo>
                    <a:pt x="24" y="90"/>
                  </a:lnTo>
                  <a:lnTo>
                    <a:pt x="90" y="120"/>
                  </a:lnTo>
                  <a:lnTo>
                    <a:pt x="168" y="138"/>
                  </a:lnTo>
                  <a:lnTo>
                    <a:pt x="258" y="138"/>
                  </a:lnTo>
                  <a:lnTo>
                    <a:pt x="336" y="132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9991" name="Freeform 73"/>
            <p:cNvSpPr/>
            <p:nvPr/>
          </p:nvSpPr>
          <p:spPr>
            <a:xfrm>
              <a:off x="5040" y="2382"/>
              <a:ext cx="570" cy="138"/>
            </a:xfrm>
            <a:custGeom>
              <a:avLst/>
              <a:gdLst>
                <a:gd name="txL" fmla="*/ 0 w 570"/>
                <a:gd name="txT" fmla="*/ 0 h 138"/>
                <a:gd name="txR" fmla="*/ 570 w 570"/>
                <a:gd name="txB" fmla="*/ 138 h 138"/>
              </a:gdLst>
              <a:ahLst/>
              <a:cxnLst>
                <a:cxn ang="0">
                  <a:pos x="570" y="0"/>
                </a:cxn>
                <a:cxn ang="0">
                  <a:pos x="480" y="6"/>
                </a:cxn>
                <a:cxn ang="0">
                  <a:pos x="438" y="6"/>
                </a:cxn>
                <a:cxn ang="0">
                  <a:pos x="366" y="36"/>
                </a:cxn>
                <a:cxn ang="0">
                  <a:pos x="306" y="72"/>
                </a:cxn>
                <a:cxn ang="0">
                  <a:pos x="222" y="126"/>
                </a:cxn>
                <a:cxn ang="0">
                  <a:pos x="180" y="138"/>
                </a:cxn>
                <a:cxn ang="0">
                  <a:pos x="156" y="132"/>
                </a:cxn>
                <a:cxn ang="0">
                  <a:pos x="120" y="120"/>
                </a:cxn>
                <a:cxn ang="0">
                  <a:pos x="0" y="66"/>
                </a:cxn>
              </a:cxnLst>
              <a:rect l="txL" t="txT" r="txR" b="txB"/>
              <a:pathLst>
                <a:path w="570" h="138">
                  <a:moveTo>
                    <a:pt x="570" y="0"/>
                  </a:moveTo>
                  <a:lnTo>
                    <a:pt x="480" y="6"/>
                  </a:lnTo>
                  <a:lnTo>
                    <a:pt x="438" y="6"/>
                  </a:lnTo>
                  <a:lnTo>
                    <a:pt x="366" y="36"/>
                  </a:lnTo>
                  <a:lnTo>
                    <a:pt x="306" y="72"/>
                  </a:lnTo>
                  <a:lnTo>
                    <a:pt x="222" y="126"/>
                  </a:lnTo>
                  <a:lnTo>
                    <a:pt x="180" y="138"/>
                  </a:lnTo>
                  <a:lnTo>
                    <a:pt x="156" y="132"/>
                  </a:lnTo>
                  <a:lnTo>
                    <a:pt x="120" y="120"/>
                  </a:lnTo>
                  <a:lnTo>
                    <a:pt x="0" y="66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74"/>
          <p:cNvGrpSpPr/>
          <p:nvPr/>
        </p:nvGrpSpPr>
        <p:grpSpPr>
          <a:xfrm>
            <a:off x="5334000" y="2778919"/>
            <a:ext cx="438150" cy="592931"/>
            <a:chOff x="3360" y="2334"/>
            <a:chExt cx="276" cy="498"/>
          </a:xfrm>
        </p:grpSpPr>
        <p:sp>
          <p:nvSpPr>
            <p:cNvPr id="39987" name="Freeform 75"/>
            <p:cNvSpPr/>
            <p:nvPr/>
          </p:nvSpPr>
          <p:spPr>
            <a:xfrm>
              <a:off x="3360" y="2334"/>
              <a:ext cx="276" cy="498"/>
            </a:xfrm>
            <a:custGeom>
              <a:avLst/>
              <a:gdLst>
                <a:gd name="txL" fmla="*/ 0 w 276"/>
                <a:gd name="txT" fmla="*/ 0 h 498"/>
                <a:gd name="txR" fmla="*/ 276 w 276"/>
                <a:gd name="txB" fmla="*/ 498 h 498"/>
              </a:gdLst>
              <a:ahLst/>
              <a:cxnLst>
                <a:cxn ang="0">
                  <a:pos x="276" y="0"/>
                </a:cxn>
                <a:cxn ang="0">
                  <a:pos x="240" y="24"/>
                </a:cxn>
                <a:cxn ang="0">
                  <a:pos x="210" y="66"/>
                </a:cxn>
                <a:cxn ang="0">
                  <a:pos x="126" y="162"/>
                </a:cxn>
                <a:cxn ang="0">
                  <a:pos x="0" y="498"/>
                </a:cxn>
              </a:cxnLst>
              <a:rect l="txL" t="txT" r="txR" b="txB"/>
              <a:pathLst>
                <a:path w="276" h="498">
                  <a:moveTo>
                    <a:pt x="276" y="0"/>
                  </a:moveTo>
                  <a:lnTo>
                    <a:pt x="240" y="24"/>
                  </a:lnTo>
                  <a:lnTo>
                    <a:pt x="210" y="66"/>
                  </a:lnTo>
                  <a:lnTo>
                    <a:pt x="126" y="162"/>
                  </a:lnTo>
                  <a:lnTo>
                    <a:pt x="0" y="498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9988" name="Freeform 76"/>
            <p:cNvSpPr/>
            <p:nvPr/>
          </p:nvSpPr>
          <p:spPr>
            <a:xfrm>
              <a:off x="3456" y="2508"/>
              <a:ext cx="30" cy="198"/>
            </a:xfrm>
            <a:custGeom>
              <a:avLst/>
              <a:gdLst>
                <a:gd name="txL" fmla="*/ 0 w 30"/>
                <a:gd name="txT" fmla="*/ 0 h 198"/>
                <a:gd name="txR" fmla="*/ 30 w 30"/>
                <a:gd name="txB" fmla="*/ 198 h 198"/>
              </a:gdLst>
              <a:ahLst/>
              <a:cxnLst>
                <a:cxn ang="0">
                  <a:pos x="30" y="0"/>
                </a:cxn>
                <a:cxn ang="0">
                  <a:pos x="0" y="198"/>
                </a:cxn>
              </a:cxnLst>
              <a:rect l="txL" t="txT" r="txR" b="txB"/>
              <a:pathLst>
                <a:path w="30" h="198">
                  <a:moveTo>
                    <a:pt x="30" y="0"/>
                  </a:moveTo>
                  <a:lnTo>
                    <a:pt x="0" y="198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oup 77"/>
          <p:cNvGrpSpPr/>
          <p:nvPr/>
        </p:nvGrpSpPr>
        <p:grpSpPr>
          <a:xfrm>
            <a:off x="4267200" y="2857501"/>
            <a:ext cx="3962400" cy="964406"/>
            <a:chOff x="2688" y="2400"/>
            <a:chExt cx="2496" cy="810"/>
          </a:xfrm>
        </p:grpSpPr>
        <p:sp>
          <p:nvSpPr>
            <p:cNvPr id="39981" name="Freeform 78"/>
            <p:cNvSpPr/>
            <p:nvPr/>
          </p:nvSpPr>
          <p:spPr>
            <a:xfrm>
              <a:off x="2688" y="2964"/>
              <a:ext cx="2496" cy="246"/>
            </a:xfrm>
            <a:custGeom>
              <a:avLst/>
              <a:gdLst>
                <a:gd name="txL" fmla="*/ 0 w 2496"/>
                <a:gd name="txT" fmla="*/ 0 h 246"/>
                <a:gd name="txR" fmla="*/ 2496 w 2496"/>
                <a:gd name="txB" fmla="*/ 246 h 246"/>
              </a:gdLst>
              <a:ahLst/>
              <a:cxnLst>
                <a:cxn ang="0">
                  <a:pos x="0" y="246"/>
                </a:cxn>
                <a:cxn ang="0">
                  <a:pos x="120" y="180"/>
                </a:cxn>
                <a:cxn ang="0">
                  <a:pos x="306" y="156"/>
                </a:cxn>
                <a:cxn ang="0">
                  <a:pos x="384" y="150"/>
                </a:cxn>
                <a:cxn ang="0">
                  <a:pos x="462" y="138"/>
                </a:cxn>
                <a:cxn ang="0">
                  <a:pos x="594" y="168"/>
                </a:cxn>
                <a:cxn ang="0">
                  <a:pos x="702" y="150"/>
                </a:cxn>
                <a:cxn ang="0">
                  <a:pos x="960" y="54"/>
                </a:cxn>
                <a:cxn ang="0">
                  <a:pos x="1146" y="6"/>
                </a:cxn>
                <a:cxn ang="0">
                  <a:pos x="1422" y="0"/>
                </a:cxn>
                <a:cxn ang="0">
                  <a:pos x="1710" y="60"/>
                </a:cxn>
                <a:cxn ang="0">
                  <a:pos x="1818" y="54"/>
                </a:cxn>
                <a:cxn ang="0">
                  <a:pos x="1968" y="36"/>
                </a:cxn>
                <a:cxn ang="0">
                  <a:pos x="2130" y="90"/>
                </a:cxn>
                <a:cxn ang="0">
                  <a:pos x="2166" y="120"/>
                </a:cxn>
                <a:cxn ang="0">
                  <a:pos x="2226" y="144"/>
                </a:cxn>
                <a:cxn ang="0">
                  <a:pos x="2310" y="156"/>
                </a:cxn>
                <a:cxn ang="0">
                  <a:pos x="2400" y="174"/>
                </a:cxn>
                <a:cxn ang="0">
                  <a:pos x="2496" y="168"/>
                </a:cxn>
              </a:cxnLst>
              <a:rect l="txL" t="txT" r="txR" b="txB"/>
              <a:pathLst>
                <a:path w="2496" h="246">
                  <a:moveTo>
                    <a:pt x="0" y="246"/>
                  </a:moveTo>
                  <a:lnTo>
                    <a:pt x="120" y="180"/>
                  </a:lnTo>
                  <a:lnTo>
                    <a:pt x="306" y="156"/>
                  </a:lnTo>
                  <a:lnTo>
                    <a:pt x="384" y="150"/>
                  </a:lnTo>
                  <a:lnTo>
                    <a:pt x="462" y="138"/>
                  </a:lnTo>
                  <a:lnTo>
                    <a:pt x="594" y="168"/>
                  </a:lnTo>
                  <a:lnTo>
                    <a:pt x="702" y="150"/>
                  </a:lnTo>
                  <a:lnTo>
                    <a:pt x="960" y="54"/>
                  </a:lnTo>
                  <a:lnTo>
                    <a:pt x="1146" y="6"/>
                  </a:lnTo>
                  <a:lnTo>
                    <a:pt x="1422" y="0"/>
                  </a:lnTo>
                  <a:lnTo>
                    <a:pt x="1710" y="60"/>
                  </a:lnTo>
                  <a:lnTo>
                    <a:pt x="1818" y="54"/>
                  </a:lnTo>
                  <a:lnTo>
                    <a:pt x="1968" y="36"/>
                  </a:lnTo>
                  <a:lnTo>
                    <a:pt x="2130" y="90"/>
                  </a:lnTo>
                  <a:lnTo>
                    <a:pt x="2166" y="120"/>
                  </a:lnTo>
                  <a:lnTo>
                    <a:pt x="2226" y="144"/>
                  </a:lnTo>
                  <a:lnTo>
                    <a:pt x="2310" y="156"/>
                  </a:lnTo>
                  <a:lnTo>
                    <a:pt x="2400" y="174"/>
                  </a:lnTo>
                  <a:lnTo>
                    <a:pt x="2496" y="168"/>
                  </a:lnTo>
                </a:path>
              </a:pathLst>
            </a:custGeom>
            <a:noFill/>
            <a:ln w="57150" cap="flat" cmpd="sng">
              <a:solidFill>
                <a:srgbClr val="3333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9982" name="Freeform 79"/>
            <p:cNvSpPr/>
            <p:nvPr/>
          </p:nvSpPr>
          <p:spPr>
            <a:xfrm>
              <a:off x="3396" y="2928"/>
              <a:ext cx="204" cy="180"/>
            </a:xfrm>
            <a:custGeom>
              <a:avLst/>
              <a:gdLst>
                <a:gd name="txL" fmla="*/ 0 w 204"/>
                <a:gd name="txT" fmla="*/ 0 h 180"/>
                <a:gd name="txR" fmla="*/ 204 w 204"/>
                <a:gd name="txB" fmla="*/ 180 h 180"/>
              </a:gdLst>
              <a:ahLst/>
              <a:cxnLst>
                <a:cxn ang="0">
                  <a:pos x="0" y="180"/>
                </a:cxn>
                <a:cxn ang="0">
                  <a:pos x="84" y="66"/>
                </a:cxn>
                <a:cxn ang="0">
                  <a:pos x="204" y="0"/>
                </a:cxn>
              </a:cxnLst>
              <a:rect l="txL" t="txT" r="txR" b="txB"/>
              <a:pathLst>
                <a:path w="204" h="180">
                  <a:moveTo>
                    <a:pt x="0" y="180"/>
                  </a:moveTo>
                  <a:lnTo>
                    <a:pt x="84" y="66"/>
                  </a:lnTo>
                  <a:lnTo>
                    <a:pt x="204" y="0"/>
                  </a:lnTo>
                </a:path>
              </a:pathLst>
            </a:custGeom>
            <a:noFill/>
            <a:ln w="57150" cap="flat" cmpd="sng">
              <a:solidFill>
                <a:srgbClr val="3333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9983" name="Line 80"/>
            <p:cNvSpPr/>
            <p:nvPr/>
          </p:nvSpPr>
          <p:spPr>
            <a:xfrm flipV="1">
              <a:off x="4122" y="2910"/>
              <a:ext cx="336" cy="48"/>
            </a:xfrm>
            <a:prstGeom prst="line">
              <a:avLst/>
            </a:prstGeom>
            <a:ln w="38100" cap="flat" cmpd="sng">
              <a:solidFill>
                <a:srgbClr val="333399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9984" name="Freeform 81"/>
            <p:cNvSpPr/>
            <p:nvPr/>
          </p:nvSpPr>
          <p:spPr>
            <a:xfrm>
              <a:off x="4656" y="2688"/>
              <a:ext cx="96" cy="288"/>
            </a:xfrm>
            <a:custGeom>
              <a:avLst/>
              <a:gdLst>
                <a:gd name="txL" fmla="*/ 0 w 96"/>
                <a:gd name="txT" fmla="*/ 0 h 288"/>
                <a:gd name="txR" fmla="*/ 96 w 96"/>
                <a:gd name="txB" fmla="*/ 288 h 288"/>
              </a:gdLst>
              <a:ahLst/>
              <a:cxnLst>
                <a:cxn ang="0">
                  <a:pos x="0" y="288"/>
                </a:cxn>
                <a:cxn ang="0">
                  <a:pos x="54" y="228"/>
                </a:cxn>
                <a:cxn ang="0">
                  <a:pos x="90" y="162"/>
                </a:cxn>
                <a:cxn ang="0">
                  <a:pos x="96" y="102"/>
                </a:cxn>
                <a:cxn ang="0">
                  <a:pos x="96" y="0"/>
                </a:cxn>
              </a:cxnLst>
              <a:rect l="txL" t="txT" r="txR" b="txB"/>
              <a:pathLst>
                <a:path w="96" h="288">
                  <a:moveTo>
                    <a:pt x="0" y="288"/>
                  </a:moveTo>
                  <a:lnTo>
                    <a:pt x="54" y="228"/>
                  </a:lnTo>
                  <a:lnTo>
                    <a:pt x="90" y="162"/>
                  </a:lnTo>
                  <a:lnTo>
                    <a:pt x="96" y="102"/>
                  </a:lnTo>
                  <a:lnTo>
                    <a:pt x="96" y="0"/>
                  </a:lnTo>
                </a:path>
              </a:pathLst>
            </a:custGeom>
            <a:noFill/>
            <a:ln w="38100" cap="flat" cmpd="sng">
              <a:solidFill>
                <a:srgbClr val="3333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9985" name="Freeform 82"/>
            <p:cNvSpPr/>
            <p:nvPr/>
          </p:nvSpPr>
          <p:spPr>
            <a:xfrm>
              <a:off x="3840" y="2400"/>
              <a:ext cx="102" cy="576"/>
            </a:xfrm>
            <a:custGeom>
              <a:avLst/>
              <a:gdLst>
                <a:gd name="txL" fmla="*/ 0 w 102"/>
                <a:gd name="txT" fmla="*/ 0 h 576"/>
                <a:gd name="txR" fmla="*/ 102 w 102"/>
                <a:gd name="txB" fmla="*/ 576 h 576"/>
              </a:gdLst>
              <a:ahLst/>
              <a:cxnLst>
                <a:cxn ang="0">
                  <a:pos x="0" y="576"/>
                </a:cxn>
                <a:cxn ang="0">
                  <a:pos x="90" y="456"/>
                </a:cxn>
                <a:cxn ang="0">
                  <a:pos x="102" y="360"/>
                </a:cxn>
                <a:cxn ang="0">
                  <a:pos x="78" y="228"/>
                </a:cxn>
                <a:cxn ang="0">
                  <a:pos x="1" y="0"/>
                </a:cxn>
              </a:cxnLst>
              <a:rect l="txL" t="txT" r="txR" b="txB"/>
              <a:pathLst>
                <a:path w="102" h="576">
                  <a:moveTo>
                    <a:pt x="0" y="576"/>
                  </a:moveTo>
                  <a:lnTo>
                    <a:pt x="90" y="456"/>
                  </a:lnTo>
                  <a:lnTo>
                    <a:pt x="102" y="360"/>
                  </a:lnTo>
                  <a:lnTo>
                    <a:pt x="78" y="228"/>
                  </a:lnTo>
                  <a:lnTo>
                    <a:pt x="1" y="0"/>
                  </a:lnTo>
                </a:path>
              </a:pathLst>
            </a:custGeom>
            <a:noFill/>
            <a:ln w="38100" cap="flat" cmpd="sng">
              <a:solidFill>
                <a:srgbClr val="3333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9986" name="Line 83"/>
            <p:cNvSpPr/>
            <p:nvPr/>
          </p:nvSpPr>
          <p:spPr>
            <a:xfrm flipH="1" flipV="1">
              <a:off x="3810" y="2442"/>
              <a:ext cx="96" cy="192"/>
            </a:xfrm>
            <a:prstGeom prst="line">
              <a:avLst/>
            </a:prstGeom>
            <a:ln w="38100" cap="flat" cmpd="sng">
              <a:solidFill>
                <a:srgbClr val="333399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39980" name="Text Box 84"/>
          <p:cNvSpPr txBox="1"/>
          <p:nvPr/>
        </p:nvSpPr>
        <p:spPr>
          <a:xfrm>
            <a:off x="0" y="4857750"/>
            <a:ext cx="9144000" cy="369332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vi-VN" altLang="x-none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58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5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58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58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5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58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5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5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5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15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15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58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15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5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15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000"/>
                                        <p:tgtEl>
                                          <p:spTgt spid="15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2000"/>
                                        <p:tgtEl>
                                          <p:spTgt spid="158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15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000"/>
                                        <p:tgtEl>
                                          <p:spTgt spid="15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2000"/>
                                        <p:tgtEl>
                                          <p:spTgt spid="15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2000"/>
                                        <p:tgtEl>
                                          <p:spTgt spid="15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2000"/>
                                        <p:tgtEl>
                                          <p:spTgt spid="15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2000"/>
                                        <p:tgtEl>
                                          <p:spTgt spid="15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2000"/>
                                        <p:tgtEl>
                                          <p:spTgt spid="15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2000"/>
                                        <p:tgtEl>
                                          <p:spTgt spid="158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2000"/>
                                        <p:tgtEl>
                                          <p:spTgt spid="15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2000"/>
                                        <p:tgtEl>
                                          <p:spTgt spid="15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2000"/>
                                        <p:tgtEl>
                                          <p:spTgt spid="15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4" grpId="0" animBg="1"/>
      <p:bldP spid="158736" grpId="0"/>
      <p:bldP spid="158737" grpId="0" animBg="1"/>
      <p:bldP spid="158738" grpId="0" animBg="1"/>
      <p:bldP spid="158739" grpId="0" animBg="1"/>
      <p:bldP spid="158750" grpId="0" animBg="1"/>
      <p:bldP spid="158756" grpId="0" animBg="1"/>
      <p:bldP spid="158757" grpId="0" animBg="1"/>
      <p:bldP spid="158758" grpId="0" animBg="1"/>
      <p:bldP spid="158759" grpId="0" animBg="1"/>
      <p:bldP spid="158760" grpId="0" animBg="1"/>
      <p:bldP spid="158768" grpId="0" animBg="1"/>
      <p:bldP spid="158769" grpId="0" animBg="1"/>
      <p:bldP spid="158770" grpId="0" animBg="1"/>
      <p:bldP spid="158772" grpId="0" animBg="1"/>
      <p:bldP spid="158773" grpId="0" animBg="1"/>
      <p:bldP spid="158774" grpId="0" animBg="1"/>
      <p:bldP spid="158775" grpId="0" animBg="1"/>
      <p:bldP spid="158776" grpId="0" animBg="1"/>
      <p:bldP spid="15878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GIO TD"/>
          <p:cNvPicPr>
            <a:picLocks noChangeAspect="1"/>
          </p:cNvPicPr>
          <p:nvPr/>
        </p:nvPicPr>
        <p:blipFill>
          <a:blip r:embed="rId1"/>
          <a:srcRect b="10892"/>
          <a:stretch>
            <a:fillRect/>
          </a:stretch>
        </p:blipFill>
        <p:spPr>
          <a:xfrm>
            <a:off x="755576" y="0"/>
            <a:ext cx="8236024" cy="4169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4853" name="Text Box 5"/>
          <p:cNvSpPr txBox="1">
            <a:spLocks noChangeArrowheads="1"/>
          </p:cNvSpPr>
          <p:nvPr/>
        </p:nvSpPr>
        <p:spPr bwMode="auto">
          <a:xfrm>
            <a:off x="6324600" y="2530079"/>
            <a:ext cx="381000" cy="9233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sz="5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Bodon-Poster" pitchFamily="2" charset="0"/>
                <a:ea typeface="+mn-ea"/>
                <a:cs typeface="+mn-cs"/>
              </a:rPr>
              <a:t>+</a:t>
            </a:r>
            <a:endParaRPr kumimoji="0" lang="en-US" sz="5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odon-Poster" pitchFamily="2" charset="0"/>
              <a:ea typeface="+mn-ea"/>
              <a:cs typeface="+mn-cs"/>
            </a:endParaRPr>
          </a:p>
        </p:txBody>
      </p:sp>
      <p:sp>
        <p:nvSpPr>
          <p:cNvPr id="334854" name="Text Box 6"/>
          <p:cNvSpPr txBox="1">
            <a:spLocks noChangeArrowheads="1"/>
          </p:cNvSpPr>
          <p:nvPr/>
        </p:nvSpPr>
        <p:spPr bwMode="auto">
          <a:xfrm>
            <a:off x="1524000" y="2530078"/>
            <a:ext cx="381000" cy="15696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sz="9600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Bodon-Poster" pitchFamily="2" charset="0"/>
                <a:ea typeface="+mn-ea"/>
                <a:cs typeface="+mn-cs"/>
              </a:rPr>
              <a:t>-</a:t>
            </a:r>
            <a:endParaRPr kumimoji="0" lang="en-US" sz="9600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odon-Poster" pitchFamily="2" charset="0"/>
              <a:ea typeface="+mn-ea"/>
              <a:cs typeface="+mn-cs"/>
            </a:endParaRPr>
          </a:p>
        </p:txBody>
      </p:sp>
      <p:sp>
        <p:nvSpPr>
          <p:cNvPr id="334856" name="Line 8"/>
          <p:cNvSpPr/>
          <p:nvPr/>
        </p:nvSpPr>
        <p:spPr>
          <a:xfrm>
            <a:off x="4460876" y="171450"/>
            <a:ext cx="34925" cy="3928288"/>
          </a:xfrm>
          <a:prstGeom prst="line">
            <a:avLst/>
          </a:prstGeom>
          <a:ln w="76200" cap="flat" cmpd="sng">
            <a:solidFill>
              <a:srgbClr val="8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34857" name="Text Box 9"/>
          <p:cNvSpPr txBox="1">
            <a:spLocks noChangeArrowheads="1"/>
          </p:cNvSpPr>
          <p:nvPr/>
        </p:nvSpPr>
        <p:spPr bwMode="auto">
          <a:xfrm flipH="1">
            <a:off x="3505201" y="685800"/>
            <a:ext cx="2746375" cy="461665"/>
          </a:xfrm>
          <a:prstGeom prst="rect">
            <a:avLst/>
          </a:prstGeom>
          <a:noFill/>
          <a:ln w="76200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sz="2400" b="1" kern="1200" cap="none" spc="0" normalizeH="0" baseline="0" noProof="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Avo" pitchFamily="2" charset="0"/>
                <a:ea typeface="+mn-ea"/>
                <a:cs typeface="+mn-cs"/>
              </a:rPr>
              <a:t>KT </a:t>
            </a:r>
            <a:r>
              <a:rPr kumimoji="0" lang="en-US" sz="2400" b="1" kern="1200" cap="none" spc="0" normalizeH="0" baseline="0" noProof="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en-US" sz="2400" b="1" kern="1200" cap="none" spc="0" normalizeH="0" baseline="30000" noProof="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2400" b="1" kern="1200" cap="none" spc="0" normalizeH="0" baseline="0" noProof="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(Greenwich)</a:t>
            </a:r>
            <a:endParaRPr kumimoji="0" lang="en-US" sz="2400" b="1" kern="1200" cap="none" spc="0" normalizeH="0" baseline="0" noProof="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34865" name="Line 17"/>
          <p:cNvSpPr/>
          <p:nvPr/>
        </p:nvSpPr>
        <p:spPr>
          <a:xfrm>
            <a:off x="8915400" y="228600"/>
            <a:ext cx="0" cy="440055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34866" name="Text Box 18"/>
          <p:cNvSpPr txBox="1">
            <a:spLocks noChangeArrowheads="1"/>
          </p:cNvSpPr>
          <p:nvPr/>
        </p:nvSpPr>
        <p:spPr bwMode="auto">
          <a:xfrm rot="16200000">
            <a:off x="6669287" y="1507183"/>
            <a:ext cx="3944541" cy="13849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 180</a:t>
            </a:r>
            <a:r>
              <a:rPr lang="vi-VN" altLang="x-none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đường chuyển ng</a:t>
            </a: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quốc tế )</a:t>
            </a:r>
            <a:endParaRPr lang="vi-VN" altLang="x-non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sz="24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VNI-Avo" pitchFamily="2" charset="0"/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4980084" y="3047061"/>
            <a:ext cx="2743200" cy="719139"/>
            <a:chOff x="3165" y="2707"/>
            <a:chExt cx="1728" cy="724"/>
          </a:xfrm>
        </p:grpSpPr>
        <p:sp>
          <p:nvSpPr>
            <p:cNvPr id="334859" name="Text Box 11"/>
            <p:cNvSpPr txBox="1">
              <a:spLocks noChangeArrowheads="1"/>
            </p:cNvSpPr>
            <p:nvPr/>
          </p:nvSpPr>
          <p:spPr bwMode="auto">
            <a:xfrm>
              <a:off x="3165" y="2707"/>
              <a:ext cx="1728" cy="72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</a:ln>
            <a:effectLst/>
          </p:spPr>
          <p:txBody>
            <a:bodyPr>
              <a:spAutoFit/>
            </a:bodyPr>
            <a:lstStyle/>
            <a:p>
              <a:pPr marR="0" defTabSz="914400">
                <a:spcBef>
                  <a:spcPct val="50000"/>
                </a:spcBef>
                <a:buClrTx/>
                <a:buSzTx/>
                <a:buFontTx/>
                <a:defRPr/>
              </a:pPr>
              <a:r>
                <a:rPr kumimoji="0" lang="en-US" sz="2000" b="1" kern="1200" cap="none" spc="0" normalizeH="0" baseline="0" noProof="0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+mn-cs"/>
                </a:rPr>
                <a:t>2 </a:t>
              </a:r>
              <a:r>
                <a:rPr kumimoji="0" lang="en-US" sz="2000" b="1" kern="1200" cap="none" spc="0" normalizeH="0" baseline="0" noProof="0" dirty="0" err="1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+mn-cs"/>
                </a:rPr>
                <a:t>giờ</a:t>
              </a:r>
              <a:r>
                <a:rPr kumimoji="0" lang="en-US" sz="2000" b="1" kern="1200" cap="none" spc="0" normalizeH="0" baseline="0" noProof="0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000" b="1" kern="1200" cap="none" spc="0" normalizeH="0" baseline="0" noProof="0" dirty="0" err="1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+mn-cs"/>
                </a:rPr>
                <a:t>ngày</a:t>
              </a:r>
              <a:r>
                <a:rPr kumimoji="0" lang="en-US" sz="2000" b="1" kern="1200" cap="none" spc="0" normalizeH="0" baseline="0" noProof="0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+mn-cs"/>
                </a:rPr>
                <a:t> 12/9</a:t>
              </a:r>
              <a:endParaRPr kumimoji="0" lang="en-US" sz="2000" b="1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R="0" defTabSz="914400">
                <a:spcBef>
                  <a:spcPct val="50000"/>
                </a:spcBef>
                <a:buClrTx/>
                <a:buSzTx/>
                <a:buFontTx/>
                <a:defRPr/>
              </a:pPr>
              <a:endParaRPr kumimoji="0" lang="en-US" sz="20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Cooper" pitchFamily="2" charset="0"/>
                <a:ea typeface="+mn-ea"/>
                <a:cs typeface="+mn-cs"/>
              </a:endParaRPr>
            </a:p>
          </p:txBody>
        </p:sp>
        <p:sp>
          <p:nvSpPr>
            <p:cNvPr id="26641" name="Line 12"/>
            <p:cNvSpPr/>
            <p:nvPr/>
          </p:nvSpPr>
          <p:spPr>
            <a:xfrm flipV="1">
              <a:off x="3515" y="2948"/>
              <a:ext cx="0" cy="336"/>
            </a:xfrm>
            <a:prstGeom prst="line">
              <a:avLst/>
            </a:prstGeom>
            <a:ln w="57150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3" name="Group 18"/>
          <p:cNvGrpSpPr/>
          <p:nvPr/>
        </p:nvGrpSpPr>
        <p:grpSpPr>
          <a:xfrm>
            <a:off x="2420656" y="3148651"/>
            <a:ext cx="2514600" cy="719137"/>
            <a:chOff x="1248" y="2919"/>
            <a:chExt cx="1584" cy="724"/>
          </a:xfrm>
        </p:grpSpPr>
        <p:sp>
          <p:nvSpPr>
            <p:cNvPr id="334862" name="Text Box 14"/>
            <p:cNvSpPr txBox="1">
              <a:spLocks noChangeArrowheads="1"/>
            </p:cNvSpPr>
            <p:nvPr/>
          </p:nvSpPr>
          <p:spPr bwMode="auto">
            <a:xfrm>
              <a:off x="1248" y="2919"/>
              <a:ext cx="1584" cy="72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</a:ln>
            <a:effectLst/>
          </p:spPr>
          <p:txBody>
            <a:bodyPr>
              <a:spAutoFit/>
            </a:bodyPr>
            <a:lstStyle/>
            <a:p>
              <a:pPr marR="0" defTabSz="914400">
                <a:spcBef>
                  <a:spcPct val="50000"/>
                </a:spcBef>
                <a:buClrTx/>
                <a:buSzTx/>
                <a:buFontTx/>
                <a:defRPr/>
              </a:pPr>
              <a:r>
                <a:rPr kumimoji="0" lang="en-US" sz="2000" b="1" kern="1200" cap="none" spc="0" normalizeH="0" baseline="0" noProof="0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+mn-cs"/>
                </a:rPr>
                <a:t>22 </a:t>
              </a:r>
              <a:r>
                <a:rPr kumimoji="0" lang="en-US" sz="2000" b="1" kern="1200" cap="none" spc="0" normalizeH="0" baseline="0" noProof="0" dirty="0" err="1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+mn-cs"/>
                </a:rPr>
                <a:t>giờ</a:t>
              </a:r>
              <a:r>
                <a:rPr kumimoji="0" lang="en-US" sz="2000" b="1" kern="1200" cap="none" spc="0" normalizeH="0" baseline="0" noProof="0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000" b="1" kern="1200" cap="none" spc="0" normalizeH="0" baseline="0" noProof="0" dirty="0" err="1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+mn-cs"/>
                </a:rPr>
                <a:t>ngày</a:t>
              </a:r>
              <a:r>
                <a:rPr kumimoji="0" lang="en-US" sz="2000" b="1" kern="1200" cap="none" spc="0" normalizeH="0" baseline="0" noProof="0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+mn-cs"/>
                </a:rPr>
                <a:t> 11/9</a:t>
              </a:r>
              <a:endParaRPr kumimoji="0" lang="en-US" sz="2000" b="1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R="0" defTabSz="914400">
                <a:spcBef>
                  <a:spcPct val="50000"/>
                </a:spcBef>
                <a:buClrTx/>
                <a:buSzTx/>
                <a:buFontTx/>
                <a:defRPr/>
              </a:pPr>
              <a:endParaRPr kumimoji="0" lang="en-US" sz="20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Cooper" pitchFamily="2" charset="0"/>
                <a:ea typeface="+mn-ea"/>
                <a:cs typeface="+mn-cs"/>
              </a:endParaRPr>
            </a:p>
          </p:txBody>
        </p:sp>
        <p:sp>
          <p:nvSpPr>
            <p:cNvPr id="26639" name="Line 15"/>
            <p:cNvSpPr/>
            <p:nvPr/>
          </p:nvSpPr>
          <p:spPr>
            <a:xfrm flipH="1" flipV="1">
              <a:off x="2352" y="3168"/>
              <a:ext cx="0" cy="321"/>
            </a:xfrm>
            <a:prstGeom prst="line">
              <a:avLst/>
            </a:prstGeom>
            <a:ln w="57150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334867" name="Rectangle 19"/>
          <p:cNvSpPr/>
          <p:nvPr/>
        </p:nvSpPr>
        <p:spPr>
          <a:xfrm>
            <a:off x="4343400" y="171450"/>
            <a:ext cx="304800" cy="3928288"/>
          </a:xfrm>
          <a:prstGeom prst="rect">
            <a:avLst/>
          </a:prstGeom>
          <a:noFill/>
          <a:ln w="57150" cap="flat" cmpd="sng">
            <a:solidFill>
              <a:srgbClr val="66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sz="1800" dirty="0">
              <a:latin typeface="Arial" panose="020B0604020202020204" pitchFamily="34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0" y="4045156"/>
            <a:ext cx="9144000" cy="1200329"/>
          </a:xfrm>
          <a:prstGeom prst="rect">
            <a:avLst/>
          </a:prstGeom>
          <a:solidFill>
            <a:schemeClr val="bg2"/>
          </a:solidFill>
          <a:ln w="28575">
            <a:solidFill>
              <a:srgbClr val="000000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b="1" kern="1200" cap="none" spc="0" normalizeH="0" baseline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Sáng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nay,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trước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đến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trường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Hoàng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ở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Việt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Nam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định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gọi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điện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cho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1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người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bạn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ở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nước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Anh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Thấy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vậy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mẹ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Hoàng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đã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khuyên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H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gọi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lúc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khác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tiện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hơn</a:t>
            </a:r>
            <a:r>
              <a:rPr kumimoji="0" lang="en-US" b="1" kern="1200" cap="none" spc="0" normalizeH="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. Theo </a:t>
            </a:r>
            <a:r>
              <a:rPr kumimoji="0" lang="en-US" b="1" kern="1200" cap="none" spc="0" normalizeH="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tại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sao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mẹ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H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khuyên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vậy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? E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hãy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tư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vấn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nên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gọi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điện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lúc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phù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endParaRPr kumimoji="0" lang="en-US" b="1" kern="1200" cap="none" spc="0" normalizeH="0" baseline="0" noProof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4"/>
          <p:cNvSpPr/>
          <p:nvPr/>
        </p:nvSpPr>
        <p:spPr>
          <a:xfrm>
            <a:off x="7047871" y="1707654"/>
            <a:ext cx="241300" cy="259556"/>
          </a:xfrm>
          <a:custGeom>
            <a:avLst/>
            <a:gdLst>
              <a:gd name="txL" fmla="*/ 0 w 152"/>
              <a:gd name="txT" fmla="*/ 0 h 218"/>
              <a:gd name="txR" fmla="*/ 152 w 152"/>
              <a:gd name="txB" fmla="*/ 218 h 2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52" h="218">
                <a:moveTo>
                  <a:pt x="152" y="10"/>
                </a:moveTo>
                <a:cubicBezTo>
                  <a:pt x="139" y="11"/>
                  <a:pt x="127" y="15"/>
                  <a:pt x="114" y="13"/>
                </a:cubicBezTo>
                <a:cubicBezTo>
                  <a:pt x="100" y="11"/>
                  <a:pt x="89" y="0"/>
                  <a:pt x="75" y="0"/>
                </a:cubicBezTo>
                <a:cubicBezTo>
                  <a:pt x="57" y="0"/>
                  <a:pt x="41" y="9"/>
                  <a:pt x="24" y="13"/>
                </a:cubicBezTo>
                <a:cubicBezTo>
                  <a:pt x="0" y="85"/>
                  <a:pt x="5" y="28"/>
                  <a:pt x="50" y="64"/>
                </a:cubicBezTo>
                <a:cubicBezTo>
                  <a:pt x="62" y="74"/>
                  <a:pt x="67" y="90"/>
                  <a:pt x="75" y="103"/>
                </a:cubicBezTo>
                <a:cubicBezTo>
                  <a:pt x="71" y="120"/>
                  <a:pt x="67" y="137"/>
                  <a:pt x="62" y="154"/>
                </a:cubicBezTo>
                <a:cubicBezTo>
                  <a:pt x="58" y="167"/>
                  <a:pt x="45" y="180"/>
                  <a:pt x="50" y="192"/>
                </a:cubicBezTo>
                <a:cubicBezTo>
                  <a:pt x="56" y="206"/>
                  <a:pt x="75" y="209"/>
                  <a:pt x="88" y="218"/>
                </a:cubicBezTo>
                <a:cubicBezTo>
                  <a:pt x="103" y="196"/>
                  <a:pt x="126" y="171"/>
                  <a:pt x="126" y="141"/>
                </a:cubicBezTo>
                <a:cubicBezTo>
                  <a:pt x="126" y="124"/>
                  <a:pt x="119" y="107"/>
                  <a:pt x="114" y="90"/>
                </a:cubicBezTo>
                <a:cubicBezTo>
                  <a:pt x="110" y="77"/>
                  <a:pt x="95" y="64"/>
                  <a:pt x="101" y="52"/>
                </a:cubicBezTo>
                <a:cubicBezTo>
                  <a:pt x="110" y="32"/>
                  <a:pt x="135" y="24"/>
                  <a:pt x="152" y="1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42" dur="2000" fill="hold"/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348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334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334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334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3" grpId="0" animBg="1"/>
      <p:bldP spid="334853" grpId="1" animBg="1"/>
      <p:bldP spid="334854" grpId="0" animBg="1"/>
      <p:bldP spid="334854" grpId="1" animBg="1"/>
      <p:bldP spid="334857" grpId="0"/>
      <p:bldP spid="334866" grpId="0" build="allAtOnce"/>
      <p:bldP spid="334866" grpId="1" build="allAtOnce"/>
      <p:bldP spid="334866" grpId="2" build="allAtOnce"/>
      <p:bldP spid="334867" grpId="0" animBg="1"/>
      <p:bldP spid="334867" grpId="1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52" y="65261"/>
            <a:ext cx="847378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0" y="987574"/>
            <a:ext cx="8915400" cy="12954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r>
              <a:rPr sz="4400" dirty="0">
                <a:solidFill>
                  <a:srgbClr val="003366"/>
                </a:solidFill>
                <a:latin typeface="Arial" panose="020B0604020202020204" pitchFamily="34" charset="0"/>
              </a:rPr>
              <a:t>-</a:t>
            </a:r>
            <a:r>
              <a:rPr sz="4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tự quay quanh trục theo hướng từ Tây sang Đông</a:t>
            </a:r>
            <a:endParaRPr sz="4400" b="1" dirty="0">
              <a:solidFill>
                <a:srgbClr val="0033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-177493" y="2266659"/>
            <a:ext cx="8915400" cy="12954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sz="4400" dirty="0">
                <a:solidFill>
                  <a:srgbClr val="003366"/>
                </a:solidFill>
                <a:latin typeface="Arial" panose="020B0604020202020204" pitchFamily="34" charset="0"/>
              </a:rPr>
              <a:t>-</a:t>
            </a:r>
            <a:r>
              <a:rPr sz="4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quay </a:t>
            </a:r>
            <a:r>
              <a:rPr sz="4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1v</a:t>
            </a:r>
            <a:r>
              <a:rPr sz="4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 quanh trục l</a:t>
            </a:r>
            <a:r>
              <a:rPr sz="4400" b="1" dirty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24giờ (1 ng</a:t>
            </a:r>
            <a:r>
              <a:rPr sz="4400" b="1" dirty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đêm)</a:t>
            </a:r>
            <a:endParaRPr sz="4400" b="1" dirty="0">
              <a:solidFill>
                <a:srgbClr val="0033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0" y="1738312"/>
            <a:ext cx="2286000" cy="1347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742950"/>
            <a:ext cx="2286000" cy="1314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2" descr="C:\Program Files\Dia ly 6\Htm\Photos\Coriolit_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300875"/>
            <a:ext cx="1981200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4">
            <a:lum contrast="-39999"/>
          </a:blip>
          <a:stretch>
            <a:fillRect/>
          </a:stretch>
        </p:blipFill>
        <p:spPr>
          <a:xfrm>
            <a:off x="228600" y="628651"/>
            <a:ext cx="3124200" cy="1402556"/>
          </a:xfrm>
          <a:prstGeom prst="rect">
            <a:avLst/>
          </a:prstGeom>
          <a:noFill/>
          <a:ln w="2857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</p:pic>
      <p:cxnSp>
        <p:nvCxnSpPr>
          <p:cNvPr id="23" name="Đường kết nối Mũi tên Thẳng 22"/>
          <p:cNvCxnSpPr>
            <a:cxnSpLocks noChangeShapeType="1"/>
          </p:cNvCxnSpPr>
          <p:nvPr/>
        </p:nvCxnSpPr>
        <p:spPr bwMode="auto">
          <a:xfrm rot="5400000" flipH="1" flipV="1">
            <a:off x="6019603" y="1943299"/>
            <a:ext cx="275035" cy="274638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24" name="Đường kết nối Mũi tên Thẳng 23"/>
          <p:cNvCxnSpPr>
            <a:cxnSpLocks noChangeShapeType="1"/>
          </p:cNvCxnSpPr>
          <p:nvPr/>
        </p:nvCxnSpPr>
        <p:spPr bwMode="auto">
          <a:xfrm rot="16200000" flipV="1">
            <a:off x="3748881" y="1813719"/>
            <a:ext cx="228600" cy="258763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26" name="Đường kết nối Mũi tên Thẳng 25"/>
          <p:cNvCxnSpPr>
            <a:cxnSpLocks noChangeShapeType="1"/>
          </p:cNvCxnSpPr>
          <p:nvPr/>
        </p:nvCxnSpPr>
        <p:spPr bwMode="auto">
          <a:xfrm>
            <a:off x="4953000" y="3028950"/>
            <a:ext cx="0" cy="28575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29" name="Hình Chữ nhật 28"/>
          <p:cNvSpPr/>
          <p:nvPr/>
        </p:nvSpPr>
        <p:spPr>
          <a:xfrm>
            <a:off x="6324600" y="2171701"/>
            <a:ext cx="28956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000" b="1" dirty="0">
                <a:solidFill>
                  <a:srgbClr val="0000FF"/>
                </a:solidFill>
                <a:latin typeface="Verdana" panose="020B0604030504040204" pitchFamily="34" charset="0"/>
              </a:rPr>
              <a:t>Hiện tượng ngày và đêm liên tục</a:t>
            </a:r>
            <a:endParaRPr sz="2000" b="1" dirty="0">
              <a:solidFill>
                <a:srgbClr val="0000FF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Hình Chữ nhật 29"/>
          <p:cNvSpPr/>
          <p:nvPr/>
        </p:nvSpPr>
        <p:spPr>
          <a:xfrm>
            <a:off x="2590800" y="4743390"/>
            <a:ext cx="47244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000" b="1" dirty="0">
                <a:solidFill>
                  <a:srgbClr val="0000FF"/>
                </a:solidFill>
                <a:latin typeface="Verdana" panose="020B0604030504040204" pitchFamily="34" charset="0"/>
              </a:rPr>
              <a:t>Làm lệch hướng chuyển động</a:t>
            </a:r>
            <a:endParaRPr sz="2000" b="1" dirty="0">
              <a:solidFill>
                <a:srgbClr val="0000FF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Hình Chữ nhật 30"/>
          <p:cNvSpPr/>
          <p:nvPr/>
        </p:nvSpPr>
        <p:spPr>
          <a:xfrm>
            <a:off x="228600" y="2045494"/>
            <a:ext cx="30480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000" b="1" dirty="0">
                <a:solidFill>
                  <a:srgbClr val="0000FF"/>
                </a:solidFill>
                <a:latin typeface="Verdana" panose="020B0604030504040204" pitchFamily="34" charset="0"/>
              </a:rPr>
              <a:t>Giờ trên Trái đất</a:t>
            </a:r>
            <a:endParaRPr sz="2000" b="1" dirty="0">
              <a:solidFill>
                <a:srgbClr val="0000FF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Hình Chữ nhật 10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II. CHUYỂN 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ĐỘNG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</a:rPr>
              <a:t>TỰ QUAY QUANH TRỤC CỦA TRÁI ĐẤT VÀ CÁC HỆ QUẢ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sz="2400" b="1" dirty="0">
              <a:solidFill>
                <a:srgbClr val="FF0000"/>
              </a:solidFill>
              <a:latin typeface="VNI-Jama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lang="vi-VN" altLang="x-none" dirty="0"/>
          </a:p>
        </p:txBody>
      </p:sp>
      <p:sp>
        <p:nvSpPr>
          <p:cNvPr id="41987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endParaRPr lang="vi-VN" altLang="x-none" dirty="0"/>
          </a:p>
        </p:txBody>
      </p:sp>
      <p:pic>
        <p:nvPicPr>
          <p:cNvPr id="41988" name="Picture 4" descr="KHUNG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038350" y="-2038350"/>
            <a:ext cx="5143500" cy="92202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</p:pic>
      <p:sp>
        <p:nvSpPr>
          <p:cNvPr id="41989" name="WordArt 11"/>
          <p:cNvSpPr>
            <a:spLocks noTextEdit="1"/>
          </p:cNvSpPr>
          <p:nvPr/>
        </p:nvSpPr>
        <p:spPr>
          <a:xfrm>
            <a:off x="685800" y="914400"/>
            <a:ext cx="7772400" cy="3600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effectLst>
                  <a:outerShdw dist="80322" dir="1106096" algn="ctr" rotWithShape="0">
                    <a:srgbClr val="FFFF99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Tổng kết</a:t>
            </a:r>
            <a:endParaRPr lang="en-US" sz="360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66"/>
              </a:solidFill>
              <a:effectLst>
                <a:outerShdw dist="80322" dir="1106096" algn="ctr" rotWithShape="0">
                  <a:srgbClr val="FFFF99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07169"/>
            <a:ext cx="9144000" cy="5100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4867" name="AutoShape 3"/>
          <p:cNvSpPr/>
          <p:nvPr/>
        </p:nvSpPr>
        <p:spPr>
          <a:xfrm>
            <a:off x="7772400" y="628650"/>
            <a:ext cx="1371600" cy="571500"/>
          </a:xfrm>
          <a:prstGeom prst="wedgeRoundRectCallout">
            <a:avLst>
              <a:gd name="adj1" fmla="val -53472"/>
              <a:gd name="adj2" fmla="val 135000"/>
              <a:gd name="adj3" fmla="val 16667"/>
            </a:avLst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16 </a:t>
            </a:r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giờ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endParaRPr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4868" name="AutoShape 4"/>
          <p:cNvSpPr/>
          <p:nvPr/>
        </p:nvSpPr>
        <p:spPr>
          <a:xfrm>
            <a:off x="914400" y="742950"/>
            <a:ext cx="1295400" cy="571500"/>
          </a:xfrm>
          <a:prstGeom prst="wedgeRoundRectCallout">
            <a:avLst>
              <a:gd name="adj1" fmla="val 69486"/>
              <a:gd name="adj2" fmla="val 125000"/>
              <a:gd name="adj3" fmla="val 16667"/>
            </a:avLst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2 </a:t>
            </a:r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giờ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endParaRPr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4869" name="Rectangle 5"/>
          <p:cNvSpPr/>
          <p:nvPr/>
        </p:nvSpPr>
        <p:spPr>
          <a:xfrm>
            <a:off x="152400" y="4299942"/>
            <a:ext cx="8915400" cy="909608"/>
          </a:xfrm>
          <a:prstGeom prst="rect">
            <a:avLst/>
          </a:prstGeom>
          <a:solidFill>
            <a:srgbClr val="FEE8F9"/>
          </a:solidFill>
          <a:ln w="9525" cap="flat" cmpd="sng">
            <a:solidFill>
              <a:srgbClr val="3333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vi-VN" altLang="x-none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trận đá bóng ở nước Anh đang diễn ra lúc 7 giờ ( khu vực số 0).Vậy lúc đó những khu vực sau muốn xem truyền hình trực tiếp phải</a:t>
            </a:r>
            <a:r>
              <a:rPr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xem</a:t>
            </a:r>
            <a:r>
              <a:rPr lang="vi-VN" altLang="x-none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x-none" sz="16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những giờ n</a:t>
            </a:r>
            <a:r>
              <a:rPr lang="vi-VN" altLang="x-none" sz="16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 </a:t>
            </a:r>
            <a:br>
              <a:rPr lang="vi-VN" altLang="x-none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x-none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Mát-cơ-va (khu vực 3).        - H</a:t>
            </a:r>
            <a:r>
              <a:rPr lang="vi-VN" altLang="x-none" sz="16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Nội (khu vực 7).</a:t>
            </a:r>
            <a:br>
              <a:rPr lang="vi-VN" altLang="x-none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x-none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-Tô-ki-ô (khu vực 9).               - Niu-Ióoc (khu vực19). </a:t>
            </a:r>
            <a:endParaRPr lang="vi-VN" altLang="x-none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870" name="AutoShape 6"/>
          <p:cNvSpPr/>
          <p:nvPr/>
        </p:nvSpPr>
        <p:spPr>
          <a:xfrm>
            <a:off x="2971800" y="342900"/>
            <a:ext cx="1524000" cy="514350"/>
          </a:xfrm>
          <a:prstGeom prst="wedgeEllipseCallout">
            <a:avLst>
              <a:gd name="adj1" fmla="val 38125"/>
              <a:gd name="adj2" fmla="val 153241"/>
            </a:avLst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7 </a:t>
            </a:r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giờ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endParaRPr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4871" name="AutoShape 7"/>
          <p:cNvSpPr>
            <a:spLocks noChangeArrowheads="1"/>
          </p:cNvSpPr>
          <p:nvPr/>
        </p:nvSpPr>
        <p:spPr bwMode="auto">
          <a:xfrm>
            <a:off x="6781800" y="2114550"/>
            <a:ext cx="228600" cy="228600"/>
          </a:xfrm>
          <a:prstGeom prst="star5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872" name="AutoShape 8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star5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873" name="AutoShape 9"/>
          <p:cNvSpPr>
            <a:spLocks noChangeArrowheads="1"/>
          </p:cNvSpPr>
          <p:nvPr/>
        </p:nvSpPr>
        <p:spPr bwMode="auto">
          <a:xfrm>
            <a:off x="2438400" y="1714500"/>
            <a:ext cx="228600" cy="228600"/>
          </a:xfrm>
          <a:prstGeom prst="star5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874" name="AutoShape 10"/>
          <p:cNvSpPr>
            <a:spLocks noChangeArrowheads="1"/>
          </p:cNvSpPr>
          <p:nvPr/>
        </p:nvSpPr>
        <p:spPr bwMode="auto">
          <a:xfrm>
            <a:off x="7543800" y="1714500"/>
            <a:ext cx="228600" cy="228600"/>
          </a:xfrm>
          <a:prstGeom prst="star5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875" name="AutoShape 11"/>
          <p:cNvSpPr/>
          <p:nvPr/>
        </p:nvSpPr>
        <p:spPr>
          <a:xfrm>
            <a:off x="6172200" y="685800"/>
            <a:ext cx="1219200" cy="571500"/>
          </a:xfrm>
          <a:prstGeom prst="wedgeRoundRectCallout">
            <a:avLst>
              <a:gd name="adj1" fmla="val 10833"/>
              <a:gd name="adj2" fmla="val 209644"/>
              <a:gd name="adj3" fmla="val 16667"/>
            </a:avLst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14 </a:t>
            </a:r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giờ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endParaRPr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4876" name="AutoShape 12"/>
          <p:cNvSpPr/>
          <p:nvPr/>
        </p:nvSpPr>
        <p:spPr>
          <a:xfrm>
            <a:off x="4800600" y="342900"/>
            <a:ext cx="1295400" cy="457200"/>
          </a:xfrm>
          <a:prstGeom prst="wedgeRoundRectCallout">
            <a:avLst>
              <a:gd name="adj1" fmla="val -5514"/>
              <a:gd name="adj2" fmla="val 206250"/>
              <a:gd name="adj3" fmla="val 16667"/>
            </a:avLst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10 </a:t>
            </a:r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giờ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endParaRPr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4877" name="AutoShape 13"/>
          <p:cNvSpPr>
            <a:spLocks noChangeArrowheads="1"/>
          </p:cNvSpPr>
          <p:nvPr/>
        </p:nvSpPr>
        <p:spPr bwMode="auto">
          <a:xfrm>
            <a:off x="4191000" y="1257300"/>
            <a:ext cx="228600" cy="228600"/>
          </a:xfrm>
          <a:prstGeom prst="star5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022" name="Text Box 14"/>
          <p:cNvSpPr txBox="1"/>
          <p:nvPr/>
        </p:nvSpPr>
        <p:spPr>
          <a:xfrm>
            <a:off x="3505200" y="1257300"/>
            <a:ext cx="9144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1400" b="1" dirty="0">
                <a:latin typeface="VNI-Avo" pitchFamily="2" charset="0"/>
              </a:rPr>
              <a:t>Luaân Ñoân</a:t>
            </a:r>
            <a:endParaRPr sz="1400" b="1" dirty="0">
              <a:latin typeface="VNI-Avo" pitchFamily="2" charset="0"/>
            </a:endParaRPr>
          </a:p>
        </p:txBody>
      </p:sp>
      <p:sp>
        <p:nvSpPr>
          <p:cNvPr id="43023" name="Text Box 15"/>
          <p:cNvSpPr txBox="1"/>
          <p:nvPr/>
        </p:nvSpPr>
        <p:spPr>
          <a:xfrm>
            <a:off x="2438400" y="1257300"/>
            <a:ext cx="1600200" cy="101566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 dirty="0">
                <a:solidFill>
                  <a:srgbClr val="000099"/>
                </a:solidFill>
                <a:latin typeface="Arial" panose="020B0604020202020204" pitchFamily="34" charset="0"/>
              </a:rPr>
              <a:t>Niu-Ióoc</a:t>
            </a:r>
            <a:endParaRPr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24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43024" name="Text Box 16"/>
          <p:cNvSpPr txBox="1"/>
          <p:nvPr/>
        </p:nvSpPr>
        <p:spPr>
          <a:xfrm>
            <a:off x="7848600" y="1657350"/>
            <a:ext cx="1295400" cy="101566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 dirty="0">
                <a:solidFill>
                  <a:srgbClr val="000099"/>
                </a:solidFill>
                <a:latin typeface="Arial" panose="020B0604020202020204" pitchFamily="34" charset="0"/>
              </a:rPr>
              <a:t>Tô-ki-ô</a:t>
            </a:r>
            <a:endParaRPr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24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43025" name="Text Box 17"/>
          <p:cNvSpPr txBox="1"/>
          <p:nvPr/>
        </p:nvSpPr>
        <p:spPr>
          <a:xfrm>
            <a:off x="6400800" y="2286000"/>
            <a:ext cx="1295400" cy="101566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 dirty="0">
                <a:solidFill>
                  <a:srgbClr val="003300"/>
                </a:solidFill>
                <a:latin typeface="Arial" panose="020B0604020202020204" pitchFamily="34" charset="0"/>
              </a:rPr>
              <a:t>Hà Nội</a:t>
            </a:r>
            <a:endParaRPr sz="2400" b="1" dirty="0">
              <a:solidFill>
                <a:srgbClr val="0033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24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43026" name="Text Box 18"/>
          <p:cNvSpPr txBox="1"/>
          <p:nvPr/>
        </p:nvSpPr>
        <p:spPr>
          <a:xfrm>
            <a:off x="5029200" y="1371600"/>
            <a:ext cx="228600" cy="369332"/>
          </a:xfrm>
          <a:prstGeom prst="rect">
            <a:avLst/>
          </a:prstGeom>
          <a:solidFill>
            <a:srgbClr val="FF9900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vi-VN" altLang="x-none" sz="1800" dirty="0">
              <a:latin typeface="Arial" panose="020B0604020202020204" pitchFamily="34" charset="0"/>
            </a:endParaRPr>
          </a:p>
        </p:txBody>
      </p:sp>
      <p:sp>
        <p:nvSpPr>
          <p:cNvPr id="43027" name="Text Box 19"/>
          <p:cNvSpPr txBox="1"/>
          <p:nvPr/>
        </p:nvSpPr>
        <p:spPr>
          <a:xfrm>
            <a:off x="4419600" y="1828800"/>
            <a:ext cx="1905000" cy="101566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x-none" sz="2400" b="1" dirty="0">
                <a:solidFill>
                  <a:srgbClr val="000099"/>
                </a:solidFill>
                <a:latin typeface="Arial" panose="020B0604020202020204" pitchFamily="34" charset="0"/>
              </a:rPr>
              <a:t>Mát-cơ-va</a:t>
            </a:r>
            <a:endParaRPr lang="vi-VN" altLang="x-none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2400" b="1" dirty="0">
              <a:solidFill>
                <a:srgbClr val="0000FF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4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4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4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4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164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164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20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animBg="1"/>
      <p:bldP spid="164868" grpId="0" animBg="1"/>
      <p:bldP spid="164869" grpId="0" animBg="1"/>
      <p:bldP spid="164870" grpId="0" animBg="1"/>
      <p:bldP spid="164875" grpId="0" animBg="1"/>
      <p:bldP spid="16487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2" name="Text Box 12"/>
          <p:cNvSpPr txBox="1"/>
          <p:nvPr/>
        </p:nvSpPr>
        <p:spPr>
          <a:xfrm>
            <a:off x="0" y="902494"/>
            <a:ext cx="9144000" cy="224676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x-none" sz="4000" b="1" dirty="0">
                <a:solidFill>
                  <a:srgbClr val="FF0000"/>
                </a:solidFill>
                <a:latin typeface="Arial" panose="020B0604020202020204" pitchFamily="34" charset="0"/>
              </a:rPr>
              <a:t>Trái đất tự quay quanh trục theo hướng nào?</a:t>
            </a:r>
            <a:endParaRPr lang="vi-VN" altLang="x-none" sz="4000" b="1" u="sng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4000" b="1" u="sng" dirty="0">
              <a:solidFill>
                <a:srgbClr val="FF0000"/>
              </a:solidFill>
              <a:latin typeface="VNI-Souvir" pitchFamily="2" charset="0"/>
            </a:endParaRPr>
          </a:p>
        </p:txBody>
      </p:sp>
      <p:sp>
        <p:nvSpPr>
          <p:cNvPr id="30733" name="Text Box 13"/>
          <p:cNvSpPr txBox="1"/>
          <p:nvPr/>
        </p:nvSpPr>
        <p:spPr>
          <a:xfrm>
            <a:off x="457200" y="171450"/>
            <a:ext cx="2209800" cy="1631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b="1" u="sng" dirty="0">
                <a:latin typeface="Arial" panose="020B0604020202020204" pitchFamily="34" charset="0"/>
              </a:rPr>
              <a:t>CÂU 1:</a:t>
            </a:r>
            <a:endParaRPr sz="4000" b="1" u="sng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4000" b="1" u="sng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30734" name="Text Box 14"/>
          <p:cNvSpPr txBox="1"/>
          <p:nvPr/>
        </p:nvSpPr>
        <p:spPr>
          <a:xfrm>
            <a:off x="609600" y="1931194"/>
            <a:ext cx="7772400" cy="1631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x-none" sz="4000" b="1" dirty="0">
                <a:solidFill>
                  <a:srgbClr val="000099"/>
                </a:solidFill>
                <a:latin typeface="Arial" panose="020B0604020202020204" pitchFamily="34" charset="0"/>
              </a:rPr>
              <a:t>a/. Từ Bắc xuống Nam.</a:t>
            </a:r>
            <a:endParaRPr lang="pl-PL" altLang="x-none" sz="4000" b="1" u="sng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4000" b="1" u="sng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30735" name="Text Box 15"/>
          <p:cNvSpPr txBox="1"/>
          <p:nvPr/>
        </p:nvSpPr>
        <p:spPr>
          <a:xfrm>
            <a:off x="609600" y="3588544"/>
            <a:ext cx="6629400" cy="1631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dirty="0">
                <a:solidFill>
                  <a:srgbClr val="000099"/>
                </a:solidFill>
                <a:latin typeface="Arial" panose="020B0604020202020204" pitchFamily="34" charset="0"/>
              </a:rPr>
              <a:t>d/. Từ Đông sang Tây.</a:t>
            </a:r>
            <a:endParaRPr sz="4000" b="1" u="sng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4000" b="1" u="sng" dirty="0">
              <a:solidFill>
                <a:srgbClr val="000099"/>
              </a:solidFill>
              <a:latin typeface="VNI-Souvir" pitchFamily="2" charset="0"/>
            </a:endParaRPr>
          </a:p>
        </p:txBody>
      </p:sp>
      <p:sp>
        <p:nvSpPr>
          <p:cNvPr id="30736" name="Text Box 16"/>
          <p:cNvSpPr txBox="1"/>
          <p:nvPr/>
        </p:nvSpPr>
        <p:spPr>
          <a:xfrm>
            <a:off x="609600" y="3017044"/>
            <a:ext cx="6934200" cy="1631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dirty="0">
                <a:solidFill>
                  <a:srgbClr val="000099"/>
                </a:solidFill>
                <a:latin typeface="Arial" panose="020B0604020202020204" pitchFamily="34" charset="0"/>
              </a:rPr>
              <a:t>c/. Từ Tây sang Đông.</a:t>
            </a:r>
            <a:endParaRPr sz="4000" b="1" u="sng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4000" b="1" u="sng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39943" name="Rectangle 10"/>
          <p:cNvSpPr/>
          <p:nvPr/>
        </p:nvSpPr>
        <p:spPr>
          <a:xfrm>
            <a:off x="609601" y="2400300"/>
            <a:ext cx="4974439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000099"/>
                </a:solidFill>
                <a:latin typeface="Arial" panose="020B0604020202020204" pitchFamily="34" charset="0"/>
              </a:rPr>
              <a:t>b/. Từ Nam lên Bắc.</a:t>
            </a:r>
            <a:endParaRPr sz="4000" b="1" u="sng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9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79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autoRev="1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autoRev="1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autoRev="1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/>
      <p:bldP spid="30733" grpId="0"/>
      <p:bldP spid="30734" grpId="0"/>
      <p:bldP spid="30735" grpId="0"/>
      <p:bldP spid="30736" grpId="0"/>
      <p:bldP spid="30736" grpId="1"/>
      <p:bldP spid="399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lang="vi-VN" altLang="x-none" dirty="0"/>
          </a:p>
        </p:txBody>
      </p:sp>
      <p:sp>
        <p:nvSpPr>
          <p:cNvPr id="45059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endParaRPr lang="vi-VN" altLang="x-none" dirty="0"/>
          </a:p>
        </p:txBody>
      </p:sp>
      <p:pic>
        <p:nvPicPr>
          <p:cNvPr id="45060" name="Picture 4" descr="KHUNG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1962150" y="-2038350"/>
            <a:ext cx="5143500" cy="92202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</p:pic>
      <p:sp>
        <p:nvSpPr>
          <p:cNvPr id="34821" name="Text Box 5"/>
          <p:cNvSpPr txBox="1"/>
          <p:nvPr/>
        </p:nvSpPr>
        <p:spPr>
          <a:xfrm>
            <a:off x="533400" y="971550"/>
            <a:ext cx="8153400" cy="2031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x-none" sz="3600" b="1" dirty="0">
                <a:solidFill>
                  <a:srgbClr val="FF0000"/>
                </a:solidFill>
                <a:latin typeface="Arial" panose="020B0604020202020204" pitchFamily="34" charset="0"/>
              </a:rPr>
              <a:t>Trái đất tự quay một vòng quanh trục hết bao nhiêu thời gian?</a:t>
            </a:r>
            <a:endParaRPr lang="vi-VN" altLang="x-none" sz="3600" b="1" u="sng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3600" b="1" u="sng" dirty="0">
              <a:solidFill>
                <a:srgbClr val="FF0000"/>
              </a:solidFill>
              <a:latin typeface="VNI-Souvir" pitchFamily="2" charset="0"/>
            </a:endParaRPr>
          </a:p>
        </p:txBody>
      </p:sp>
      <p:sp>
        <p:nvSpPr>
          <p:cNvPr id="34822" name="Text Box 6"/>
          <p:cNvSpPr txBox="1"/>
          <p:nvPr/>
        </p:nvSpPr>
        <p:spPr>
          <a:xfrm>
            <a:off x="1295400" y="400050"/>
            <a:ext cx="2209800" cy="1631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b="1" u="sng" dirty="0">
                <a:latin typeface="Arial" panose="020B0604020202020204" pitchFamily="34" charset="0"/>
              </a:rPr>
              <a:t>CÂU 2:</a:t>
            </a:r>
            <a:endParaRPr sz="4000" b="1" u="sng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4000" b="1" u="sng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34823" name="Text Box 7"/>
          <p:cNvSpPr txBox="1"/>
          <p:nvPr/>
        </p:nvSpPr>
        <p:spPr>
          <a:xfrm>
            <a:off x="2362200" y="1931194"/>
            <a:ext cx="4800600" cy="1631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dirty="0">
                <a:solidFill>
                  <a:srgbClr val="0000FF"/>
                </a:solidFill>
                <a:latin typeface="Arial" panose="020B0604020202020204" pitchFamily="34" charset="0"/>
              </a:rPr>
              <a:t>a/. 12 giờ</a:t>
            </a:r>
            <a:endParaRPr sz="4000" b="1" u="sng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4000" b="1" u="sng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34824" name="Text Box 8"/>
          <p:cNvSpPr txBox="1"/>
          <p:nvPr/>
        </p:nvSpPr>
        <p:spPr>
          <a:xfrm>
            <a:off x="2362200" y="3588544"/>
            <a:ext cx="4876800" cy="1631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x-none" sz="4000" b="1" dirty="0">
                <a:solidFill>
                  <a:srgbClr val="0000FF"/>
                </a:solidFill>
                <a:latin typeface="Arial" panose="020B0604020202020204" pitchFamily="34" charset="0"/>
              </a:rPr>
              <a:t>d/. Tất cả đều sai</a:t>
            </a:r>
            <a:endParaRPr lang="fi-FI" altLang="x-none" sz="4000" b="1" u="sng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4000" b="1" u="sng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34825" name="Text Box 9"/>
          <p:cNvSpPr txBox="1"/>
          <p:nvPr/>
        </p:nvSpPr>
        <p:spPr>
          <a:xfrm>
            <a:off x="2362200" y="3017044"/>
            <a:ext cx="4876800" cy="1631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sz="4000" b="1" dirty="0">
                <a:solidFill>
                  <a:srgbClr val="0000FF"/>
                </a:solidFill>
                <a:latin typeface="Arial" panose="020B0604020202020204" pitchFamily="34" charset="0"/>
              </a:rPr>
              <a:t>c/.  1 năm</a:t>
            </a:r>
            <a:endParaRPr lang="vi-VN" altLang="x-none" sz="4000" b="1" u="sng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4000" b="1" u="sng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34826" name="Text Box 10"/>
          <p:cNvSpPr txBox="1"/>
          <p:nvPr/>
        </p:nvSpPr>
        <p:spPr>
          <a:xfrm>
            <a:off x="2362200" y="2502694"/>
            <a:ext cx="4876800" cy="1631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dirty="0">
                <a:solidFill>
                  <a:srgbClr val="0000FF"/>
                </a:solidFill>
                <a:latin typeface="Arial" panose="020B0604020202020204" pitchFamily="34" charset="0"/>
              </a:rPr>
              <a:t>b/. 24 giờ</a:t>
            </a:r>
            <a:endParaRPr sz="4000" b="1" u="sng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4000" b="1" u="sng" dirty="0">
              <a:solidFill>
                <a:srgbClr val="0000FF"/>
              </a:solidFill>
              <a:latin typeface="VNI-Souvir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34822" grpId="0"/>
      <p:bldP spid="34823" grpId="0"/>
      <p:bldP spid="34823" grpId="1"/>
      <p:bldP spid="34824" grpId="0"/>
      <p:bldP spid="34824" grpId="1"/>
      <p:bldP spid="34825" grpId="0"/>
      <p:bldP spid="34825" grpId="1"/>
      <p:bldP spid="34826" grpId="0"/>
      <p:bldP spid="34826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lang="vi-VN" altLang="x-none" dirty="0"/>
          </a:p>
        </p:txBody>
      </p:sp>
      <p:sp>
        <p:nvSpPr>
          <p:cNvPr id="4608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endParaRPr lang="vi-VN" altLang="x-none" dirty="0"/>
          </a:p>
        </p:txBody>
      </p:sp>
      <p:pic>
        <p:nvPicPr>
          <p:cNvPr id="46084" name="Picture 4" descr="KHUNG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038350" y="-2038350"/>
            <a:ext cx="5143500" cy="92202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</p:pic>
      <p:sp>
        <p:nvSpPr>
          <p:cNvPr id="120838" name="Text Box 6"/>
          <p:cNvSpPr txBox="1"/>
          <p:nvPr/>
        </p:nvSpPr>
        <p:spPr>
          <a:xfrm>
            <a:off x="1295400" y="400050"/>
            <a:ext cx="1981200" cy="1631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b="1" u="sng" dirty="0">
                <a:latin typeface="Arial" panose="020B0604020202020204" pitchFamily="34" charset="0"/>
              </a:rPr>
              <a:t>CÂU 3:</a:t>
            </a:r>
            <a:endParaRPr sz="4000" b="1" u="sng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4000" b="1" u="sng" dirty="0">
              <a:solidFill>
                <a:srgbClr val="0000FF"/>
              </a:solidFill>
              <a:latin typeface="VNI-Vari" pitchFamily="2" charset="0"/>
            </a:endParaRPr>
          </a:p>
        </p:txBody>
      </p:sp>
      <p:sp>
        <p:nvSpPr>
          <p:cNvPr id="120839" name="Text Box 7"/>
          <p:cNvSpPr txBox="1"/>
          <p:nvPr/>
        </p:nvSpPr>
        <p:spPr>
          <a:xfrm>
            <a:off x="1371600" y="2319338"/>
            <a:ext cx="7162800" cy="147732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a/. 1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 giờ ngày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/1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/20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20</a:t>
            </a: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endParaRPr sz="3600" b="1" u="sng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600" b="1" u="sng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120840" name="Text Box 8"/>
          <p:cNvSpPr txBox="1"/>
          <p:nvPr/>
        </p:nvSpPr>
        <p:spPr>
          <a:xfrm>
            <a:off x="1409700" y="4036219"/>
            <a:ext cx="723900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d/. 1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 giờ ngày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/1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/20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20</a:t>
            </a: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endParaRPr sz="3600" b="1" u="sng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600" b="1" u="sng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120841" name="Text Box 9"/>
          <p:cNvSpPr txBox="1"/>
          <p:nvPr/>
        </p:nvSpPr>
        <p:spPr>
          <a:xfrm>
            <a:off x="1371600" y="3428048"/>
            <a:ext cx="70866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dirty="0">
                <a:solidFill>
                  <a:srgbClr val="0000FF"/>
                </a:solidFill>
                <a:latin typeface="VNI-Souvir" pitchFamily="2" charset="0"/>
              </a:rPr>
              <a:t>c</a:t>
            </a:r>
            <a:r>
              <a:rPr sz="3600" b="1" dirty="0">
                <a:latin typeface="Arial" panose="020B0604020202020204" pitchFamily="34" charset="0"/>
              </a:rPr>
              <a:t> </a:t>
            </a: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/. 13 giờ ngày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/1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/20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20</a:t>
            </a:r>
            <a:r>
              <a:rPr sz="3600" b="1" dirty="0">
                <a:solidFill>
                  <a:srgbClr val="0000FF"/>
                </a:solidFill>
                <a:latin typeface="VNI-Souvir" pitchFamily="2" charset="0"/>
              </a:rPr>
              <a:t>.</a:t>
            </a:r>
            <a:endParaRPr sz="3600" b="1" u="sng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120842" name="Text Box 10"/>
          <p:cNvSpPr txBox="1"/>
          <p:nvPr/>
        </p:nvSpPr>
        <p:spPr>
          <a:xfrm>
            <a:off x="1295400" y="2846546"/>
            <a:ext cx="71628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b/. 12 giờ ngày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/1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/20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</a:rPr>
              <a:t>20</a:t>
            </a:r>
            <a:r>
              <a:rPr sz="36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endParaRPr sz="3600" b="1" u="sng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2400" b="1" u="sng" dirty="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120843" name="Text Box 11"/>
          <p:cNvSpPr txBox="1"/>
          <p:nvPr/>
        </p:nvSpPr>
        <p:spPr>
          <a:xfrm>
            <a:off x="571501" y="872491"/>
            <a:ext cx="800036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sz="3600" b="1" dirty="0">
                <a:solidFill>
                  <a:srgbClr val="FF0000"/>
                </a:solidFill>
                <a:latin typeface="Arial" panose="020B0604020202020204" pitchFamily="34" charset="0"/>
              </a:rPr>
              <a:t>Khu vực giờ gốc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(0)</a:t>
            </a:r>
            <a:r>
              <a:rPr sz="3600" b="1" dirty="0">
                <a:solidFill>
                  <a:srgbClr val="FF0000"/>
                </a:solidFill>
                <a:latin typeface="Arial" panose="020B0604020202020204" pitchFamily="34" charset="0"/>
              </a:rPr>
              <a:t> là 6 giờ ngày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r>
              <a:rPr sz="3600" b="1" dirty="0">
                <a:solidFill>
                  <a:srgbClr val="FF0000"/>
                </a:solidFill>
                <a:latin typeface="Arial" panose="020B0604020202020204" pitchFamily="34" charset="0"/>
              </a:rPr>
              <a:t>/1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sz="3600" b="1" dirty="0">
                <a:solidFill>
                  <a:srgbClr val="FF0000"/>
                </a:solidFill>
                <a:latin typeface="Arial" panose="020B0604020202020204" pitchFamily="34" charset="0"/>
              </a:rPr>
              <a:t>/20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20</a:t>
            </a:r>
            <a:r>
              <a:rPr sz="3600" b="1" dirty="0">
                <a:solidFill>
                  <a:srgbClr val="FF0000"/>
                </a:solidFill>
                <a:latin typeface="Arial" panose="020B0604020202020204" pitchFamily="34" charset="0"/>
              </a:rPr>
              <a:t> thì Việt Nam là mấy giờ, ngày mấy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  <a:r>
              <a:rPr lang="en-US" sz="3600" b="1" dirty="0">
                <a:solidFill>
                  <a:srgbClr val="0000FF"/>
                </a:solidFill>
                <a:sym typeface="+mn-ea"/>
              </a:rPr>
              <a:t> </a:t>
            </a:r>
            <a:endParaRPr sz="3600" b="1" u="sng" dirty="0">
              <a:solidFill>
                <a:srgbClr val="FF0000"/>
              </a:solidFill>
              <a:latin typeface="VNI-Souvir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0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8" grpId="0"/>
      <p:bldP spid="120839" grpId="0"/>
      <p:bldP spid="120840" grpId="0"/>
      <p:bldP spid="120841" grpId="0"/>
      <p:bldP spid="120841" grpId="1"/>
      <p:bldP spid="120841" grpId="2"/>
      <p:bldP spid="120842" grpId="0"/>
      <p:bldP spid="1208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lang="vi-VN" altLang="x-none" dirty="0"/>
          </a:p>
        </p:txBody>
      </p:sp>
      <p:sp>
        <p:nvSpPr>
          <p:cNvPr id="47107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endParaRPr lang="vi-VN" altLang="x-none" dirty="0"/>
          </a:p>
        </p:txBody>
      </p:sp>
      <p:pic>
        <p:nvPicPr>
          <p:cNvPr id="47108" name="Picture 4" descr="KHUNG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038350" y="-2038350"/>
            <a:ext cx="5143500" cy="92202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</p:pic>
      <p:sp>
        <p:nvSpPr>
          <p:cNvPr id="56325" name="Text Box 5"/>
          <p:cNvSpPr txBox="1"/>
          <p:nvPr/>
        </p:nvSpPr>
        <p:spPr>
          <a:xfrm>
            <a:off x="609600" y="935831"/>
            <a:ext cx="8001000" cy="2031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x-none" sz="3600" b="1" dirty="0">
                <a:solidFill>
                  <a:srgbClr val="FF0000"/>
                </a:solidFill>
                <a:latin typeface="Arial" panose="020B0604020202020204" pitchFamily="34" charset="0"/>
              </a:rPr>
              <a:t>Trái đất tự quay quanh trục tạo ra hiện tượng gì? </a:t>
            </a:r>
            <a:endParaRPr lang="vi-VN" altLang="x-none" sz="3600" b="1" u="sng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3600" b="1" u="sng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6326" name="Text Box 6"/>
          <p:cNvSpPr txBox="1"/>
          <p:nvPr/>
        </p:nvSpPr>
        <p:spPr>
          <a:xfrm>
            <a:off x="1295400" y="400050"/>
            <a:ext cx="1981200" cy="1631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b="1" u="sng" dirty="0">
                <a:latin typeface="Arial" panose="020B0604020202020204" pitchFamily="34" charset="0"/>
              </a:rPr>
              <a:t>CÂU 4:</a:t>
            </a:r>
            <a:endParaRPr sz="4000" b="1" u="sng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4000" b="1" u="sng" dirty="0">
              <a:solidFill>
                <a:srgbClr val="0000FF"/>
              </a:solidFill>
              <a:latin typeface="VNI-Vari" pitchFamily="2" charset="0"/>
            </a:endParaRPr>
          </a:p>
        </p:txBody>
      </p:sp>
      <p:sp>
        <p:nvSpPr>
          <p:cNvPr id="56327" name="Text Box 7"/>
          <p:cNvSpPr txBox="1"/>
          <p:nvPr/>
        </p:nvSpPr>
        <p:spPr>
          <a:xfrm>
            <a:off x="609600" y="1828801"/>
            <a:ext cx="48768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solidFill>
                  <a:srgbClr val="000099"/>
                </a:solidFill>
                <a:latin typeface="Arial" panose="020B0604020202020204" pitchFamily="34" charset="0"/>
              </a:rPr>
              <a:t>a/. Hiện tượng 4 mùa</a:t>
            </a:r>
            <a:r>
              <a:rPr sz="3200" b="1" dirty="0">
                <a:solidFill>
                  <a:srgbClr val="003366"/>
                </a:solidFill>
                <a:latin typeface="Arial" panose="020B0604020202020204" pitchFamily="34" charset="0"/>
              </a:rPr>
              <a:t>.</a:t>
            </a:r>
            <a:endParaRPr sz="3200" b="1" u="sng" dirty="0">
              <a:solidFill>
                <a:srgbClr val="003366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200" b="1" u="sng" dirty="0">
              <a:solidFill>
                <a:srgbClr val="003366"/>
              </a:solidFill>
              <a:latin typeface="VNI-Avo" pitchFamily="2" charset="0"/>
            </a:endParaRPr>
          </a:p>
        </p:txBody>
      </p:sp>
      <p:sp>
        <p:nvSpPr>
          <p:cNvPr id="56328" name="Text Box 8"/>
          <p:cNvSpPr txBox="1"/>
          <p:nvPr/>
        </p:nvSpPr>
        <p:spPr>
          <a:xfrm>
            <a:off x="609600" y="3451623"/>
            <a:ext cx="80772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x-none" sz="3200" b="1" dirty="0">
                <a:solidFill>
                  <a:srgbClr val="000099"/>
                </a:solidFill>
                <a:latin typeface="Arial" panose="020B0604020202020204" pitchFamily="34" charset="0"/>
              </a:rPr>
              <a:t>d/. Tất cả đều sai.</a:t>
            </a:r>
            <a:endParaRPr lang="fi-FI" altLang="x-none" sz="3200" b="1" u="sng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200" b="1" u="sng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56329" name="Text Box 9"/>
          <p:cNvSpPr txBox="1"/>
          <p:nvPr/>
        </p:nvSpPr>
        <p:spPr>
          <a:xfrm>
            <a:off x="609600" y="2937273"/>
            <a:ext cx="80772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sz="3200" b="1" dirty="0">
                <a:solidFill>
                  <a:srgbClr val="000099"/>
                </a:solidFill>
                <a:latin typeface="Arial" panose="020B0604020202020204" pitchFamily="34" charset="0"/>
              </a:rPr>
              <a:t>c/. Hiện tượng ngày,đêm kế tiếp nhau.</a:t>
            </a:r>
            <a:endParaRPr lang="vi-VN" altLang="x-none" sz="3200" b="1" u="sng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200" b="1" u="sng" dirty="0">
              <a:solidFill>
                <a:srgbClr val="000099"/>
              </a:solidFill>
              <a:latin typeface="VNI-Avo" pitchFamily="2" charset="0"/>
            </a:endParaRPr>
          </a:p>
        </p:txBody>
      </p:sp>
      <p:sp>
        <p:nvSpPr>
          <p:cNvPr id="56330" name="Text Box 10"/>
          <p:cNvSpPr txBox="1"/>
          <p:nvPr/>
        </p:nvSpPr>
        <p:spPr>
          <a:xfrm>
            <a:off x="609600" y="2365773"/>
            <a:ext cx="57912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sz="3200" b="1" dirty="0">
                <a:solidFill>
                  <a:srgbClr val="000099"/>
                </a:solidFill>
                <a:latin typeface="Arial" panose="020B0604020202020204" pitchFamily="34" charset="0"/>
              </a:rPr>
              <a:t>b/. Hiện tượng ngày – đêm.</a:t>
            </a:r>
            <a:endParaRPr lang="vi-VN" altLang="x-none" sz="3200" b="1" u="sng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200" b="1" u="sng" dirty="0">
              <a:solidFill>
                <a:srgbClr val="000099"/>
              </a:solidFill>
              <a:latin typeface="VNI-Av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  <p:bldP spid="56326" grpId="0"/>
      <p:bldP spid="56327" grpId="0"/>
      <p:bldP spid="56328" grpId="0"/>
      <p:bldP spid="56329" grpId="0"/>
      <p:bldP spid="56329" grpId="1"/>
      <p:bldP spid="56329" grpId="2"/>
      <p:bldP spid="563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lang="vi-VN" altLang="x-none" dirty="0"/>
          </a:p>
        </p:txBody>
      </p:sp>
      <p:sp>
        <p:nvSpPr>
          <p:cNvPr id="48131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endParaRPr lang="vi-VN" altLang="x-none" dirty="0"/>
          </a:p>
        </p:txBody>
      </p:sp>
      <p:pic>
        <p:nvPicPr>
          <p:cNvPr id="48132" name="Picture 4" descr="KHUNG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038350" y="-2038350"/>
            <a:ext cx="5143500" cy="92202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</p:pic>
      <p:sp>
        <p:nvSpPr>
          <p:cNvPr id="58373" name="Text Box 5"/>
          <p:cNvSpPr txBox="1"/>
          <p:nvPr/>
        </p:nvSpPr>
        <p:spPr>
          <a:xfrm>
            <a:off x="762000" y="1028700"/>
            <a:ext cx="7696200" cy="224676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x-none" sz="4000" b="1" dirty="0">
                <a:solidFill>
                  <a:srgbClr val="FF0000"/>
                </a:solidFill>
                <a:latin typeface="Arial" panose="020B0604020202020204" pitchFamily="34" charset="0"/>
              </a:rPr>
              <a:t>Các vật chuyển động ở Nam bán cầu sẽ lệch: </a:t>
            </a:r>
            <a:endParaRPr lang="vi-VN" altLang="x-none" sz="4000" b="1" u="sng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4000" b="1" u="sng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8374" name="Text Box 6"/>
          <p:cNvSpPr txBox="1"/>
          <p:nvPr/>
        </p:nvSpPr>
        <p:spPr>
          <a:xfrm>
            <a:off x="1295400" y="400050"/>
            <a:ext cx="1905000" cy="1631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b="1" u="sng" dirty="0">
                <a:latin typeface="Arial" panose="020B0604020202020204" pitchFamily="34" charset="0"/>
              </a:rPr>
              <a:t>CÂU 5:</a:t>
            </a:r>
            <a:endParaRPr sz="4000" b="1" u="sng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4000" b="1" u="sng" dirty="0">
              <a:solidFill>
                <a:srgbClr val="0000FF"/>
              </a:solidFill>
              <a:latin typeface="VNI-Vari" pitchFamily="2" charset="0"/>
            </a:endParaRPr>
          </a:p>
        </p:txBody>
      </p:sp>
      <p:sp>
        <p:nvSpPr>
          <p:cNvPr id="58375" name="Text Box 7"/>
          <p:cNvSpPr txBox="1"/>
          <p:nvPr/>
        </p:nvSpPr>
        <p:spPr>
          <a:xfrm>
            <a:off x="1600200" y="2343151"/>
            <a:ext cx="40386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b="1" dirty="0">
                <a:solidFill>
                  <a:srgbClr val="000099"/>
                </a:solidFill>
                <a:latin typeface="Arial" panose="020B0604020202020204" pitchFamily="34" charset="0"/>
              </a:rPr>
              <a:t>a/. Bên phải</a:t>
            </a:r>
            <a:r>
              <a:rPr sz="4000" b="1" dirty="0">
                <a:solidFill>
                  <a:srgbClr val="000099"/>
                </a:solidFill>
                <a:latin typeface="VNI-Avo" pitchFamily="2" charset="0"/>
              </a:rPr>
              <a:t>.</a:t>
            </a:r>
            <a:endParaRPr sz="4000" b="1" u="sng" dirty="0">
              <a:solidFill>
                <a:srgbClr val="000099"/>
              </a:solidFill>
              <a:latin typeface="VNI-Avo" pitchFamily="2" charset="0"/>
            </a:endParaRPr>
          </a:p>
        </p:txBody>
      </p:sp>
      <p:sp>
        <p:nvSpPr>
          <p:cNvPr id="58378" name="Text Box 10"/>
          <p:cNvSpPr txBox="1"/>
          <p:nvPr/>
        </p:nvSpPr>
        <p:spPr>
          <a:xfrm>
            <a:off x="1447800" y="3188494"/>
            <a:ext cx="4267200" cy="1631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b="1" dirty="0">
                <a:solidFill>
                  <a:srgbClr val="000099"/>
                </a:solidFill>
                <a:latin typeface="Arial" panose="020B0604020202020204" pitchFamily="34" charset="0"/>
              </a:rPr>
              <a:t>b/. Bên trái.</a:t>
            </a:r>
            <a:endParaRPr sz="4000" b="1" u="sng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4000" b="1" u="sng" dirty="0">
              <a:solidFill>
                <a:srgbClr val="0000FF"/>
              </a:solidFill>
              <a:latin typeface="VNI-Av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83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/>
      <p:bldP spid="58374" grpId="0"/>
      <p:bldP spid="58375" grpId="0"/>
      <p:bldP spid="58375" grpId="1"/>
      <p:bldP spid="58378" grpId="0"/>
      <p:bldP spid="58378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035594"/>
            <a:ext cx="8109148" cy="2000250"/>
          </a:xfrm>
        </p:spPr>
        <p:txBody>
          <a:bodyPr vert="horz" wrap="square" lIns="91440" tIns="45720" rIns="91440" bIns="45720" numCol="1" anchor="t" anchorCtr="0" compatLnSpc="1">
            <a:normAutofit fontScale="92500" lnSpcReduction="20000"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sz="2800" b="1" dirty="0">
                <a:solidFill>
                  <a:srgbClr val="000099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Học b</a:t>
            </a:r>
            <a:r>
              <a:rPr sz="2800" b="1" dirty="0">
                <a:solidFill>
                  <a:srgbClr val="000099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99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kết hợp với xem hình trong SGK </a:t>
            </a:r>
            <a:endParaRPr sz="2800" b="1" dirty="0">
              <a:solidFill>
                <a:srgbClr val="000099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sz="2800" b="1" dirty="0">
                <a:solidFill>
                  <a:srgbClr val="000099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800" b="1" dirty="0" smtClean="0">
                <a:solidFill>
                  <a:srgbClr val="000099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000099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sz="2800" b="1" dirty="0" err="1">
                <a:solidFill>
                  <a:srgbClr val="000099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sz="2800" b="1" dirty="0">
                <a:solidFill>
                  <a:srgbClr val="000099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800" b="1" dirty="0" smtClean="0">
                <a:solidFill>
                  <a:srgbClr val="000099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000099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“Sự chuyển động của Trái Đất quanh mặt trời”</a:t>
            </a:r>
            <a:endParaRPr sz="2800" b="1" dirty="0">
              <a:solidFill>
                <a:srgbClr val="000099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sz="2800" b="1" dirty="0">
                <a:solidFill>
                  <a:srgbClr val="008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Nhận xét hướng của trục Trái Đất trong khi quay quanh mặt trời</a:t>
            </a:r>
            <a:endParaRPr sz="2800" b="1" dirty="0">
              <a:solidFill>
                <a:srgbClr val="008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sz="2800" b="1" dirty="0">
                <a:solidFill>
                  <a:srgbClr val="008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+Tại sao có 2 mùa nóng, lạnh trái ngược nhau ở hai bán cầu</a:t>
            </a:r>
            <a:endParaRPr sz="2800" b="1" dirty="0">
              <a:solidFill>
                <a:srgbClr val="008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9155" name="Picture 7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401" y="3200400"/>
            <a:ext cx="5641975" cy="1766888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9156" name="Text Box 8"/>
          <p:cNvSpPr txBox="1"/>
          <p:nvPr/>
        </p:nvSpPr>
        <p:spPr>
          <a:xfrm>
            <a:off x="1524000" y="0"/>
            <a:ext cx="77724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x-none" sz="4800" b="1" u="sng" dirty="0">
                <a:solidFill>
                  <a:schemeClr val="bg1"/>
                </a:solidFill>
                <a:latin typeface="Arial" panose="020B0604020202020204" pitchFamily="34" charset="0"/>
              </a:rPr>
              <a:t>HƯỚNG DẪN HỌC </a:t>
            </a:r>
            <a:r>
              <a:rPr lang="vi-VN" altLang="x-none" sz="4800" b="1" u="sng" dirty="0" smtClean="0">
                <a:solidFill>
                  <a:schemeClr val="bg1"/>
                </a:solidFill>
                <a:latin typeface="Arial" panose="020B0604020202020204" pitchFamily="34" charset="0"/>
              </a:rPr>
              <a:t>TẬP</a:t>
            </a:r>
            <a:endParaRPr lang="vi-VN" altLang="x-none" sz="4800" b="1" u="sng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9157" name="Picture 9" descr="monster_reading_a_book_md_w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4000" cy="987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8" name="Picture 10" descr="DO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829050"/>
            <a:ext cx="1600200" cy="1200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bor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79" name="Picture 3" descr="DO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371850"/>
            <a:ext cx="2362200" cy="1771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4" name="Romance.mid">
            <a:hlinkClick r:id="" action="ppaction://media"/>
          </p:cNvPr>
          <p:cNvPicPr>
            <a:picLocks noGrp="1" noRot="1" noChangeAspect="1"/>
          </p:cNvPicPr>
          <p:nvPr>
            <p:ph sz="half" idx="1"/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8458200" y="4572000"/>
            <a:ext cx="304800" cy="228600"/>
          </a:xfrm>
        </p:spPr>
      </p:pic>
      <p:sp>
        <p:nvSpPr>
          <p:cNvPr id="50181" name="WordArt 5"/>
          <p:cNvSpPr>
            <a:spLocks noTextEdit="1"/>
          </p:cNvSpPr>
          <p:nvPr/>
        </p:nvSpPr>
        <p:spPr>
          <a:xfrm>
            <a:off x="609600" y="800100"/>
            <a:ext cx="8077200" cy="2286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 eaLnBrk="0" hangingPunct="0"/>
            <a:r>
              <a:rPr lang="en-US" sz="3600" dirty="0">
                <a:gradFill rotWithShape="1">
                  <a:gsLst>
                    <a:gs pos="0">
                      <a:srgbClr val="FF0000"/>
                    </a:gs>
                    <a:gs pos="100000">
                      <a:srgbClr val="FF99FF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XIN CHÂN THÀNH CẢM </a:t>
            </a:r>
            <a:r>
              <a:rPr lang="en-US" sz="3600">
                <a:gradFill rotWithShape="1">
                  <a:gsLst>
                    <a:gs pos="0">
                      <a:srgbClr val="FF0000"/>
                    </a:gs>
                    <a:gs pos="100000">
                      <a:srgbClr val="FF99FF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ƠN </a:t>
            </a:r>
            <a:r>
              <a:rPr lang="en-US" sz="3600" smtClean="0">
                <a:gradFill rotWithShape="1">
                  <a:gsLst>
                    <a:gs pos="0">
                      <a:srgbClr val="FF0000"/>
                    </a:gs>
                    <a:gs pos="100000">
                      <a:srgbClr val="FF99FF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CÁC </a:t>
            </a:r>
            <a:r>
              <a:rPr lang="en-US" sz="3600" dirty="0">
                <a:gradFill rotWithShape="1">
                  <a:gsLst>
                    <a:gs pos="0">
                      <a:srgbClr val="FF0000"/>
                    </a:gs>
                    <a:gs pos="100000">
                      <a:srgbClr val="FF99FF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EM HỌC SINH!</a:t>
            </a:r>
            <a:endParaRPr lang="en-US" sz="3600" dirty="0">
              <a:gradFill rotWithShape="1">
                <a:gsLst>
                  <a:gs pos="0">
                    <a:srgbClr val="FF0000"/>
                  </a:gs>
                  <a:gs pos="100000">
                    <a:srgbClr val="FF99FF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2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6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909" y="887696"/>
            <a:ext cx="5629980" cy="264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059582"/>
            <a:ext cx="3672408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H6.2, H6.3, Video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8515" y="3439681"/>
            <a:ext cx="9225187" cy="1854354"/>
          </a:xfrm>
          <a:prstGeom prst="rect">
            <a:avLst/>
          </a:prstGeom>
          <a:solidFill>
            <a:schemeClr val="bg2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163" y="4659982"/>
            <a:ext cx="847378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7196" y="-49530"/>
            <a:ext cx="919386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13" y="433652"/>
            <a:ext cx="919386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64554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Video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he qua TD quanh truc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95536" y="569323"/>
            <a:ext cx="8748464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1447800" y="228600"/>
            <a:ext cx="7696200" cy="51435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tint val="0"/>
                  <a:invGamma/>
                  <a:alpha val="0"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4819" name="Picture 3" descr="Earth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0" y="685800"/>
            <a:ext cx="3810000" cy="285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4692" name="Text Box 4"/>
          <p:cNvSpPr txBox="1"/>
          <p:nvPr/>
        </p:nvSpPr>
        <p:spPr>
          <a:xfrm>
            <a:off x="2999582" y="3158401"/>
            <a:ext cx="1676400" cy="158504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b="1" dirty="0">
                <a:latin typeface="Arial" panose="020B0604020202020204" pitchFamily="34" charset="0"/>
              </a:rPr>
              <a:t>NGÀY</a:t>
            </a:r>
            <a:endParaRPr sz="4000" b="1" u="sng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3800" b="1" u="sng" dirty="0">
              <a:solidFill>
                <a:srgbClr val="FF0000"/>
              </a:solidFill>
              <a:latin typeface="VNI-Times" charset="0"/>
            </a:endParaRPr>
          </a:p>
        </p:txBody>
      </p:sp>
      <p:sp>
        <p:nvSpPr>
          <p:cNvPr id="114693" name="Text Box 5"/>
          <p:cNvSpPr txBox="1"/>
          <p:nvPr/>
        </p:nvSpPr>
        <p:spPr>
          <a:xfrm>
            <a:off x="7086600" y="3371850"/>
            <a:ext cx="1676400" cy="158504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b="1" dirty="0">
                <a:solidFill>
                  <a:srgbClr val="FFFFFF"/>
                </a:solidFill>
                <a:latin typeface="Arial" panose="020B0604020202020204" pitchFamily="34" charset="0"/>
              </a:rPr>
              <a:t>ĐÊM</a:t>
            </a:r>
            <a:endParaRPr sz="4000" b="1" u="sng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sz="3800" b="1" u="sng" dirty="0">
              <a:solidFill>
                <a:srgbClr val="FFFF99"/>
              </a:solidFill>
              <a:latin typeface="VNI-Times" charset="0"/>
            </a:endParaRPr>
          </a:p>
        </p:txBody>
      </p:sp>
      <p:sp>
        <p:nvSpPr>
          <p:cNvPr id="114694" name="AutoShape 6"/>
          <p:cNvSpPr>
            <a:spLocks noChangeArrowheads="1"/>
          </p:cNvSpPr>
          <p:nvPr/>
        </p:nvSpPr>
        <p:spPr bwMode="auto">
          <a:xfrm>
            <a:off x="7543800" y="971550"/>
            <a:ext cx="304800" cy="342900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695" name="AutoShape 7"/>
          <p:cNvSpPr>
            <a:spLocks noChangeArrowheads="1"/>
          </p:cNvSpPr>
          <p:nvPr/>
        </p:nvSpPr>
        <p:spPr bwMode="auto">
          <a:xfrm>
            <a:off x="8534400" y="742950"/>
            <a:ext cx="304800" cy="342900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696" name="AutoShape 8"/>
          <p:cNvSpPr>
            <a:spLocks noChangeArrowheads="1"/>
          </p:cNvSpPr>
          <p:nvPr/>
        </p:nvSpPr>
        <p:spPr bwMode="auto">
          <a:xfrm>
            <a:off x="8382000" y="2286000"/>
            <a:ext cx="304800" cy="342900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697" name="AutoShape 9"/>
          <p:cNvSpPr>
            <a:spLocks noChangeArrowheads="1"/>
          </p:cNvSpPr>
          <p:nvPr/>
        </p:nvSpPr>
        <p:spPr bwMode="auto">
          <a:xfrm>
            <a:off x="8839200" y="3314700"/>
            <a:ext cx="304800" cy="342900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699" name="AutoShape 11"/>
          <p:cNvSpPr>
            <a:spLocks noChangeArrowheads="1"/>
          </p:cNvSpPr>
          <p:nvPr/>
        </p:nvSpPr>
        <p:spPr bwMode="auto">
          <a:xfrm>
            <a:off x="8382000" y="4400550"/>
            <a:ext cx="304800" cy="342900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4827" name="Picture 12" descr="VENUS_C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71650"/>
            <a:ext cx="1676400" cy="1257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8" name="Line 13"/>
          <p:cNvSpPr/>
          <p:nvPr/>
        </p:nvSpPr>
        <p:spPr>
          <a:xfrm flipH="1">
            <a:off x="6629400" y="628650"/>
            <a:ext cx="381000" cy="51435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4829" name="Line 14"/>
          <p:cNvSpPr/>
          <p:nvPr/>
        </p:nvSpPr>
        <p:spPr>
          <a:xfrm flipH="1">
            <a:off x="4710764" y="3322855"/>
            <a:ext cx="360363" cy="488156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14704" name="Text Box 16"/>
          <p:cNvSpPr txBox="1"/>
          <p:nvPr/>
        </p:nvSpPr>
        <p:spPr>
          <a:xfrm>
            <a:off x="0" y="3661605"/>
            <a:ext cx="8153400" cy="240065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sz="3200" b="1" dirty="0">
                <a:solidFill>
                  <a:srgbClr val="FF0000"/>
                </a:solidFill>
                <a:latin typeface="Arial" panose="020B0604020202020204" pitchFamily="34" charset="0"/>
              </a:rPr>
              <a:t>Tại sao hằng ngày ta lại thấy Mặt Trời, Mặt trăng và các ngôi sao chuyển động theo hướng từ Đông sangTây?</a:t>
            </a:r>
            <a:endParaRPr lang="vi-VN" altLang="x-none" sz="3200" b="1" u="sng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600" b="1" u="sng" dirty="0">
              <a:solidFill>
                <a:srgbClr val="CC3300"/>
              </a:solidFill>
              <a:latin typeface="VNI-Times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14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693" grpId="0"/>
      <p:bldP spid="1147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SUN_SM_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5738" y="800100"/>
            <a:ext cx="2608262" cy="4000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Line 3"/>
          <p:cNvSpPr/>
          <p:nvPr/>
        </p:nvSpPr>
        <p:spPr>
          <a:xfrm flipH="1">
            <a:off x="4495800" y="914400"/>
            <a:ext cx="152400" cy="285750"/>
          </a:xfrm>
          <a:prstGeom prst="line">
            <a:avLst/>
          </a:prstGeom>
          <a:ln w="1016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72" name="Line 4"/>
          <p:cNvSpPr/>
          <p:nvPr/>
        </p:nvSpPr>
        <p:spPr>
          <a:xfrm flipH="1">
            <a:off x="2438400" y="4572000"/>
            <a:ext cx="152400" cy="171450"/>
          </a:xfrm>
          <a:prstGeom prst="line">
            <a:avLst/>
          </a:prstGeom>
          <a:ln w="1016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73" name="Text Box 5"/>
          <p:cNvSpPr txBox="1"/>
          <p:nvPr/>
        </p:nvSpPr>
        <p:spPr>
          <a:xfrm>
            <a:off x="4724400" y="3028950"/>
            <a:ext cx="1295400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1800" b="1" dirty="0">
                <a:solidFill>
                  <a:srgbClr val="FFFFFF"/>
                </a:solidFill>
                <a:latin typeface="VNI-Times" charset="0"/>
              </a:rPr>
              <a:t>Cöïc Baéc</a:t>
            </a:r>
            <a:endParaRPr sz="1800" b="1" dirty="0">
              <a:solidFill>
                <a:srgbClr val="FFFFFF"/>
              </a:solidFill>
              <a:latin typeface="VNI-Times" charset="0"/>
            </a:endParaRPr>
          </a:p>
        </p:txBody>
      </p:sp>
      <p:sp>
        <p:nvSpPr>
          <p:cNvPr id="32774" name="Text Box 6"/>
          <p:cNvSpPr txBox="1"/>
          <p:nvPr/>
        </p:nvSpPr>
        <p:spPr>
          <a:xfrm>
            <a:off x="4800600" y="4343400"/>
            <a:ext cx="12954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1" dirty="0">
                <a:solidFill>
                  <a:srgbClr val="FFFF00"/>
                </a:solidFill>
                <a:latin typeface="VNI-Times" charset="0"/>
              </a:rPr>
              <a:t>Ngaøy</a:t>
            </a:r>
            <a:endParaRPr sz="3200" b="1" i="1" dirty="0">
              <a:solidFill>
                <a:srgbClr val="FFFF00"/>
              </a:solidFill>
              <a:latin typeface="VNI-Times" charset="0"/>
            </a:endParaRPr>
          </a:p>
        </p:txBody>
      </p:sp>
      <p:sp>
        <p:nvSpPr>
          <p:cNvPr id="32775" name="Text Box 7"/>
          <p:cNvSpPr txBox="1"/>
          <p:nvPr/>
        </p:nvSpPr>
        <p:spPr>
          <a:xfrm>
            <a:off x="1143000" y="4514850"/>
            <a:ext cx="1143000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1800" b="1" dirty="0">
                <a:solidFill>
                  <a:srgbClr val="FFFFFF"/>
                </a:solidFill>
                <a:latin typeface="VNI-Times" charset="0"/>
              </a:rPr>
              <a:t>Cöïc Nam</a:t>
            </a:r>
            <a:endParaRPr sz="1800" b="1" dirty="0">
              <a:solidFill>
                <a:srgbClr val="FFFFFF"/>
              </a:solidFill>
              <a:latin typeface="VNI-Times" charset="0"/>
            </a:endParaRPr>
          </a:p>
        </p:txBody>
      </p:sp>
      <p:sp>
        <p:nvSpPr>
          <p:cNvPr id="32776" name="Text Box 8"/>
          <p:cNvSpPr txBox="1"/>
          <p:nvPr/>
        </p:nvSpPr>
        <p:spPr>
          <a:xfrm>
            <a:off x="8077200" y="4057650"/>
            <a:ext cx="1295400" cy="78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1800" b="1" dirty="0">
                <a:solidFill>
                  <a:srgbClr val="FFFF00"/>
                </a:solidFill>
                <a:latin typeface="Arial" panose="020B0604020202020204" pitchFamily="34" charset="0"/>
              </a:rPr>
              <a:t>Mặt Trời</a:t>
            </a:r>
            <a:endParaRPr sz="18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sz="1800" b="1" dirty="0">
              <a:solidFill>
                <a:srgbClr val="FFFFFF"/>
              </a:solidFill>
              <a:latin typeface="VNI-Times" charset="0"/>
            </a:endParaRPr>
          </a:p>
        </p:txBody>
      </p:sp>
      <p:sp>
        <p:nvSpPr>
          <p:cNvPr id="32777" name="Text Box 9"/>
          <p:cNvSpPr txBox="1"/>
          <p:nvPr/>
        </p:nvSpPr>
        <p:spPr>
          <a:xfrm>
            <a:off x="1295400" y="4743450"/>
            <a:ext cx="49530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sz="2400" b="1" dirty="0">
                <a:solidFill>
                  <a:srgbClr val="FF0000"/>
                </a:solidFill>
                <a:latin typeface="Arial" panose="020B0604020202020204" pitchFamily="34" charset="0"/>
              </a:rPr>
              <a:t>Hiện tượng ngày và đêm</a:t>
            </a:r>
            <a:endParaRPr lang="vi-VN" altLang="x-none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2400" b="1" dirty="0">
              <a:solidFill>
                <a:srgbClr val="FFFFFF"/>
              </a:solidFill>
              <a:latin typeface="VNI-Times" charset="0"/>
            </a:endParaRPr>
          </a:p>
        </p:txBody>
      </p:sp>
      <p:sp>
        <p:nvSpPr>
          <p:cNvPr id="32778" name="Text Box 10"/>
          <p:cNvSpPr txBox="1"/>
          <p:nvPr/>
        </p:nvSpPr>
        <p:spPr>
          <a:xfrm>
            <a:off x="2590800" y="2591991"/>
            <a:ext cx="13716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2400" b="1" dirty="0">
                <a:solidFill>
                  <a:srgbClr val="FFFF00"/>
                </a:solidFill>
                <a:latin typeface="VNI-Times" charset="0"/>
              </a:rPr>
              <a:t>Traùi Ñaát</a:t>
            </a:r>
            <a:endParaRPr sz="2400" b="1" dirty="0">
              <a:solidFill>
                <a:srgbClr val="FFFF00"/>
              </a:solidFill>
              <a:latin typeface="VNI-Times" charset="0"/>
            </a:endParaRPr>
          </a:p>
        </p:txBody>
      </p:sp>
      <p:sp>
        <p:nvSpPr>
          <p:cNvPr id="32779" name="Rectangle 11"/>
          <p:cNvSpPr/>
          <p:nvPr/>
        </p:nvSpPr>
        <p:spPr>
          <a:xfrm>
            <a:off x="609600" y="342900"/>
            <a:ext cx="7620000" cy="685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vi-VN" altLang="x-none" sz="3600" b="1" dirty="0">
                <a:solidFill>
                  <a:srgbClr val="FFFF00"/>
                </a:solidFill>
                <a:latin typeface="Arial" panose="020B0604020202020204" pitchFamily="34" charset="0"/>
              </a:rPr>
              <a:t>Giả sử Trái Đất đứng yên? </a:t>
            </a:r>
            <a:endParaRPr lang="vi-VN" altLang="x-none" sz="36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endParaRPr sz="3600" dirty="0">
              <a:solidFill>
                <a:srgbClr val="FFFF00"/>
              </a:solidFill>
              <a:latin typeface="VNI-Times" charset="0"/>
            </a:endParaRPr>
          </a:p>
        </p:txBody>
      </p:sp>
      <p:pic>
        <p:nvPicPr>
          <p:cNvPr id="32780" name="Picture 12" descr="ngaydem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0100"/>
            <a:ext cx="6477000" cy="3943350"/>
          </a:xfrm>
          <a:prstGeom prst="rect">
            <a:avLst/>
          </a:prstGeom>
          <a:noFill/>
          <a:ln w="381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2781" name="Line 13"/>
          <p:cNvSpPr/>
          <p:nvPr/>
        </p:nvSpPr>
        <p:spPr>
          <a:xfrm flipH="1">
            <a:off x="4038600" y="3829050"/>
            <a:ext cx="3886200" cy="5715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32782" name="Line 14"/>
          <p:cNvSpPr/>
          <p:nvPr/>
        </p:nvSpPr>
        <p:spPr>
          <a:xfrm flipH="1">
            <a:off x="5715000" y="3600450"/>
            <a:ext cx="2286000" cy="285750"/>
          </a:xfrm>
          <a:prstGeom prst="line">
            <a:avLst/>
          </a:prstGeom>
          <a:ln w="57150" cap="flat" cmpd="sng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32783" name="Line 15"/>
          <p:cNvSpPr/>
          <p:nvPr/>
        </p:nvSpPr>
        <p:spPr>
          <a:xfrm flipH="1" flipV="1">
            <a:off x="5715000" y="2000250"/>
            <a:ext cx="2209800" cy="4572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32784" name="Line 16"/>
          <p:cNvSpPr/>
          <p:nvPr/>
        </p:nvSpPr>
        <p:spPr>
          <a:xfrm flipH="1" flipV="1">
            <a:off x="4572000" y="1200150"/>
            <a:ext cx="3352800" cy="10287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32785" name="Line 17"/>
          <p:cNvSpPr/>
          <p:nvPr/>
        </p:nvSpPr>
        <p:spPr>
          <a:xfrm flipH="1">
            <a:off x="6172200" y="3143250"/>
            <a:ext cx="1752600" cy="57150"/>
          </a:xfrm>
          <a:prstGeom prst="line">
            <a:avLst/>
          </a:prstGeom>
          <a:ln w="57150" cap="flat" cmpd="sng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32786" name="Line 18"/>
          <p:cNvSpPr/>
          <p:nvPr/>
        </p:nvSpPr>
        <p:spPr>
          <a:xfrm flipH="1" flipV="1">
            <a:off x="6096000" y="2686050"/>
            <a:ext cx="1905000" cy="57150"/>
          </a:xfrm>
          <a:prstGeom prst="line">
            <a:avLst/>
          </a:prstGeom>
          <a:ln w="57150" cap="flat" cmpd="sng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202771" name="AutoShape 19"/>
          <p:cNvSpPr>
            <a:spLocks noChangeArrowheads="1"/>
          </p:cNvSpPr>
          <p:nvPr/>
        </p:nvSpPr>
        <p:spPr bwMode="auto">
          <a:xfrm>
            <a:off x="609600" y="2457450"/>
            <a:ext cx="304800" cy="342900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2772" name="AutoShape 20"/>
          <p:cNvSpPr>
            <a:spLocks noChangeArrowheads="1"/>
          </p:cNvSpPr>
          <p:nvPr/>
        </p:nvSpPr>
        <p:spPr bwMode="auto">
          <a:xfrm>
            <a:off x="381000" y="3086100"/>
            <a:ext cx="304800" cy="342900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2773" name="AutoShape 21"/>
          <p:cNvSpPr>
            <a:spLocks noChangeArrowheads="1"/>
          </p:cNvSpPr>
          <p:nvPr/>
        </p:nvSpPr>
        <p:spPr bwMode="auto">
          <a:xfrm>
            <a:off x="1295400" y="1200150"/>
            <a:ext cx="304800" cy="342900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2774" name="AutoShape 22"/>
          <p:cNvSpPr>
            <a:spLocks noChangeArrowheads="1"/>
          </p:cNvSpPr>
          <p:nvPr/>
        </p:nvSpPr>
        <p:spPr bwMode="auto">
          <a:xfrm>
            <a:off x="533400" y="3771900"/>
            <a:ext cx="304800" cy="342900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1000125"/>
            <a:ext cx="9144000" cy="514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u="sng" noProof="0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CHUYỂN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 TỰ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QUAY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QUANH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TRỤC: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defRPr/>
            </a:pP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9699" name="Text Box 3"/>
          <p:cNvSpPr txBox="1"/>
          <p:nvPr/>
        </p:nvSpPr>
        <p:spPr>
          <a:xfrm>
            <a:off x="152400" y="114300"/>
            <a:ext cx="8839200" cy="107721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II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r>
              <a:rPr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CHUYỂN </a:t>
            </a:r>
            <a:r>
              <a:rPr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ĐỘNG </a:t>
            </a:r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TỰ QUAY QUANH TRỤC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ỦA </a:t>
            </a:r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TRÁI ĐẤT VÀ CÁC HỆ </a:t>
            </a:r>
            <a:r>
              <a:rPr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QUẢ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1748" name="Picture 6" descr="book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7620000" y="4000500"/>
            <a:ext cx="1371600" cy="106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0536" name="Text Box 8"/>
          <p:cNvSpPr txBox="1"/>
          <p:nvPr/>
        </p:nvSpPr>
        <p:spPr>
          <a:xfrm>
            <a:off x="38100" y="1555005"/>
            <a:ext cx="9296400" cy="1815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  <a:r>
              <a:rPr sz="3200" b="1" u="sng" dirty="0">
                <a:solidFill>
                  <a:srgbClr val="FF0000"/>
                </a:solidFill>
                <a:latin typeface="Arial" panose="020B0604020202020204" pitchFamily="34" charset="0"/>
              </a:rPr>
              <a:t>HỆ QUẢ SỰ 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CHUYỂN </a:t>
            </a:r>
            <a:r>
              <a:rPr sz="32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sz="3200" b="1" u="sng" dirty="0">
                <a:solidFill>
                  <a:srgbClr val="FF0000"/>
                </a:solidFill>
                <a:latin typeface="Arial" panose="020B0604020202020204" pitchFamily="34" charset="0"/>
              </a:rPr>
              <a:t>ĐỘNG TỰ QUAY QUANH TRỤC CỦA TRÁI ĐẤT:</a:t>
            </a:r>
            <a:endParaRPr sz="3200" b="1" u="sng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200" b="1" u="sng" dirty="0">
              <a:solidFill>
                <a:srgbClr val="FF0000"/>
              </a:solidFill>
              <a:latin typeface="VNI-Souvir" pitchFamily="2" charset="0"/>
            </a:endParaRPr>
          </a:p>
        </p:txBody>
      </p:sp>
      <p:sp>
        <p:nvSpPr>
          <p:cNvPr id="26630" name="Rectangle 5"/>
          <p:cNvSpPr/>
          <p:nvPr/>
        </p:nvSpPr>
        <p:spPr>
          <a:xfrm>
            <a:off x="228600" y="3371850"/>
            <a:ext cx="8915400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x-none" sz="3200" b="1" dirty="0">
                <a:solidFill>
                  <a:srgbClr val="000099"/>
                </a:solidFill>
                <a:latin typeface="Arial" panose="020B0604020202020204" pitchFamily="34" charset="0"/>
              </a:rPr>
              <a:t>Do Trái Đất tự quay quanh trục từ Tây sang Đông nên khắp mọi nơi trên Trái Đất đều lần lượt có ngày và đêm</a:t>
            </a:r>
            <a:r>
              <a:rPr lang="vi-VN" altLang="x-none" sz="3200" b="1" dirty="0">
                <a:latin typeface="Arial" panose="020B0604020202020204" pitchFamily="34" charset="0"/>
              </a:rPr>
              <a:t>.</a:t>
            </a:r>
            <a:endParaRPr lang="vi-VN" altLang="x-none" sz="3200" b="1" dirty="0">
              <a:latin typeface="Arial" panose="020B0604020202020204" pitchFamily="34" charset="0"/>
            </a:endParaRPr>
          </a:p>
        </p:txBody>
      </p:sp>
      <p:sp>
        <p:nvSpPr>
          <p:cNvPr id="29703" name="Text Box 9"/>
          <p:cNvSpPr txBox="1"/>
          <p:nvPr/>
        </p:nvSpPr>
        <p:spPr>
          <a:xfrm>
            <a:off x="0" y="2628900"/>
            <a:ext cx="89154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dirty="0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vi-VN" altLang="x-none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  <a:r>
              <a:rPr lang="en-US" altLang="x-none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Sự</a:t>
            </a:r>
            <a:r>
              <a:rPr lang="en-US" altLang="x-none" sz="32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x-none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luân</a:t>
            </a:r>
            <a:r>
              <a:rPr lang="en-US" altLang="x-none" sz="32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x-none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phiên</a:t>
            </a:r>
            <a:r>
              <a:rPr lang="en-US" altLang="x-none" sz="32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altLang="x-none" sz="32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ngày đêm </a:t>
            </a:r>
            <a:endParaRPr lang="vi-VN" altLang="x-none" sz="3200" b="1" u="sng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3200" b="1" dirty="0">
              <a:solidFill>
                <a:srgbClr val="FF0000"/>
              </a:solidFill>
              <a:latin typeface="VNI-Var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5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9699" grpId="0"/>
      <p:bldP spid="150536" grpId="0"/>
      <p:bldP spid="26630" grpId="0"/>
      <p:bldP spid="297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652" y="-251151"/>
            <a:ext cx="8919628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2. HỆ QUẢ </a:t>
            </a:r>
            <a:r>
              <a:rPr lang="en-US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CHUYỂN</a:t>
            </a:r>
            <a:r>
              <a:rPr lang="en-US" sz="2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 ĐỘNG TỰ QUAY QUANH TRỤC CỦA TRÁI ĐẤT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1" y="433652"/>
            <a:ext cx="919386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4525766"/>
            <a:ext cx="5270376" cy="377026"/>
          </a:xfrm>
          <a:prstGeom prst="rect">
            <a:avLst/>
          </a:prstGeom>
          <a:solidFill>
            <a:srgbClr val="FFFF00"/>
          </a:solidFill>
          <a:ln>
            <a:solidFill>
              <a:srgbClr val="4F227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6.4.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021" y="736714"/>
            <a:ext cx="5172659" cy="366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7104</Words>
  <Application>WPS Presentation</Application>
  <PresentationFormat>On-screen Show (16:9)</PresentationFormat>
  <Paragraphs>480</Paragraphs>
  <Slides>39</Slides>
  <Notes>13</Notes>
  <HiddenSlides>0</HiddenSlides>
  <MMClips>4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7" baseType="lpstr">
      <vt:lpstr>Arial</vt:lpstr>
      <vt:lpstr>SimSun</vt:lpstr>
      <vt:lpstr>Wingdings</vt:lpstr>
      <vt:lpstr>Times New Roman</vt:lpstr>
      <vt:lpstr>VNI-Times</vt:lpstr>
      <vt:lpstr>Segoe Print</vt:lpstr>
      <vt:lpstr>VNI-Avo</vt:lpstr>
      <vt:lpstr>VNI-Souvir</vt:lpstr>
      <vt:lpstr>VNI-Vari</vt:lpstr>
      <vt:lpstr>Microsoft YaHei</vt:lpstr>
      <vt:lpstr>Arial Unicode MS</vt:lpstr>
      <vt:lpstr>Calibri</vt:lpstr>
      <vt:lpstr>VNI-Bodon-Poster</vt:lpstr>
      <vt:lpstr>VNI-Helve-Condense</vt:lpstr>
      <vt:lpstr>VNI-Cooper</vt:lpstr>
      <vt:lpstr>Verdana</vt:lpstr>
      <vt:lpstr>VNI-Jamai</vt:lpstr>
      <vt:lpstr>Office Theme</vt:lpstr>
      <vt:lpstr>PowerPoint 演示文稿</vt:lpstr>
      <vt:lpstr>PowerPoint 演示文稿</vt:lpstr>
      <vt:lpstr>PowerPoint 演示文稿</vt:lpstr>
      <vt:lpstr>PowerPoint 演示文稿</vt:lpstr>
      <vt:lpstr>Video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134</cp:revision>
  <dcterms:created xsi:type="dcterms:W3CDTF">2021-08-12T13:33:00Z</dcterms:created>
  <dcterms:modified xsi:type="dcterms:W3CDTF">2021-11-20T09:24:49Z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2F00C15E54A5445482BD742C0C5B212F</vt:lpwstr>
  </property>
  <property fmtid="{D5CDD505-2E9C-101B-9397-08002B2CF9AE}" pid="3" name="KSOProductBuildVer">
    <vt:lpwstr>2057-11.2.0.10351</vt:lpwstr>
  </property>
</Properties>
</file>