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470" r:id="rId2"/>
    <p:sldId id="510" r:id="rId3"/>
    <p:sldId id="523" r:id="rId4"/>
    <p:sldId id="524" r:id="rId5"/>
    <p:sldId id="516" r:id="rId6"/>
    <p:sldId id="525" r:id="rId7"/>
    <p:sldId id="529" r:id="rId8"/>
    <p:sldId id="526" r:id="rId9"/>
    <p:sldId id="530" r:id="rId10"/>
    <p:sldId id="527" r:id="rId11"/>
    <p:sldId id="531" r:id="rId12"/>
    <p:sldId id="528" r:id="rId13"/>
    <p:sldId id="532" r:id="rId14"/>
    <p:sldId id="533" r:id="rId15"/>
    <p:sldId id="534" r:id="rId16"/>
    <p:sldId id="535" r:id="rId17"/>
    <p:sldId id="483" r:id="rId18"/>
    <p:sldId id="536" r:id="rId19"/>
    <p:sldId id="538" r:id="rId20"/>
    <p:sldId id="537" r:id="rId21"/>
    <p:sldId id="539" r:id="rId22"/>
    <p:sldId id="297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478E7E"/>
    <a:srgbClr val="539568"/>
    <a:srgbClr val="60AD62"/>
    <a:srgbClr val="F8FDFF"/>
    <a:srgbClr val="3FAC95"/>
    <a:srgbClr val="61AD61"/>
    <a:srgbClr val="EDFFFF"/>
    <a:srgbClr val="D81B03"/>
    <a:srgbClr val="FEF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65" autoAdjust="0"/>
    <p:restoredTop sz="94660"/>
  </p:normalViewPr>
  <p:slideViewPr>
    <p:cSldViewPr snapToGrid="0">
      <p:cViewPr>
        <p:scale>
          <a:sx n="55" d="100"/>
          <a:sy n="55" d="100"/>
        </p:scale>
        <p:origin x="-1104" y="-438"/>
      </p:cViewPr>
      <p:guideLst>
        <p:guide orient="horz" pos="21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214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16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24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06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83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83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0930" y="33346"/>
            <a:ext cx="1034051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 GIÁO DỤC VÀ ĐÀO TẠO QUẬN GÒ VẤP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875" y="723112"/>
            <a:ext cx="11639006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TRẢI NGHIỆM HƯỚNG NGHIỆP LỚP 6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5745" y="1473242"/>
            <a:ext cx="10340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 ĐỀ 3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XÂY DỰNG TÌNH BẠN, TÌNH THẦY TRÒ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459" r="-1680"/>
          <a:stretch/>
        </p:blipFill>
        <p:spPr>
          <a:xfrm>
            <a:off x="4255536" y="2767816"/>
            <a:ext cx="3921683" cy="3947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1963D8A0-B725-C748-8EF1-C6F1342FB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4" t="40808" r="25757" b="21818"/>
          <a:stretch/>
        </p:blipFill>
        <p:spPr>
          <a:xfrm>
            <a:off x="643466" y="793630"/>
            <a:ext cx="10905067" cy="5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2314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643468"/>
            <a:ext cx="10905066" cy="55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9716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9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1BA8C6FD-DB64-0D46-A62D-E1980B3C2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9" t="24444" r="25505" b="45657"/>
          <a:stretch/>
        </p:blipFill>
        <p:spPr>
          <a:xfrm>
            <a:off x="643467" y="1168577"/>
            <a:ext cx="10905066" cy="45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1273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62543" y="3658983"/>
            <a:ext cx="79644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+mn-ea"/>
              </a:rPr>
              <a:t>ỨNG XỬ ĐÚNG MỰC VỚI THẦY CÔ</a:t>
            </a:r>
            <a:endParaRPr lang="zh-CN" altLang="en-US" sz="4400" b="1" spc="600" dirty="0">
              <a:solidFill>
                <a:srgbClr val="00339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F966EC6-03CF-7949-9A99-C7F57C4DD671}"/>
              </a:ext>
            </a:extLst>
          </p:cNvPr>
          <p:cNvSpPr/>
          <p:nvPr/>
        </p:nvSpPr>
        <p:spPr>
          <a:xfrm>
            <a:off x="4324865" y="2309331"/>
            <a:ext cx="3039762" cy="889686"/>
          </a:xfrm>
          <a:prstGeom prst="rect">
            <a:avLst/>
          </a:prstGeom>
          <a:solidFill>
            <a:srgbClr val="539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x-none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450820-347D-4874-8AEB-DE4DE5B05419}"/>
              </a:ext>
            </a:extLst>
          </p:cNvPr>
          <p:cNvSpPr/>
          <p:nvPr/>
        </p:nvSpPr>
        <p:spPr>
          <a:xfrm>
            <a:off x="1317170" y="171536"/>
            <a:ext cx="10543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D81B0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 ĐỀ 3: XÂY DỰNG TÌNH BẠN THẦY TRÒ </a:t>
            </a:r>
            <a:endParaRPr lang="en-US" sz="3600" b="1" dirty="0">
              <a:solidFill>
                <a:srgbClr val="D81B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6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9410D6FF-1721-DD4C-8732-96FBE02EC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15758" r="26515" b="27677"/>
          <a:stretch/>
        </p:blipFill>
        <p:spPr>
          <a:xfrm>
            <a:off x="477012" y="643467"/>
            <a:ext cx="1123797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1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6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77012" y="480060"/>
            <a:ext cx="11237976" cy="5449557"/>
            <a:chOff x="477012" y="480060"/>
            <a:chExt cx="11237976" cy="544955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12" y="480060"/>
              <a:ext cx="11237976" cy="418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12" y="4558017"/>
              <a:ext cx="11186217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028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6"/>
          <p:cNvSpPr>
            <a:spLocks noChangeArrowheads="1"/>
          </p:cNvSpPr>
          <p:nvPr/>
        </p:nvSpPr>
        <p:spPr bwMode="auto">
          <a:xfrm>
            <a:off x="943570" y="1569581"/>
            <a:ext cx="4684859" cy="2808826"/>
          </a:xfrm>
          <a:prstGeom prst="rect">
            <a:avLst/>
          </a:prstGeom>
          <a:solidFill>
            <a:srgbClr val="478E7E"/>
          </a:solidFill>
          <a:ln w="19050">
            <a:noFill/>
            <a:miter lim="800000"/>
          </a:ln>
        </p:spPr>
        <p:txBody>
          <a:bodyPr anchor="ctr"/>
          <a:lstStyle/>
          <a:p>
            <a:pPr algn="just">
              <a:buFont typeface="Arial" panose="020B0604020202020204" pitchFamily="34" charset="0"/>
              <a:buNone/>
            </a:pPr>
            <a:r>
              <a:rPr lang="vi-VN" altLang="zh-CN" sz="2800" dirty="0">
                <a:solidFill>
                  <a:schemeClr val="bg1"/>
                </a:solidFill>
                <a:latin typeface="Calibri" panose="020F0502020204030204" pitchFamily="34" charset="0"/>
                <a:ea typeface="字魂35号-经典雅黑" panose="02000000000000000000" pitchFamily="2" charset="-122"/>
                <a:cs typeface="Calibri" panose="020F0502020204030204" pitchFamily="34" charset="0"/>
              </a:rPr>
              <a:t>Trong giờ SHL, thầy cô hỏi em về việc quên sách vở hoặc đồ dùng học tập em sẽ ứng xử ntn? </a:t>
            </a:r>
            <a:endParaRPr lang="zh-CN" altLang="en-US" sz="2800" dirty="0">
              <a:solidFill>
                <a:schemeClr val="bg1"/>
              </a:solidFill>
              <a:latin typeface="Calibri" panose="020F0502020204030204" pitchFamily="34" charset="0"/>
              <a:ea typeface="字魂35号-经典雅黑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" name="矩形 23"/>
          <p:cNvSpPr>
            <a:spLocks noChangeArrowheads="1"/>
          </p:cNvSpPr>
          <p:nvPr/>
        </p:nvSpPr>
        <p:spPr bwMode="auto">
          <a:xfrm>
            <a:off x="6403126" y="1582784"/>
            <a:ext cx="4684859" cy="2808826"/>
          </a:xfrm>
          <a:prstGeom prst="rect">
            <a:avLst/>
          </a:prstGeom>
          <a:solidFill>
            <a:srgbClr val="478E7E"/>
          </a:solidFill>
          <a:ln w="19050">
            <a:noFill/>
            <a:miter lim="800000"/>
          </a:ln>
        </p:spPr>
        <p:txBody>
          <a:bodyPr anchor="ctr"/>
          <a:lstStyle/>
          <a:p>
            <a:pPr algn="just">
              <a:buFont typeface="Arial" panose="020B0604020202020204" pitchFamily="34" charset="0"/>
              <a:buNone/>
            </a:pPr>
            <a:r>
              <a:rPr lang="vi-VN" altLang="zh-CN" sz="2800" dirty="0">
                <a:solidFill>
                  <a:schemeClr val="bg1"/>
                </a:solidFill>
                <a:latin typeface="Calibri" panose="020F0502020204030204" pitchFamily="34" charset="0"/>
                <a:ea typeface="字魂35号-经典雅黑" panose="02000000000000000000" pitchFamily="2" charset="-122"/>
                <a:cs typeface="Calibri" panose="020F0502020204030204" pitchFamily="34" charset="0"/>
              </a:rPr>
              <a:t>Khi thầy cô phạt nhưng em cho là mình bị hiểu nhầm, em sẽ ứng xử ntn?</a:t>
            </a:r>
            <a:endParaRPr lang="zh-CN" altLang="en-US" sz="2800" dirty="0">
              <a:solidFill>
                <a:schemeClr val="bg1"/>
              </a:solidFill>
              <a:latin typeface="Calibri" panose="020F0502020204030204" pitchFamily="34" charset="0"/>
              <a:ea typeface="字魂35号-经典雅黑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05935" y="524510"/>
            <a:ext cx="3860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srgbClr val="478E7E"/>
                </a:solidFill>
                <a:uFillTx/>
                <a:latin typeface="Montserrat SemiBold" panose="00000700000000000000" charset="0"/>
                <a:ea typeface="字魂52号-阿开漫画体" panose="00000500000000000000" pitchFamily="2" charset="-122"/>
                <a:cs typeface="Montserrat SemiBold" panose="00000700000000000000" charset="0"/>
                <a:sym typeface="+mn-ea"/>
              </a:rPr>
              <a:t>BÀI TẬP</a:t>
            </a:r>
            <a:endParaRPr lang="zh-CN" altLang="en-US" sz="3200" spc="600" dirty="0">
              <a:solidFill>
                <a:srgbClr val="478E7E"/>
              </a:solidFill>
              <a:uFillTx/>
              <a:latin typeface="Montserrat SemiBold" panose="00000700000000000000" charset="0"/>
              <a:ea typeface="字魂52号-阿开漫画体" panose="00000500000000000000" pitchFamily="2" charset="-122"/>
              <a:cs typeface="Montserrat SemiBold" panose="00000700000000000000" charset="0"/>
              <a:sym typeface="+mn-ea"/>
            </a:endParaRPr>
          </a:p>
        </p:txBody>
      </p:sp>
      <p:grpSp>
        <p:nvGrpSpPr>
          <p:cNvPr id="19" name="组合 2">
            <a:extLst>
              <a:ext uri="{FF2B5EF4-FFF2-40B4-BE49-F238E27FC236}">
                <a16:creationId xmlns:a16="http://schemas.microsoft.com/office/drawing/2014/main" xmlns="" id="{871EF955-4F0E-5C4D-BCEE-DA9FE9EDC3F1}"/>
              </a:ext>
            </a:extLst>
          </p:cNvPr>
          <p:cNvGrpSpPr/>
          <p:nvPr/>
        </p:nvGrpSpPr>
        <p:grpSpPr>
          <a:xfrm>
            <a:off x="4186929" y="4434341"/>
            <a:ext cx="3818141" cy="2357594"/>
            <a:chOff x="4186930" y="2722707"/>
            <a:chExt cx="3818141" cy="2357594"/>
          </a:xfrm>
          <a:solidFill>
            <a:srgbClr val="478E7E"/>
          </a:solidFill>
        </p:grpSpPr>
        <p:grpSp>
          <p:nvGrpSpPr>
            <p:cNvPr id="20" name="组合 4">
              <a:extLst>
                <a:ext uri="{FF2B5EF4-FFF2-40B4-BE49-F238E27FC236}">
                  <a16:creationId xmlns:a16="http://schemas.microsoft.com/office/drawing/2014/main" xmlns="" id="{847CC4D2-720C-774C-90E4-57A41472CE11}"/>
                </a:ext>
              </a:extLst>
            </p:cNvPr>
            <p:cNvGrpSpPr/>
            <p:nvPr/>
          </p:nvGrpSpPr>
          <p:grpSpPr>
            <a:xfrm>
              <a:off x="5340370" y="2722707"/>
              <a:ext cx="1515797" cy="2357594"/>
              <a:chOff x="5428820" y="2860384"/>
              <a:chExt cx="398987" cy="620565"/>
            </a:xfrm>
            <a:grpFill/>
          </p:grpSpPr>
          <p:sp>
            <p:nvSpPr>
              <p:cNvPr id="49" name="Oval 18">
                <a:extLst>
                  <a:ext uri="{FF2B5EF4-FFF2-40B4-BE49-F238E27FC236}">
                    <a16:creationId xmlns:a16="http://schemas.microsoft.com/office/drawing/2014/main" xmlns="" id="{9C8B17FA-1DFE-8B49-8136-31E87AAE1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643" y="2860384"/>
                <a:ext cx="247343" cy="24807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50" name="Freeform 19">
                <a:extLst>
                  <a:ext uri="{FF2B5EF4-FFF2-40B4-BE49-F238E27FC236}">
                    <a16:creationId xmlns:a16="http://schemas.microsoft.com/office/drawing/2014/main" xmlns="" id="{BF703925-F653-064F-96C4-57053A15587E}"/>
                  </a:ext>
                </a:extLst>
              </p:cNvPr>
              <p:cNvSpPr/>
              <p:nvPr/>
            </p:nvSpPr>
            <p:spPr bwMode="auto">
              <a:xfrm>
                <a:off x="5428820" y="3128338"/>
                <a:ext cx="398987" cy="352611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51" name="Freeform 20">
                <a:extLst>
                  <a:ext uri="{FF2B5EF4-FFF2-40B4-BE49-F238E27FC236}">
                    <a16:creationId xmlns:a16="http://schemas.microsoft.com/office/drawing/2014/main" xmlns="" id="{021F0FFC-F362-3640-9735-5645E8ECCB80}"/>
                  </a:ext>
                </a:extLst>
              </p:cNvPr>
              <p:cNvSpPr/>
              <p:nvPr/>
            </p:nvSpPr>
            <p:spPr bwMode="auto">
              <a:xfrm>
                <a:off x="5609174" y="3116560"/>
                <a:ext cx="39752" cy="23556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52" name="Freeform 21">
                <a:extLst>
                  <a:ext uri="{FF2B5EF4-FFF2-40B4-BE49-F238E27FC236}">
                    <a16:creationId xmlns:a16="http://schemas.microsoft.com/office/drawing/2014/main" xmlns="" id="{4F1C092F-4F59-BB49-98DA-3334D89418C7}"/>
                  </a:ext>
                </a:extLst>
              </p:cNvPr>
              <p:cNvSpPr/>
              <p:nvPr/>
            </p:nvSpPr>
            <p:spPr bwMode="auto">
              <a:xfrm>
                <a:off x="5606230" y="3143798"/>
                <a:ext cx="44168" cy="60363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grpSp>
          <p:nvGrpSpPr>
            <p:cNvPr id="21" name="组合 5">
              <a:extLst>
                <a:ext uri="{FF2B5EF4-FFF2-40B4-BE49-F238E27FC236}">
                  <a16:creationId xmlns:a16="http://schemas.microsoft.com/office/drawing/2014/main" xmlns="" id="{97EAD0D8-BC84-224C-A6B1-AA0BE6E3C9E7}"/>
                </a:ext>
              </a:extLst>
            </p:cNvPr>
            <p:cNvGrpSpPr/>
            <p:nvPr/>
          </p:nvGrpSpPr>
          <p:grpSpPr>
            <a:xfrm>
              <a:off x="4697134" y="3075086"/>
              <a:ext cx="920107" cy="1767498"/>
              <a:chOff x="4227178" y="2344249"/>
              <a:chExt cx="920107" cy="1767498"/>
            </a:xfrm>
            <a:grpFill/>
          </p:grpSpPr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xmlns="" id="{ADF80D00-8241-FA4B-819B-CD3306FE97AB}"/>
                  </a:ext>
                </a:extLst>
              </p:cNvPr>
              <p:cNvSpPr/>
              <p:nvPr/>
            </p:nvSpPr>
            <p:spPr bwMode="auto">
              <a:xfrm>
                <a:off x="4730580" y="3155286"/>
                <a:ext cx="125849" cy="170599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xmlns="" id="{55B156AD-CC90-1944-981C-7B850D5A2721}"/>
                  </a:ext>
                </a:extLst>
              </p:cNvPr>
              <p:cNvSpPr/>
              <p:nvPr/>
            </p:nvSpPr>
            <p:spPr bwMode="auto">
              <a:xfrm>
                <a:off x="4227178" y="3110537"/>
                <a:ext cx="819427" cy="1001210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47" name="Freeform 24">
                <a:extLst>
                  <a:ext uri="{FF2B5EF4-FFF2-40B4-BE49-F238E27FC236}">
                    <a16:creationId xmlns:a16="http://schemas.microsoft.com/office/drawing/2014/main" xmlns="" id="{34BC96EF-6841-1543-B45D-81195385785B}"/>
                  </a:ext>
                </a:extLst>
              </p:cNvPr>
              <p:cNvSpPr/>
              <p:nvPr/>
            </p:nvSpPr>
            <p:spPr bwMode="auto">
              <a:xfrm>
                <a:off x="4741768" y="3074183"/>
                <a:ext cx="109073" cy="7271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48" name="Oval 25">
                <a:extLst>
                  <a:ext uri="{FF2B5EF4-FFF2-40B4-BE49-F238E27FC236}">
                    <a16:creationId xmlns:a16="http://schemas.microsoft.com/office/drawing/2014/main" xmlns="" id="{09DE9A31-ED6A-8147-A1EA-60182B225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727" y="2344249"/>
                <a:ext cx="707558" cy="7103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grpSp>
          <p:nvGrpSpPr>
            <p:cNvPr id="22" name="组合 6">
              <a:extLst>
                <a:ext uri="{FF2B5EF4-FFF2-40B4-BE49-F238E27FC236}">
                  <a16:creationId xmlns:a16="http://schemas.microsoft.com/office/drawing/2014/main" xmlns="" id="{47C12625-EF6A-3947-B55A-8083DE85F8D5}"/>
                </a:ext>
              </a:extLst>
            </p:cNvPr>
            <p:cNvGrpSpPr/>
            <p:nvPr/>
          </p:nvGrpSpPr>
          <p:grpSpPr>
            <a:xfrm>
              <a:off x="6579299" y="3075086"/>
              <a:ext cx="920107" cy="1767498"/>
              <a:chOff x="6109343" y="2344249"/>
              <a:chExt cx="920107" cy="1767498"/>
            </a:xfrm>
            <a:grpFill/>
          </p:grpSpPr>
          <p:sp>
            <p:nvSpPr>
              <p:cNvPr id="41" name="Freeform 26">
                <a:extLst>
                  <a:ext uri="{FF2B5EF4-FFF2-40B4-BE49-F238E27FC236}">
                    <a16:creationId xmlns:a16="http://schemas.microsoft.com/office/drawing/2014/main" xmlns="" id="{00B7757A-F3D3-7C42-9BC3-1A371A354580}"/>
                  </a:ext>
                </a:extLst>
              </p:cNvPr>
              <p:cNvSpPr/>
              <p:nvPr/>
            </p:nvSpPr>
            <p:spPr bwMode="auto">
              <a:xfrm>
                <a:off x="6411384" y="3074183"/>
                <a:ext cx="109073" cy="7271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42" name="Freeform 27">
                <a:extLst>
                  <a:ext uri="{FF2B5EF4-FFF2-40B4-BE49-F238E27FC236}">
                    <a16:creationId xmlns:a16="http://schemas.microsoft.com/office/drawing/2014/main" xmlns="" id="{80BCB9F8-7E00-EA4D-B783-EECDB1447D75}"/>
                  </a:ext>
                </a:extLst>
              </p:cNvPr>
              <p:cNvSpPr/>
              <p:nvPr/>
            </p:nvSpPr>
            <p:spPr bwMode="auto">
              <a:xfrm>
                <a:off x="6400195" y="3155286"/>
                <a:ext cx="125849" cy="170599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43" name="Oval 28">
                <a:extLst>
                  <a:ext uri="{FF2B5EF4-FFF2-40B4-BE49-F238E27FC236}">
                    <a16:creationId xmlns:a16="http://schemas.microsoft.com/office/drawing/2014/main" xmlns="" id="{E60C23AF-0AA3-EA4E-AD53-7AC96ACF5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9343" y="2344249"/>
                <a:ext cx="710355" cy="7103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44" name="Freeform 29">
                <a:extLst>
                  <a:ext uri="{FF2B5EF4-FFF2-40B4-BE49-F238E27FC236}">
                    <a16:creationId xmlns:a16="http://schemas.microsoft.com/office/drawing/2014/main" xmlns="" id="{FBFAD206-4685-D141-8390-853F4FD96518}"/>
                  </a:ext>
                </a:extLst>
              </p:cNvPr>
              <p:cNvSpPr/>
              <p:nvPr/>
            </p:nvSpPr>
            <p:spPr bwMode="auto">
              <a:xfrm>
                <a:off x="6210023" y="3110537"/>
                <a:ext cx="819427" cy="1001210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grpSp>
          <p:nvGrpSpPr>
            <p:cNvPr id="23" name="组合 7">
              <a:extLst>
                <a:ext uri="{FF2B5EF4-FFF2-40B4-BE49-F238E27FC236}">
                  <a16:creationId xmlns:a16="http://schemas.microsoft.com/office/drawing/2014/main" xmlns="" id="{072BDE52-70AE-FF4A-B002-7F9FF225ABCF}"/>
                </a:ext>
              </a:extLst>
            </p:cNvPr>
            <p:cNvGrpSpPr/>
            <p:nvPr/>
          </p:nvGrpSpPr>
          <p:grpSpPr>
            <a:xfrm>
              <a:off x="7305038" y="3313565"/>
              <a:ext cx="700033" cy="1344742"/>
              <a:chOff x="6109343" y="2344249"/>
              <a:chExt cx="920107" cy="1767498"/>
            </a:xfrm>
            <a:grpFill/>
          </p:grpSpPr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xmlns="" id="{14B102CD-D7D1-A844-8A57-93459E70FD9B}"/>
                  </a:ext>
                </a:extLst>
              </p:cNvPr>
              <p:cNvSpPr/>
              <p:nvPr/>
            </p:nvSpPr>
            <p:spPr bwMode="auto">
              <a:xfrm>
                <a:off x="6411384" y="3074183"/>
                <a:ext cx="109073" cy="7271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xmlns="" id="{3D0F947F-84CD-F14C-A332-29BFBF7EB797}"/>
                  </a:ext>
                </a:extLst>
              </p:cNvPr>
              <p:cNvSpPr/>
              <p:nvPr/>
            </p:nvSpPr>
            <p:spPr bwMode="auto">
              <a:xfrm>
                <a:off x="6400195" y="3155286"/>
                <a:ext cx="125849" cy="170599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39" name="Oval 28">
                <a:extLst>
                  <a:ext uri="{FF2B5EF4-FFF2-40B4-BE49-F238E27FC236}">
                    <a16:creationId xmlns:a16="http://schemas.microsoft.com/office/drawing/2014/main" xmlns="" id="{4EDCEF56-6C5D-8548-AECF-0F3BFDB61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9343" y="2344249"/>
                <a:ext cx="710355" cy="7103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xmlns="" id="{E1B7183C-E8CB-ED4B-AEF7-5C927C196226}"/>
                  </a:ext>
                </a:extLst>
              </p:cNvPr>
              <p:cNvSpPr/>
              <p:nvPr/>
            </p:nvSpPr>
            <p:spPr bwMode="auto">
              <a:xfrm>
                <a:off x="6210023" y="3110537"/>
                <a:ext cx="819427" cy="1001210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grpSp>
          <p:nvGrpSpPr>
            <p:cNvPr id="28" name="组合 8">
              <a:extLst>
                <a:ext uri="{FF2B5EF4-FFF2-40B4-BE49-F238E27FC236}">
                  <a16:creationId xmlns:a16="http://schemas.microsoft.com/office/drawing/2014/main" xmlns="" id="{227305FD-CBE8-6342-833E-67ABF5632B8E}"/>
                </a:ext>
              </a:extLst>
            </p:cNvPr>
            <p:cNvGrpSpPr/>
            <p:nvPr/>
          </p:nvGrpSpPr>
          <p:grpSpPr>
            <a:xfrm flipH="1">
              <a:off x="4186930" y="3313565"/>
              <a:ext cx="700033" cy="1344742"/>
              <a:chOff x="6109343" y="2344249"/>
              <a:chExt cx="920107" cy="1767498"/>
            </a:xfrm>
            <a:grpFill/>
          </p:grpSpPr>
          <p:sp>
            <p:nvSpPr>
              <p:cNvPr id="29" name="Freeform 26">
                <a:extLst>
                  <a:ext uri="{FF2B5EF4-FFF2-40B4-BE49-F238E27FC236}">
                    <a16:creationId xmlns:a16="http://schemas.microsoft.com/office/drawing/2014/main" xmlns="" id="{F212F6CC-5F4B-D848-98F6-28FA0D0DC38E}"/>
                  </a:ext>
                </a:extLst>
              </p:cNvPr>
              <p:cNvSpPr/>
              <p:nvPr/>
            </p:nvSpPr>
            <p:spPr bwMode="auto">
              <a:xfrm>
                <a:off x="6411384" y="3074183"/>
                <a:ext cx="109073" cy="7271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xmlns="" id="{083C9C18-C0C4-654F-8350-BCFD82D923F3}"/>
                  </a:ext>
                </a:extLst>
              </p:cNvPr>
              <p:cNvSpPr/>
              <p:nvPr/>
            </p:nvSpPr>
            <p:spPr bwMode="auto">
              <a:xfrm>
                <a:off x="6400195" y="3155286"/>
                <a:ext cx="125849" cy="170599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34" name="Oval 28">
                <a:extLst>
                  <a:ext uri="{FF2B5EF4-FFF2-40B4-BE49-F238E27FC236}">
                    <a16:creationId xmlns:a16="http://schemas.microsoft.com/office/drawing/2014/main" xmlns="" id="{554371DA-4DC1-0543-A21B-7CB79F31C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9343" y="2344249"/>
                <a:ext cx="710355" cy="7103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xmlns="" id="{B60984C3-B8A2-8848-A932-7B6B4B94E317}"/>
                  </a:ext>
                </a:extLst>
              </p:cNvPr>
              <p:cNvSpPr/>
              <p:nvPr/>
            </p:nvSpPr>
            <p:spPr bwMode="auto">
              <a:xfrm>
                <a:off x="6210023" y="3110537"/>
                <a:ext cx="819427" cy="1001210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28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0926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528915" y="62909"/>
            <a:ext cx="12192000" cy="6858000"/>
            <a:chOff x="0" y="0"/>
            <a:chExt cx="12192000" cy="68580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0" t="3020" r="3020" b="3020"/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165100" y="121133"/>
              <a:ext cx="11861800" cy="6615734"/>
              <a:chOff x="165100" y="121133"/>
              <a:chExt cx="11861800" cy="6615734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65100" y="121133"/>
                <a:ext cx="11861800" cy="6615734"/>
              </a:xfrm>
              <a:prstGeom prst="rect">
                <a:avLst/>
              </a:prstGeom>
              <a:solidFill>
                <a:srgbClr val="F8F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000">
                  <a:solidFill>
                    <a:srgbClr val="478E7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735462" y="1219200"/>
                <a:ext cx="10325100" cy="0"/>
              </a:xfrm>
              <a:prstGeom prst="line">
                <a:avLst/>
              </a:prstGeom>
              <a:ln>
                <a:solidFill>
                  <a:srgbClr val="478E7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0" y="1418760"/>
            <a:ext cx="11800936" cy="5381016"/>
            <a:chOff x="6506939" y="2010767"/>
            <a:chExt cx="5686268" cy="3794801"/>
          </a:xfrm>
        </p:grpSpPr>
        <p:sp>
          <p:nvSpPr>
            <p:cNvPr id="10" name="Freeform 12"/>
            <p:cNvSpPr/>
            <p:nvPr/>
          </p:nvSpPr>
          <p:spPr bwMode="auto">
            <a:xfrm>
              <a:off x="6506939" y="2010767"/>
              <a:ext cx="528637" cy="530226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8E7E"/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1" name="Freeform 12"/>
            <p:cNvSpPr/>
            <p:nvPr/>
          </p:nvSpPr>
          <p:spPr bwMode="auto">
            <a:xfrm flipH="1" flipV="1">
              <a:off x="11664568" y="5275342"/>
              <a:ext cx="528639" cy="530226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8E7E"/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785513" y="1831270"/>
            <a:ext cx="9167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 smtClean="0">
                <a:latin typeface="+mj-lt"/>
                <a:cs typeface="Times New Roman" panose="02020603050405020304" pitchFamily="18" charset="0"/>
                <a:sym typeface="+mn-lt"/>
              </a:rPr>
              <a:t>1/ </a:t>
            </a:r>
            <a:r>
              <a:rPr lang="vi-VN" altLang="zh-CN" sz="2800" dirty="0" smtClean="0">
                <a:latin typeface="+mj-lt"/>
                <a:cs typeface="Times New Roman" panose="02020603050405020304" pitchFamily="18" charset="0"/>
                <a:sym typeface="+mn-lt"/>
              </a:rPr>
              <a:t>SƯU</a:t>
            </a:r>
            <a:r>
              <a:rPr lang="vi-VN" altLang="zh-CN" sz="2800" dirty="0" smtClean="0">
                <a:latin typeface="+mj-lt"/>
                <a:cs typeface="Calibri Light" panose="020F0302020204030204" pitchFamily="34" charset="0"/>
                <a:sym typeface="+mn-lt"/>
              </a:rPr>
              <a:t> </a:t>
            </a:r>
            <a:r>
              <a:rPr lang="vi-VN" altLang="zh-CN" sz="2800" dirty="0">
                <a:latin typeface="+mj-lt"/>
                <a:cs typeface="Calibri Light" panose="020F0302020204030204" pitchFamily="34" charset="0"/>
                <a:sym typeface="+mn-lt"/>
              </a:rPr>
              <a:t>TẦM DANH </a:t>
            </a:r>
            <a:r>
              <a:rPr lang="vi-VN" altLang="zh-CN" sz="2800" dirty="0" smtClean="0">
                <a:latin typeface="+mj-lt"/>
                <a:cs typeface="Calibri Light" panose="020F0302020204030204" pitchFamily="34" charset="0"/>
                <a:sym typeface="+mn-lt"/>
              </a:rPr>
              <a:t>NGÔN</a:t>
            </a:r>
            <a:r>
              <a:rPr lang="en-US" altLang="zh-CN" sz="2800" dirty="0" smtClean="0">
                <a:latin typeface="+mj-lt"/>
                <a:cs typeface="Calibri Light" panose="020F0302020204030204" pitchFamily="34" charset="0"/>
                <a:sym typeface="+mn-lt"/>
              </a:rPr>
              <a:t>,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 DAO, TỤC NGỮ</a:t>
            </a:r>
            <a:r>
              <a:rPr lang="vi-VN" altLang="zh-CN" sz="2800" dirty="0" smtClean="0">
                <a:latin typeface="+mj-lt"/>
                <a:cs typeface="Calibri Light" panose="020F0302020204030204" pitchFamily="34" charset="0"/>
                <a:sym typeface="+mn-lt"/>
              </a:rPr>
              <a:t> </a:t>
            </a:r>
            <a:r>
              <a:rPr lang="vi-VN" altLang="zh-CN" sz="2800" dirty="0">
                <a:latin typeface="+mj-lt"/>
                <a:cs typeface="Calibri Light" panose="020F0302020204030204" pitchFamily="34" charset="0"/>
                <a:sym typeface="+mn-lt"/>
              </a:rPr>
              <a:t>NÓI VỀ TÌNH BẠN,TÌNH THẦY TRÒ</a:t>
            </a:r>
            <a:r>
              <a:rPr lang="en-US" altLang="zh-CN" sz="2800" dirty="0">
                <a:latin typeface="+mj-lt"/>
                <a:cs typeface="Calibri Light" panose="020F0302020204030204" pitchFamily="34" charset="0"/>
                <a:sym typeface="+mn-lt"/>
              </a:rPr>
              <a:t>.</a:t>
            </a:r>
            <a:endParaRPr lang="zh-CN" altLang="en-US" sz="2800" dirty="0">
              <a:latin typeface="+mj-lt"/>
              <a:ea typeface="字魂70号-灵悦黑体" panose="00000500000000000000" pitchFamily="2" charset="-122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5513" y="3014855"/>
            <a:ext cx="9656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2/ HÃY VIẾT CÂU DANH NGÔN, CA DAO, TỤC NGỮ ĐÓ VÀO TỜ GIẤY ĐƯỢC TRANG TRÍ, BÔNG HOA BẰNG GIẤY. </a:t>
            </a:r>
            <a:endParaRPr lang="zh-CN" altLang="en-US" sz="28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2880224" y="481894"/>
            <a:ext cx="6376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等线"/>
                <a:cs typeface="等线"/>
              </a:defRPr>
            </a:lvl9pPr>
          </a:lstStyle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7" name="矩形 4"/>
          <p:cNvSpPr/>
          <p:nvPr/>
        </p:nvSpPr>
        <p:spPr>
          <a:xfrm>
            <a:off x="851648" y="4064411"/>
            <a:ext cx="9656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/ MỖI HỌC SINH SẼ TRÌNH BÀY SẢN PHẨM CỦA MÌNH VÀO TIẾT HỌC TUẦN SAU. </a:t>
            </a:r>
            <a:endParaRPr lang="zh-CN" altLang="en-US" sz="28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HC SCHOOL\Desktop\tho-20-11-1605239405-width440height6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9" y="285750"/>
            <a:ext cx="4988224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HC SCHOOL\Desktop\van-dung-2-trang-14-gdcd-lop-6-canh-die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16" y="709613"/>
            <a:ext cx="5225301" cy="529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3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HC SCHOOL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79" y="642667"/>
            <a:ext cx="9422920" cy="56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3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F966EC6-03CF-7949-9A99-C7F57C4DD671}"/>
              </a:ext>
            </a:extLst>
          </p:cNvPr>
          <p:cNvSpPr/>
          <p:nvPr/>
        </p:nvSpPr>
        <p:spPr>
          <a:xfrm>
            <a:off x="4825501" y="1788550"/>
            <a:ext cx="3039762" cy="889686"/>
          </a:xfrm>
          <a:prstGeom prst="rect">
            <a:avLst/>
          </a:prstGeom>
          <a:solidFill>
            <a:srgbClr val="539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x-none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x-none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992" y="2890391"/>
            <a:ext cx="73900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spc="6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+mn-ea"/>
              </a:rPr>
              <a:t>MỘT SỐ VẤN ĐỀ THƯỜNG XẢY RA TRONG MỐI QUAN HỆ CỦA EM TRONG TRƯỜNG</a:t>
            </a:r>
            <a:endParaRPr lang="zh-CN" altLang="en-US" sz="3200" b="1" spc="600" dirty="0">
              <a:solidFill>
                <a:srgbClr val="00339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5DBA4E-7D24-4EAA-9AC8-18DDC343C16D}"/>
              </a:ext>
            </a:extLst>
          </p:cNvPr>
          <p:cNvSpPr/>
          <p:nvPr/>
        </p:nvSpPr>
        <p:spPr>
          <a:xfrm>
            <a:off x="0" y="8312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D81B0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 ĐỀ 3: XÂY DỰNG TÌNH BẠN, TÌNH THẦY TRÒ </a:t>
            </a:r>
            <a:endParaRPr lang="en-US" sz="3600" b="1" dirty="0">
              <a:solidFill>
                <a:srgbClr val="D81B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THC SCHOOL\Desktop\1-2546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07" y="571500"/>
            <a:ext cx="1012741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5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HC SCHOOL\Desktop\unname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43" y="707367"/>
            <a:ext cx="8591910" cy="53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4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3020" r="3020" b="30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53938" y="1887589"/>
            <a:ext cx="9185365" cy="3082822"/>
            <a:chOff x="1891937" y="1998629"/>
            <a:chExt cx="9185365" cy="3082822"/>
          </a:xfrm>
        </p:grpSpPr>
        <p:sp>
          <p:nvSpPr>
            <p:cNvPr id="6" name="Rounded Rectangle 5"/>
            <p:cNvSpPr/>
            <p:nvPr/>
          </p:nvSpPr>
          <p:spPr>
            <a:xfrm>
              <a:off x="1891937" y="2632172"/>
              <a:ext cx="6178730" cy="181573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ái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chào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hẹn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buổi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3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!</a:t>
              </a:r>
            </a:p>
          </p:txBody>
        </p:sp>
        <p:pic>
          <p:nvPicPr>
            <p:cNvPr id="7" name="Picture 4" descr="hình ảnh động tạm biệt - Tìm với Google | Cute gif, Cute dinosaur, Cute  sticke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0593" y="1998629"/>
              <a:ext cx="3056709" cy="3082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0" t="3020" r="3020" b="3020"/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165100" y="121133"/>
              <a:ext cx="11861800" cy="6615734"/>
              <a:chOff x="165100" y="121133"/>
              <a:chExt cx="11861800" cy="6615734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65100" y="121133"/>
                <a:ext cx="11861800" cy="6615734"/>
              </a:xfrm>
              <a:prstGeom prst="rect">
                <a:avLst/>
              </a:prstGeom>
              <a:solidFill>
                <a:srgbClr val="F8F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735462" y="1219200"/>
                <a:ext cx="10325100" cy="0"/>
              </a:xfrm>
              <a:prstGeom prst="line">
                <a:avLst/>
              </a:prstGeom>
              <a:ln>
                <a:solidFill>
                  <a:srgbClr val="478E7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文本框 1"/>
          <p:cNvSpPr txBox="1"/>
          <p:nvPr/>
        </p:nvSpPr>
        <p:spPr>
          <a:xfrm>
            <a:off x="3619689" y="513292"/>
            <a:ext cx="4952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srgbClr val="478E7E"/>
                </a:solidFill>
                <a:uFillTx/>
                <a:latin typeface="Montserrat SemiBold" panose="00000700000000000000" charset="0"/>
                <a:ea typeface="字魂52号-阿开漫画体" panose="00000500000000000000" pitchFamily="2" charset="-122"/>
                <a:cs typeface="Montserrat SemiBold" panose="00000700000000000000" charset="0"/>
                <a:sym typeface="+mn-ea"/>
              </a:rPr>
              <a:t>_GÓC CHIA SẺ_</a:t>
            </a:r>
            <a:endParaRPr lang="zh-CN" altLang="en-US" sz="3200" spc="600" dirty="0">
              <a:solidFill>
                <a:srgbClr val="478E7E"/>
              </a:solidFill>
              <a:latin typeface="Montserrat SemiBold" panose="00000700000000000000" charset="0"/>
              <a:ea typeface="字魂52号-阿开漫画体" panose="00000500000000000000" pitchFamily="2" charset="-122"/>
              <a:cs typeface="Montserrat SemiBold" panose="00000700000000000000" charset="0"/>
              <a:sym typeface="+mn-ea"/>
            </a:endParaRPr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CBA81163-997E-E84B-B0A7-E4163145BF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6" t="32023" r="27432" b="33694"/>
          <a:stretch/>
        </p:blipFill>
        <p:spPr>
          <a:xfrm>
            <a:off x="1655803" y="1499665"/>
            <a:ext cx="9506555" cy="462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0" t="3020" r="3020" b="3020"/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165100" y="121133"/>
              <a:ext cx="11861800" cy="6615734"/>
              <a:chOff x="165100" y="121133"/>
              <a:chExt cx="11861800" cy="6615734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65100" y="121133"/>
                <a:ext cx="11861800" cy="6615734"/>
              </a:xfrm>
              <a:prstGeom prst="rect">
                <a:avLst/>
              </a:prstGeom>
              <a:solidFill>
                <a:srgbClr val="F8F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735462" y="1219200"/>
                <a:ext cx="10325100" cy="0"/>
              </a:xfrm>
              <a:prstGeom prst="line">
                <a:avLst/>
              </a:prstGeom>
              <a:ln>
                <a:solidFill>
                  <a:srgbClr val="478E7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文本框 1"/>
          <p:cNvSpPr txBox="1"/>
          <p:nvPr/>
        </p:nvSpPr>
        <p:spPr>
          <a:xfrm>
            <a:off x="3619689" y="513292"/>
            <a:ext cx="4952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srgbClr val="478E7E"/>
                </a:solidFill>
                <a:uFillTx/>
                <a:latin typeface="Montserrat SemiBold" panose="00000700000000000000" charset="0"/>
                <a:ea typeface="字魂52号-阿开漫画体" panose="00000500000000000000" pitchFamily="2" charset="-122"/>
                <a:cs typeface="Montserrat SemiBold" panose="00000700000000000000" charset="0"/>
                <a:sym typeface="+mn-ea"/>
              </a:rPr>
              <a:t>_GÓC CHIA SẺ_</a:t>
            </a:r>
            <a:endParaRPr lang="zh-CN" altLang="en-US" sz="3200" spc="600" dirty="0">
              <a:solidFill>
                <a:srgbClr val="478E7E"/>
              </a:solidFill>
              <a:latin typeface="Montserrat SemiBold" panose="00000700000000000000" charset="0"/>
              <a:ea typeface="字魂52号-阿开漫画体" panose="00000500000000000000" pitchFamily="2" charset="-122"/>
              <a:cs typeface="Montserrat SemiBold" panose="00000700000000000000" charset="0"/>
              <a:sym typeface="+mn-ea"/>
            </a:endParaRPr>
          </a:p>
        </p:txBody>
      </p:sp>
      <p:sp>
        <p:nvSpPr>
          <p:cNvPr id="9" name="矩形 16">
            <a:extLst>
              <a:ext uri="{FF2B5EF4-FFF2-40B4-BE49-F238E27FC236}">
                <a16:creationId xmlns:a16="http://schemas.microsoft.com/office/drawing/2014/main" xmlns="" id="{B650EEE8-78D6-2244-A80D-F8FC209B7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892" y="2109160"/>
            <a:ext cx="3019920" cy="1955740"/>
          </a:xfrm>
          <a:prstGeom prst="rect">
            <a:avLst/>
          </a:prstGeom>
          <a:solidFill>
            <a:srgbClr val="478E7E"/>
          </a:solidFill>
          <a:ln w="19050">
            <a:noFill/>
            <a:miter lim="800000"/>
          </a:ln>
        </p:spPr>
        <p:txBody>
          <a:bodyPr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Bạn nào tự thấy mình hay đùa dai thì </a:t>
            </a:r>
            <a:r>
              <a:rPr lang="en-US" sz="2800" dirty="0" smtClean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BẤM SỐ 1</a:t>
            </a:r>
            <a:endParaRPr lang="x-none" sz="2800" dirty="0">
              <a:solidFill>
                <a:srgbClr val="FF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矩形 23">
            <a:extLst>
              <a:ext uri="{FF2B5EF4-FFF2-40B4-BE49-F238E27FC236}">
                <a16:creationId xmlns:a16="http://schemas.microsoft.com/office/drawing/2014/main" xmlns="" id="{3478B334-61B8-444E-83B3-BEC1C898E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403" y="2109160"/>
            <a:ext cx="3019920" cy="1955740"/>
          </a:xfrm>
          <a:prstGeom prst="rect">
            <a:avLst/>
          </a:prstGeom>
          <a:solidFill>
            <a:srgbClr val="478E7E"/>
          </a:solidFill>
          <a:ln w="19050">
            <a:noFill/>
            <a:miter lim="800000"/>
          </a:ln>
        </p:spPr>
        <p:txBody>
          <a:bodyPr anchor="ctr"/>
          <a:lstStyle/>
          <a:p>
            <a:pPr lvl="0" algn="just"/>
            <a:r>
              <a:rPr lang="vi-VN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Bạn nào thấy mình hay thất hứa với </a:t>
            </a:r>
            <a:r>
              <a:rPr lang="vi-VN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bạn</a:t>
            </a:r>
            <a:r>
              <a:rPr lang="en-US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thì </a:t>
            </a:r>
            <a:r>
              <a:rPr lang="en-US" sz="28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BẤM SỐ 2</a:t>
            </a:r>
            <a:endParaRPr lang="x-none" sz="28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矩形 26">
            <a:extLst>
              <a:ext uri="{FF2B5EF4-FFF2-40B4-BE49-F238E27FC236}">
                <a16:creationId xmlns:a16="http://schemas.microsoft.com/office/drawing/2014/main" xmlns="" id="{86CF5C91-5306-0844-9C02-3506FF150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600" y="2109160"/>
            <a:ext cx="3019921" cy="1955740"/>
          </a:xfrm>
          <a:prstGeom prst="rect">
            <a:avLst/>
          </a:prstGeom>
          <a:solidFill>
            <a:srgbClr val="478E7E"/>
          </a:solidFill>
          <a:ln w="19050">
            <a:noFill/>
            <a:miter lim="800000"/>
          </a:ln>
        </p:spPr>
        <p:txBody>
          <a:bodyPr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Bạn nào đề nổi cáu với mọi </a:t>
            </a:r>
            <a:r>
              <a:rPr lang="vi-VN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thì </a:t>
            </a:r>
            <a:r>
              <a:rPr lang="en-US" sz="28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BẤM SỐ 3</a:t>
            </a:r>
            <a:endParaRPr lang="x-none" sz="28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0EF074-819C-C84F-94B7-1EF8F63A026D}"/>
              </a:ext>
            </a:extLst>
          </p:cNvPr>
          <p:cNvSpPr/>
          <p:nvPr/>
        </p:nvSpPr>
        <p:spPr>
          <a:xfrm>
            <a:off x="2932670" y="4621427"/>
            <a:ext cx="6326659" cy="11738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478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gặp vấn để nào ngoài những vấn đề nêu trong sách? </a:t>
            </a:r>
            <a:endParaRPr lang="x-none" sz="2400" dirty="0">
              <a:solidFill>
                <a:srgbClr val="478E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3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  <p:bldP spid="11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62543" y="3658983"/>
            <a:ext cx="7964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 smtClean="0">
                <a:solidFill>
                  <a:srgbClr val="00339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+mn-ea"/>
              </a:rPr>
              <a:t>GIẢI QUYẾT VẤN ĐỀ NẢY SINH TRONG MỐI QUAN HỆ BẠN BÈ</a:t>
            </a:r>
            <a:endParaRPr lang="zh-CN" altLang="en-US" sz="4400" b="1" spc="600" dirty="0">
              <a:solidFill>
                <a:srgbClr val="003399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F966EC6-03CF-7949-9A99-C7F57C4DD671}"/>
              </a:ext>
            </a:extLst>
          </p:cNvPr>
          <p:cNvSpPr/>
          <p:nvPr/>
        </p:nvSpPr>
        <p:spPr>
          <a:xfrm>
            <a:off x="4324865" y="2309331"/>
            <a:ext cx="3039762" cy="889686"/>
          </a:xfrm>
          <a:prstGeom prst="rect">
            <a:avLst/>
          </a:prstGeom>
          <a:solidFill>
            <a:srgbClr val="539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x-none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450820-347D-4874-8AEB-DE4DE5B05419}"/>
              </a:ext>
            </a:extLst>
          </p:cNvPr>
          <p:cNvSpPr/>
          <p:nvPr/>
        </p:nvSpPr>
        <p:spPr>
          <a:xfrm>
            <a:off x="1317170" y="171536"/>
            <a:ext cx="10543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D81B0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 ĐỀ 3: XÂY DỰNG TÌNH BẠN THẦY TRÒ </a:t>
            </a:r>
            <a:endParaRPr lang="en-US" sz="3600" b="1" dirty="0">
              <a:solidFill>
                <a:srgbClr val="D81B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775043D5-C123-E84D-A39D-17B86B884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0" t="24646" r="26642" b="38990"/>
          <a:stretch/>
        </p:blipFill>
        <p:spPr>
          <a:xfrm>
            <a:off x="664286" y="643467"/>
            <a:ext cx="108634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8164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2" y="793631"/>
            <a:ext cx="11237976" cy="558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96272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C0EDCD2C-B741-BE4C-935B-CCAFB9460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13535" r="26263" b="60404"/>
          <a:stretch/>
        </p:blipFill>
        <p:spPr>
          <a:xfrm>
            <a:off x="1120477" y="776378"/>
            <a:ext cx="9951041" cy="52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1805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" y="643468"/>
            <a:ext cx="10905067" cy="55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015024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</TotalTime>
  <Words>313</Words>
  <Application>Microsoft Office PowerPoint</Application>
  <PresentationFormat>Custom</PresentationFormat>
  <Paragraphs>41</Paragraphs>
  <Slides>22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STHC SCHOOL</cp:lastModifiedBy>
  <cp:revision>351</cp:revision>
  <dcterms:created xsi:type="dcterms:W3CDTF">2018-02-23T07:21:00Z</dcterms:created>
  <dcterms:modified xsi:type="dcterms:W3CDTF">2021-11-15T09:55:52Z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