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406" r:id="rId3"/>
    <p:sldId id="258" r:id="rId4"/>
    <p:sldId id="407" r:id="rId5"/>
    <p:sldId id="265" r:id="rId6"/>
    <p:sldId id="267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66FF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22838BEF-8BB2-4498-84A7-C5851F593DF1}" styleName="Medium Style 4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23BF2E-4664-4485-B191-0BDCD63B8EF4}" type="datetimeFigureOut">
              <a:rPr lang="en-US" smtClean="0"/>
              <a:t>9/3/2021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CC4742F-FA4C-4C6C-AD88-99AE078190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08254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9970" name="Slide Image Placeholder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339971" name="Notes Placeholder 2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vi-VN" altLang="vi-VN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39972" name="Slide Number Placeholder 3"/>
          <p:cNvSpPr>
            <a:spLocks noGrp="1" noChangeArrowheads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200" b="1">
                <a:solidFill>
                  <a:srgbClr val="0000FF"/>
                </a:solidFill>
                <a:latin typeface=".VnCentury Schoolbook" panose="020B7200000000000000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200" b="1">
                <a:solidFill>
                  <a:srgbClr val="0000FF"/>
                </a:solidFill>
                <a:latin typeface=".VnCentury Schoolbook" panose="020B7200000000000000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200" b="1">
                <a:solidFill>
                  <a:srgbClr val="0000FF"/>
                </a:solidFill>
                <a:latin typeface=".VnCentury Schoolbook" panose="020B7200000000000000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200" b="1">
                <a:solidFill>
                  <a:srgbClr val="0000FF"/>
                </a:solidFill>
                <a:latin typeface=".VnCentury Schoolbook" panose="020B7200000000000000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200" b="1">
                <a:solidFill>
                  <a:srgbClr val="0000FF"/>
                </a:solidFill>
                <a:latin typeface=".VnCentury Schoolbook" panose="020B7200000000000000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FF"/>
                </a:solidFill>
                <a:latin typeface=".VnCentury Schoolbook" panose="020B7200000000000000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FF"/>
                </a:solidFill>
                <a:latin typeface=".VnCentury Schoolbook" panose="020B7200000000000000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FF"/>
                </a:solidFill>
                <a:latin typeface=".VnCentury Schoolbook" panose="020B7200000000000000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FF"/>
                </a:solidFill>
                <a:latin typeface=".VnCentury Schoolbook" panose="020B7200000000000000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5E42BC4A-1EBF-45EA-AF8C-2ABDDC30BA19}" type="slidenum">
              <a:rPr lang="en-US" altLang="vi-VN" sz="1200" b="0">
                <a:solidFill>
                  <a:srgbClr val="000000"/>
                </a:solidFill>
                <a:latin typeface="Calibri" panose="020F0502020204030204" pitchFamily="34" charset="0"/>
              </a:rPr>
              <a:pPr eaLnBrk="1" hangingPunct="1"/>
              <a:t>2</a:t>
            </a:fld>
            <a:endParaRPr lang="en-US" altLang="vi-VN" sz="1200" b="0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061050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781E29-B5CF-43F4-A4AE-8371E6A7201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0CD348B-93D8-4131-B2B2-2B578B3622F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264143-0563-4016-9074-89254A734E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A900AF-83AF-4B84-80DE-11B1A5AC3EDD}" type="datetimeFigureOut">
              <a:rPr lang="en-US" smtClean="0"/>
              <a:t>9/3/2021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2448D75-BFB9-48B5-8254-2C3E16B9C2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44CDC5D-788E-4725-A139-31616B6636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F290EE-A271-4FCF-B241-677EB2A684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393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B65F6B-6FD4-4CBC-93D2-87679B6359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14AD89A-0EFC-494D-B4B7-49B1919D01F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C12EC5D-B3FE-46D0-BDF0-DE4E9851EF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A900AF-83AF-4B84-80DE-11B1A5AC3EDD}" type="datetimeFigureOut">
              <a:rPr lang="en-US" smtClean="0"/>
              <a:t>9/3/2021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2F043A-7757-459F-911C-0A1D391995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6F05545-E857-4AB2-9B8D-BB45FDACCB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F290EE-A271-4FCF-B241-677EB2A684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41978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A3D0041-A6B6-4FF2-96F9-F7F817060CE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4AE9566-393F-4D55-B1FC-6C7EFDADE78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2AA65A1-B75F-4BEA-8CED-8EB6EE2C68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A900AF-83AF-4B84-80DE-11B1A5AC3EDD}" type="datetimeFigureOut">
              <a:rPr lang="en-US" smtClean="0"/>
              <a:t>9/3/2021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850106-2718-4C06-98E4-21A10FF2DF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783542-CABD-44D9-B92F-18833EDB1B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F290EE-A271-4FCF-B241-677EB2A684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34824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8F98B4-0DFB-42DB-BF20-0084BE6973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6C5133-85F6-41BB-8111-D5DC3F6C6B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27C366A-2226-498A-8BA3-73C41AA719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A900AF-83AF-4B84-80DE-11B1A5AC3EDD}" type="datetimeFigureOut">
              <a:rPr lang="en-US" smtClean="0"/>
              <a:t>9/3/2021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FC5B2D-2DE3-4E17-9727-658C28F9BA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0138866-26FD-4785-83E3-1C0B24007F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F290EE-A271-4FCF-B241-677EB2A684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39190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2220DE-8236-49E4-A4CC-7C2E1C139A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32417CA-B983-49FD-AD5C-69B9BFF39FB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1696C5C-D2AB-4F11-B3B5-EEB203C316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A900AF-83AF-4B84-80DE-11B1A5AC3EDD}" type="datetimeFigureOut">
              <a:rPr lang="en-US" smtClean="0"/>
              <a:t>9/3/2021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CFA2B3C-EB28-46A0-9BEC-51CB805B48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51B8AA-5747-46FA-AFCD-0A2311AFD0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F290EE-A271-4FCF-B241-677EB2A684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14136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7A111D-6CE7-43F7-ABB9-4853653AEF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74AEE0-5A09-4E22-B4BD-FA5B94CF536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BAA4098-CDCA-41CF-ADF0-E7D578415DB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AE046AE-F02E-4364-AD3B-91FF5F762C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A900AF-83AF-4B84-80DE-11B1A5AC3EDD}" type="datetimeFigureOut">
              <a:rPr lang="en-US" smtClean="0"/>
              <a:t>9/3/2021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F0D2280-3A0C-4671-B886-1EE87C9D1E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BA83A79-7CEF-4FEB-ACAD-C26E3B744C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F290EE-A271-4FCF-B241-677EB2A684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04574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C4C1E8-375D-4347-BA62-08DAEA905E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31463A1-5183-4DE2-930A-7721B20E2B8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953FA4B-887F-4E7E-B238-3651C38A129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2FD10F6-6CD7-411F-94A5-2AAE95EEBCD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30B1BBD-D03B-4F14-8330-C098F3BC37D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3D47207-5885-4C28-860A-A19C1FB895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A900AF-83AF-4B84-80DE-11B1A5AC3EDD}" type="datetimeFigureOut">
              <a:rPr lang="en-US" smtClean="0"/>
              <a:t>9/3/2021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F158D9D-5507-4576-B398-B15B15C7B3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6018131-BF89-46A2-8EA2-FDBB6C1DC9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F290EE-A271-4FCF-B241-677EB2A684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21333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5C0E4F-7E66-4F6F-9370-B6791CE6F5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06C4657-9E86-4906-9344-FD94991C5C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A900AF-83AF-4B84-80DE-11B1A5AC3EDD}" type="datetimeFigureOut">
              <a:rPr lang="en-US" smtClean="0"/>
              <a:t>9/3/2021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BB733FD-396C-498F-8699-F71B7DEF34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E5CA1BF-2274-4BEC-8275-F5916C8F1A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F290EE-A271-4FCF-B241-677EB2A684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60824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E3C072C-F5AE-4E4D-8424-DF8D6D58D7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A900AF-83AF-4B84-80DE-11B1A5AC3EDD}" type="datetimeFigureOut">
              <a:rPr lang="en-US" smtClean="0"/>
              <a:t>9/3/2021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39DD2A3-158E-4017-866A-152A273C62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8016720-3B29-4A60-82B6-980D24FA0A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F290EE-A271-4FCF-B241-677EB2A684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7207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A49F31-E9EC-4FA6-95C6-DE474885D0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179A5A-FFAB-4AB7-ACC8-AA078D1734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A6905F7-A3A0-4856-A9FB-4417CF97BE1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C82FBFF-87C6-499F-A6D5-EC9C9F796A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A900AF-83AF-4B84-80DE-11B1A5AC3EDD}" type="datetimeFigureOut">
              <a:rPr lang="en-US" smtClean="0"/>
              <a:t>9/3/2021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E685106-9669-45CA-ABF8-920A4B7BE4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5B0BFD5-F188-4160-BFBE-38FB0583A0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F290EE-A271-4FCF-B241-677EB2A684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30159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6DB6B4-D75F-4463-9F77-BABF492595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2FECD16-1BF0-40B7-9087-8E0A89428AB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B1C45ED-DA1D-47D5-8DF9-107EB6EA47C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0854A17-4CAD-4045-A005-F6F5EA3CA2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A900AF-83AF-4B84-80DE-11B1A5AC3EDD}" type="datetimeFigureOut">
              <a:rPr lang="en-US" smtClean="0"/>
              <a:t>9/3/2021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EB8A692-848D-413C-A9ED-83AE2CFBDD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FCB58A6-C07B-4C58-863E-49FD6B6F58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F290EE-A271-4FCF-B241-677EB2A684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93637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4E706A2-3AE1-48A9-B65C-15CA97DE12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771039B-5C25-4891-B5EB-AD9486AA277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D015FC4-4934-4DAA-B9F2-729A51A1EB7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A900AF-83AF-4B84-80DE-11B1A5AC3EDD}" type="datetimeFigureOut">
              <a:rPr lang="en-US" smtClean="0"/>
              <a:t>9/3/2021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42D2C98-55DD-49D0-90D6-695AA5FFEDF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D9EB5C-E696-4DB2-976D-1BF0B44D5C6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F290EE-A271-4FCF-B241-677EB2A684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77367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1166"/>
            <a:ext cx="12192000" cy="6815667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821635" y="573892"/>
            <a:ext cx="10760765" cy="2032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H</a:t>
            </a:r>
            <a:r>
              <a:rPr lang="vi-VN" sz="28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Ư</a:t>
            </a:r>
            <a:r>
              <a:rPr lang="en-US" sz="28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ỚNG DẪN HS CHUẨN BỊ CHỦ ĐỀ 3 (</a:t>
            </a:r>
            <a:r>
              <a:rPr lang="en-US" sz="28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US" sz="28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4)</a:t>
            </a:r>
          </a:p>
          <a:p>
            <a:pPr algn="ctr"/>
            <a:r>
              <a:rPr 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XÂY DỰNG TÌNH BẠN, TÌNH THẦY TRÒ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27040" y="2300112"/>
            <a:ext cx="7672334" cy="451555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14" name="Rectangle 13">
            <a:extLst>
              <a:ext uri="{FF2B5EF4-FFF2-40B4-BE49-F238E27FC236}">
                <a16:creationId xmlns:a16="http://schemas.microsoft.com/office/drawing/2014/main" id="{098B8136-DC12-44A1-8C9F-20E0E5ADCBBE}"/>
              </a:ext>
            </a:extLst>
          </p:cNvPr>
          <p:cNvSpPr/>
          <p:nvPr/>
        </p:nvSpPr>
        <p:spPr>
          <a:xfrm>
            <a:off x="2045640" y="158233"/>
            <a:ext cx="8100719" cy="831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vi-VN" sz="2000" b="1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PHÒNG GIÁO DỤC VÀ ĐÀO TẠO QUẬN GÒ VẤP</a:t>
            </a:r>
            <a:endParaRPr lang="en-US" sz="2000" b="1" dirty="0"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sz="20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HOẠT ĐỘNG TRẢI NGHIỆM HƯỚNG NGHIỆP LỚP 6</a:t>
            </a:r>
            <a:endParaRPr lang="en-US" sz="2000" b="1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339279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AutoShape 8"/>
          <p:cNvSpPr>
            <a:spLocks noChangeArrowheads="1"/>
          </p:cNvSpPr>
          <p:nvPr/>
        </p:nvSpPr>
        <p:spPr bwMode="auto">
          <a:xfrm>
            <a:off x="4185542" y="269191"/>
            <a:ext cx="309805" cy="286219"/>
          </a:xfrm>
          <a:prstGeom prst="star5">
            <a:avLst/>
          </a:prstGeom>
          <a:gradFill rotWithShape="1">
            <a:gsLst>
              <a:gs pos="0">
                <a:srgbClr val="FF0000"/>
              </a:gs>
              <a:gs pos="100000">
                <a:srgbClr val="FFFF00"/>
              </a:gs>
            </a:gsLst>
            <a:path path="shape">
              <a:fillToRect l="50000" t="50000" r="50000" b="50000"/>
            </a:path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40" tIns="45720" rIns="91440" bIns="45720" anchor="ctr"/>
          <a:lstStyle/>
          <a:p>
            <a:pPr algn="ctr">
              <a:defRPr/>
            </a:pPr>
            <a:endParaRPr lang="vi-VN" sz="1333">
              <a:solidFill>
                <a:srgbClr val="FFFFFF"/>
              </a:solidFill>
              <a:latin typeface="Arial" panose="020B0604020202020204" pitchFamily="34" charset="0"/>
              <a:ea typeface="宋体" panose="02010600030101010101" pitchFamily="2" charset="-122"/>
              <a:cs typeface="Arial" panose="020B0604020202020204" pitchFamily="34" charset="0"/>
            </a:endParaRPr>
          </a:p>
        </p:txBody>
      </p:sp>
      <p:sp>
        <p:nvSpPr>
          <p:cNvPr id="43" name="AutoShape 10"/>
          <p:cNvSpPr>
            <a:spLocks noChangeArrowheads="1"/>
          </p:cNvSpPr>
          <p:nvPr/>
        </p:nvSpPr>
        <p:spPr bwMode="auto">
          <a:xfrm>
            <a:off x="8807144" y="1729348"/>
            <a:ext cx="283399" cy="293031"/>
          </a:xfrm>
          <a:prstGeom prst="irregularSeal2">
            <a:avLst/>
          </a:prstGeom>
          <a:gradFill rotWithShape="1">
            <a:gsLst>
              <a:gs pos="0">
                <a:srgbClr val="FCA2B1">
                  <a:alpha val="87999"/>
                </a:srgbClr>
              </a:gs>
              <a:gs pos="100000">
                <a:srgbClr val="FF0000">
                  <a:alpha val="57999"/>
                </a:srgbClr>
              </a:gs>
            </a:gsLst>
            <a:path path="shape">
              <a:fillToRect l="50000" t="50000" r="50000" b="50000"/>
            </a:path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FF00F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40" tIns="45720" rIns="91440" bIns="45720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vi-VN" altLang="en-US" sz="1467">
              <a:solidFill>
                <a:srgbClr val="FFFFFF"/>
              </a:solidFill>
              <a:ea typeface="宋体" panose="02010600030101010101" pitchFamily="2" charset="-122"/>
              <a:cs typeface="Arial" panose="020B0604020202020204" pitchFamily="34" charset="0"/>
            </a:endParaRPr>
          </a:p>
        </p:txBody>
      </p:sp>
      <p:sp>
        <p:nvSpPr>
          <p:cNvPr id="44" name="AutoShape 14"/>
          <p:cNvSpPr>
            <a:spLocks noChangeArrowheads="1"/>
          </p:cNvSpPr>
          <p:nvPr/>
        </p:nvSpPr>
        <p:spPr bwMode="auto">
          <a:xfrm>
            <a:off x="9453596" y="369333"/>
            <a:ext cx="296388" cy="320985"/>
          </a:xfrm>
          <a:prstGeom prst="star5">
            <a:avLst/>
          </a:prstGeom>
          <a:gradFill rotWithShape="1">
            <a:gsLst>
              <a:gs pos="0">
                <a:schemeClr val="accent1"/>
              </a:gs>
              <a:gs pos="100000">
                <a:srgbClr val="FF0066"/>
              </a:gs>
            </a:gsLst>
            <a:path path="shape">
              <a:fillToRect l="50000" t="50000" r="50000" b="50000"/>
            </a:path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FF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40" tIns="45720" rIns="91440" bIns="45720" anchor="ctr"/>
          <a:lstStyle/>
          <a:p>
            <a:pPr algn="ctr">
              <a:defRPr/>
            </a:pPr>
            <a:endParaRPr lang="vi-VN" sz="1333">
              <a:solidFill>
                <a:srgbClr val="FFFFFF"/>
              </a:solidFill>
              <a:latin typeface="Arial" panose="020B0604020202020204" pitchFamily="34" charset="0"/>
              <a:ea typeface="宋体" panose="02010600030101010101" pitchFamily="2" charset="-122"/>
              <a:cs typeface="Arial" panose="020B0604020202020204" pitchFamily="34" charset="0"/>
            </a:endParaRPr>
          </a:p>
        </p:txBody>
      </p:sp>
      <p:sp>
        <p:nvSpPr>
          <p:cNvPr id="47" name="AutoShape 21"/>
          <p:cNvSpPr>
            <a:spLocks noChangeArrowheads="1"/>
          </p:cNvSpPr>
          <p:nvPr/>
        </p:nvSpPr>
        <p:spPr bwMode="auto">
          <a:xfrm>
            <a:off x="7447708" y="1464445"/>
            <a:ext cx="367795" cy="403033"/>
          </a:xfrm>
          <a:prstGeom prst="star4">
            <a:avLst>
              <a:gd name="adj" fmla="val 12500"/>
            </a:avLst>
          </a:prstGeom>
          <a:gradFill rotWithShape="1">
            <a:gsLst>
              <a:gs pos="0">
                <a:srgbClr val="000082"/>
              </a:gs>
              <a:gs pos="100000">
                <a:srgbClr val="FF8200"/>
              </a:gs>
            </a:gsLst>
            <a:path path="shape">
              <a:fillToRect l="50000" t="50000" r="50000" b="50000"/>
            </a:path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40" tIns="45720" rIns="91440" bIns="45720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vi-VN" altLang="en-US" sz="1467">
              <a:solidFill>
                <a:srgbClr val="FFFFFF"/>
              </a:solidFill>
              <a:ea typeface="宋体" panose="02010600030101010101" pitchFamily="2" charset="-122"/>
              <a:cs typeface="Arial" panose="020B0604020202020204" pitchFamily="34" charset="0"/>
            </a:endParaRPr>
          </a:p>
        </p:txBody>
      </p:sp>
      <p:sp>
        <p:nvSpPr>
          <p:cNvPr id="51" name="AutoShape 9"/>
          <p:cNvSpPr>
            <a:spLocks noChangeArrowheads="1"/>
          </p:cNvSpPr>
          <p:nvPr/>
        </p:nvSpPr>
        <p:spPr bwMode="auto">
          <a:xfrm>
            <a:off x="2732271" y="1420671"/>
            <a:ext cx="510887" cy="455193"/>
          </a:xfrm>
          <a:prstGeom prst="star5">
            <a:avLst/>
          </a:prstGeom>
          <a:gradFill rotWithShape="1">
            <a:gsLst>
              <a:gs pos="0">
                <a:srgbClr val="FFFF00"/>
              </a:gs>
              <a:gs pos="100000">
                <a:srgbClr val="1907FD"/>
              </a:gs>
            </a:gsLst>
            <a:path path="shape">
              <a:fillToRect l="50000" t="50000" r="50000" b="50000"/>
            </a:path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40" tIns="45720" rIns="91440" bIns="45720" anchor="ctr"/>
          <a:lstStyle/>
          <a:p>
            <a:pPr algn="ctr">
              <a:defRPr/>
            </a:pPr>
            <a:endParaRPr lang="vi-VN" sz="1333">
              <a:solidFill>
                <a:srgbClr val="FFFFFF"/>
              </a:solidFill>
              <a:latin typeface="Arial" panose="020B0604020202020204" pitchFamily="34" charset="0"/>
              <a:ea typeface="宋体" panose="02010600030101010101" pitchFamily="2" charset="-122"/>
              <a:cs typeface="Arial" panose="020B0604020202020204" pitchFamily="34" charset="0"/>
            </a:endParaRPr>
          </a:p>
        </p:txBody>
      </p:sp>
      <p:sp>
        <p:nvSpPr>
          <p:cNvPr id="53" name="AutoShape 13"/>
          <p:cNvSpPr>
            <a:spLocks noChangeArrowheads="1"/>
          </p:cNvSpPr>
          <p:nvPr/>
        </p:nvSpPr>
        <p:spPr bwMode="auto">
          <a:xfrm>
            <a:off x="1133987" y="555410"/>
            <a:ext cx="390305" cy="294331"/>
          </a:xfrm>
          <a:prstGeom prst="star4">
            <a:avLst>
              <a:gd name="adj" fmla="val 12500"/>
            </a:avLst>
          </a:prstGeom>
          <a:solidFill>
            <a:srgbClr val="FF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FFFF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40" tIns="45720" rIns="91440" bIns="45720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vi-VN" altLang="en-US" sz="1467">
              <a:solidFill>
                <a:srgbClr val="FFFFFF"/>
              </a:solidFill>
              <a:ea typeface="宋体" panose="02010600030101010101" pitchFamily="2" charset="-122"/>
              <a:cs typeface="Arial" panose="020B0604020202020204" pitchFamily="34" charset="0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51375AD7-15EE-4A0E-BD64-4E4FEBA299E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9914" y="3392566"/>
            <a:ext cx="11363333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defTabSz="914377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</a:rPr>
              <a:t>* </a:t>
            </a:r>
            <a:r>
              <a:rPr lang="en-US" altLang="en-US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Nhiệm</a:t>
            </a: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vụ</a:t>
            </a: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9: </a:t>
            </a:r>
            <a:r>
              <a:rPr lang="en-US" altLang="en-US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Sưu</a:t>
            </a: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tầm</a:t>
            </a: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danh</a:t>
            </a: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ngôn</a:t>
            </a: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về</a:t>
            </a: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tình</a:t>
            </a: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bạn</a:t>
            </a: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</a:rPr>
              <a:t>, </a:t>
            </a:r>
            <a:r>
              <a:rPr lang="en-US" altLang="en-US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tình</a:t>
            </a: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thầy</a:t>
            </a: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trò</a:t>
            </a: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</a:rPr>
              <a:t>.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5AB87145-36E0-498E-A7A1-5A8CA1BA794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9914" y="4297923"/>
            <a:ext cx="11101513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defTabSz="914377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</a:rPr>
              <a:t>* </a:t>
            </a:r>
            <a:r>
              <a:rPr lang="en-US" altLang="en-US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Nhiệm</a:t>
            </a: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vụ</a:t>
            </a: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10: </a:t>
            </a:r>
            <a:r>
              <a:rPr lang="en-US" altLang="en-US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Xây</a:t>
            </a: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dựng</a:t>
            </a: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sổ</a:t>
            </a: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tay</a:t>
            </a: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giao</a:t>
            </a: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tiếp</a:t>
            </a: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của</a:t>
            </a: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lớp</a:t>
            </a: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</a:rPr>
              <a:t>.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5AB87145-36E0-498E-A7A1-5A8CA1BA794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9914" y="5203280"/>
            <a:ext cx="11058535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defTabSz="914377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</a:rPr>
              <a:t>* </a:t>
            </a:r>
            <a:r>
              <a:rPr lang="en-US" altLang="en-US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Nhiệm</a:t>
            </a: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vụ</a:t>
            </a: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11: </a:t>
            </a:r>
            <a:r>
              <a:rPr lang="en-US" altLang="en-US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Tự</a:t>
            </a: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đánh</a:t>
            </a: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giá</a:t>
            </a: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</a:rPr>
              <a:t>, </a:t>
            </a:r>
            <a:r>
              <a:rPr lang="en-US" altLang="en-US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khảo</a:t>
            </a: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sát</a:t>
            </a: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cuối</a:t>
            </a: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chủ</a:t>
            </a: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đề</a:t>
            </a: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</a:rPr>
              <a:t>.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F2F4F981-3EA0-4408-B4DF-5037835D1EC8}"/>
              </a:ext>
            </a:extLst>
          </p:cNvPr>
          <p:cNvSpPr/>
          <p:nvPr/>
        </p:nvSpPr>
        <p:spPr>
          <a:xfrm>
            <a:off x="705887" y="-96832"/>
            <a:ext cx="10352126" cy="2032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CHỦ ĐỀ 3: </a:t>
            </a:r>
          </a:p>
          <a:p>
            <a:pPr algn="ctr"/>
            <a:r>
              <a:rPr lang="en-US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XÂY DỰNG TÌNH BẠN, TÌNH THẦY TRÒ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6A4F8C7-13BD-49BE-B158-C8EF153C0A72}"/>
              </a:ext>
            </a:extLst>
          </p:cNvPr>
          <p:cNvSpPr txBox="1"/>
          <p:nvPr/>
        </p:nvSpPr>
        <p:spPr>
          <a:xfrm>
            <a:off x="4729011" y="1875863"/>
            <a:ext cx="230587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TIẾT 4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721938246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528" repeatCount="indefinite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23" presetClass="entr" presetSubtype="528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3" presetClass="entr" presetSubtype="528" repeatCount="indefinite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3" presetClass="entr" presetSubtype="528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" grpId="0" animBg="1"/>
      <p:bldP spid="4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80A53FE6-92F9-4343-9F18-04A458130F32}"/>
              </a:ext>
            </a:extLst>
          </p:cNvPr>
          <p:cNvSpPr txBox="1"/>
          <p:nvPr/>
        </p:nvSpPr>
        <p:spPr>
          <a:xfrm>
            <a:off x="1239078" y="278296"/>
            <a:ext cx="927652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CHỦ ĐỀ 3</a:t>
            </a:r>
          </a:p>
          <a:p>
            <a:pPr algn="ctr"/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XÂY DỰNG TÌNH BẠN, TÌNH THẦY TRÒ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7FDAA75-E2C2-430F-A2FF-08A263EDCD14}"/>
              </a:ext>
            </a:extLst>
          </p:cNvPr>
          <p:cNvSpPr txBox="1"/>
          <p:nvPr/>
        </p:nvSpPr>
        <p:spPr>
          <a:xfrm>
            <a:off x="152399" y="1815549"/>
            <a:ext cx="1144987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NHIỆM VỤ 9</a:t>
            </a:r>
          </a:p>
          <a:p>
            <a:pPr algn="ctr"/>
            <a:r>
              <a:rPr 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vi-VN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 TẦM DANH NGÔN VỀ TÌNH BẠN, TÌNH THẦY TRÒ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0D3DE3A-F8EE-4E13-AF15-BC0A31CC41F0}"/>
              </a:ext>
            </a:extLst>
          </p:cNvPr>
          <p:cNvSpPr txBox="1"/>
          <p:nvPr/>
        </p:nvSpPr>
        <p:spPr>
          <a:xfrm>
            <a:off x="152399" y="3229691"/>
            <a:ext cx="11449878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just">
              <a:buFont typeface="Wingdings" panose="05000000000000000000" pitchFamily="2" charset="2"/>
              <a:buChar char="ü"/>
            </a:pP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</a:t>
            </a:r>
            <a:r>
              <a:rPr lang="vi-V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tầm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danh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ngôn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ca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dao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tục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ngữ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</a:t>
            </a:r>
            <a:r>
              <a:rPr lang="vi-V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ơ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tâm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đắc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nhất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tình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tình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thầy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trò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457200" indent="-457200" algn="just">
              <a:buFont typeface="Wingdings" panose="05000000000000000000" pitchFamily="2" charset="2"/>
              <a:buChar char="ü"/>
            </a:pP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chuẩn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bông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hoa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giấy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danh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ngôn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ca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dao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tục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ngữ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thơ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trân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trọng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gửi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tặng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thầy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cô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hoặc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ng</a:t>
            </a:r>
            <a:r>
              <a:rPr lang="vi-V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ời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phù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tình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họ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0375465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80A53FE6-92F9-4343-9F18-04A458130F32}"/>
              </a:ext>
            </a:extLst>
          </p:cNvPr>
          <p:cNvSpPr txBox="1"/>
          <p:nvPr/>
        </p:nvSpPr>
        <p:spPr>
          <a:xfrm>
            <a:off x="1239078" y="278296"/>
            <a:ext cx="927652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CHỦ ĐỀ 3</a:t>
            </a:r>
          </a:p>
          <a:p>
            <a:pPr algn="ctr"/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XÂY DỰNG TÌNH BẠN, TÌNH THẦY TRÒ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0D3DE3A-F8EE-4E13-AF15-BC0A31CC41F0}"/>
              </a:ext>
            </a:extLst>
          </p:cNvPr>
          <p:cNvSpPr txBox="1"/>
          <p:nvPr/>
        </p:nvSpPr>
        <p:spPr>
          <a:xfrm>
            <a:off x="152399" y="3229691"/>
            <a:ext cx="11449878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just">
              <a:buFont typeface="Wingdings" panose="05000000000000000000" pitchFamily="2" charset="2"/>
              <a:buChar char="ü"/>
            </a:pP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trang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trí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tờ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giấy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4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khổ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dọc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trừa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lề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trái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 cm,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đề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tên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457200" indent="-457200" algn="just">
              <a:buFont typeface="Wingdings" panose="05000000000000000000" pitchFamily="2" charset="2"/>
              <a:buChar char="ü"/>
            </a:pP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sẽ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sát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thầy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cô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bè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ghi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nói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hay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việc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ấn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tượng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thú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vị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ghi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tờ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giấy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457200" indent="-457200" algn="just">
              <a:buFont typeface="Wingdings" panose="05000000000000000000" pitchFamily="2" charset="2"/>
              <a:buChar char="ü"/>
            </a:pP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Cuối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sẽ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tất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cả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đóng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sổ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tay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lưu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giữ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kỷ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niệm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457200" indent="-457200" algn="just">
              <a:buFont typeface="Wingdings" panose="05000000000000000000" pitchFamily="2" charset="2"/>
              <a:buChar char="ü"/>
            </a:pP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263C467-FA3D-4FAB-B697-25BE05F23B51}"/>
              </a:ext>
            </a:extLst>
          </p:cNvPr>
          <p:cNvSpPr txBox="1"/>
          <p:nvPr/>
        </p:nvSpPr>
        <p:spPr>
          <a:xfrm>
            <a:off x="1086678" y="1703919"/>
            <a:ext cx="10018643" cy="1077218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NHIỆM VỤ 10</a:t>
            </a:r>
          </a:p>
          <a:p>
            <a:pPr algn="ctr"/>
            <a:r>
              <a:rPr 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XÂY DỰNG SỔ TAY GIAO TIẾP CỦA LỚP</a:t>
            </a:r>
          </a:p>
        </p:txBody>
      </p:sp>
    </p:spTree>
    <p:extLst>
      <p:ext uri="{BB962C8B-B14F-4D97-AF65-F5344CB8AC3E}">
        <p14:creationId xmlns:p14="http://schemas.microsoft.com/office/powerpoint/2010/main" val="14434425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80A53FE6-92F9-4343-9F18-04A458130F32}"/>
              </a:ext>
            </a:extLst>
          </p:cNvPr>
          <p:cNvSpPr txBox="1"/>
          <p:nvPr/>
        </p:nvSpPr>
        <p:spPr>
          <a:xfrm>
            <a:off x="1239078" y="278296"/>
            <a:ext cx="927652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CHỦ ĐỀ 3</a:t>
            </a:r>
          </a:p>
          <a:p>
            <a:pPr algn="ctr"/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XÂY DỰNG TÌNH BẠN, TÌNH THẦY TRÒ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7FDAA75-E2C2-430F-A2FF-08A263EDCD14}"/>
              </a:ext>
            </a:extLst>
          </p:cNvPr>
          <p:cNvSpPr txBox="1"/>
          <p:nvPr/>
        </p:nvSpPr>
        <p:spPr>
          <a:xfrm>
            <a:off x="152399" y="1815549"/>
            <a:ext cx="1144987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NHIỆM VỤ 11</a:t>
            </a:r>
          </a:p>
          <a:p>
            <a:pPr algn="ctr"/>
            <a:r>
              <a:rPr 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TỰ ĐÁNH GIÁ – KHẢO SÁT CUỐI CHỦ ĐỀ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0D3DE3A-F8EE-4E13-AF15-BC0A31CC41F0}"/>
              </a:ext>
            </a:extLst>
          </p:cNvPr>
          <p:cNvSpPr txBox="1"/>
          <p:nvPr/>
        </p:nvSpPr>
        <p:spPr>
          <a:xfrm>
            <a:off x="152399" y="3229691"/>
            <a:ext cx="11449878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 algn="just">
              <a:buAutoNum type="arabicPeriod"/>
            </a:pP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chia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sẻ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thuận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lợi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khó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khăn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trải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nghiệm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chủ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đề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này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mối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hệ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giao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tiếp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vấn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đề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nảy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…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thầy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cô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bè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514350" indent="-514350" algn="just">
              <a:buAutoNum type="arabicPeriod"/>
            </a:pP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chuẩn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từng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nội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dung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đánh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tiến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bộ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bản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thân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mức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phù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(ở slide 6,7).</a:t>
            </a:r>
          </a:p>
        </p:txBody>
      </p:sp>
    </p:spTree>
    <p:extLst>
      <p:ext uri="{BB962C8B-B14F-4D97-AF65-F5344CB8AC3E}">
        <p14:creationId xmlns:p14="http://schemas.microsoft.com/office/powerpoint/2010/main" val="1759157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80A53FE6-92F9-4343-9F18-04A458130F32}"/>
              </a:ext>
            </a:extLst>
          </p:cNvPr>
          <p:cNvSpPr txBox="1"/>
          <p:nvPr/>
        </p:nvSpPr>
        <p:spPr>
          <a:xfrm>
            <a:off x="76199" y="146075"/>
            <a:ext cx="1203960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CHỦ ĐỀ 3: XÂY DỰNG TÌNH BẠN, TÌNH THẦY TRÒ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7FDAA75-E2C2-430F-A2FF-08A263EDCD14}"/>
              </a:ext>
            </a:extLst>
          </p:cNvPr>
          <p:cNvSpPr txBox="1"/>
          <p:nvPr/>
        </p:nvSpPr>
        <p:spPr>
          <a:xfrm>
            <a:off x="76199" y="669295"/>
            <a:ext cx="1144987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NHIỆM VỤ 11: TỰ ĐÁNH GIÁ – KHẢO SÁT CUỐI CHỦ ĐỀ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7BC69649-9443-4C7B-8961-D1110A77CDD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68010309"/>
              </p:ext>
            </p:extLst>
          </p:nvPr>
        </p:nvGraphicFramePr>
        <p:xfrm>
          <a:off x="261730" y="1457744"/>
          <a:ext cx="11668540" cy="5144268"/>
        </p:xfrm>
        <a:graphic>
          <a:graphicData uri="http://schemas.openxmlformats.org/drawingml/2006/table">
            <a:tbl>
              <a:tblPr firstRow="1" bandRow="1">
                <a:tableStyleId>{22838BEF-8BB2-4498-84A7-C5851F593DF1}</a:tableStyleId>
              </a:tblPr>
              <a:tblGrid>
                <a:gridCol w="795131">
                  <a:extLst>
                    <a:ext uri="{9D8B030D-6E8A-4147-A177-3AD203B41FA5}">
                      <a16:colId xmlns:a16="http://schemas.microsoft.com/office/drawing/2014/main" val="1817448636"/>
                    </a:ext>
                  </a:extLst>
                </a:gridCol>
                <a:gridCol w="8209722">
                  <a:extLst>
                    <a:ext uri="{9D8B030D-6E8A-4147-A177-3AD203B41FA5}">
                      <a16:colId xmlns:a16="http://schemas.microsoft.com/office/drawing/2014/main" val="3078824228"/>
                    </a:ext>
                  </a:extLst>
                </a:gridCol>
                <a:gridCol w="848139">
                  <a:extLst>
                    <a:ext uri="{9D8B030D-6E8A-4147-A177-3AD203B41FA5}">
                      <a16:colId xmlns:a16="http://schemas.microsoft.com/office/drawing/2014/main" val="2073999268"/>
                    </a:ext>
                  </a:extLst>
                </a:gridCol>
                <a:gridCol w="854765">
                  <a:extLst>
                    <a:ext uri="{9D8B030D-6E8A-4147-A177-3AD203B41FA5}">
                      <a16:colId xmlns:a16="http://schemas.microsoft.com/office/drawing/2014/main" val="4125788776"/>
                    </a:ext>
                  </a:extLst>
                </a:gridCol>
                <a:gridCol w="960783">
                  <a:extLst>
                    <a:ext uri="{9D8B030D-6E8A-4147-A177-3AD203B41FA5}">
                      <a16:colId xmlns:a16="http://schemas.microsoft.com/office/drawing/2014/main" val="3025798660"/>
                    </a:ext>
                  </a:extLst>
                </a:gridCol>
              </a:tblGrid>
              <a:tr h="731078">
                <a:tc>
                  <a:txBody>
                    <a:bodyPr/>
                    <a:lstStyle/>
                    <a:p>
                      <a:pPr algn="just"/>
                      <a:r>
                        <a:rPr lang="en-US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STT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Tự</a:t>
                      </a:r>
                      <a:r>
                        <a:rPr lang="en-US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đánh</a:t>
                      </a:r>
                      <a:r>
                        <a:rPr lang="en-US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giá</a:t>
                      </a:r>
                      <a:endParaRPr lang="en-US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24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Rất</a:t>
                      </a:r>
                      <a:r>
                        <a:rPr lang="en-US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đúng</a:t>
                      </a:r>
                      <a:endParaRPr lang="en-US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/>
                      <a:r>
                        <a:rPr lang="en-US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(3 đ)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24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Gần</a:t>
                      </a:r>
                      <a:r>
                        <a:rPr lang="en-US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đúng</a:t>
                      </a:r>
                      <a:endParaRPr lang="en-US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/>
                      <a:r>
                        <a:rPr lang="en-US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(2 đ)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</a:t>
                      </a:r>
                      <a:r>
                        <a:rPr lang="vi-VN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ư</a:t>
                      </a:r>
                      <a:r>
                        <a:rPr lang="en-US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 </a:t>
                      </a:r>
                      <a:r>
                        <a:rPr lang="en-US" sz="24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đúng</a:t>
                      </a:r>
                      <a:endParaRPr lang="en-US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/>
                      <a:r>
                        <a:rPr lang="en-US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(1 đ)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92794387"/>
                  </a:ext>
                </a:extLst>
              </a:tr>
              <a:tr h="731078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24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Em</a:t>
                      </a:r>
                      <a:r>
                        <a:rPr lang="en-US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đã</a:t>
                      </a:r>
                      <a:r>
                        <a:rPr lang="en-US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chủ</a:t>
                      </a:r>
                      <a:r>
                        <a:rPr lang="en-US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động</a:t>
                      </a:r>
                      <a:r>
                        <a:rPr lang="en-US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giao</a:t>
                      </a:r>
                      <a:r>
                        <a:rPr lang="en-US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tiếp</a:t>
                      </a:r>
                      <a:r>
                        <a:rPr lang="en-US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với</a:t>
                      </a:r>
                      <a:r>
                        <a:rPr lang="en-US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thầy</a:t>
                      </a:r>
                      <a:r>
                        <a:rPr lang="en-US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cô</a:t>
                      </a:r>
                      <a:r>
                        <a:rPr lang="en-US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24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các</a:t>
                      </a:r>
                      <a:r>
                        <a:rPr lang="en-US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bạn</a:t>
                      </a:r>
                      <a:r>
                        <a:rPr lang="en-US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trong</a:t>
                      </a:r>
                      <a:r>
                        <a:rPr lang="en-US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lớp</a:t>
                      </a:r>
                      <a:r>
                        <a:rPr lang="en-US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24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trong</a:t>
                      </a:r>
                      <a:r>
                        <a:rPr lang="en-US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tr</a:t>
                      </a:r>
                      <a:r>
                        <a:rPr lang="vi-VN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ư</a:t>
                      </a:r>
                      <a:r>
                        <a:rPr lang="en-US" sz="24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ờng</a:t>
                      </a:r>
                      <a:r>
                        <a:rPr lang="en-US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endParaRPr lang="en-US" b="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endParaRPr lang="en-US" b="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endParaRPr lang="en-US" b="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99208417"/>
                  </a:ext>
                </a:extLst>
              </a:tr>
              <a:tr h="731078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24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Em</a:t>
                      </a:r>
                      <a:r>
                        <a:rPr lang="en-US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biết</a:t>
                      </a:r>
                      <a:r>
                        <a:rPr lang="en-US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cách</a:t>
                      </a:r>
                      <a:r>
                        <a:rPr lang="en-US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xây</a:t>
                      </a:r>
                      <a:r>
                        <a:rPr lang="en-US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dựng</a:t>
                      </a:r>
                      <a:r>
                        <a:rPr lang="en-US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và</a:t>
                      </a:r>
                      <a:r>
                        <a:rPr lang="en-US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giữ</a:t>
                      </a:r>
                      <a:r>
                        <a:rPr lang="en-US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gìn</a:t>
                      </a:r>
                      <a:r>
                        <a:rPr lang="en-US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mối</a:t>
                      </a:r>
                      <a:r>
                        <a:rPr lang="en-US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quan</a:t>
                      </a:r>
                      <a:r>
                        <a:rPr lang="en-US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hệ</a:t>
                      </a:r>
                      <a:r>
                        <a:rPr lang="en-US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với</a:t>
                      </a:r>
                      <a:r>
                        <a:rPr lang="en-US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thầy</a:t>
                      </a:r>
                      <a:r>
                        <a:rPr lang="en-US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cô</a:t>
                      </a:r>
                      <a:r>
                        <a:rPr lang="en-US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24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bạn</a:t>
                      </a:r>
                      <a:r>
                        <a:rPr lang="en-US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bè</a:t>
                      </a:r>
                      <a:r>
                        <a:rPr lang="en-US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endParaRPr lang="en-US" b="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endParaRPr lang="en-US" b="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endParaRPr lang="en-US" b="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62527738"/>
                  </a:ext>
                </a:extLst>
              </a:tr>
              <a:tr h="504903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24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Em</a:t>
                      </a:r>
                      <a:r>
                        <a:rPr lang="en-US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biết</a:t>
                      </a:r>
                      <a:r>
                        <a:rPr lang="en-US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cách</a:t>
                      </a:r>
                      <a:r>
                        <a:rPr lang="en-US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lắng</a:t>
                      </a:r>
                      <a:r>
                        <a:rPr lang="en-US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nghe</a:t>
                      </a:r>
                      <a:r>
                        <a:rPr lang="en-US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và</a:t>
                      </a:r>
                      <a:r>
                        <a:rPr lang="en-US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duy</a:t>
                      </a:r>
                      <a:r>
                        <a:rPr lang="en-US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trì</a:t>
                      </a:r>
                      <a:r>
                        <a:rPr lang="en-US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cuộc</a:t>
                      </a:r>
                      <a:r>
                        <a:rPr lang="en-US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nói</a:t>
                      </a:r>
                      <a:r>
                        <a:rPr lang="en-US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chuyện</a:t>
                      </a:r>
                      <a:r>
                        <a:rPr lang="en-US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endParaRPr lang="en-US" b="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endParaRPr lang="en-US" b="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endParaRPr lang="en-US" b="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34053188"/>
                  </a:ext>
                </a:extLst>
              </a:tr>
              <a:tr h="731078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24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Em</a:t>
                      </a:r>
                      <a:r>
                        <a:rPr lang="en-US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có</a:t>
                      </a:r>
                      <a:r>
                        <a:rPr lang="en-US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thể</a:t>
                      </a:r>
                      <a:r>
                        <a:rPr lang="en-US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nhận</a:t>
                      </a:r>
                      <a:r>
                        <a:rPr lang="en-US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diện</a:t>
                      </a:r>
                      <a:r>
                        <a:rPr lang="en-US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một</a:t>
                      </a:r>
                      <a:r>
                        <a:rPr lang="en-US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số</a:t>
                      </a:r>
                      <a:r>
                        <a:rPr lang="en-US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vấn</a:t>
                      </a:r>
                      <a:r>
                        <a:rPr lang="en-US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đề</a:t>
                      </a:r>
                      <a:r>
                        <a:rPr lang="en-US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nảy</a:t>
                      </a:r>
                      <a:r>
                        <a:rPr lang="en-US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sinh</a:t>
                      </a:r>
                      <a:r>
                        <a:rPr lang="en-US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trong</a:t>
                      </a:r>
                      <a:r>
                        <a:rPr lang="en-US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mối</a:t>
                      </a:r>
                      <a:r>
                        <a:rPr lang="en-US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quan</a:t>
                      </a:r>
                      <a:r>
                        <a:rPr lang="en-US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hệ</a:t>
                      </a:r>
                      <a:r>
                        <a:rPr lang="en-US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ở tr</a:t>
                      </a:r>
                      <a:r>
                        <a:rPr lang="vi-VN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ư</a:t>
                      </a:r>
                      <a:r>
                        <a:rPr lang="en-US" sz="24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ờng</a:t>
                      </a:r>
                      <a:r>
                        <a:rPr lang="en-US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endParaRPr lang="en-US" b="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endParaRPr lang="en-US" b="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endParaRPr lang="en-US" b="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56471432"/>
                  </a:ext>
                </a:extLst>
              </a:tr>
              <a:tr h="463605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24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Em</a:t>
                      </a:r>
                      <a:r>
                        <a:rPr lang="en-US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biết</a:t>
                      </a:r>
                      <a:r>
                        <a:rPr lang="en-US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cách</a:t>
                      </a:r>
                      <a:r>
                        <a:rPr lang="en-US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giải</a:t>
                      </a:r>
                      <a:r>
                        <a:rPr lang="en-US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quyết</a:t>
                      </a:r>
                      <a:r>
                        <a:rPr lang="en-US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vấn</a:t>
                      </a:r>
                      <a:r>
                        <a:rPr lang="en-US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đề</a:t>
                      </a:r>
                      <a:r>
                        <a:rPr lang="en-US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trong</a:t>
                      </a:r>
                      <a:r>
                        <a:rPr lang="en-US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mối</a:t>
                      </a:r>
                      <a:r>
                        <a:rPr lang="en-US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quan</a:t>
                      </a:r>
                      <a:r>
                        <a:rPr lang="en-US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hệ</a:t>
                      </a:r>
                      <a:r>
                        <a:rPr lang="en-US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với</a:t>
                      </a:r>
                      <a:r>
                        <a:rPr lang="en-US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bạn</a:t>
                      </a:r>
                      <a:r>
                        <a:rPr lang="en-US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bè</a:t>
                      </a:r>
                      <a:r>
                        <a:rPr lang="en-US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endParaRPr lang="en-US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endParaRPr lang="en-US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endParaRPr lang="en-US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87487762"/>
                  </a:ext>
                </a:extLst>
              </a:tr>
              <a:tr h="365539">
                <a:tc gridSpan="2">
                  <a:txBody>
                    <a:bodyPr/>
                    <a:lstStyle/>
                    <a:p>
                      <a:pPr algn="ctr"/>
                      <a:r>
                        <a:rPr lang="en-US" sz="28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Tổng</a:t>
                      </a:r>
                      <a:endParaRPr lang="en-US" sz="2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endParaRPr lang="en-US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endParaRPr lang="en-US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endParaRPr lang="en-US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381501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35241600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TITLE" val="Tên bài"/>
  <p:tag name="ISPRING_SLIDE_INDENT_LEVEL" val="0"/>
  <p:tag name="ISPRING_PRESENTER_ID" val="{C2888B76-A251-4C62-904B-D2132BF9B8EA}"/>
  <p:tag name="ISPRING_CUSTOM_TIMING_USED" val="0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391</TotalTime>
  <Words>538</Words>
  <Application>Microsoft Office PowerPoint</Application>
  <PresentationFormat>Widescreen</PresentationFormat>
  <Paragraphs>51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3" baseType="lpstr">
      <vt:lpstr>宋体</vt:lpstr>
      <vt:lpstr>Arial</vt:lpstr>
      <vt:lpstr>Calibri</vt:lpstr>
      <vt:lpstr>Calibri Light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iCare Center</dc:creator>
  <cp:lastModifiedBy>iCare Center</cp:lastModifiedBy>
  <cp:revision>62</cp:revision>
  <dcterms:created xsi:type="dcterms:W3CDTF">2021-09-01T15:02:36Z</dcterms:created>
  <dcterms:modified xsi:type="dcterms:W3CDTF">2021-09-03T08:54:10Z</dcterms:modified>
</cp:coreProperties>
</file>