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27" r:id="rId3"/>
    <p:sldId id="306" r:id="rId4"/>
    <p:sldId id="277" r:id="rId5"/>
    <p:sldId id="295" r:id="rId6"/>
    <p:sldId id="301" r:id="rId7"/>
    <p:sldId id="305" r:id="rId8"/>
    <p:sldId id="274" r:id="rId9"/>
    <p:sldId id="296" r:id="rId10"/>
    <p:sldId id="281" r:id="rId11"/>
    <p:sldId id="291" r:id="rId12"/>
    <p:sldId id="297" r:id="rId13"/>
    <p:sldId id="298" r:id="rId14"/>
    <p:sldId id="262" r:id="rId15"/>
    <p:sldId id="299" r:id="rId16"/>
    <p:sldId id="303" r:id="rId17"/>
    <p:sldId id="268" r:id="rId1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000066"/>
    <a:srgbClr val="FF3399"/>
    <a:srgbClr val="0066FF"/>
    <a:srgbClr val="FF33CC"/>
    <a:srgbClr val="FF33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>
                <a:latin typeface="Arial" panose="020B0604020202020204" pitchFamily="34" charset="0"/>
              </a:rPr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>
                <a:latin typeface="Arial" panose="020B0604020202020204" pitchFamily="34" charset="0"/>
              </a:rPr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>
                <a:latin typeface="Arial" panose="020B0604020202020204" pitchFamily="34" charset="0"/>
              </a:rPr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>
                <a:latin typeface="Arial" panose="020B0604020202020204" pitchFamily="34" charset="0"/>
              </a:rPr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>
                <a:latin typeface="Arial" panose="020B0604020202020204" pitchFamily="34" charset="0"/>
              </a:rPr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>
                <a:latin typeface="Arial" panose="020B0604020202020204" pitchFamily="34" charset="0"/>
              </a:rPr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>
                <a:latin typeface="Arial" panose="020B0604020202020204" pitchFamily="34" charset="0"/>
              </a:rPr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>
                <a:latin typeface="Arial" panose="020B0604020202020204" pitchFamily="34" charset="0"/>
              </a:rPr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>
                <a:latin typeface="Arial" panose="020B0604020202020204" pitchFamily="34" charset="0"/>
              </a:rPr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>
                <a:latin typeface="Arial" panose="020B0604020202020204" pitchFamily="34" charset="0"/>
              </a:rPr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>
                <a:latin typeface="Arial" panose="020B0604020202020204" pitchFamily="34" charset="0"/>
              </a:rPr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>
                <a:latin typeface="Arial" panose="020B0604020202020204" pitchFamily="34" charset="0"/>
              </a:rPr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7.jpeg"/><Relationship Id="rId7" Type="http://schemas.openxmlformats.org/officeDocument/2006/relationships/image" Target="../media/image16.jpeg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6" Type="http://schemas.openxmlformats.org/officeDocument/2006/relationships/image" Target="../media/image28.png"/><Relationship Id="rId5" Type="http://schemas.openxmlformats.org/officeDocument/2006/relationships/image" Target="../media/image29.png"/><Relationship Id="rId4" Type="http://schemas.openxmlformats.org/officeDocument/2006/relationships/image" Target="../media/image30.png"/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6" name="Rectangles 3075"/>
          <p:cNvSpPr/>
          <p:nvPr/>
        </p:nvSpPr>
        <p:spPr>
          <a:xfrm>
            <a:off x="914400" y="2438400"/>
            <a:ext cx="73914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3600">
              <a:ln w="285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  <a:solidFill>
                <a:srgbClr val="B44C96"/>
              </a:solidFill>
              <a:latin typeface=".VnBahamasBH" charset="0"/>
              <a:ea typeface=".VnBahamasBH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0" y="81280"/>
            <a:ext cx="9378950" cy="6908800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457200" y="914400"/>
            <a:ext cx="83058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</a:pPr>
            <a:r>
              <a:rPr lang="en-US" sz="40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 8</a:t>
            </a:r>
            <a:endParaRPr lang="en-US" sz="40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228600" y="1480820"/>
            <a:ext cx="83058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</a:pPr>
            <a:r>
              <a:rPr sz="4000" b="1">
                <a:solidFill>
                  <a:schemeClr val="accent2"/>
                </a:solidFill>
                <a:latin typeface=".VnTime" panose="020B7200000000000000" pitchFamily="34" charset="0"/>
              </a:rPr>
              <a:t> </a:t>
            </a:r>
            <a:r>
              <a:rPr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VÏ trang trÝ</a:t>
            </a:r>
            <a:endParaRPr sz="40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381000" y="2187575"/>
            <a:ext cx="8305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ẠO DÁNG VÀ TRANG TRÍ CHẬU CẢNH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1219200" y="2895600"/>
            <a:ext cx="8305800" cy="22326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</a:pPr>
            <a:r>
              <a:rPr lang="en-US" sz="24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NỘI DUNG</a:t>
            </a:r>
            <a:endParaRPr lang="en-US" sz="24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I: QUAN SÁT NHẬN XÉT</a:t>
            </a:r>
            <a:endParaRPr 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II: TẠO DÁNG VÀ TRANG TRÍ CHẬU CẢNH</a:t>
            </a:r>
            <a:endParaRPr 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III: THỰC HÀNH</a:t>
            </a:r>
            <a:endParaRPr 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DẶN DÒ</a:t>
            </a:r>
            <a:endParaRPr 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1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Line 3"/>
          <p:cNvSpPr/>
          <p:nvPr/>
        </p:nvSpPr>
        <p:spPr>
          <a:xfrm>
            <a:off x="3048000" y="685800"/>
            <a:ext cx="0" cy="6096000"/>
          </a:xfrm>
          <a:prstGeom prst="line">
            <a:avLst/>
          </a:prstGeom>
          <a:ln w="12700" cap="flat" cmpd="sng">
            <a:solidFill>
              <a:srgbClr val="00008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5896" name="Text Box 8"/>
          <p:cNvSpPr txBox="1"/>
          <p:nvPr/>
        </p:nvSpPr>
        <p:spPr>
          <a:xfrm>
            <a:off x="0" y="2895600"/>
            <a:ext cx="312420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200" b="1">
                <a:solidFill>
                  <a:srgbClr val="0000FF"/>
                </a:solidFill>
                <a:latin typeface="Times New Roman" panose="02020603050405020304" pitchFamily="18" charset="0"/>
              </a:rPr>
              <a:t>- Tìm bố cục và các họa tiết trang trí trên chậu.</a:t>
            </a:r>
            <a:endParaRPr sz="2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anchor="ctr"/>
          <a:p>
            <a:pPr algn="ctr">
              <a:buNone/>
            </a:pP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trang trí:</a:t>
            </a:r>
            <a:r>
              <a:rPr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DÁNG VÀ TRANG TRÍ CHẬU CẢNH</a:t>
            </a:r>
            <a:endParaRPr sz="250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3" name="Text Box 8"/>
          <p:cNvSpPr txBox="1"/>
          <p:nvPr/>
        </p:nvSpPr>
        <p:spPr>
          <a:xfrm>
            <a:off x="0" y="685800"/>
            <a:ext cx="3124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sz="2400" b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nhận xét :</a:t>
            </a:r>
            <a:endParaRPr sz="2400" b="1" u="sng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917575"/>
            <a:ext cx="3048000" cy="1139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>
              <a:buNone/>
            </a:pPr>
            <a:r>
              <a:rPr sz="2400" b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Cách tạo dáng v</a:t>
            </a:r>
            <a:r>
              <a:rPr sz="2400" b="1" u="sng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trí chậu cảnh:</a:t>
            </a:r>
            <a:endParaRPr sz="2400" b="1" u="sng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5" name="TextBox 14"/>
          <p:cNvSpPr txBox="1"/>
          <p:nvPr/>
        </p:nvSpPr>
        <p:spPr>
          <a:xfrm>
            <a:off x="0" y="1962150"/>
            <a:ext cx="2743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1. Tạo dáng:</a:t>
            </a:r>
            <a:endParaRPr sz="2400" b="1" u="sng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6" name="TextBox 15"/>
          <p:cNvSpPr txBox="1"/>
          <p:nvPr/>
        </p:nvSpPr>
        <p:spPr>
          <a:xfrm>
            <a:off x="0" y="2357438"/>
            <a:ext cx="2743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2. Trang trí :</a:t>
            </a:r>
            <a:endParaRPr sz="2400" b="1" u="sng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6"/>
          <p:cNvSpPr/>
          <p:nvPr/>
        </p:nvSpPr>
        <p:spPr>
          <a:xfrm>
            <a:off x="3886200" y="2057400"/>
            <a:ext cx="4419600" cy="3200400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>
              <a:latin typeface="Arial" panose="020B0604020202020204" pitchFamily="34" charset="0"/>
            </a:endParaRPr>
          </a:p>
        </p:txBody>
      </p:sp>
      <p:pic>
        <p:nvPicPr>
          <p:cNvPr id="18" name="Picture 15" descr="than chau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2400" y="1874838"/>
            <a:ext cx="4191000" cy="3535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4191000" y="5562600"/>
            <a:ext cx="36576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bố cục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6" grpId="0"/>
      <p:bldP spid="17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Line 3"/>
          <p:cNvSpPr/>
          <p:nvPr/>
        </p:nvSpPr>
        <p:spPr>
          <a:xfrm>
            <a:off x="3048000" y="685800"/>
            <a:ext cx="0" cy="6096000"/>
          </a:xfrm>
          <a:prstGeom prst="line">
            <a:avLst/>
          </a:prstGeom>
          <a:ln w="12700" cap="flat" cmpd="sng">
            <a:solidFill>
              <a:srgbClr val="00008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315" name="Text Box 8"/>
          <p:cNvSpPr txBox="1"/>
          <p:nvPr/>
        </p:nvSpPr>
        <p:spPr>
          <a:xfrm>
            <a:off x="0" y="2895600"/>
            <a:ext cx="312420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200" b="1">
                <a:solidFill>
                  <a:srgbClr val="0000FF"/>
                </a:solidFill>
                <a:latin typeface="Times New Roman" panose="02020603050405020304" pitchFamily="18" charset="0"/>
              </a:rPr>
              <a:t>- Tìm bố cục và các họa tiết trang trí trên chậu.</a:t>
            </a:r>
            <a:endParaRPr sz="2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anchor="ctr"/>
          <a:p>
            <a:pPr algn="ctr">
              <a:buNone/>
            </a:pP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trang trí:</a:t>
            </a:r>
            <a:r>
              <a:rPr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DÁNG VÀ TRANG TRÍ CHẬU CẢNH</a:t>
            </a:r>
            <a:endParaRPr sz="250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7" name="Text Box 8"/>
          <p:cNvSpPr txBox="1"/>
          <p:nvPr/>
        </p:nvSpPr>
        <p:spPr>
          <a:xfrm>
            <a:off x="0" y="685800"/>
            <a:ext cx="3124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sz="2400" b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nhận xét :</a:t>
            </a:r>
            <a:endParaRPr sz="2400" b="1" u="sng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917575"/>
            <a:ext cx="3048000" cy="1139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>
              <a:buNone/>
            </a:pPr>
            <a:r>
              <a:rPr sz="2400" b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Cách tạo dáng v</a:t>
            </a:r>
            <a:r>
              <a:rPr sz="2400" b="1" u="sng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trí chậu cảnh:</a:t>
            </a:r>
            <a:endParaRPr sz="2400" b="1" u="sng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9" name="TextBox 14"/>
          <p:cNvSpPr txBox="1"/>
          <p:nvPr/>
        </p:nvSpPr>
        <p:spPr>
          <a:xfrm>
            <a:off x="0" y="1962150"/>
            <a:ext cx="2743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1. Tạo dáng:</a:t>
            </a:r>
            <a:endParaRPr sz="2400" b="1" u="sng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0" name="TextBox 15"/>
          <p:cNvSpPr txBox="1"/>
          <p:nvPr/>
        </p:nvSpPr>
        <p:spPr>
          <a:xfrm>
            <a:off x="0" y="2357438"/>
            <a:ext cx="2743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2. Trang trí :</a:t>
            </a:r>
            <a:endParaRPr sz="2400" b="1" u="sng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6"/>
          <p:cNvSpPr/>
          <p:nvPr/>
        </p:nvSpPr>
        <p:spPr>
          <a:xfrm>
            <a:off x="3886200" y="2057400"/>
            <a:ext cx="4419600" cy="3200400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>
              <a:latin typeface="Arial" panose="020B0604020202020204" pitchFamily="34" charset="0"/>
            </a:endParaRPr>
          </a:p>
        </p:txBody>
      </p:sp>
      <p:pic>
        <p:nvPicPr>
          <p:cNvPr id="19" name="Picture 15" descr="than chau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2400" y="1874838"/>
            <a:ext cx="4191000" cy="3535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4" descr="net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874838"/>
            <a:ext cx="4191000" cy="3535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13" descr="n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905000"/>
            <a:ext cx="4191000" cy="3535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12" descr="net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1874838"/>
            <a:ext cx="4191000" cy="3535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4191000" y="5562600"/>
            <a:ext cx="36576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họa tiết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.000000"/>
                                          </p:val>
                                        </p:tav>
                                        <p:tav tm="50000">
                                          <p:val>
                                            <p:fltVal val="0.95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" name="Rectangle 6"/>
          <p:cNvSpPr/>
          <p:nvPr/>
        </p:nvSpPr>
        <p:spPr>
          <a:xfrm>
            <a:off x="3505200" y="1600200"/>
            <a:ext cx="4419600" cy="3200400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14339" name="Line 3"/>
          <p:cNvSpPr/>
          <p:nvPr/>
        </p:nvSpPr>
        <p:spPr>
          <a:xfrm>
            <a:off x="3048000" y="685800"/>
            <a:ext cx="0" cy="6096000"/>
          </a:xfrm>
          <a:prstGeom prst="line">
            <a:avLst/>
          </a:prstGeom>
          <a:ln w="12700" cap="flat" cmpd="sng">
            <a:solidFill>
              <a:srgbClr val="00008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40" name="Text Box 8"/>
          <p:cNvSpPr txBox="1"/>
          <p:nvPr/>
        </p:nvSpPr>
        <p:spPr>
          <a:xfrm>
            <a:off x="0" y="2895600"/>
            <a:ext cx="312420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200" b="1">
                <a:solidFill>
                  <a:srgbClr val="0000FF"/>
                </a:solidFill>
                <a:latin typeface="Times New Roman" panose="02020603050405020304" pitchFamily="18" charset="0"/>
              </a:rPr>
              <a:t>- Tìm bố cục và các họa tiết trang trí trên chậu.</a:t>
            </a:r>
            <a:endParaRPr sz="2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anchor="ctr"/>
          <a:p>
            <a:pPr algn="ctr">
              <a:buNone/>
            </a:pP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4:Vẽ trang trí:</a:t>
            </a:r>
            <a:r>
              <a:rPr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DÁNG VÀ TRANG TRÍ CHẬU CẢNH</a:t>
            </a:r>
            <a:endParaRPr sz="250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2" name="Text Box 8"/>
          <p:cNvSpPr txBox="1"/>
          <p:nvPr/>
        </p:nvSpPr>
        <p:spPr>
          <a:xfrm>
            <a:off x="0" y="685800"/>
            <a:ext cx="3124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sz="2400" b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nhận xét :</a:t>
            </a:r>
            <a:endParaRPr sz="2400" b="1" u="sng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917575"/>
            <a:ext cx="3048000" cy="1139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>
              <a:buNone/>
            </a:pPr>
            <a:r>
              <a:rPr sz="2400" b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Cách tạo dáng v</a:t>
            </a:r>
            <a:r>
              <a:rPr sz="2400" b="1" u="sng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trí chậu cảnh:</a:t>
            </a:r>
            <a:endParaRPr sz="2400" b="1" u="sng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4" name="TextBox 14"/>
          <p:cNvSpPr txBox="1"/>
          <p:nvPr/>
        </p:nvSpPr>
        <p:spPr>
          <a:xfrm>
            <a:off x="0" y="1962150"/>
            <a:ext cx="2743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1. Tạo dáng:</a:t>
            </a:r>
            <a:endParaRPr sz="2400" b="1" u="sng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5" name="TextBox 15"/>
          <p:cNvSpPr txBox="1"/>
          <p:nvPr/>
        </p:nvSpPr>
        <p:spPr>
          <a:xfrm>
            <a:off x="0" y="2357438"/>
            <a:ext cx="2743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2. Trang trí :</a:t>
            </a:r>
            <a:endParaRPr sz="2400" b="1" u="sng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Picture 14" descr="B3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10000" y="1752600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8" name="Text Box 13"/>
          <p:cNvSpPr txBox="1"/>
          <p:nvPr/>
        </p:nvSpPr>
        <p:spPr>
          <a:xfrm>
            <a:off x="0" y="3657600"/>
            <a:ext cx="28194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200" b="1">
                <a:solidFill>
                  <a:srgbClr val="0000FF"/>
                </a:solidFill>
                <a:latin typeface="Times New Roman" panose="02020603050405020304" pitchFamily="18" charset="0"/>
              </a:rPr>
              <a:t>- Tìm màu của họa tiết và thân chậu cho hài hòa.</a:t>
            </a:r>
            <a:endParaRPr sz="2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7" descr="Hình00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24600" y="2895600"/>
            <a:ext cx="2667000" cy="3733800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15363" name="Group 12"/>
          <p:cNvGrpSpPr/>
          <p:nvPr/>
        </p:nvGrpSpPr>
        <p:grpSpPr>
          <a:xfrm>
            <a:off x="0" y="304800"/>
            <a:ext cx="9144000" cy="2286000"/>
            <a:chOff x="0" y="228600"/>
            <a:chExt cx="9144000" cy="2286000"/>
          </a:xfrm>
        </p:grpSpPr>
        <p:pic>
          <p:nvPicPr>
            <p:cNvPr id="15366" name="Picture 8" descr="Hình008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28600"/>
              <a:ext cx="3276600" cy="2286000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pic>
          <p:nvPicPr>
            <p:cNvPr id="15367" name="Picture 9" descr="Hình009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77000" y="228600"/>
              <a:ext cx="2667000" cy="2286000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pic>
          <p:nvPicPr>
            <p:cNvPr id="15368" name="Picture 10" descr="Hình009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76600" y="228600"/>
              <a:ext cx="3200400" cy="2286000"/>
            </a:xfrm>
            <a:prstGeom prst="rect">
              <a:avLst/>
            </a:prstGeom>
            <a:noFill/>
            <a:ln w="31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</p:grpSp>
      <p:pic>
        <p:nvPicPr>
          <p:cNvPr id="15364" name="Picture 25" descr="Hình00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895600"/>
            <a:ext cx="2667000" cy="3733800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5365" name="Picture 24" descr="Hình008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2895600"/>
            <a:ext cx="2762250" cy="3733800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Line 3"/>
          <p:cNvSpPr/>
          <p:nvPr/>
        </p:nvSpPr>
        <p:spPr>
          <a:xfrm>
            <a:off x="3048000" y="685800"/>
            <a:ext cx="0" cy="6096000"/>
          </a:xfrm>
          <a:prstGeom prst="line">
            <a:avLst/>
          </a:prstGeom>
          <a:ln w="12700" cap="flat" cmpd="sng">
            <a:solidFill>
              <a:srgbClr val="00008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anchor="ctr"/>
          <a:p>
            <a:pPr algn="ctr">
              <a:buNone/>
            </a:pP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trang trí:</a:t>
            </a:r>
            <a:r>
              <a:rPr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DÁNG VÀ TRANG TRÍ CHẬU CẢNH</a:t>
            </a:r>
            <a:endParaRPr sz="250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88" name="Text Box 8"/>
          <p:cNvSpPr txBox="1"/>
          <p:nvPr/>
        </p:nvSpPr>
        <p:spPr>
          <a:xfrm>
            <a:off x="0" y="685800"/>
            <a:ext cx="3124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sz="2400" b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nhận xét :</a:t>
            </a:r>
            <a:endParaRPr sz="2400" b="1" u="sng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917575"/>
            <a:ext cx="3048000" cy="1139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>
              <a:buNone/>
            </a:pPr>
            <a:r>
              <a:rPr sz="2400" b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Cách tạo dáng v</a:t>
            </a:r>
            <a:r>
              <a:rPr sz="2400" b="1" u="sng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trí chậu cảnh:</a:t>
            </a:r>
            <a:endParaRPr sz="2400" b="1" u="sng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0" y="1752600"/>
            <a:ext cx="3048000" cy="682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>
              <a:buNone/>
            </a:pPr>
            <a:r>
              <a:rPr sz="2400" b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Thực h</a:t>
            </a:r>
            <a:r>
              <a:rPr sz="2400" b="1" u="sng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:</a:t>
            </a:r>
            <a:endParaRPr sz="2400" b="1" u="sng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1" name="TextBox 19"/>
          <p:cNvSpPr txBox="1"/>
          <p:nvPr/>
        </p:nvSpPr>
        <p:spPr>
          <a:xfrm>
            <a:off x="0" y="2438400"/>
            <a:ext cx="281940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dáng v</a:t>
            </a:r>
            <a:r>
              <a:rPr sz="22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trí một chậu cảnh</a:t>
            </a:r>
            <a:endParaRPr sz="2200" b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Cloud 21"/>
          <p:cNvSpPr/>
          <p:nvPr/>
        </p:nvSpPr>
        <p:spPr>
          <a:xfrm>
            <a:off x="3200400" y="1371600"/>
            <a:ext cx="5791200" cy="48768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</a:t>
            </a:r>
            <a:endParaRPr sz="24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buNone/>
            </a:pP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ạo dáng cân đối, đẹp.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lnSpc>
                <a:spcPct val="150000"/>
              </a:lnSpc>
              <a:buChar char="-"/>
            </a:pP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bố mảng, họa tiết hợp lý.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lnSpc>
                <a:spcPct val="150000"/>
              </a:lnSpc>
              <a:buChar char="-"/>
            </a:pP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m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có đậm nhạt, rõ r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ng, bắt mắt.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17"/>
          <p:cNvSpPr txBox="1"/>
          <p:nvPr/>
        </p:nvSpPr>
        <p:spPr>
          <a:xfrm>
            <a:off x="609600" y="990600"/>
            <a:ext cx="7924800" cy="212280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sz="2400" b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b</a:t>
            </a:r>
            <a:r>
              <a:rPr sz="2400" b="1" u="sng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học ở tiết học n</a:t>
            </a:r>
            <a:r>
              <a:rPr sz="2400" b="1" u="sng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4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Ho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th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b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vẽ trang trí ( nếu chưa xong ).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Tạo dáng v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trí chậu cảnh bằng những phế liệu .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sz="24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381000"/>
            <a:ext cx="532229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HƯỚNG DẪN HỌC TẬP</a:t>
            </a:r>
            <a:endParaRPr kumimoji="0" lang="en-US" sz="36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Content Placeholder 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047115" y="3062605"/>
            <a:ext cx="2857500" cy="303339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14800" y="3070225"/>
            <a:ext cx="4164330" cy="304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WordArt 7"/>
          <p:cNvSpPr>
            <a:spLocks noTextEdit="1"/>
          </p:cNvSpPr>
          <p:nvPr/>
        </p:nvSpPr>
        <p:spPr>
          <a:xfrm>
            <a:off x="457200" y="1295400"/>
            <a:ext cx="7848600" cy="2398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9525" cap="flat" cmpd="sng">
                  <a:solidFill>
                    <a:srgbClr val="FF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FF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TIẾT HỌC KẾT THÚC </a:t>
            </a:r>
            <a:endParaRPr lang="en-US" sz="3600">
              <a:ln w="9525" cap="flat" cmpd="sng">
                <a:solidFill>
                  <a:srgbClr val="FF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FF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hangingPunct="0"/>
            <a:r>
              <a:rPr lang="en-US" sz="3600">
                <a:ln w="9525" cap="flat" cmpd="sng">
                  <a:solidFill>
                    <a:srgbClr val="FF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FF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 QUÝ THẦY CÔ NHIỀU SỨC KHỎE,</a:t>
            </a:r>
            <a:endParaRPr lang="en-US" sz="3600">
              <a:ln w="9525" cap="flat" cmpd="sng">
                <a:solidFill>
                  <a:srgbClr val="FF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FF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hangingPunct="0"/>
            <a:r>
              <a:rPr lang="en-US" sz="3600">
                <a:ln w="9525" cap="flat" cmpd="sng">
                  <a:solidFill>
                    <a:srgbClr val="FF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FF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CHÚC CÁC EM HỌC SINH HỌC TỐT.</a:t>
            </a:r>
            <a:endParaRPr lang="en-US" sz="3600">
              <a:ln w="9525" cap="flat" cmpd="sng">
                <a:solidFill>
                  <a:srgbClr val="FF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FF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30000">
    <p:fade/>
    <p:sndAc>
      <p:stSnd>
        <p:snd r:embed="rId1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ctr" anchorCtr="0" compatLnSpc="1"/>
          <a:p>
            <a:pPr eaLnBrk="1" hangingPunct="1"/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trang trí:</a:t>
            </a:r>
            <a:r>
              <a:rPr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DÁNG VÀ TRANG TRÍ CHẬU CẢNH</a:t>
            </a:r>
            <a:endParaRPr sz="250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Picture 6" descr="4"/>
          <p:cNvPicPr>
            <a:picLocks noChangeAspect="1"/>
          </p:cNvPicPr>
          <p:nvPr/>
        </p:nvPicPr>
        <p:blipFill>
          <a:blip r:embed="rId1">
            <a:lum contrast="10000"/>
          </a:blip>
          <a:stretch>
            <a:fillRect/>
          </a:stretch>
        </p:blipFill>
        <p:spPr>
          <a:xfrm>
            <a:off x="3322955" y="1295400"/>
            <a:ext cx="3001645" cy="495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5" descr="5"/>
          <p:cNvPicPr>
            <a:picLocks noChangeAspect="1"/>
          </p:cNvPicPr>
          <p:nvPr/>
        </p:nvPicPr>
        <p:blipFill>
          <a:blip r:embed="rId2">
            <a:lum contrast="8000"/>
          </a:blip>
          <a:stretch>
            <a:fillRect/>
          </a:stretch>
        </p:blipFill>
        <p:spPr>
          <a:xfrm>
            <a:off x="6473825" y="1390650"/>
            <a:ext cx="2517775" cy="48533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3276600" y="6243638"/>
            <a:ext cx="60198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 cảnh trong trang trí nội, ngoại thất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0" name="Text Box 13"/>
          <p:cNvSpPr txBox="1"/>
          <p:nvPr/>
        </p:nvSpPr>
        <p:spPr>
          <a:xfrm>
            <a:off x="0" y="685800"/>
            <a:ext cx="3124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sz="2000" b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nhận xét</a:t>
            </a:r>
            <a:endParaRPr sz="2000" b="1" u="sng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51" name="Picture 8" descr="C:\Users\Administrator\Pictures\6504638f6c23e027e15bee8d9b9fd5a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95400"/>
            <a:ext cx="3048000" cy="48012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ctr" anchorCtr="0" compatLnSpc="1"/>
          <a:p>
            <a:pPr eaLnBrk="1" hangingPunct="1"/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trang trí:</a:t>
            </a:r>
            <a:r>
              <a:rPr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DÁNG VÀ TRANG TRÍ CHẬU CẢNH</a:t>
            </a:r>
            <a:endParaRPr sz="250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1" name="Text Box 13"/>
          <p:cNvSpPr txBox="1"/>
          <p:nvPr/>
        </p:nvSpPr>
        <p:spPr>
          <a:xfrm>
            <a:off x="0" y="685800"/>
            <a:ext cx="3124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sz="2000" b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nhận xét</a:t>
            </a:r>
            <a:endParaRPr sz="2000" b="1" u="sng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Picture 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9400" y="990600"/>
            <a:ext cx="2514600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4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600"/>
            <a:ext cx="25908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8" descr="586_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733800"/>
            <a:ext cx="2743200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3" descr="fukien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66800"/>
            <a:ext cx="25908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3" descr="fukien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990600"/>
            <a:ext cx="3886200" cy="586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4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066800"/>
            <a:ext cx="3810000" cy="579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3200" y="1143000"/>
            <a:ext cx="3810000" cy="571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Picture 8" descr="586_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143000"/>
            <a:ext cx="3657600" cy="556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1" descr="dogomdantoctodiemchongoaithatnhavuon6_661b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1066800"/>
            <a:ext cx="3810000" cy="5638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87697E-6 L -0.27084 -0.294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0" y="-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.0111 L -0.3 0.2442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953E-6 L 0.31667 -0.1831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-92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" name="Picture 17" descr="C:\Users\Administrator\Pictures\img_795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9800" y="1143000"/>
            <a:ext cx="4495800" cy="541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6" name="Picture 2" descr="CD06_2163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143000"/>
            <a:ext cx="4648200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3" descr="CD06_2165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143000"/>
            <a:ext cx="4525963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5" descr="CD06_2163[1]"/>
          <p:cNvPicPr>
            <a:picLocks noChangeAspect="1"/>
          </p:cNvPicPr>
          <p:nvPr/>
        </p:nvPicPr>
        <p:blipFill>
          <a:blip r:embed="rId2">
            <a:lum bright="-6000" contrast="14000"/>
          </a:blip>
          <a:stretch>
            <a:fillRect/>
          </a:stretch>
        </p:blipFill>
        <p:spPr>
          <a:xfrm>
            <a:off x="0" y="1143000"/>
            <a:ext cx="213360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Picture 6" descr="CD06_2165[1]"/>
          <p:cNvPicPr>
            <a:picLocks noChangeAspect="1"/>
          </p:cNvPicPr>
          <p:nvPr/>
        </p:nvPicPr>
        <p:blipFill>
          <a:blip r:embed="rId3">
            <a:lum bright="-1999" contrast="4000"/>
          </a:blip>
          <a:stretch>
            <a:fillRect/>
          </a:stretch>
        </p:blipFill>
        <p:spPr>
          <a:xfrm>
            <a:off x="0" y="3048000"/>
            <a:ext cx="21336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2" name="Picture 8" descr="CD06_2167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143000"/>
            <a:ext cx="4600575" cy="541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3" name="Picture 9" descr="CD06_2167[1]"/>
          <p:cNvPicPr>
            <a:picLocks noChangeAspect="1"/>
          </p:cNvPicPr>
          <p:nvPr/>
        </p:nvPicPr>
        <p:blipFill>
          <a:blip r:embed="rId4">
            <a:lum bright="-1999" contrast="12000"/>
          </a:blip>
          <a:stretch>
            <a:fillRect/>
          </a:stretch>
        </p:blipFill>
        <p:spPr>
          <a:xfrm>
            <a:off x="6781800" y="914400"/>
            <a:ext cx="23622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4" name="Picture 10" descr="CD06_2173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1143000"/>
            <a:ext cx="4572000" cy="518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5" name="Picture 11" descr="CD06_2173[1]"/>
          <p:cNvPicPr>
            <a:picLocks noChangeAspect="1"/>
          </p:cNvPicPr>
          <p:nvPr/>
        </p:nvPicPr>
        <p:blipFill>
          <a:blip r:embed="rId5">
            <a:lum bright="-1999" contrast="4000"/>
          </a:blip>
          <a:stretch>
            <a:fillRect/>
          </a:stretch>
        </p:blipFill>
        <p:spPr>
          <a:xfrm>
            <a:off x="6781800" y="2743200"/>
            <a:ext cx="2362200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ctr" anchorCtr="0" compatLnSpc="1"/>
          <a:p>
            <a:pPr eaLnBrk="1" hangingPunct="1"/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trang trí:</a:t>
            </a:r>
            <a:r>
              <a:rPr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DÁNG VÀ TRANG TRÍ CHẬU CẢNH</a:t>
            </a:r>
            <a:endParaRPr sz="250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4" name="Text Box 13"/>
          <p:cNvSpPr txBox="1"/>
          <p:nvPr/>
        </p:nvSpPr>
        <p:spPr>
          <a:xfrm>
            <a:off x="0" y="685800"/>
            <a:ext cx="3124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sz="2000" b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nhận xét</a:t>
            </a:r>
            <a:endParaRPr sz="2000" b="1" u="sng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208" name="Picture 16" descr="C:\Users\Administrator\Pictures\imagesCANE3QGU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4800600"/>
            <a:ext cx="228600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9" name="Picture 17" descr="C:\Users\Administrator\Pictures\img_795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724400"/>
            <a:ext cx="21336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6" descr="C:\Users\Administrator\Pictures\imagesCANE3QGU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066800"/>
            <a:ext cx="4419600" cy="556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6" descr="C:\Users\Administrator\Pictures\20150818114834-image00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0" y="1066800"/>
            <a:ext cx="4419600" cy="5562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2" descr="C:\Users\ADMIN\Pictures\chau-cay-mini-tu-vo-lon-bia-1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91000" y="914400"/>
            <a:ext cx="4953000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3" descr="C:\Users\Administrator\Pictures\2016_cach-lam-chau-canh-mini-tu-chai-nhua-cu_kqgxkwtfxlfjajccetry_540x4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3962400"/>
            <a:ext cx="5143500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Picture 4" descr="C:\Users\Administrator\Pictures\trangtricucao9_b1e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62000"/>
            <a:ext cx="3271838" cy="5676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3" name="TextBox 4"/>
          <p:cNvSpPr txBox="1"/>
          <p:nvPr/>
        </p:nvSpPr>
        <p:spPr>
          <a:xfrm>
            <a:off x="1905000" y="147638"/>
            <a:ext cx="54864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 CẢNH TỪ NHỮNG PHẾ LIỆU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2" descr="C:\Users\Administrator\Pictures\imagesCAPTJ13U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685800"/>
            <a:ext cx="4038600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3" descr="C:\Users\Administrator\Pictures\8f7a3_hoabtt2012427105511589_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685800"/>
            <a:ext cx="4438650" cy="297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TextBox 5"/>
          <p:cNvSpPr txBox="1"/>
          <p:nvPr/>
        </p:nvSpPr>
        <p:spPr>
          <a:xfrm>
            <a:off x="1905000" y="76200"/>
            <a:ext cx="54864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 CẢNH TỪ NHỮNG PHẾ LIỆU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437" name="Picture 6" descr="ngacnhiengocxanhtuvatdungcu1a_9a2f1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886200"/>
            <a:ext cx="4191000" cy="2800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9" descr="ngacnhiengocxanhtuvatdungcu12_14a77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810000"/>
            <a:ext cx="4495800" cy="289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7458" name="Rectangle 2"/>
          <p:cNvSpPr>
            <a:spLocks noGrp="1"/>
          </p:cNvSpPr>
          <p:nvPr>
            <p:ph type="title"/>
          </p:nvPr>
        </p:nvSpPr>
        <p:spPr>
          <a:xfrm>
            <a:off x="0" y="917575"/>
            <a:ext cx="3048000" cy="1139825"/>
          </a:xfrm>
        </p:spPr>
        <p:txBody>
          <a:bodyPr vert="horz" wrap="square" lIns="91440" tIns="45720" rIns="91440" bIns="45720" anchor="ctr" anchorCtr="0"/>
          <a:p>
            <a:pPr algn="l" eaLnBrk="1" hangingPunct="1"/>
            <a:r>
              <a:rPr sz="2400" b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Cách tạo dáng v</a:t>
            </a:r>
            <a:r>
              <a:rPr sz="2400" b="1" u="sng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trí chậu cảnh:</a:t>
            </a:r>
            <a:endParaRPr sz="2400" b="1" u="sng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19" name="Line 7"/>
          <p:cNvSpPr/>
          <p:nvPr/>
        </p:nvSpPr>
        <p:spPr>
          <a:xfrm>
            <a:off x="3048000" y="685800"/>
            <a:ext cx="0" cy="6096000"/>
          </a:xfrm>
          <a:prstGeom prst="line">
            <a:avLst/>
          </a:prstGeom>
          <a:ln w="12700" cap="flat" cmpd="sng">
            <a:solidFill>
              <a:srgbClr val="00008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20" name="Text Box 8"/>
          <p:cNvSpPr txBox="1"/>
          <p:nvPr/>
        </p:nvSpPr>
        <p:spPr>
          <a:xfrm>
            <a:off x="0" y="685800"/>
            <a:ext cx="3124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sz="2400" b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nhận xét :</a:t>
            </a:r>
            <a:endParaRPr sz="2400" b="1" u="sng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anchor="ctr"/>
          <a:p>
            <a:pPr algn="ctr">
              <a:buNone/>
            </a:pP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trang trí:</a:t>
            </a:r>
            <a:r>
              <a:rPr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DÁNG VÀ TRANG TRÍ CHẬU CẢNH</a:t>
            </a:r>
            <a:endParaRPr sz="250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962150"/>
            <a:ext cx="2743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1. Tạo dáng:</a:t>
            </a:r>
            <a:endParaRPr sz="2400" b="1" u="sng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21"/>
          <p:cNvSpPr txBox="1"/>
          <p:nvPr/>
        </p:nvSpPr>
        <p:spPr>
          <a:xfrm>
            <a:off x="76200" y="2484438"/>
            <a:ext cx="28194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200" b="1">
                <a:solidFill>
                  <a:srgbClr val="0000FF"/>
                </a:solidFill>
                <a:latin typeface="Times New Roman" panose="02020603050405020304" pitchFamily="18" charset="0"/>
              </a:rPr>
              <a:t>- Phác khung hình và đường trục để tìm dáng chậu</a:t>
            </a:r>
            <a:endParaRPr sz="2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Picture 20" descr="chau cop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0" y="2590800"/>
            <a:ext cx="4343400" cy="3475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9" descr="chau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362200"/>
            <a:ext cx="3175000" cy="381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8" descr="chau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3825875"/>
            <a:ext cx="4572000" cy="1508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0" y="917575"/>
            <a:ext cx="3048000" cy="1139825"/>
          </a:xfrm>
        </p:spPr>
        <p:txBody>
          <a:bodyPr vert="horz" wrap="square" lIns="91440" tIns="45720" rIns="91440" bIns="45720" anchor="ctr" anchorCtr="0"/>
          <a:p>
            <a:pPr algn="l" eaLnBrk="1" hangingPunct="1"/>
            <a:r>
              <a:rPr sz="2400" b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Cách tạo dáng v</a:t>
            </a:r>
            <a:r>
              <a:rPr sz="2400" b="1" u="sng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trí chậu cảnh:</a:t>
            </a:r>
            <a:endParaRPr sz="2400" b="1" u="sng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3" name="Line 7"/>
          <p:cNvSpPr/>
          <p:nvPr/>
        </p:nvSpPr>
        <p:spPr>
          <a:xfrm>
            <a:off x="3048000" y="685800"/>
            <a:ext cx="0" cy="6096000"/>
          </a:xfrm>
          <a:prstGeom prst="line">
            <a:avLst/>
          </a:prstGeom>
          <a:ln w="12700" cap="flat" cmpd="sng">
            <a:solidFill>
              <a:srgbClr val="00008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44" name="Text Box 8"/>
          <p:cNvSpPr txBox="1"/>
          <p:nvPr/>
        </p:nvSpPr>
        <p:spPr>
          <a:xfrm>
            <a:off x="0" y="685800"/>
            <a:ext cx="3124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sz="2400" b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nhận xét :</a:t>
            </a:r>
            <a:endParaRPr sz="2400" b="1" u="sng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anchor="ctr"/>
          <a:p>
            <a:pPr algn="ctr">
              <a:buNone/>
            </a:pP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trang trí:</a:t>
            </a:r>
            <a:r>
              <a:rPr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DÁNG VÀ TRANG TRÍ CHẬU CẢNH</a:t>
            </a:r>
            <a:endParaRPr sz="250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6" name="TextBox 6"/>
          <p:cNvSpPr txBox="1"/>
          <p:nvPr/>
        </p:nvSpPr>
        <p:spPr>
          <a:xfrm>
            <a:off x="0" y="1962150"/>
            <a:ext cx="2743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1. Tạo dáng:</a:t>
            </a:r>
            <a:endParaRPr sz="2400" b="1" u="sng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7" name="Text Box 21"/>
          <p:cNvSpPr txBox="1"/>
          <p:nvPr/>
        </p:nvSpPr>
        <p:spPr>
          <a:xfrm>
            <a:off x="76200" y="2484438"/>
            <a:ext cx="28194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20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sz="2200" b="1">
                <a:solidFill>
                  <a:srgbClr val="0000FF"/>
                </a:solidFill>
                <a:latin typeface="Times New Roman" panose="02020603050405020304" pitchFamily="18" charset="0"/>
              </a:rPr>
              <a:t> Phác khung hình và đường trục để tìm dáng chậu</a:t>
            </a:r>
            <a:endParaRPr sz="2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0" y="3497263"/>
            <a:ext cx="3124200" cy="7699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22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- Tìm tỉ lệ các phần và vẽ hình dáng chậu.</a:t>
            </a:r>
            <a:endParaRPr kumimoji="0" lang="en-US" sz="2200" b="1" kern="1200" cap="none" spc="0" normalizeH="0" baseline="0" noProof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Rectangle 7"/>
          <p:cNvSpPr/>
          <p:nvPr/>
        </p:nvSpPr>
        <p:spPr>
          <a:xfrm>
            <a:off x="3733800" y="2743200"/>
            <a:ext cx="4419600" cy="3200400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>
              <a:latin typeface="Arial" panose="020B0604020202020204" pitchFamily="34" charset="0"/>
            </a:endParaRPr>
          </a:p>
        </p:txBody>
      </p:sp>
      <p:pic>
        <p:nvPicPr>
          <p:cNvPr id="15" name="Picture 24" descr="da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0" y="2514600"/>
            <a:ext cx="4267200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23" descr="mep da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514600"/>
            <a:ext cx="4267200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22" descr="mepth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590800"/>
            <a:ext cx="4267200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21" descr="mie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2514600"/>
            <a:ext cx="4267200" cy="358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20" descr="tru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2514600"/>
            <a:ext cx="4267200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19" descr="khung hinh cua chau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0" y="2514600"/>
            <a:ext cx="4267200" cy="350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Freeform 26"/>
          <p:cNvSpPr/>
          <p:nvPr/>
        </p:nvSpPr>
        <p:spPr>
          <a:xfrm flipH="1">
            <a:off x="4495800" y="3505200"/>
            <a:ext cx="533400" cy="762000"/>
          </a:xfrm>
          <a:custGeom>
            <a:avLst/>
            <a:gdLst>
              <a:gd name="txL" fmla="*/ 0 w 408"/>
              <a:gd name="txT" fmla="*/ 0 h 432"/>
              <a:gd name="txR" fmla="*/ 408 w 408"/>
              <a:gd name="txB" fmla="*/ 432 h 432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408" h="432">
                <a:moveTo>
                  <a:pt x="144" y="0"/>
                </a:moveTo>
                <a:cubicBezTo>
                  <a:pt x="276" y="84"/>
                  <a:pt x="408" y="168"/>
                  <a:pt x="384" y="240"/>
                </a:cubicBezTo>
                <a:cubicBezTo>
                  <a:pt x="360" y="312"/>
                  <a:pt x="64" y="400"/>
                  <a:pt x="0" y="4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24" name="Freeform 25"/>
          <p:cNvSpPr/>
          <p:nvPr/>
        </p:nvSpPr>
        <p:spPr>
          <a:xfrm>
            <a:off x="7010400" y="3505200"/>
            <a:ext cx="533400" cy="685800"/>
          </a:xfrm>
          <a:custGeom>
            <a:avLst/>
            <a:gdLst>
              <a:gd name="txL" fmla="*/ 0 w 408"/>
              <a:gd name="txT" fmla="*/ 0 h 432"/>
              <a:gd name="txR" fmla="*/ 408 w 408"/>
              <a:gd name="txB" fmla="*/ 432 h 432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408" h="432">
                <a:moveTo>
                  <a:pt x="144" y="0"/>
                </a:moveTo>
                <a:cubicBezTo>
                  <a:pt x="276" y="84"/>
                  <a:pt x="408" y="168"/>
                  <a:pt x="384" y="240"/>
                </a:cubicBezTo>
                <a:cubicBezTo>
                  <a:pt x="360" y="312"/>
                  <a:pt x="64" y="400"/>
                  <a:pt x="0" y="4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Line 3"/>
          <p:cNvSpPr/>
          <p:nvPr/>
        </p:nvSpPr>
        <p:spPr>
          <a:xfrm>
            <a:off x="3048000" y="685800"/>
            <a:ext cx="0" cy="6096000"/>
          </a:xfrm>
          <a:prstGeom prst="line">
            <a:avLst/>
          </a:prstGeom>
          <a:ln w="12700" cap="flat" cmpd="sng">
            <a:solidFill>
              <a:srgbClr val="000080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1267" name="Group 44"/>
          <p:cNvGrpSpPr/>
          <p:nvPr/>
        </p:nvGrpSpPr>
        <p:grpSpPr>
          <a:xfrm>
            <a:off x="3810000" y="1981200"/>
            <a:ext cx="4419600" cy="3581400"/>
            <a:chOff x="2352" y="1584"/>
            <a:chExt cx="2784" cy="2256"/>
          </a:xfrm>
        </p:grpSpPr>
        <p:sp>
          <p:nvSpPr>
            <p:cNvPr id="11284" name="Rectangle 35"/>
            <p:cNvSpPr/>
            <p:nvPr/>
          </p:nvSpPr>
          <p:spPr>
            <a:xfrm>
              <a:off x="2352" y="1728"/>
              <a:ext cx="2784" cy="2016"/>
            </a:xfrm>
            <a:prstGeom prst="rect">
              <a:avLst/>
            </a:prstGeom>
            <a:solidFill>
              <a:schemeClr val="bg1"/>
            </a:solidFill>
            <a:ln w="1270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>
                <a:latin typeface="Arial" panose="020B0604020202020204" pitchFamily="34" charset="0"/>
              </a:endParaRPr>
            </a:p>
          </p:txBody>
        </p:sp>
        <p:pic>
          <p:nvPicPr>
            <p:cNvPr id="11285" name="Picture 36" descr="khung hinh cua chau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00" y="1584"/>
              <a:ext cx="2688" cy="220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86" name="Picture 37" descr="truc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48" y="1584"/>
              <a:ext cx="2688" cy="220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87" name="Picture 38" descr="mie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0" y="1584"/>
              <a:ext cx="2688" cy="225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88" name="Picture 39" descr="mepthan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0" y="1584"/>
              <a:ext cx="2688" cy="220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89" name="Picture 40" descr="mep day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00" y="1584"/>
              <a:ext cx="2688" cy="220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90" name="Picture 41" descr="day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00" y="1584"/>
              <a:ext cx="2688" cy="220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91" name="Freeform 42"/>
            <p:cNvSpPr/>
            <p:nvPr/>
          </p:nvSpPr>
          <p:spPr>
            <a:xfrm>
              <a:off x="4416" y="2208"/>
              <a:ext cx="336" cy="432"/>
            </a:xfrm>
            <a:custGeom>
              <a:avLst/>
              <a:gdLst>
                <a:gd name="txL" fmla="*/ 0 w 408"/>
                <a:gd name="txT" fmla="*/ 0 h 432"/>
                <a:gd name="txR" fmla="*/ 408 w 408"/>
                <a:gd name="txB" fmla="*/ 432 h 432"/>
              </a:gdLst>
              <a:ahLst/>
              <a:cxnLst>
                <a:cxn ang="0">
                  <a:pos x="25" y="0"/>
                </a:cxn>
                <a:cxn ang="0">
                  <a:pos x="67" y="240"/>
                </a:cxn>
                <a:cxn ang="0">
                  <a:pos x="0" y="432"/>
                </a:cxn>
              </a:cxnLst>
              <a:rect l="txL" t="txT" r="txR" b="txB"/>
              <a:pathLst>
                <a:path w="408" h="432">
                  <a:moveTo>
                    <a:pt x="144" y="0"/>
                  </a:moveTo>
                  <a:cubicBezTo>
                    <a:pt x="276" y="84"/>
                    <a:pt x="408" y="168"/>
                    <a:pt x="384" y="240"/>
                  </a:cubicBezTo>
                  <a:cubicBezTo>
                    <a:pt x="360" y="312"/>
                    <a:pt x="64" y="400"/>
                    <a:pt x="0" y="43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>
                <a:latin typeface="Arial" panose="020B0604020202020204" pitchFamily="34" charset="0"/>
              </a:endParaRPr>
            </a:p>
          </p:txBody>
        </p:sp>
        <p:sp>
          <p:nvSpPr>
            <p:cNvPr id="11292" name="Freeform 43"/>
            <p:cNvSpPr/>
            <p:nvPr/>
          </p:nvSpPr>
          <p:spPr>
            <a:xfrm flipH="1">
              <a:off x="2832" y="2208"/>
              <a:ext cx="336" cy="480"/>
            </a:xfrm>
            <a:custGeom>
              <a:avLst/>
              <a:gdLst>
                <a:gd name="txL" fmla="*/ 0 w 408"/>
                <a:gd name="txT" fmla="*/ 0 h 432"/>
                <a:gd name="txR" fmla="*/ 408 w 408"/>
                <a:gd name="txB" fmla="*/ 432 h 432"/>
              </a:gdLst>
              <a:ahLst/>
              <a:cxnLst>
                <a:cxn ang="0">
                  <a:pos x="25" y="0"/>
                </a:cxn>
                <a:cxn ang="0">
                  <a:pos x="67" y="621"/>
                </a:cxn>
                <a:cxn ang="0">
                  <a:pos x="0" y="1113"/>
                </a:cxn>
              </a:cxnLst>
              <a:rect l="txL" t="txT" r="txR" b="txB"/>
              <a:pathLst>
                <a:path w="408" h="432">
                  <a:moveTo>
                    <a:pt x="144" y="0"/>
                  </a:moveTo>
                  <a:cubicBezTo>
                    <a:pt x="276" y="84"/>
                    <a:pt x="408" y="168"/>
                    <a:pt x="384" y="240"/>
                  </a:cubicBezTo>
                  <a:cubicBezTo>
                    <a:pt x="360" y="312"/>
                    <a:pt x="64" y="400"/>
                    <a:pt x="0" y="43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46"/>
          <p:cNvGrpSpPr/>
          <p:nvPr/>
        </p:nvGrpSpPr>
        <p:grpSpPr>
          <a:xfrm>
            <a:off x="3810000" y="1981200"/>
            <a:ext cx="4343400" cy="3505200"/>
            <a:chOff x="-192" y="1613"/>
            <a:chExt cx="2784" cy="2227"/>
          </a:xfrm>
        </p:grpSpPr>
        <p:pic>
          <p:nvPicPr>
            <p:cNvPr id="11281" name="Picture 47" descr="than chau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92" y="1613"/>
              <a:ext cx="2784" cy="222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82" name="Picture 48" descr="vanh mie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92" y="1613"/>
              <a:ext cx="2784" cy="222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83" name="Picture 49" descr="tren&amp; duoi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92" y="1613"/>
              <a:ext cx="2784" cy="222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" name="Group 58"/>
          <p:cNvGrpSpPr/>
          <p:nvPr/>
        </p:nvGrpSpPr>
        <p:grpSpPr>
          <a:xfrm>
            <a:off x="3733800" y="2133600"/>
            <a:ext cx="4495800" cy="3429000"/>
            <a:chOff x="1104" y="2928"/>
            <a:chExt cx="2832" cy="2160"/>
          </a:xfrm>
        </p:grpSpPr>
        <p:sp>
          <p:nvSpPr>
            <p:cNvPr id="11276" name="Rectangle 59"/>
            <p:cNvSpPr/>
            <p:nvPr/>
          </p:nvSpPr>
          <p:spPr>
            <a:xfrm>
              <a:off x="1152" y="2976"/>
              <a:ext cx="2784" cy="2016"/>
            </a:xfrm>
            <a:prstGeom prst="rect">
              <a:avLst/>
            </a:prstGeom>
            <a:solidFill>
              <a:schemeClr val="bg1"/>
            </a:solidFill>
            <a:ln w="1270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>
                <a:latin typeface="Arial" panose="020B0604020202020204" pitchFamily="34" charset="0"/>
              </a:endParaRPr>
            </a:p>
          </p:txBody>
        </p:sp>
        <p:grpSp>
          <p:nvGrpSpPr>
            <p:cNvPr id="11277" name="Group 60"/>
            <p:cNvGrpSpPr/>
            <p:nvPr/>
          </p:nvGrpSpPr>
          <p:grpSpPr>
            <a:xfrm>
              <a:off x="1104" y="2928"/>
              <a:ext cx="2736" cy="2160"/>
              <a:chOff x="-192" y="1613"/>
              <a:chExt cx="2784" cy="2227"/>
            </a:xfrm>
          </p:grpSpPr>
          <p:pic>
            <p:nvPicPr>
              <p:cNvPr id="11278" name="Picture 61" descr="than chau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92" y="1613"/>
                <a:ext cx="2784" cy="222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279" name="Picture 62" descr="vanh mie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92" y="1613"/>
                <a:ext cx="2784" cy="222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280" name="Picture 63" descr="tren&amp; duoi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192" y="1613"/>
                <a:ext cx="2784" cy="222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anchor="ctr"/>
          <a:p>
            <a:pPr algn="ctr">
              <a:buNone/>
            </a:pP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trang trí:</a:t>
            </a:r>
            <a:r>
              <a:rPr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DÁNG VÀ TRANG TRÍ CHẬU CẢNH</a:t>
            </a:r>
            <a:endParaRPr sz="250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1" name="Text Box 8"/>
          <p:cNvSpPr txBox="1"/>
          <p:nvPr/>
        </p:nvSpPr>
        <p:spPr>
          <a:xfrm>
            <a:off x="0" y="685800"/>
            <a:ext cx="3124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sz="2400" b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nhận xét :</a:t>
            </a:r>
            <a:endParaRPr sz="2400" b="1" u="sng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0" y="917575"/>
            <a:ext cx="3048000" cy="1139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>
              <a:buNone/>
            </a:pPr>
            <a:r>
              <a:rPr sz="2400" b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Cách tạo dáng v</a:t>
            </a:r>
            <a:r>
              <a:rPr sz="2400" b="1" u="sng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trí chậu cảnh:</a:t>
            </a:r>
            <a:endParaRPr sz="2400" b="1" u="sng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3" name="TextBox 31"/>
          <p:cNvSpPr txBox="1"/>
          <p:nvPr/>
        </p:nvSpPr>
        <p:spPr>
          <a:xfrm>
            <a:off x="0" y="1962150"/>
            <a:ext cx="2743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1. Tạo dáng:</a:t>
            </a:r>
            <a:endParaRPr sz="2400" b="1" u="sng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4" name="Text Box 21"/>
          <p:cNvSpPr txBox="1"/>
          <p:nvPr/>
        </p:nvSpPr>
        <p:spPr>
          <a:xfrm>
            <a:off x="76200" y="2484438"/>
            <a:ext cx="28194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20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sz="2200" b="1">
                <a:solidFill>
                  <a:srgbClr val="0000FF"/>
                </a:solidFill>
                <a:latin typeface="Times New Roman" panose="02020603050405020304" pitchFamily="18" charset="0"/>
              </a:rPr>
              <a:t> Phác khung hình và đường trục để tìm dáng chậu</a:t>
            </a:r>
            <a:endParaRPr sz="2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0" y="3497263"/>
            <a:ext cx="3124200" cy="7699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22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- Tìm tỉ lệ các phần và vẽ hình dáng chậu.</a:t>
            </a:r>
            <a:endParaRPr kumimoji="0" lang="en-US" sz="2200" b="1" kern="1200" cap="none" spc="0" normalizeH="0" baseline="0" noProof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2151</Words>
  <Application>WPS Presentation</Application>
  <PresentationFormat/>
  <Paragraphs>132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SimSun</vt:lpstr>
      <vt:lpstr>Wingdings</vt:lpstr>
      <vt:lpstr>Calibri</vt:lpstr>
      <vt:lpstr>.VnBahamasBH</vt:lpstr>
      <vt:lpstr>Times New Roman</vt:lpstr>
      <vt:lpstr>.VnTime</vt:lpstr>
      <vt:lpstr>Segoe Print</vt:lpstr>
      <vt:lpstr>Microsoft YaHei</vt:lpstr>
      <vt:lpstr>Arial Unicode MS</vt:lpstr>
      <vt:lpstr>Office Theme</vt:lpstr>
      <vt:lpstr>PowerPoint 演示文稿</vt:lpstr>
      <vt:lpstr>Vẽ trang trí: TẠO DÁNG VÀ TRANG TRÍ CHẬU CẢNH</vt:lpstr>
      <vt:lpstr>Vẽ trang trí: TẠO DÁNG VÀ TRANG TRÍ CHẬU CẢNH</vt:lpstr>
      <vt:lpstr>Vẽ trang trí: TẠO DÁNG VÀ TRANG TRÍ CHẬU CẢNH</vt:lpstr>
      <vt:lpstr>PowerPoint 演示文稿</vt:lpstr>
      <vt:lpstr>PowerPoint 演示文稿</vt:lpstr>
      <vt:lpstr>II. Cách tạo dáng và trang trí chậu cảnh:</vt:lpstr>
      <vt:lpstr>II. Cách tạo dáng và trang trí chậu cảnh: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Anh Dung</dc:creator>
  <cp:lastModifiedBy>dell</cp:lastModifiedBy>
  <cp:revision>109</cp:revision>
  <dcterms:created xsi:type="dcterms:W3CDTF">2008-04-10T14:58:00Z</dcterms:created>
  <dcterms:modified xsi:type="dcterms:W3CDTF">2021-08-26T09:06:36Z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  <property fmtid="{D5CDD505-2E9C-101B-9397-08002B2CF9AE}" pid="3" name="KSOProductBuildVer">
    <vt:lpwstr>1033-11.2.0.10265</vt:lpwstr>
  </property>
  <property fmtid="{D5CDD505-2E9C-101B-9397-08002B2CF9AE}" pid="4" name="ICV">
    <vt:lpwstr>BE03991FEC3442C4AB98B35915C418FE</vt:lpwstr>
  </property>
</Properties>
</file>