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6" r:id="rId9"/>
    <p:sldId id="267" r:id="rId10"/>
    <p:sldId id="270" r:id="rId11"/>
    <p:sldId id="271" r:id="rId12"/>
    <p:sldId id="272" r:id="rId13"/>
    <p:sldId id="269" r:id="rId14"/>
    <p:sldId id="273" r:id="rId15"/>
    <p:sldId id="274" r:id="rId16"/>
    <p:sldId id="275" r:id="rId17"/>
    <p:sldId id="276"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92AC21-DB85-4526-8183-7240F415A4E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296214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2AC21-DB85-4526-8183-7240F415A4E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3001794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2AC21-DB85-4526-8183-7240F415A4E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877881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2AC21-DB85-4526-8183-7240F415A4E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172581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92AC21-DB85-4526-8183-7240F415A4EA}" type="datetimeFigureOut">
              <a:rPr lang="en-US" smtClean="0"/>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181886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92AC21-DB85-4526-8183-7240F415A4E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3599908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92AC21-DB85-4526-8183-7240F415A4EA}" type="datetimeFigureOut">
              <a:rPr lang="en-US" smtClean="0"/>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321276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92AC21-DB85-4526-8183-7240F415A4EA}" type="datetimeFigureOut">
              <a:rPr lang="en-US" smtClean="0"/>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313431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2AC21-DB85-4526-8183-7240F415A4EA}" type="datetimeFigureOut">
              <a:rPr lang="en-US" smtClean="0"/>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118462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2AC21-DB85-4526-8183-7240F415A4E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2641554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2AC21-DB85-4526-8183-7240F415A4EA}" type="datetimeFigureOut">
              <a:rPr lang="en-US" smtClean="0"/>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C8E70-37FA-419C-9E10-EAA1F0E5FB00}" type="slidenum">
              <a:rPr lang="en-US" smtClean="0"/>
              <a:t>‹#›</a:t>
            </a:fld>
            <a:endParaRPr lang="en-US"/>
          </a:p>
        </p:txBody>
      </p:sp>
    </p:spTree>
    <p:extLst>
      <p:ext uri="{BB962C8B-B14F-4D97-AF65-F5344CB8AC3E}">
        <p14:creationId xmlns:p14="http://schemas.microsoft.com/office/powerpoint/2010/main" val="174090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2AC21-DB85-4526-8183-7240F415A4EA}" type="datetimeFigureOut">
              <a:rPr lang="en-US" smtClean="0"/>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C8E70-37FA-419C-9E10-EAA1F0E5FB00}" type="slidenum">
              <a:rPr lang="en-US" smtClean="0"/>
              <a:t>‹#›</a:t>
            </a:fld>
            <a:endParaRPr lang="en-US"/>
          </a:p>
        </p:txBody>
      </p:sp>
    </p:spTree>
    <p:extLst>
      <p:ext uri="{BB962C8B-B14F-4D97-AF65-F5344CB8AC3E}">
        <p14:creationId xmlns:p14="http://schemas.microsoft.com/office/powerpoint/2010/main" val="16540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6"/>
          <p:cNvGrpSpPr>
            <a:grpSpLocks/>
          </p:cNvGrpSpPr>
          <p:nvPr/>
        </p:nvGrpSpPr>
        <p:grpSpPr bwMode="auto">
          <a:xfrm>
            <a:off x="-504825" y="1828800"/>
            <a:ext cx="9191625" cy="3476625"/>
            <a:chOff x="-318" y="1152"/>
            <a:chExt cx="5790" cy="2190"/>
          </a:xfrm>
        </p:grpSpPr>
        <p:pic>
          <p:nvPicPr>
            <p:cNvPr id="3076" name="Picture 4" descr="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8" y="1152"/>
              <a:ext cx="576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8" y="1182"/>
              <a:ext cx="576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8923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a:bodyPr>
          <a:lstStyle/>
          <a:p>
            <a:pPr algn="l"/>
            <a:r>
              <a:rPr lang="vi-VN" dirty="0" smtClean="0">
                <a:solidFill>
                  <a:srgbClr val="0070C0"/>
                </a:solidFill>
              </a:rPr>
              <a:t>4. Phát sinh giao tử và thụ tinh:</a:t>
            </a:r>
          </a:p>
          <a:p>
            <a:pPr marL="457200" indent="-457200" algn="l">
              <a:buFontTx/>
              <a:buChar char="-"/>
            </a:pPr>
            <a:r>
              <a:rPr lang="vi-VN" dirty="0" smtClean="0">
                <a:solidFill>
                  <a:schemeClr val="tx1"/>
                </a:solidFill>
              </a:rPr>
              <a:t>Kết quả của sự phát sinh giao tử: mỗi </a:t>
            </a:r>
            <a:r>
              <a:rPr lang="vi-VN" dirty="0">
                <a:solidFill>
                  <a:schemeClr val="tx1"/>
                </a:solidFill>
              </a:rPr>
              <a:t>tinh bào bậc 1 cho ra 4 tinh </a:t>
            </a:r>
            <a:r>
              <a:rPr lang="vi-VN" dirty="0" smtClean="0">
                <a:solidFill>
                  <a:schemeClr val="tx1"/>
                </a:solidFill>
              </a:rPr>
              <a:t>trùng; mỗi </a:t>
            </a:r>
            <a:r>
              <a:rPr lang="vi-VN" dirty="0">
                <a:solidFill>
                  <a:schemeClr val="tx1"/>
                </a:solidFill>
              </a:rPr>
              <a:t>noãn bào bậc 1 chỉ cho ra 1 </a:t>
            </a:r>
            <a:r>
              <a:rPr lang="vi-VN" dirty="0" smtClean="0">
                <a:solidFill>
                  <a:schemeClr val="tx1"/>
                </a:solidFill>
              </a:rPr>
              <a:t>trứng</a:t>
            </a:r>
          </a:p>
          <a:p>
            <a:pPr marL="457200" indent="-457200" algn="l">
              <a:buFontTx/>
              <a:buChar char="-"/>
            </a:pPr>
            <a:r>
              <a:rPr lang="vi-VN" dirty="0" smtClean="0">
                <a:solidFill>
                  <a:schemeClr val="tx1"/>
                </a:solidFill>
              </a:rPr>
              <a:t>Thụ tinh có bản chất là sự </a:t>
            </a:r>
            <a:r>
              <a:rPr lang="vi-VN" dirty="0">
                <a:solidFill>
                  <a:schemeClr val="tx1"/>
                </a:solidFill>
              </a:rPr>
              <a:t>kết hợp nhân của 2 giao tử đơn </a:t>
            </a:r>
            <a:r>
              <a:rPr lang="vi-VN" dirty="0" smtClean="0">
                <a:solidFill>
                  <a:schemeClr val="tx1"/>
                </a:solidFill>
              </a:rPr>
              <a:t>bội.</a:t>
            </a:r>
          </a:p>
          <a:p>
            <a:pPr marL="457200" indent="-457200" algn="l">
              <a:buFontTx/>
              <a:buChar char="-"/>
            </a:pPr>
            <a:r>
              <a:rPr lang="vi-VN" dirty="0">
                <a:solidFill>
                  <a:schemeClr val="tx1"/>
                </a:solidFill>
              </a:rPr>
              <a:t>Ý nghĩa của nguyên phân, giảm phân và thụ </a:t>
            </a:r>
            <a:r>
              <a:rPr lang="vi-VN" dirty="0" smtClean="0">
                <a:solidFill>
                  <a:schemeClr val="tx1"/>
                </a:solidFill>
              </a:rPr>
              <a:t>tinh: </a:t>
            </a:r>
            <a:r>
              <a:rPr lang="vi-VN" dirty="0">
                <a:solidFill>
                  <a:schemeClr val="tx1"/>
                </a:solidFill>
              </a:rPr>
              <a:t>Sự phối hợp của các quá trình nguyên phân, giảm phân và thụ tinh đã duy trì ổn định bộ nhiễm sắc thể đặc trưng của loài.</a:t>
            </a: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smtClean="0">
                <a:solidFill>
                  <a:srgbClr val="FF0000"/>
                </a:solidFill>
              </a:rPr>
              <a:t>CHỦ ĐỀ: NHIỄM SẮC THỂ</a:t>
            </a:r>
            <a:endParaRPr lang="en-US" sz="2800" b="1" dirty="0">
              <a:solidFill>
                <a:srgbClr val="FF0000"/>
              </a:solidFill>
            </a:endParaRPr>
          </a:p>
        </p:txBody>
      </p:sp>
    </p:spTree>
    <p:extLst>
      <p:ext uri="{BB962C8B-B14F-4D97-AF65-F5344CB8AC3E}">
        <p14:creationId xmlns:p14="http://schemas.microsoft.com/office/powerpoint/2010/main" val="2520250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fontScale="92500" lnSpcReduction="10000"/>
          </a:bodyPr>
          <a:lstStyle/>
          <a:p>
            <a:pPr algn="l"/>
            <a:r>
              <a:rPr lang="vi-VN" dirty="0" smtClean="0">
                <a:solidFill>
                  <a:srgbClr val="0070C0"/>
                </a:solidFill>
              </a:rPr>
              <a:t>5. Cơ chế xác định giới tính:</a:t>
            </a:r>
          </a:p>
          <a:p>
            <a:pPr marL="457200" indent="-457200" algn="l">
              <a:buFontTx/>
              <a:buChar char="-"/>
            </a:pPr>
            <a:r>
              <a:rPr lang="vi-VN" dirty="0" smtClean="0">
                <a:solidFill>
                  <a:schemeClr val="tx1"/>
                </a:solidFill>
              </a:rPr>
              <a:t>NST giới tính: </a:t>
            </a:r>
            <a:r>
              <a:rPr lang="vi-VN" dirty="0">
                <a:solidFill>
                  <a:schemeClr val="tx1"/>
                </a:solidFill>
              </a:rPr>
              <a:t>Trong tế bào lưỡng bội, nhiễm sắc thể giới tính tồn tại 1 cặp tương đồng hoặc không tương </a:t>
            </a:r>
            <a:r>
              <a:rPr lang="vi-VN" dirty="0" smtClean="0">
                <a:solidFill>
                  <a:schemeClr val="tx1"/>
                </a:solidFill>
              </a:rPr>
              <a:t>đồng, mang gen quy định tính trạng liên quan hoặc không liên quan đến giới tính.</a:t>
            </a:r>
          </a:p>
          <a:p>
            <a:pPr marL="457200" indent="-457200" algn="l">
              <a:buFontTx/>
              <a:buChar char="-"/>
            </a:pPr>
            <a:r>
              <a:rPr lang="vi-VN" dirty="0">
                <a:solidFill>
                  <a:schemeClr val="tx1"/>
                </a:solidFill>
              </a:rPr>
              <a:t>Ở những loài </a:t>
            </a:r>
            <a:r>
              <a:rPr lang="vi-VN" dirty="0" smtClean="0">
                <a:solidFill>
                  <a:schemeClr val="tx1"/>
                </a:solidFill>
              </a:rPr>
              <a:t>giới đực là giới dị </a:t>
            </a:r>
            <a:r>
              <a:rPr lang="vi-VN" dirty="0">
                <a:solidFill>
                  <a:schemeClr val="tx1"/>
                </a:solidFill>
              </a:rPr>
              <a:t>giao </a:t>
            </a:r>
            <a:r>
              <a:rPr lang="vi-VN" dirty="0" smtClean="0">
                <a:solidFill>
                  <a:schemeClr val="tx1"/>
                </a:solidFill>
              </a:rPr>
              <a:t>tử khi giảm phân tạo ra 2 </a:t>
            </a:r>
            <a:r>
              <a:rPr lang="vi-VN" dirty="0">
                <a:solidFill>
                  <a:schemeClr val="tx1"/>
                </a:solidFill>
              </a:rPr>
              <a:t>loại giao tử mang NST X và NST Y có số lượng tương đương </a:t>
            </a:r>
            <a:r>
              <a:rPr lang="vi-VN" dirty="0" smtClean="0">
                <a:solidFill>
                  <a:schemeClr val="tx1"/>
                </a:solidFill>
              </a:rPr>
              <a:t>nhau và xác </a:t>
            </a:r>
            <a:r>
              <a:rPr lang="vi-VN" dirty="0">
                <a:solidFill>
                  <a:schemeClr val="tx1"/>
                </a:solidFill>
              </a:rPr>
              <a:t>suất thụ tinh tương đương </a:t>
            </a:r>
            <a:r>
              <a:rPr lang="vi-VN" dirty="0" smtClean="0">
                <a:solidFill>
                  <a:schemeClr val="tx1"/>
                </a:solidFill>
              </a:rPr>
              <a:t>nhau.</a:t>
            </a:r>
          </a:p>
          <a:p>
            <a:pPr marL="457200" indent="-457200" algn="l">
              <a:buFontTx/>
              <a:buChar char="-"/>
            </a:pPr>
            <a:r>
              <a:rPr lang="vi-VN" dirty="0" smtClean="0">
                <a:solidFill>
                  <a:schemeClr val="tx1"/>
                </a:solidFill>
              </a:rPr>
              <a:t>Con </a:t>
            </a:r>
            <a:r>
              <a:rPr lang="vi-VN" dirty="0">
                <a:solidFill>
                  <a:schemeClr val="tx1"/>
                </a:solidFill>
              </a:rPr>
              <a:t>người chủ động điều chỉnh tỉ lệ đực : cái ở vật </a:t>
            </a:r>
            <a:r>
              <a:rPr lang="vi-VN" dirty="0" smtClean="0">
                <a:solidFill>
                  <a:schemeClr val="tx1"/>
                </a:solidFill>
              </a:rPr>
              <a:t>nuôi nhằm phù hợp với mục đích sản xuất.</a:t>
            </a: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smtClean="0">
                <a:solidFill>
                  <a:srgbClr val="FF0000"/>
                </a:solidFill>
              </a:rPr>
              <a:t>CHỦ ĐỀ: NHIỄM SẮC THỂ</a:t>
            </a:r>
            <a:endParaRPr lang="en-US" sz="2800" b="1" dirty="0">
              <a:solidFill>
                <a:srgbClr val="FF0000"/>
              </a:solidFill>
            </a:endParaRPr>
          </a:p>
        </p:txBody>
      </p:sp>
    </p:spTree>
    <p:extLst>
      <p:ext uri="{BB962C8B-B14F-4D97-AF65-F5344CB8AC3E}">
        <p14:creationId xmlns:p14="http://schemas.microsoft.com/office/powerpoint/2010/main" val="252025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a:bodyPr>
          <a:lstStyle/>
          <a:p>
            <a:pPr algn="l"/>
            <a:r>
              <a:rPr lang="vi-VN" dirty="0" smtClean="0">
                <a:solidFill>
                  <a:srgbClr val="0070C0"/>
                </a:solidFill>
              </a:rPr>
              <a:t>6. Di truyền liên kết:</a:t>
            </a:r>
          </a:p>
          <a:p>
            <a:pPr marL="457200" indent="-457200" algn="l">
              <a:buFontTx/>
              <a:buChar char="-"/>
            </a:pPr>
            <a:r>
              <a:rPr lang="vi-VN" dirty="0" smtClean="0">
                <a:solidFill>
                  <a:schemeClr val="tx1"/>
                </a:solidFill>
              </a:rPr>
              <a:t>Thí nghiệm: SGK/42</a:t>
            </a:r>
          </a:p>
          <a:p>
            <a:pPr marL="457200" indent="-457200" algn="l">
              <a:buFontTx/>
              <a:buChar char="-"/>
            </a:pPr>
            <a:r>
              <a:rPr lang="vi-VN" dirty="0" smtClean="0">
                <a:solidFill>
                  <a:schemeClr val="tx1"/>
                </a:solidFill>
              </a:rPr>
              <a:t>Ý nghĩa: </a:t>
            </a:r>
            <a:r>
              <a:rPr lang="vi-VN" dirty="0">
                <a:solidFill>
                  <a:schemeClr val="tx1"/>
                </a:solidFill>
              </a:rPr>
              <a:t>Di truyền liên kết đảm bảo cho sự di truyền bền vững của từng nhóm tính trạng được quy định bởi các gen trên một nhiễm sắc thể</a:t>
            </a:r>
            <a:r>
              <a:rPr lang="vi-VN" dirty="0"/>
              <a:t> </a:t>
            </a:r>
            <a:endParaRPr lang="vi-VN" dirty="0" smtClean="0"/>
          </a:p>
          <a:p>
            <a:pPr marL="457200" indent="-457200" algn="l">
              <a:buFontTx/>
              <a:buChar char="-"/>
            </a:pPr>
            <a:r>
              <a:rPr lang="vi-VN" dirty="0" smtClean="0">
                <a:solidFill>
                  <a:schemeClr val="tx1"/>
                </a:solidFill>
              </a:rPr>
              <a:t>Số nhóm gen liên kết bằng với số NST đơn bội của loài (n NST)</a:t>
            </a: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smtClean="0">
                <a:solidFill>
                  <a:srgbClr val="FF0000"/>
                </a:solidFill>
              </a:rPr>
              <a:t>CHỦ ĐỀ: NHIỄM SẮC THỂ</a:t>
            </a:r>
            <a:endParaRPr lang="en-US" sz="2800" b="1" dirty="0">
              <a:solidFill>
                <a:srgbClr val="FF0000"/>
              </a:solidFill>
            </a:endParaRPr>
          </a:p>
        </p:txBody>
      </p:sp>
    </p:spTree>
    <p:extLst>
      <p:ext uri="{BB962C8B-B14F-4D97-AF65-F5344CB8AC3E}">
        <p14:creationId xmlns:p14="http://schemas.microsoft.com/office/powerpoint/2010/main" val="391946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lnSpcReduction="10000"/>
          </a:bodyPr>
          <a:lstStyle/>
          <a:p>
            <a:pPr algn="l"/>
            <a:r>
              <a:rPr lang="vi-VN" dirty="0" smtClean="0">
                <a:solidFill>
                  <a:srgbClr val="0070C0"/>
                </a:solidFill>
              </a:rPr>
              <a:t>1. ADN :</a:t>
            </a:r>
          </a:p>
          <a:p>
            <a:pPr marL="457200" indent="-457200" algn="l">
              <a:buFontTx/>
              <a:buChar char="-"/>
            </a:pPr>
            <a:r>
              <a:rPr lang="vi-VN" dirty="0" smtClean="0">
                <a:solidFill>
                  <a:schemeClr val="tx1"/>
                </a:solidFill>
              </a:rPr>
              <a:t>Cấu tạo từ các nguyên tố hóa học: C, H, O, N và P, theo nguyên tắc đa phân, gồm 4 loại: A, T, G, X.</a:t>
            </a:r>
          </a:p>
          <a:p>
            <a:pPr marL="457200" indent="-457200" algn="l">
              <a:buFontTx/>
              <a:buChar char="-"/>
            </a:pPr>
            <a:r>
              <a:rPr lang="vi-VN" dirty="0" smtClean="0">
                <a:solidFill>
                  <a:schemeClr val="tx1"/>
                </a:solidFill>
              </a:rPr>
              <a:t>Cấu trúc không gian: là một chuỗi xoắn kép gồm 2 mạch song song xoắn đều; 1 chu kì xoắn gồm 10 cặp Nu, đường kính vòng xoắn là 20 A</a:t>
            </a:r>
            <a:r>
              <a:rPr lang="vi-VN" baseline="30000" dirty="0" smtClean="0">
                <a:solidFill>
                  <a:schemeClr val="tx1"/>
                </a:solidFill>
              </a:rPr>
              <a:t>0</a:t>
            </a:r>
          </a:p>
          <a:p>
            <a:pPr marL="457200" indent="-457200" algn="l">
              <a:buFontTx/>
              <a:buChar char="-"/>
            </a:pPr>
            <a:r>
              <a:rPr lang="vi-VN" sz="3600" baseline="30000" dirty="0" smtClean="0">
                <a:solidFill>
                  <a:schemeClr val="tx1"/>
                </a:solidFill>
                <a:cs typeface="Calibri" panose="020F0502020204030204" pitchFamily="34" charset="0"/>
              </a:rPr>
              <a:t>NTBS</a:t>
            </a:r>
            <a:r>
              <a:rPr lang="vi-VN" dirty="0" smtClean="0">
                <a:solidFill>
                  <a:schemeClr val="tx1"/>
                </a:solidFill>
                <a:cs typeface="Calibri" panose="020F0502020204030204" pitchFamily="34" charset="0"/>
              </a:rPr>
              <a:t> : A –T; G – X</a:t>
            </a:r>
          </a:p>
          <a:p>
            <a:pPr marL="457200" indent="-457200" algn="l">
              <a:buFontTx/>
              <a:buChar char="-"/>
            </a:pPr>
            <a:r>
              <a:rPr lang="vi-VN" dirty="0" smtClean="0">
                <a:solidFill>
                  <a:schemeClr val="tx1"/>
                </a:solidFill>
                <a:cs typeface="Calibri" panose="020F0502020204030204" pitchFamily="34" charset="0"/>
              </a:rPr>
              <a:t>ADN có tính đa dạng và đặc thù bởi: thành phần, số lượng và trình tự sắp xếp các Nu.</a:t>
            </a:r>
          </a:p>
          <a:p>
            <a:pPr marL="457200" indent="-457200" algn="l">
              <a:buFontTx/>
              <a:buChar char="-"/>
            </a:pPr>
            <a:endParaRPr lang="vi-VN" baseline="30000" dirty="0" smtClean="0">
              <a:solidFill>
                <a:schemeClr val="tx1"/>
              </a:solidFill>
              <a:cs typeface="Calibri" panose="020F0502020204030204" pitchFamily="34" charset="0"/>
            </a:endParaRPr>
          </a:p>
          <a:p>
            <a:pPr marL="457200" indent="-457200" algn="l">
              <a:buFontTx/>
              <a:buChar char="-"/>
            </a:pP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rgbClr val="FF0000"/>
                </a:solidFill>
              </a:rPr>
              <a:t>CHỦ ĐỀ: ADN VÀ GEN</a:t>
            </a:r>
            <a:endParaRPr lang="en-US" sz="2800" b="1" dirty="0">
              <a:solidFill>
                <a:srgbClr val="FF0000"/>
              </a:solidFill>
            </a:endParaRPr>
          </a:p>
        </p:txBody>
      </p:sp>
    </p:spTree>
    <p:extLst>
      <p:ext uri="{BB962C8B-B14F-4D97-AF65-F5344CB8AC3E}">
        <p14:creationId xmlns:p14="http://schemas.microsoft.com/office/powerpoint/2010/main" val="252025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a:bodyPr>
          <a:lstStyle/>
          <a:p>
            <a:pPr algn="l"/>
            <a:r>
              <a:rPr lang="vi-VN" dirty="0" smtClean="0">
                <a:solidFill>
                  <a:srgbClr val="0070C0"/>
                </a:solidFill>
              </a:rPr>
              <a:t>2. ADN và bản chất của gen :</a:t>
            </a:r>
          </a:p>
          <a:p>
            <a:pPr marL="457200" indent="-457200" algn="l">
              <a:buFontTx/>
              <a:buChar char="-"/>
            </a:pPr>
            <a:r>
              <a:rPr lang="vi-VN" dirty="0" smtClean="0">
                <a:solidFill>
                  <a:schemeClr val="tx1"/>
                </a:solidFill>
                <a:cs typeface="Calibri" panose="020F0502020204030204" pitchFamily="34" charset="0"/>
              </a:rPr>
              <a:t>Nhờ đặc tính tự nhân đôi nên ADN thực hiện được sự truyền đạt thông tin di truyền qua các thế hệ tế bào và cơ thể.</a:t>
            </a:r>
          </a:p>
          <a:p>
            <a:pPr marL="457200" indent="-457200" algn="l">
              <a:buFontTx/>
              <a:buChar char="-"/>
            </a:pPr>
            <a:r>
              <a:rPr lang="vi-VN" dirty="0" smtClean="0">
                <a:solidFill>
                  <a:schemeClr val="tx1"/>
                </a:solidFill>
                <a:cs typeface="Calibri" panose="020F0502020204030204" pitchFamily="34" charset="0"/>
              </a:rPr>
              <a:t>Qúa trình tự nhân đôi của ADN diễn ra theo các nguyên tắc: NTBS và nguyên tắc bán bảo toàn (giữ lại một nửa).</a:t>
            </a:r>
          </a:p>
          <a:p>
            <a:pPr marL="457200" indent="-457200" algn="l">
              <a:buFontTx/>
              <a:buChar char="-"/>
            </a:pPr>
            <a:r>
              <a:rPr lang="vi-VN" dirty="0" smtClean="0">
                <a:solidFill>
                  <a:schemeClr val="tx1"/>
                </a:solidFill>
                <a:cs typeface="Calibri" panose="020F0502020204030204" pitchFamily="34" charset="0"/>
              </a:rPr>
              <a:t>KQ: tạo ra 2 ADN con giống với ADN mẹ</a:t>
            </a:r>
          </a:p>
          <a:p>
            <a:pPr marL="457200" indent="-457200" algn="l">
              <a:buFontTx/>
              <a:buChar char="-"/>
            </a:pPr>
            <a:r>
              <a:rPr lang="vi-VN" dirty="0" smtClean="0">
                <a:solidFill>
                  <a:schemeClr val="tx1"/>
                </a:solidFill>
                <a:cs typeface="Calibri" panose="020F0502020204030204" pitchFamily="34" charset="0"/>
              </a:rPr>
              <a:t>Chức năng của gen: lưu trữ và truyền đạt thông tin di truyền.</a:t>
            </a:r>
          </a:p>
          <a:p>
            <a:pPr marL="457200" indent="-457200" algn="l">
              <a:buFontTx/>
              <a:buChar char="-"/>
            </a:pPr>
            <a:endParaRPr lang="vi-VN" baseline="30000" dirty="0" smtClean="0">
              <a:solidFill>
                <a:schemeClr val="tx1"/>
              </a:solidFill>
              <a:cs typeface="Calibri" panose="020F0502020204030204" pitchFamily="34" charset="0"/>
            </a:endParaRPr>
          </a:p>
          <a:p>
            <a:pPr marL="457200" indent="-457200" algn="l">
              <a:buFontTx/>
              <a:buChar char="-"/>
            </a:pP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rgbClr val="FF0000"/>
                </a:solidFill>
              </a:rPr>
              <a:t>CHỦ ĐỀ: ADN VÀ GEN</a:t>
            </a:r>
            <a:endParaRPr lang="en-US" sz="2800" b="1" dirty="0">
              <a:solidFill>
                <a:srgbClr val="FF0000"/>
              </a:solidFill>
            </a:endParaRPr>
          </a:p>
        </p:txBody>
      </p:sp>
    </p:spTree>
    <p:extLst>
      <p:ext uri="{BB962C8B-B14F-4D97-AF65-F5344CB8AC3E}">
        <p14:creationId xmlns:p14="http://schemas.microsoft.com/office/powerpoint/2010/main" val="3869528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a:bodyPr>
          <a:lstStyle/>
          <a:p>
            <a:pPr algn="l"/>
            <a:r>
              <a:rPr lang="vi-VN" dirty="0" smtClean="0">
                <a:solidFill>
                  <a:srgbClr val="0070C0"/>
                </a:solidFill>
              </a:rPr>
              <a:t>3. Mối quan hệ giữa gen và ARN  :</a:t>
            </a:r>
          </a:p>
          <a:p>
            <a:pPr marL="457200" indent="-457200" algn="l">
              <a:buFontTx/>
              <a:buChar char="-"/>
            </a:pPr>
            <a:r>
              <a:rPr lang="vi-VN" dirty="0" smtClean="0">
                <a:solidFill>
                  <a:schemeClr val="tx1"/>
                </a:solidFill>
              </a:rPr>
              <a:t>Cấu tạo từ các nguyên tố hóa học: C, H, O, N và P, theo nguyên tắc đa phân, gồm 4 loại: A, U, G, X.</a:t>
            </a:r>
          </a:p>
          <a:p>
            <a:pPr marL="457200" indent="-457200" algn="l">
              <a:buFontTx/>
              <a:buChar char="-"/>
            </a:pPr>
            <a:r>
              <a:rPr lang="vi-VN" dirty="0" smtClean="0">
                <a:solidFill>
                  <a:schemeClr val="tx1"/>
                </a:solidFill>
              </a:rPr>
              <a:t>Cấu trúc không gian: là một chuỗi xoắn đơn (1 mạch)</a:t>
            </a:r>
          </a:p>
          <a:p>
            <a:pPr marL="457200" indent="-457200" algn="l">
              <a:buFontTx/>
              <a:buChar char="-"/>
            </a:pPr>
            <a:r>
              <a:rPr lang="vi-VN" dirty="0" smtClean="0">
                <a:solidFill>
                  <a:schemeClr val="tx1"/>
                </a:solidFill>
              </a:rPr>
              <a:t>ARN được tổng hợp dựa trên khuôn mẫu là 1 mạch của gen và diễn ra theo nguyên tắc bổ sung </a:t>
            </a:r>
            <a:r>
              <a:rPr lang="vi-VN" dirty="0">
                <a:solidFill>
                  <a:schemeClr val="tx1"/>
                </a:solidFill>
              </a:rPr>
              <a:t>A-U, T-A, G-X, X-G.</a:t>
            </a: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rgbClr val="FF0000"/>
                </a:solidFill>
              </a:rPr>
              <a:t>CHỦ ĐỀ: ADN VÀ GEN</a:t>
            </a:r>
            <a:endParaRPr lang="en-US" sz="2800" b="1" dirty="0">
              <a:solidFill>
                <a:srgbClr val="FF0000"/>
              </a:solidFill>
            </a:endParaRPr>
          </a:p>
        </p:txBody>
      </p:sp>
    </p:spTree>
    <p:extLst>
      <p:ext uri="{BB962C8B-B14F-4D97-AF65-F5344CB8AC3E}">
        <p14:creationId xmlns:p14="http://schemas.microsoft.com/office/powerpoint/2010/main" val="2538379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lnSpcReduction="10000"/>
          </a:bodyPr>
          <a:lstStyle/>
          <a:p>
            <a:pPr algn="l"/>
            <a:r>
              <a:rPr lang="vi-VN" dirty="0" smtClean="0">
                <a:solidFill>
                  <a:srgbClr val="0070C0"/>
                </a:solidFill>
              </a:rPr>
              <a:t>4. Protein:</a:t>
            </a:r>
          </a:p>
          <a:p>
            <a:pPr marL="457200" indent="-457200" algn="l">
              <a:buFontTx/>
              <a:buChar char="-"/>
            </a:pPr>
            <a:r>
              <a:rPr lang="vi-VN" dirty="0" smtClean="0">
                <a:solidFill>
                  <a:schemeClr val="tx1"/>
                </a:solidFill>
              </a:rPr>
              <a:t>Cấu tạo từ các nguyên tố hóa học: C, H, O, N, theo nguyên tắc đa phân, gồm 20 loại axit amin khác nhau.</a:t>
            </a:r>
          </a:p>
          <a:p>
            <a:pPr marL="457200" indent="-457200" algn="l">
              <a:buFontTx/>
              <a:buChar char="-"/>
            </a:pPr>
            <a:r>
              <a:rPr lang="vi-VN" dirty="0" smtClean="0">
                <a:solidFill>
                  <a:schemeClr val="tx1"/>
                </a:solidFill>
              </a:rPr>
              <a:t>Cấu trúc không gian: 4 bậc (SGK/54)</a:t>
            </a:r>
          </a:p>
          <a:p>
            <a:pPr marL="457200" indent="-457200" algn="l">
              <a:buFontTx/>
              <a:buChar char="-"/>
            </a:pPr>
            <a:r>
              <a:rPr lang="vi-VN" dirty="0" smtClean="0">
                <a:solidFill>
                  <a:schemeClr val="tx1"/>
                </a:solidFill>
              </a:rPr>
              <a:t>Prôtêin </a:t>
            </a:r>
            <a:r>
              <a:rPr lang="vi-VN" dirty="0">
                <a:solidFill>
                  <a:schemeClr val="tx1"/>
                </a:solidFill>
              </a:rPr>
              <a:t>có tính đa dạng và đặc </a:t>
            </a:r>
            <a:r>
              <a:rPr lang="vi-VN" dirty="0" smtClean="0">
                <a:solidFill>
                  <a:schemeClr val="tx1"/>
                </a:solidFill>
              </a:rPr>
              <a:t>thù </a:t>
            </a:r>
            <a:r>
              <a:rPr lang="vi-VN" dirty="0">
                <a:solidFill>
                  <a:schemeClr val="tx1"/>
                </a:solidFill>
              </a:rPr>
              <a:t>được biểu hiện qua số lượng, thành phần, trình tự sắp xếp các axitamin và cấu trúc không gian</a:t>
            </a:r>
            <a:r>
              <a:rPr lang="vi-VN" dirty="0" smtClean="0">
                <a:solidFill>
                  <a:schemeClr val="tx1"/>
                </a:solidFill>
              </a:rPr>
              <a:t>.</a:t>
            </a:r>
          </a:p>
          <a:p>
            <a:pPr marL="457200" indent="-457200" algn="l">
              <a:buFontTx/>
              <a:buChar char="-"/>
            </a:pPr>
            <a:r>
              <a:rPr lang="vi-VN" dirty="0" smtClean="0">
                <a:solidFill>
                  <a:schemeClr val="tx1"/>
                </a:solidFill>
              </a:rPr>
              <a:t>Chức năng: cấu trúc, xúc tác, điều hòa quá trình trao đổi chất.</a:t>
            </a: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rgbClr val="FF0000"/>
                </a:solidFill>
              </a:rPr>
              <a:t>CHỦ ĐỀ: ADN VÀ GEN</a:t>
            </a:r>
            <a:endParaRPr lang="en-US" sz="2800" b="1" dirty="0">
              <a:solidFill>
                <a:srgbClr val="FF0000"/>
              </a:solidFill>
            </a:endParaRPr>
          </a:p>
        </p:txBody>
      </p:sp>
    </p:spTree>
    <p:extLst>
      <p:ext uri="{BB962C8B-B14F-4D97-AF65-F5344CB8AC3E}">
        <p14:creationId xmlns:p14="http://schemas.microsoft.com/office/powerpoint/2010/main" val="2108473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a:bodyPr>
          <a:lstStyle/>
          <a:p>
            <a:pPr algn="l"/>
            <a:r>
              <a:rPr lang="vi-VN" dirty="0" smtClean="0">
                <a:solidFill>
                  <a:srgbClr val="0070C0"/>
                </a:solidFill>
              </a:rPr>
              <a:t>5. Mối quan hệ giữa gen và tính trạng:</a:t>
            </a:r>
          </a:p>
          <a:p>
            <a:pPr marL="457200" indent="-457200" algn="l">
              <a:buFontTx/>
              <a:buChar char="-"/>
            </a:pPr>
            <a:r>
              <a:rPr lang="vi-VN" dirty="0" smtClean="0">
                <a:solidFill>
                  <a:schemeClr val="tx1"/>
                </a:solidFill>
              </a:rPr>
              <a:t>Trình </a:t>
            </a:r>
            <a:r>
              <a:rPr lang="vi-VN" dirty="0">
                <a:solidFill>
                  <a:schemeClr val="tx1"/>
                </a:solidFill>
              </a:rPr>
              <a:t>tự sắp xếp các nuclêôtit trên mạch ADN sẽ quy định trình tự sắp xếp các nucleotit trên mạch </a:t>
            </a:r>
            <a:r>
              <a:rPr lang="vi-VN" dirty="0" smtClean="0">
                <a:solidFill>
                  <a:schemeClr val="tx1"/>
                </a:solidFill>
              </a:rPr>
              <a:t>mARN</a:t>
            </a:r>
          </a:p>
          <a:p>
            <a:pPr marL="457200" indent="-457200" algn="l">
              <a:buFontTx/>
              <a:buChar char="-"/>
            </a:pPr>
            <a:r>
              <a:rPr lang="vi-VN" dirty="0">
                <a:solidFill>
                  <a:schemeClr val="tx1"/>
                </a:solidFill>
              </a:rPr>
              <a:t>Trình tự sắp xếp các nuclêôtit trên mạch mARN sẽ quy định trình tự sắp xếp các axitamin trên </a:t>
            </a:r>
            <a:r>
              <a:rPr lang="vi-VN" dirty="0" smtClean="0">
                <a:solidFill>
                  <a:schemeClr val="tx1"/>
                </a:solidFill>
              </a:rPr>
              <a:t>prôtêin</a:t>
            </a:r>
          </a:p>
          <a:p>
            <a:pPr marL="457200" indent="-457200" algn="l">
              <a:buFontTx/>
              <a:buChar char="-"/>
            </a:pPr>
            <a:r>
              <a:rPr lang="vi-VN" dirty="0">
                <a:solidFill>
                  <a:schemeClr val="tx1"/>
                </a:solidFill>
              </a:rPr>
              <a:t>Axit amin cấu thành nên prôtêin và biểu hiện thành tính </a:t>
            </a:r>
            <a:r>
              <a:rPr lang="vi-VN" dirty="0" smtClean="0">
                <a:solidFill>
                  <a:schemeClr val="tx1"/>
                </a:solidFill>
              </a:rPr>
              <a:t>trạng.</a:t>
            </a:r>
          </a:p>
          <a:p>
            <a:pPr marL="457200" indent="-457200" algn="l">
              <a:buFontTx/>
              <a:buChar char="-"/>
            </a:pPr>
            <a:r>
              <a:rPr lang="vi-VN" dirty="0" smtClean="0">
                <a:solidFill>
                  <a:schemeClr val="tx1"/>
                </a:solidFill>
              </a:rPr>
              <a:t>Từ đó gen quy định tính trạng.</a:t>
            </a: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dirty="0" smtClean="0">
                <a:solidFill>
                  <a:srgbClr val="FF0000"/>
                </a:solidFill>
              </a:rPr>
              <a:t>CHỦ ĐỀ: ADN VÀ GEN</a:t>
            </a:r>
            <a:endParaRPr lang="en-US" sz="2800" b="1" dirty="0">
              <a:solidFill>
                <a:srgbClr val="FF0000"/>
              </a:solidFill>
            </a:endParaRPr>
          </a:p>
        </p:txBody>
      </p:sp>
    </p:spTree>
    <p:extLst>
      <p:ext uri="{BB962C8B-B14F-4D97-AF65-F5344CB8AC3E}">
        <p14:creationId xmlns:p14="http://schemas.microsoft.com/office/powerpoint/2010/main" val="46984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11760" y="2276872"/>
            <a:ext cx="5256584" cy="1754326"/>
          </a:xfrm>
          <a:prstGeom prst="rect">
            <a:avLst/>
          </a:prstGeom>
          <a:noFill/>
        </p:spPr>
        <p:txBody>
          <a:bodyPr wrap="square" rtlCol="0">
            <a:spAutoFit/>
          </a:bodyPr>
          <a:lstStyle/>
          <a:p>
            <a:r>
              <a:rPr lang="vi-VN" sz="5400" dirty="0" smtClean="0">
                <a:solidFill>
                  <a:srgbClr val="FF0000"/>
                </a:solidFill>
              </a:rPr>
              <a:t>CHÚC CÁC EM HỌC TẬP TỐT</a:t>
            </a:r>
            <a:endParaRPr lang="en-US" sz="5400" dirty="0">
              <a:solidFill>
                <a:srgbClr val="FF0000"/>
              </a:solidFill>
            </a:endParaRPr>
          </a:p>
        </p:txBody>
      </p:sp>
    </p:spTree>
    <p:extLst>
      <p:ext uri="{BB962C8B-B14F-4D97-AF65-F5344CB8AC3E}">
        <p14:creationId xmlns:p14="http://schemas.microsoft.com/office/powerpoint/2010/main" val="393488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t="53488" b="12402"/>
          <a:stretch>
            <a:fillRect/>
          </a:stretch>
        </p:blipFill>
        <p:spPr bwMode="auto">
          <a:xfrm>
            <a:off x="0" y="4876800"/>
            <a:ext cx="91440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2"/>
          <p:cNvSpPr txBox="1">
            <a:spLocks noChangeArrowheads="1"/>
          </p:cNvSpPr>
          <p:nvPr/>
        </p:nvSpPr>
        <p:spPr bwMode="auto">
          <a:xfrm>
            <a:off x="1115616" y="161491"/>
            <a:ext cx="6324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r>
              <a:rPr lang="vi-VN" altLang="en-US" sz="4000" dirty="0" smtClean="0">
                <a:solidFill>
                  <a:srgbClr val="FF0000"/>
                </a:solidFill>
              </a:rPr>
              <a:t>ÔN TẬP GIỮA KÌ I</a:t>
            </a:r>
            <a:endParaRPr lang="en-US" altLang="en-US" sz="4000" dirty="0">
              <a:solidFill>
                <a:srgbClr val="FF0000"/>
              </a:solidFill>
            </a:endParaRPr>
          </a:p>
        </p:txBody>
      </p:sp>
      <p:sp>
        <p:nvSpPr>
          <p:cNvPr id="4" name="TextBox 3"/>
          <p:cNvSpPr txBox="1"/>
          <p:nvPr/>
        </p:nvSpPr>
        <p:spPr>
          <a:xfrm>
            <a:off x="647700" y="1196752"/>
            <a:ext cx="7848600" cy="2610843"/>
          </a:xfrm>
          <a:prstGeom prst="rect">
            <a:avLst/>
          </a:prstGeom>
          <a:noFill/>
        </p:spPr>
        <p:txBody>
          <a:bodyPr>
            <a:spAutoFit/>
          </a:bodyPr>
          <a:lstStyle/>
          <a:p>
            <a:pPr>
              <a:lnSpc>
                <a:spcPct val="150000"/>
              </a:lnSpc>
              <a:defRPr/>
            </a:pPr>
            <a:r>
              <a:rPr lang="vi-VN" sz="2800" dirty="0" smtClean="0">
                <a:solidFill>
                  <a:srgbClr val="000000"/>
                </a:solidFill>
              </a:rPr>
              <a:t>CHỦ ĐỀ: CÁC THÍ NGHIỆM CỦA MENDEN</a:t>
            </a:r>
          </a:p>
          <a:p>
            <a:pPr>
              <a:lnSpc>
                <a:spcPct val="150000"/>
              </a:lnSpc>
              <a:defRPr/>
            </a:pPr>
            <a:r>
              <a:rPr lang="vi-VN" sz="2800" dirty="0" smtClean="0">
                <a:solidFill>
                  <a:srgbClr val="000000"/>
                </a:solidFill>
              </a:rPr>
              <a:t>CHỦ ĐỀ: NHIỄM SẮC THỂ</a:t>
            </a:r>
          </a:p>
          <a:p>
            <a:pPr>
              <a:lnSpc>
                <a:spcPct val="150000"/>
              </a:lnSpc>
              <a:defRPr/>
            </a:pPr>
            <a:r>
              <a:rPr lang="vi-VN" sz="2800" dirty="0" smtClean="0">
                <a:solidFill>
                  <a:srgbClr val="000000"/>
                </a:solidFill>
              </a:rPr>
              <a:t>CHỦ ĐỀ: ADN VÀ GEN</a:t>
            </a:r>
            <a:endParaRPr lang="vi-VN" sz="2800" dirty="0">
              <a:solidFill>
                <a:srgbClr val="000000"/>
              </a:solidFill>
            </a:endParaRPr>
          </a:p>
          <a:p>
            <a:pPr>
              <a:lnSpc>
                <a:spcPct val="150000"/>
              </a:lnSpc>
              <a:defRPr/>
            </a:pPr>
            <a:endParaRPr lang="en-US" sz="2800" dirty="0">
              <a:solidFill>
                <a:srgbClr val="000000"/>
              </a:solidFill>
            </a:endParaRPr>
          </a:p>
        </p:txBody>
      </p:sp>
    </p:spTree>
    <p:extLst>
      <p:ext uri="{BB962C8B-B14F-4D97-AF65-F5344CB8AC3E}">
        <p14:creationId xmlns:p14="http://schemas.microsoft.com/office/powerpoint/2010/main" val="669807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17"/>
            <a:ext cx="9144000" cy="980728"/>
          </a:xfrm>
          <a:solidFill>
            <a:srgbClr val="FFFF00"/>
          </a:solidFill>
        </p:spPr>
        <p:txBody>
          <a:bodyPr>
            <a:normAutofit/>
          </a:bodyPr>
          <a:lstStyle/>
          <a:p>
            <a:r>
              <a:rPr lang="vi-VN" sz="2800" b="1" dirty="0" smtClean="0">
                <a:solidFill>
                  <a:srgbClr val="FF0000"/>
                </a:solidFill>
              </a:rPr>
              <a:t>CHỦ ĐỀ: CÁC THÍ NGHIỆM CỦA MENDEN</a:t>
            </a:r>
            <a:endParaRPr lang="en-US" sz="2800" b="1" dirty="0">
              <a:solidFill>
                <a:srgbClr val="FF0000"/>
              </a:solidFill>
            </a:endParaRPr>
          </a:p>
        </p:txBody>
      </p:sp>
      <p:sp>
        <p:nvSpPr>
          <p:cNvPr id="3" name="Subtitle 2"/>
          <p:cNvSpPr>
            <a:spLocks noGrp="1"/>
          </p:cNvSpPr>
          <p:nvPr>
            <p:ph type="subTitle" idx="1"/>
          </p:nvPr>
        </p:nvSpPr>
        <p:spPr>
          <a:xfrm>
            <a:off x="323528" y="1124744"/>
            <a:ext cx="8640960" cy="5472608"/>
          </a:xfrm>
        </p:spPr>
        <p:txBody>
          <a:bodyPr>
            <a:normAutofit lnSpcReduction="10000"/>
          </a:bodyPr>
          <a:lstStyle/>
          <a:p>
            <a:pPr algn="l"/>
            <a:r>
              <a:rPr lang="vi-VN" dirty="0" smtClean="0">
                <a:solidFill>
                  <a:srgbClr val="0070C0"/>
                </a:solidFill>
              </a:rPr>
              <a:t>1. Menden và di truyền học:</a:t>
            </a:r>
          </a:p>
          <a:p>
            <a:pPr marL="457200" indent="-457200" algn="l">
              <a:buFontTx/>
              <a:buChar char="-"/>
            </a:pPr>
            <a:r>
              <a:rPr lang="vi-VN" dirty="0" smtClean="0">
                <a:solidFill>
                  <a:srgbClr val="0070C0"/>
                </a:solidFill>
              </a:rPr>
              <a:t>Nội dung của DTH</a:t>
            </a:r>
            <a:r>
              <a:rPr lang="vi-VN" dirty="0" smtClean="0">
                <a:solidFill>
                  <a:schemeClr val="tx1"/>
                </a:solidFill>
              </a:rPr>
              <a:t>: Di </a:t>
            </a:r>
            <a:r>
              <a:rPr lang="vi-VN" dirty="0">
                <a:solidFill>
                  <a:schemeClr val="tx1"/>
                </a:solidFill>
              </a:rPr>
              <a:t>truyền học đề cập tới cơ sở vật chất, cơ chế và tính quy luật của hiện tượng di truyền và biến dị</a:t>
            </a:r>
            <a:r>
              <a:rPr lang="vi-VN" dirty="0" smtClean="0">
                <a:solidFill>
                  <a:schemeClr val="tx1"/>
                </a:solidFill>
              </a:rPr>
              <a:t>.</a:t>
            </a:r>
          </a:p>
          <a:p>
            <a:pPr marL="457200" lvl="0" indent="-457200" algn="l">
              <a:buFontTx/>
              <a:buChar char="-"/>
            </a:pPr>
            <a:r>
              <a:rPr lang="vi-VN" dirty="0" smtClean="0">
                <a:solidFill>
                  <a:srgbClr val="0070C0"/>
                </a:solidFill>
              </a:rPr>
              <a:t>Ý nghĩa của DTH</a:t>
            </a:r>
            <a:r>
              <a:rPr lang="vi-VN" dirty="0" smtClean="0">
                <a:solidFill>
                  <a:schemeClr val="tx1"/>
                </a:solidFill>
              </a:rPr>
              <a:t>: </a:t>
            </a:r>
            <a:r>
              <a:rPr lang="vi-VN" dirty="0">
                <a:solidFill>
                  <a:schemeClr val="tx1"/>
                </a:solidFill>
              </a:rPr>
              <a:t>Di truyền học có vai trò quan trọng không chỉ về lý thuyết mà còn có giá trị thực tiễn cho Khoa học chọn giống và Y học, đặc biệt là trong Công nghệ sinh học hiện </a:t>
            </a:r>
            <a:r>
              <a:rPr lang="vi-VN" dirty="0" smtClean="0">
                <a:solidFill>
                  <a:schemeClr val="tx1"/>
                </a:solidFill>
              </a:rPr>
              <a:t>đại</a:t>
            </a:r>
          </a:p>
          <a:p>
            <a:pPr marL="457200" lvl="0" indent="-457200" algn="l">
              <a:buFontTx/>
              <a:buChar char="-"/>
            </a:pPr>
            <a:r>
              <a:rPr lang="vi-VN" dirty="0" smtClean="0">
                <a:solidFill>
                  <a:srgbClr val="0070C0"/>
                </a:solidFill>
              </a:rPr>
              <a:t>Nội dung của phương pháp phân tích các thế hệ lai</a:t>
            </a:r>
            <a:r>
              <a:rPr lang="vi-VN" dirty="0" smtClean="0">
                <a:solidFill>
                  <a:schemeClr val="tx1"/>
                </a:solidFill>
              </a:rPr>
              <a:t> (SGK/6)</a:t>
            </a: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Tree>
    <p:extLst>
      <p:ext uri="{BB962C8B-B14F-4D97-AF65-F5344CB8AC3E}">
        <p14:creationId xmlns:p14="http://schemas.microsoft.com/office/powerpoint/2010/main" val="208807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17"/>
            <a:ext cx="9144000" cy="980728"/>
          </a:xfrm>
          <a:solidFill>
            <a:srgbClr val="FFFF00"/>
          </a:solidFill>
        </p:spPr>
        <p:txBody>
          <a:bodyPr>
            <a:normAutofit/>
          </a:bodyPr>
          <a:lstStyle/>
          <a:p>
            <a:r>
              <a:rPr lang="vi-VN" sz="2800" b="1" dirty="0" smtClean="0">
                <a:solidFill>
                  <a:srgbClr val="FF0000"/>
                </a:solidFill>
              </a:rPr>
              <a:t>CHỦ ĐỀ: CÁC THÍ NGHIỆM CỦA MENDEN</a:t>
            </a:r>
            <a:endParaRPr lang="en-US" sz="2800" b="1" dirty="0">
              <a:solidFill>
                <a:srgbClr val="FF0000"/>
              </a:solidFill>
            </a:endParaRPr>
          </a:p>
        </p:txBody>
      </p:sp>
      <p:sp>
        <p:nvSpPr>
          <p:cNvPr id="3" name="Subtitle 2"/>
          <p:cNvSpPr>
            <a:spLocks noGrp="1"/>
          </p:cNvSpPr>
          <p:nvPr>
            <p:ph type="subTitle" idx="1"/>
          </p:nvPr>
        </p:nvSpPr>
        <p:spPr>
          <a:xfrm>
            <a:off x="323528" y="1124744"/>
            <a:ext cx="8640960" cy="5472608"/>
          </a:xfrm>
        </p:spPr>
        <p:txBody>
          <a:bodyPr>
            <a:normAutofit fontScale="77500" lnSpcReduction="20000"/>
          </a:bodyPr>
          <a:lstStyle/>
          <a:p>
            <a:pPr algn="l"/>
            <a:r>
              <a:rPr lang="vi-VN" dirty="0" smtClean="0">
                <a:solidFill>
                  <a:srgbClr val="0070C0"/>
                </a:solidFill>
                <a:latin typeface="+mj-lt"/>
              </a:rPr>
              <a:t>2. Lai một cặp tính trạng:</a:t>
            </a:r>
          </a:p>
          <a:p>
            <a:pPr marL="457200" indent="-457200" algn="l">
              <a:buFontTx/>
              <a:buChar char="-"/>
            </a:pPr>
            <a:r>
              <a:rPr lang="vi-VN" dirty="0" smtClean="0">
                <a:solidFill>
                  <a:srgbClr val="0070C0"/>
                </a:solidFill>
                <a:latin typeface="+mj-lt"/>
                <a:cs typeface="Calibri" panose="020F0502020204030204" pitchFamily="34" charset="0"/>
              </a:rPr>
              <a:t>Thí nghiệm</a:t>
            </a:r>
            <a:r>
              <a:rPr lang="vi-VN" dirty="0" smtClean="0">
                <a:solidFill>
                  <a:schemeClr val="tx1"/>
                </a:solidFill>
                <a:latin typeface="+mj-lt"/>
                <a:cs typeface="Calibri" panose="020F0502020204030204" pitchFamily="34" charset="0"/>
              </a:rPr>
              <a:t>: (SGK/8). Lưu ý: P thuần chủng tương phản.</a:t>
            </a:r>
          </a:p>
          <a:p>
            <a:pPr marL="457200" indent="-457200" algn="l">
              <a:lnSpc>
                <a:spcPct val="120000"/>
              </a:lnSpc>
              <a:buFontTx/>
              <a:buChar char="-"/>
            </a:pPr>
            <a:r>
              <a:rPr lang="vi-VN" dirty="0" smtClean="0">
                <a:solidFill>
                  <a:srgbClr val="0070C0"/>
                </a:solidFill>
                <a:latin typeface="+mj-lt"/>
                <a:cs typeface="Calibri" panose="020F0502020204030204" pitchFamily="34" charset="0"/>
              </a:rPr>
              <a:t>Quy luật phân li</a:t>
            </a:r>
            <a:r>
              <a:rPr lang="vi-VN" dirty="0" smtClean="0">
                <a:solidFill>
                  <a:schemeClr val="tx1"/>
                </a:solidFill>
                <a:latin typeface="+mj-lt"/>
                <a:cs typeface="Calibri" panose="020F0502020204030204" pitchFamily="34" charset="0"/>
              </a:rPr>
              <a:t>: Trong quá trình phát sinh giao tử, mỗi nhân tố di truyền trong một cặp nhân tố di truyền sẽ phân li về một giao tử và giữ nguyên bản chất thuần chủng của P</a:t>
            </a:r>
          </a:p>
          <a:p>
            <a:pPr marL="457200" indent="-457200" algn="l">
              <a:buFontTx/>
              <a:buChar char="-"/>
            </a:pPr>
            <a:r>
              <a:rPr lang="vi-VN" dirty="0" smtClean="0">
                <a:solidFill>
                  <a:srgbClr val="0070C0"/>
                </a:solidFill>
                <a:latin typeface="+mj-lt"/>
                <a:cs typeface="Calibri" panose="020F0502020204030204" pitchFamily="34" charset="0"/>
              </a:rPr>
              <a:t>Các khái niệm cơ bản:</a:t>
            </a:r>
          </a:p>
          <a:p>
            <a:pPr algn="l"/>
            <a:r>
              <a:rPr lang="vi-VN" dirty="0">
                <a:solidFill>
                  <a:srgbClr val="0070C0"/>
                </a:solidFill>
                <a:latin typeface="+mj-lt"/>
              </a:rPr>
              <a:t>+</a:t>
            </a:r>
            <a:r>
              <a:rPr lang="vi-VN" dirty="0" smtClean="0">
                <a:solidFill>
                  <a:srgbClr val="0070C0"/>
                </a:solidFill>
                <a:latin typeface="+mj-lt"/>
              </a:rPr>
              <a:t> Kiểu hình: </a:t>
            </a:r>
            <a:r>
              <a:rPr lang="en-US" dirty="0" err="1">
                <a:solidFill>
                  <a:schemeClr val="tx1"/>
                </a:solidFill>
                <a:latin typeface="+mj-lt"/>
              </a:rPr>
              <a:t>là</a:t>
            </a:r>
            <a:r>
              <a:rPr lang="en-US" dirty="0">
                <a:solidFill>
                  <a:schemeClr val="tx1"/>
                </a:solidFill>
                <a:latin typeface="+mj-lt"/>
              </a:rPr>
              <a:t> </a:t>
            </a:r>
            <a:r>
              <a:rPr lang="en-US" dirty="0" err="1">
                <a:solidFill>
                  <a:schemeClr val="tx1"/>
                </a:solidFill>
                <a:latin typeface="+mj-lt"/>
              </a:rPr>
              <a:t>tổ</a:t>
            </a:r>
            <a:r>
              <a:rPr lang="en-US" dirty="0">
                <a:solidFill>
                  <a:schemeClr val="tx1"/>
                </a:solidFill>
                <a:latin typeface="+mj-lt"/>
              </a:rPr>
              <a:t> </a:t>
            </a:r>
            <a:r>
              <a:rPr lang="en-US" dirty="0" err="1">
                <a:solidFill>
                  <a:schemeClr val="tx1"/>
                </a:solidFill>
                <a:latin typeface="+mj-lt"/>
              </a:rPr>
              <a:t>hợp</a:t>
            </a:r>
            <a:r>
              <a:rPr lang="en-US" dirty="0">
                <a:solidFill>
                  <a:schemeClr val="tx1"/>
                </a:solidFill>
                <a:latin typeface="+mj-lt"/>
              </a:rPr>
              <a:t> </a:t>
            </a:r>
            <a:r>
              <a:rPr lang="en-US" dirty="0" err="1">
                <a:solidFill>
                  <a:schemeClr val="tx1"/>
                </a:solidFill>
                <a:latin typeface="+mj-lt"/>
              </a:rPr>
              <a:t>toàn</a:t>
            </a:r>
            <a:r>
              <a:rPr lang="en-US" dirty="0">
                <a:solidFill>
                  <a:schemeClr val="tx1"/>
                </a:solidFill>
                <a:latin typeface="+mj-lt"/>
              </a:rPr>
              <a:t> </a:t>
            </a:r>
            <a:r>
              <a:rPr lang="en-US" dirty="0" err="1">
                <a:solidFill>
                  <a:schemeClr val="tx1"/>
                </a:solidFill>
                <a:latin typeface="+mj-lt"/>
              </a:rPr>
              <a:t>bộ</a:t>
            </a:r>
            <a:r>
              <a:rPr lang="en-US" dirty="0">
                <a:solidFill>
                  <a:schemeClr val="tx1"/>
                </a:solidFill>
                <a:latin typeface="+mj-lt"/>
              </a:rPr>
              <a:t> </a:t>
            </a:r>
            <a:r>
              <a:rPr lang="en-US" dirty="0" err="1">
                <a:solidFill>
                  <a:schemeClr val="tx1"/>
                </a:solidFill>
                <a:latin typeface="+mj-lt"/>
              </a:rPr>
              <a:t>các</a:t>
            </a:r>
            <a:r>
              <a:rPr lang="en-US" dirty="0">
                <a:solidFill>
                  <a:schemeClr val="tx1"/>
                </a:solidFill>
                <a:latin typeface="+mj-lt"/>
              </a:rPr>
              <a:t> </a:t>
            </a:r>
            <a:r>
              <a:rPr lang="en-US" dirty="0" err="1">
                <a:solidFill>
                  <a:schemeClr val="tx1"/>
                </a:solidFill>
                <a:latin typeface="+mj-lt"/>
              </a:rPr>
              <a:t>tính</a:t>
            </a:r>
            <a:r>
              <a:rPr lang="en-US" dirty="0">
                <a:solidFill>
                  <a:schemeClr val="tx1"/>
                </a:solidFill>
                <a:latin typeface="+mj-lt"/>
              </a:rPr>
              <a:t> </a:t>
            </a:r>
            <a:r>
              <a:rPr lang="en-US" dirty="0" err="1">
                <a:solidFill>
                  <a:schemeClr val="tx1"/>
                </a:solidFill>
                <a:latin typeface="+mj-lt"/>
              </a:rPr>
              <a:t>trạng</a:t>
            </a:r>
            <a:r>
              <a:rPr lang="en-US" dirty="0">
                <a:solidFill>
                  <a:schemeClr val="tx1"/>
                </a:solidFill>
                <a:latin typeface="+mj-lt"/>
              </a:rPr>
              <a:t> </a:t>
            </a:r>
            <a:r>
              <a:rPr lang="en-US" dirty="0" err="1">
                <a:solidFill>
                  <a:schemeClr val="tx1"/>
                </a:solidFill>
                <a:latin typeface="+mj-lt"/>
              </a:rPr>
              <a:t>của</a:t>
            </a:r>
            <a:r>
              <a:rPr lang="en-US" dirty="0">
                <a:solidFill>
                  <a:schemeClr val="tx1"/>
                </a:solidFill>
                <a:latin typeface="+mj-lt"/>
              </a:rPr>
              <a:t> </a:t>
            </a:r>
            <a:r>
              <a:rPr lang="en-US" dirty="0" err="1">
                <a:solidFill>
                  <a:schemeClr val="tx1"/>
                </a:solidFill>
                <a:latin typeface="+mj-lt"/>
              </a:rPr>
              <a:t>cơ</a:t>
            </a:r>
            <a:r>
              <a:rPr lang="en-US" dirty="0">
                <a:solidFill>
                  <a:schemeClr val="tx1"/>
                </a:solidFill>
                <a:latin typeface="+mj-lt"/>
              </a:rPr>
              <a:t> </a:t>
            </a:r>
            <a:r>
              <a:rPr lang="en-US" dirty="0" err="1">
                <a:solidFill>
                  <a:schemeClr val="tx1"/>
                </a:solidFill>
                <a:latin typeface="+mj-lt"/>
              </a:rPr>
              <a:t>thể</a:t>
            </a:r>
            <a:r>
              <a:rPr lang="en-US" dirty="0">
                <a:latin typeface="+mj-lt"/>
              </a:rPr>
              <a:t>.</a:t>
            </a:r>
            <a:r>
              <a:rPr lang="vi-VN" dirty="0" smtClean="0">
                <a:solidFill>
                  <a:srgbClr val="0070C0"/>
                </a:solidFill>
                <a:latin typeface="+mj-lt"/>
              </a:rPr>
              <a:t> </a:t>
            </a:r>
          </a:p>
          <a:p>
            <a:pPr algn="l"/>
            <a:r>
              <a:rPr lang="vi-VN" dirty="0" smtClean="0">
                <a:solidFill>
                  <a:srgbClr val="0070C0"/>
                </a:solidFill>
                <a:latin typeface="+mj-lt"/>
              </a:rPr>
              <a:t>+</a:t>
            </a:r>
            <a:r>
              <a:rPr lang="vi-VN" dirty="0" smtClean="0">
                <a:solidFill>
                  <a:schemeClr val="tx1"/>
                </a:solidFill>
                <a:latin typeface="+mj-lt"/>
              </a:rPr>
              <a:t> </a:t>
            </a:r>
            <a:r>
              <a:rPr lang="vi-VN" dirty="0" smtClean="0">
                <a:solidFill>
                  <a:srgbClr val="0070C0"/>
                </a:solidFill>
                <a:latin typeface="+mj-lt"/>
              </a:rPr>
              <a:t>Kiểu gen: </a:t>
            </a:r>
            <a:r>
              <a:rPr lang="en-US" dirty="0" err="1">
                <a:solidFill>
                  <a:schemeClr val="tx1"/>
                </a:solidFill>
                <a:latin typeface="+mj-lt"/>
              </a:rPr>
              <a:t>là</a:t>
            </a:r>
            <a:r>
              <a:rPr lang="en-US" dirty="0">
                <a:solidFill>
                  <a:schemeClr val="tx1"/>
                </a:solidFill>
                <a:latin typeface="+mj-lt"/>
              </a:rPr>
              <a:t> </a:t>
            </a:r>
            <a:r>
              <a:rPr lang="en-US" dirty="0" err="1">
                <a:solidFill>
                  <a:schemeClr val="tx1"/>
                </a:solidFill>
                <a:latin typeface="+mj-lt"/>
              </a:rPr>
              <a:t>tổ</a:t>
            </a:r>
            <a:r>
              <a:rPr lang="en-US" dirty="0">
                <a:solidFill>
                  <a:schemeClr val="tx1"/>
                </a:solidFill>
                <a:latin typeface="+mj-lt"/>
              </a:rPr>
              <a:t> </a:t>
            </a:r>
            <a:r>
              <a:rPr lang="en-US" dirty="0" err="1">
                <a:solidFill>
                  <a:schemeClr val="tx1"/>
                </a:solidFill>
                <a:latin typeface="+mj-lt"/>
              </a:rPr>
              <a:t>hợp</a:t>
            </a:r>
            <a:r>
              <a:rPr lang="en-US" dirty="0">
                <a:solidFill>
                  <a:schemeClr val="tx1"/>
                </a:solidFill>
                <a:latin typeface="+mj-lt"/>
              </a:rPr>
              <a:t> </a:t>
            </a:r>
            <a:r>
              <a:rPr lang="en-US" dirty="0" err="1">
                <a:solidFill>
                  <a:schemeClr val="tx1"/>
                </a:solidFill>
                <a:latin typeface="+mj-lt"/>
              </a:rPr>
              <a:t>toàn</a:t>
            </a:r>
            <a:r>
              <a:rPr lang="en-US" dirty="0">
                <a:solidFill>
                  <a:schemeClr val="tx1"/>
                </a:solidFill>
                <a:latin typeface="+mj-lt"/>
              </a:rPr>
              <a:t> </a:t>
            </a:r>
            <a:r>
              <a:rPr lang="en-US" dirty="0" err="1">
                <a:solidFill>
                  <a:schemeClr val="tx1"/>
                </a:solidFill>
                <a:latin typeface="+mj-lt"/>
              </a:rPr>
              <a:t>bộ</a:t>
            </a:r>
            <a:r>
              <a:rPr lang="en-US" dirty="0">
                <a:solidFill>
                  <a:schemeClr val="tx1"/>
                </a:solidFill>
                <a:latin typeface="+mj-lt"/>
              </a:rPr>
              <a:t> </a:t>
            </a:r>
            <a:r>
              <a:rPr lang="en-US" dirty="0" err="1">
                <a:solidFill>
                  <a:schemeClr val="tx1"/>
                </a:solidFill>
                <a:latin typeface="+mj-lt"/>
              </a:rPr>
              <a:t>các</a:t>
            </a:r>
            <a:r>
              <a:rPr lang="en-US" dirty="0">
                <a:solidFill>
                  <a:schemeClr val="tx1"/>
                </a:solidFill>
                <a:latin typeface="+mj-lt"/>
              </a:rPr>
              <a:t> gen </a:t>
            </a:r>
            <a:r>
              <a:rPr lang="en-US" dirty="0" err="1">
                <a:solidFill>
                  <a:schemeClr val="tx1"/>
                </a:solidFill>
                <a:latin typeface="+mj-lt"/>
              </a:rPr>
              <a:t>trong</a:t>
            </a:r>
            <a:r>
              <a:rPr lang="en-US" dirty="0">
                <a:solidFill>
                  <a:schemeClr val="tx1"/>
                </a:solidFill>
                <a:latin typeface="+mj-lt"/>
              </a:rPr>
              <a:t> </a:t>
            </a:r>
            <a:r>
              <a:rPr lang="en-US" dirty="0" err="1">
                <a:solidFill>
                  <a:schemeClr val="tx1"/>
                </a:solidFill>
                <a:latin typeface="+mj-lt"/>
              </a:rPr>
              <a:t>cơ</a:t>
            </a:r>
            <a:r>
              <a:rPr lang="en-US" dirty="0">
                <a:solidFill>
                  <a:schemeClr val="tx1"/>
                </a:solidFill>
                <a:latin typeface="+mj-lt"/>
              </a:rPr>
              <a:t> </a:t>
            </a:r>
            <a:r>
              <a:rPr lang="en-US" dirty="0" err="1">
                <a:solidFill>
                  <a:schemeClr val="tx1"/>
                </a:solidFill>
                <a:latin typeface="+mj-lt"/>
              </a:rPr>
              <a:t>thể</a:t>
            </a:r>
            <a:r>
              <a:rPr lang="en-US" dirty="0">
                <a:solidFill>
                  <a:schemeClr val="tx1"/>
                </a:solidFill>
                <a:latin typeface="+mj-lt"/>
              </a:rPr>
              <a:t> </a:t>
            </a:r>
            <a:r>
              <a:rPr lang="en-US" dirty="0" err="1">
                <a:solidFill>
                  <a:schemeClr val="tx1"/>
                </a:solidFill>
                <a:latin typeface="+mj-lt"/>
              </a:rPr>
              <a:t>sinh</a:t>
            </a:r>
            <a:r>
              <a:rPr lang="en-US" dirty="0">
                <a:solidFill>
                  <a:schemeClr val="tx1"/>
                </a:solidFill>
                <a:latin typeface="+mj-lt"/>
              </a:rPr>
              <a:t> </a:t>
            </a:r>
            <a:r>
              <a:rPr lang="en-US" dirty="0" err="1">
                <a:solidFill>
                  <a:schemeClr val="tx1"/>
                </a:solidFill>
                <a:latin typeface="+mj-lt"/>
              </a:rPr>
              <a:t>vật</a:t>
            </a:r>
            <a:endParaRPr lang="vi-VN" dirty="0" smtClean="0">
              <a:solidFill>
                <a:schemeClr val="tx1"/>
              </a:solidFill>
              <a:latin typeface="+mj-lt"/>
            </a:endParaRPr>
          </a:p>
          <a:p>
            <a:pPr algn="l"/>
            <a:r>
              <a:rPr lang="vi-VN" dirty="0">
                <a:solidFill>
                  <a:srgbClr val="0070C0"/>
                </a:solidFill>
                <a:latin typeface="+mj-lt"/>
              </a:rPr>
              <a:t>+</a:t>
            </a:r>
            <a:r>
              <a:rPr lang="vi-VN" dirty="0" smtClean="0">
                <a:solidFill>
                  <a:srgbClr val="0070C0"/>
                </a:solidFill>
                <a:latin typeface="+mj-lt"/>
              </a:rPr>
              <a:t> </a:t>
            </a:r>
            <a:r>
              <a:rPr lang="vi-VN" dirty="0">
                <a:solidFill>
                  <a:srgbClr val="0070C0"/>
                </a:solidFill>
                <a:latin typeface="+mj-lt"/>
              </a:rPr>
              <a:t>T</a:t>
            </a:r>
            <a:r>
              <a:rPr lang="vi-VN" dirty="0" smtClean="0">
                <a:solidFill>
                  <a:srgbClr val="0070C0"/>
                </a:solidFill>
                <a:latin typeface="+mj-lt"/>
              </a:rPr>
              <a:t>hể đồng hợp: </a:t>
            </a:r>
            <a:r>
              <a:rPr lang="en-US" dirty="0" err="1">
                <a:solidFill>
                  <a:schemeClr val="tx1"/>
                </a:solidFill>
                <a:latin typeface="+mj-lt"/>
              </a:rPr>
              <a:t>Cá</a:t>
            </a:r>
            <a:r>
              <a:rPr lang="en-US" dirty="0">
                <a:solidFill>
                  <a:schemeClr val="tx1"/>
                </a:solidFill>
                <a:latin typeface="+mj-lt"/>
              </a:rPr>
              <a:t> </a:t>
            </a:r>
            <a:r>
              <a:rPr lang="en-US" dirty="0" err="1">
                <a:solidFill>
                  <a:schemeClr val="tx1"/>
                </a:solidFill>
                <a:latin typeface="+mj-lt"/>
              </a:rPr>
              <a:t>thể</a:t>
            </a:r>
            <a:r>
              <a:rPr lang="en-US" dirty="0">
                <a:solidFill>
                  <a:schemeClr val="tx1"/>
                </a:solidFill>
                <a:latin typeface="+mj-lt"/>
              </a:rPr>
              <a:t> </a:t>
            </a:r>
            <a:r>
              <a:rPr lang="en-US" dirty="0" err="1">
                <a:solidFill>
                  <a:schemeClr val="tx1"/>
                </a:solidFill>
                <a:latin typeface="+mj-lt"/>
              </a:rPr>
              <a:t>mang</a:t>
            </a:r>
            <a:r>
              <a:rPr lang="en-US" dirty="0">
                <a:solidFill>
                  <a:schemeClr val="tx1"/>
                </a:solidFill>
                <a:latin typeface="+mj-lt"/>
              </a:rPr>
              <a:t> </a:t>
            </a:r>
            <a:r>
              <a:rPr lang="en-US" dirty="0" err="1">
                <a:solidFill>
                  <a:schemeClr val="tx1"/>
                </a:solidFill>
                <a:latin typeface="+mj-lt"/>
              </a:rPr>
              <a:t>các</a:t>
            </a:r>
            <a:r>
              <a:rPr lang="en-US" dirty="0">
                <a:solidFill>
                  <a:schemeClr val="tx1"/>
                </a:solidFill>
                <a:latin typeface="+mj-lt"/>
              </a:rPr>
              <a:t> gen </a:t>
            </a:r>
            <a:r>
              <a:rPr lang="en-US" dirty="0" err="1">
                <a:solidFill>
                  <a:schemeClr val="tx1"/>
                </a:solidFill>
                <a:latin typeface="+mj-lt"/>
              </a:rPr>
              <a:t>giống</a:t>
            </a:r>
            <a:r>
              <a:rPr lang="en-US" dirty="0">
                <a:solidFill>
                  <a:schemeClr val="tx1"/>
                </a:solidFill>
                <a:latin typeface="+mj-lt"/>
              </a:rPr>
              <a:t> </a:t>
            </a:r>
            <a:r>
              <a:rPr lang="en-US" dirty="0" err="1">
                <a:solidFill>
                  <a:schemeClr val="tx1"/>
                </a:solidFill>
                <a:latin typeface="+mj-lt"/>
              </a:rPr>
              <a:t>nhau</a:t>
            </a:r>
            <a:r>
              <a:rPr lang="en-US" dirty="0">
                <a:solidFill>
                  <a:schemeClr val="tx1"/>
                </a:solidFill>
                <a:latin typeface="+mj-lt"/>
              </a:rPr>
              <a:t> </a:t>
            </a:r>
            <a:r>
              <a:rPr lang="en-US" dirty="0" err="1">
                <a:solidFill>
                  <a:schemeClr val="tx1"/>
                </a:solidFill>
                <a:latin typeface="+mj-lt"/>
              </a:rPr>
              <a:t>quy</a:t>
            </a:r>
            <a:r>
              <a:rPr lang="en-US" dirty="0">
                <a:solidFill>
                  <a:schemeClr val="tx1"/>
                </a:solidFill>
                <a:latin typeface="+mj-lt"/>
              </a:rPr>
              <a:t> </a:t>
            </a:r>
            <a:r>
              <a:rPr lang="en-US" dirty="0" err="1">
                <a:solidFill>
                  <a:schemeClr val="tx1"/>
                </a:solidFill>
                <a:latin typeface="+mj-lt"/>
              </a:rPr>
              <a:t>định</a:t>
            </a:r>
            <a:r>
              <a:rPr lang="en-US" dirty="0">
                <a:solidFill>
                  <a:schemeClr val="tx1"/>
                </a:solidFill>
                <a:latin typeface="+mj-lt"/>
              </a:rPr>
              <a:t> </a:t>
            </a:r>
            <a:r>
              <a:rPr lang="en-US" dirty="0" err="1">
                <a:solidFill>
                  <a:schemeClr val="tx1"/>
                </a:solidFill>
                <a:latin typeface="+mj-lt"/>
              </a:rPr>
              <a:t>một</a:t>
            </a:r>
            <a:r>
              <a:rPr lang="en-US" dirty="0">
                <a:solidFill>
                  <a:schemeClr val="tx1"/>
                </a:solidFill>
                <a:latin typeface="+mj-lt"/>
              </a:rPr>
              <a:t> hay </a:t>
            </a:r>
            <a:r>
              <a:rPr lang="en-US" dirty="0" err="1">
                <a:solidFill>
                  <a:schemeClr val="tx1"/>
                </a:solidFill>
                <a:latin typeface="+mj-lt"/>
              </a:rPr>
              <a:t>một</a:t>
            </a:r>
            <a:r>
              <a:rPr lang="en-US" dirty="0">
                <a:solidFill>
                  <a:schemeClr val="tx1"/>
                </a:solidFill>
                <a:latin typeface="+mj-lt"/>
              </a:rPr>
              <a:t> </a:t>
            </a:r>
            <a:r>
              <a:rPr lang="en-US" dirty="0" err="1">
                <a:solidFill>
                  <a:schemeClr val="tx1"/>
                </a:solidFill>
                <a:latin typeface="+mj-lt"/>
              </a:rPr>
              <a:t>số</a:t>
            </a:r>
            <a:r>
              <a:rPr lang="en-US" dirty="0">
                <a:solidFill>
                  <a:schemeClr val="tx1"/>
                </a:solidFill>
                <a:latin typeface="+mj-lt"/>
              </a:rPr>
              <a:t> </a:t>
            </a:r>
            <a:r>
              <a:rPr lang="en-US" dirty="0" err="1">
                <a:solidFill>
                  <a:schemeClr val="tx1"/>
                </a:solidFill>
                <a:latin typeface="+mj-lt"/>
              </a:rPr>
              <a:t>tính</a:t>
            </a:r>
            <a:r>
              <a:rPr lang="en-US" dirty="0">
                <a:solidFill>
                  <a:schemeClr val="tx1"/>
                </a:solidFill>
                <a:latin typeface="+mj-lt"/>
              </a:rPr>
              <a:t> </a:t>
            </a:r>
            <a:r>
              <a:rPr lang="en-US" dirty="0" err="1">
                <a:solidFill>
                  <a:schemeClr val="tx1"/>
                </a:solidFill>
                <a:latin typeface="+mj-lt"/>
              </a:rPr>
              <a:t>trạng</a:t>
            </a:r>
            <a:r>
              <a:rPr lang="en-US" dirty="0">
                <a:solidFill>
                  <a:schemeClr val="tx1"/>
                </a:solidFill>
                <a:latin typeface="+mj-lt"/>
              </a:rPr>
              <a:t> </a:t>
            </a:r>
            <a:r>
              <a:rPr lang="en-US" dirty="0" err="1">
                <a:solidFill>
                  <a:schemeClr val="tx1"/>
                </a:solidFill>
                <a:latin typeface="+mj-lt"/>
              </a:rPr>
              <a:t>nào</a:t>
            </a:r>
            <a:r>
              <a:rPr lang="en-US" dirty="0">
                <a:solidFill>
                  <a:schemeClr val="tx1"/>
                </a:solidFill>
                <a:latin typeface="+mj-lt"/>
              </a:rPr>
              <a:t> </a:t>
            </a:r>
            <a:r>
              <a:rPr lang="en-US" dirty="0" err="1">
                <a:solidFill>
                  <a:schemeClr val="tx1"/>
                </a:solidFill>
                <a:latin typeface="+mj-lt"/>
              </a:rPr>
              <a:t>đó</a:t>
            </a:r>
            <a:endParaRPr lang="vi-VN" dirty="0" smtClean="0">
              <a:solidFill>
                <a:schemeClr val="tx1"/>
              </a:solidFill>
              <a:latin typeface="+mj-lt"/>
            </a:endParaRPr>
          </a:p>
          <a:p>
            <a:pPr algn="l"/>
            <a:r>
              <a:rPr lang="vi-VN" dirty="0" smtClean="0">
                <a:solidFill>
                  <a:srgbClr val="0070C0"/>
                </a:solidFill>
                <a:latin typeface="+mj-lt"/>
              </a:rPr>
              <a:t>+ Thể dị hợp: </a:t>
            </a:r>
            <a:r>
              <a:rPr lang="en-US" dirty="0" err="1">
                <a:solidFill>
                  <a:schemeClr val="tx1"/>
                </a:solidFill>
                <a:latin typeface="+mj-lt"/>
              </a:rPr>
              <a:t>Cá</a:t>
            </a:r>
            <a:r>
              <a:rPr lang="en-US" dirty="0">
                <a:solidFill>
                  <a:schemeClr val="tx1"/>
                </a:solidFill>
                <a:latin typeface="+mj-lt"/>
              </a:rPr>
              <a:t> </a:t>
            </a:r>
            <a:r>
              <a:rPr lang="en-US" dirty="0" err="1">
                <a:solidFill>
                  <a:schemeClr val="tx1"/>
                </a:solidFill>
                <a:latin typeface="+mj-lt"/>
              </a:rPr>
              <a:t>thể</a:t>
            </a:r>
            <a:r>
              <a:rPr lang="en-US" dirty="0">
                <a:solidFill>
                  <a:schemeClr val="tx1"/>
                </a:solidFill>
                <a:latin typeface="+mj-lt"/>
              </a:rPr>
              <a:t> </a:t>
            </a:r>
            <a:r>
              <a:rPr lang="en-US" dirty="0" err="1">
                <a:solidFill>
                  <a:schemeClr val="tx1"/>
                </a:solidFill>
                <a:latin typeface="+mj-lt"/>
              </a:rPr>
              <a:t>mang</a:t>
            </a:r>
            <a:r>
              <a:rPr lang="en-US" dirty="0">
                <a:solidFill>
                  <a:schemeClr val="tx1"/>
                </a:solidFill>
                <a:latin typeface="+mj-lt"/>
              </a:rPr>
              <a:t> </a:t>
            </a:r>
            <a:r>
              <a:rPr lang="en-US" dirty="0" err="1">
                <a:solidFill>
                  <a:schemeClr val="tx1"/>
                </a:solidFill>
                <a:latin typeface="+mj-lt"/>
              </a:rPr>
              <a:t>các</a:t>
            </a:r>
            <a:r>
              <a:rPr lang="en-US" dirty="0">
                <a:solidFill>
                  <a:schemeClr val="tx1"/>
                </a:solidFill>
                <a:latin typeface="+mj-lt"/>
              </a:rPr>
              <a:t> </a:t>
            </a:r>
            <a:r>
              <a:rPr lang="vi-VN" dirty="0">
                <a:solidFill>
                  <a:schemeClr val="tx1"/>
                </a:solidFill>
                <a:latin typeface="+mj-lt"/>
              </a:rPr>
              <a:t>cặp </a:t>
            </a:r>
            <a:r>
              <a:rPr lang="en-US" dirty="0">
                <a:solidFill>
                  <a:schemeClr val="tx1"/>
                </a:solidFill>
                <a:latin typeface="+mj-lt"/>
              </a:rPr>
              <a:t>gen </a:t>
            </a:r>
            <a:r>
              <a:rPr lang="vi-VN" dirty="0">
                <a:solidFill>
                  <a:schemeClr val="tx1"/>
                </a:solidFill>
                <a:latin typeface="+mj-lt"/>
              </a:rPr>
              <a:t>khác</a:t>
            </a:r>
            <a:r>
              <a:rPr lang="en-US" dirty="0">
                <a:solidFill>
                  <a:schemeClr val="tx1"/>
                </a:solidFill>
                <a:latin typeface="+mj-lt"/>
              </a:rPr>
              <a:t> </a:t>
            </a:r>
            <a:r>
              <a:rPr lang="en-US" dirty="0" err="1">
                <a:solidFill>
                  <a:schemeClr val="tx1"/>
                </a:solidFill>
                <a:latin typeface="+mj-lt"/>
              </a:rPr>
              <a:t>nhau</a:t>
            </a:r>
            <a:r>
              <a:rPr lang="en-US" dirty="0">
                <a:solidFill>
                  <a:schemeClr val="tx1"/>
                </a:solidFill>
                <a:latin typeface="+mj-lt"/>
              </a:rPr>
              <a:t> </a:t>
            </a:r>
            <a:r>
              <a:rPr lang="en-US" dirty="0" err="1">
                <a:solidFill>
                  <a:schemeClr val="tx1"/>
                </a:solidFill>
                <a:latin typeface="+mj-lt"/>
              </a:rPr>
              <a:t>quy</a:t>
            </a:r>
            <a:r>
              <a:rPr lang="en-US" dirty="0">
                <a:solidFill>
                  <a:schemeClr val="tx1"/>
                </a:solidFill>
                <a:latin typeface="+mj-lt"/>
              </a:rPr>
              <a:t> </a:t>
            </a:r>
            <a:r>
              <a:rPr lang="en-US" dirty="0" err="1">
                <a:solidFill>
                  <a:schemeClr val="tx1"/>
                </a:solidFill>
                <a:latin typeface="+mj-lt"/>
              </a:rPr>
              <a:t>định</a:t>
            </a:r>
            <a:r>
              <a:rPr lang="en-US" dirty="0">
                <a:solidFill>
                  <a:schemeClr val="tx1"/>
                </a:solidFill>
                <a:latin typeface="+mj-lt"/>
              </a:rPr>
              <a:t> </a:t>
            </a:r>
            <a:r>
              <a:rPr lang="en-US" dirty="0" err="1">
                <a:solidFill>
                  <a:schemeClr val="tx1"/>
                </a:solidFill>
                <a:latin typeface="+mj-lt"/>
              </a:rPr>
              <a:t>một</a:t>
            </a:r>
            <a:r>
              <a:rPr lang="en-US" dirty="0">
                <a:solidFill>
                  <a:schemeClr val="tx1"/>
                </a:solidFill>
                <a:latin typeface="+mj-lt"/>
              </a:rPr>
              <a:t> hay </a:t>
            </a:r>
            <a:r>
              <a:rPr lang="en-US" dirty="0" err="1">
                <a:solidFill>
                  <a:schemeClr val="tx1"/>
                </a:solidFill>
                <a:latin typeface="+mj-lt"/>
              </a:rPr>
              <a:t>một</a:t>
            </a:r>
            <a:r>
              <a:rPr lang="en-US" dirty="0">
                <a:solidFill>
                  <a:schemeClr val="tx1"/>
                </a:solidFill>
                <a:latin typeface="+mj-lt"/>
              </a:rPr>
              <a:t> </a:t>
            </a:r>
            <a:r>
              <a:rPr lang="en-US" dirty="0" err="1">
                <a:solidFill>
                  <a:schemeClr val="tx1"/>
                </a:solidFill>
                <a:latin typeface="+mj-lt"/>
              </a:rPr>
              <a:t>số</a:t>
            </a:r>
            <a:r>
              <a:rPr lang="en-US" dirty="0">
                <a:solidFill>
                  <a:schemeClr val="tx1"/>
                </a:solidFill>
                <a:latin typeface="+mj-lt"/>
              </a:rPr>
              <a:t> </a:t>
            </a:r>
            <a:r>
              <a:rPr lang="en-US" dirty="0" err="1">
                <a:solidFill>
                  <a:schemeClr val="tx1"/>
                </a:solidFill>
                <a:latin typeface="+mj-lt"/>
              </a:rPr>
              <a:t>tính</a:t>
            </a:r>
            <a:r>
              <a:rPr lang="en-US" dirty="0">
                <a:solidFill>
                  <a:schemeClr val="tx1"/>
                </a:solidFill>
                <a:latin typeface="+mj-lt"/>
              </a:rPr>
              <a:t> </a:t>
            </a:r>
            <a:r>
              <a:rPr lang="en-US" dirty="0" err="1">
                <a:solidFill>
                  <a:schemeClr val="tx1"/>
                </a:solidFill>
                <a:latin typeface="+mj-lt"/>
              </a:rPr>
              <a:t>trạng</a:t>
            </a:r>
            <a:r>
              <a:rPr lang="en-US" dirty="0">
                <a:solidFill>
                  <a:schemeClr val="tx1"/>
                </a:solidFill>
                <a:latin typeface="+mj-lt"/>
              </a:rPr>
              <a:t> </a:t>
            </a:r>
            <a:r>
              <a:rPr lang="en-US" dirty="0" err="1">
                <a:solidFill>
                  <a:schemeClr val="tx1"/>
                </a:solidFill>
                <a:latin typeface="+mj-lt"/>
              </a:rPr>
              <a:t>nào</a:t>
            </a:r>
            <a:r>
              <a:rPr lang="en-US" dirty="0">
                <a:solidFill>
                  <a:schemeClr val="tx1"/>
                </a:solidFill>
                <a:latin typeface="+mj-lt"/>
              </a:rPr>
              <a:t> </a:t>
            </a:r>
            <a:r>
              <a:rPr lang="en-US" dirty="0" err="1">
                <a:solidFill>
                  <a:schemeClr val="tx1"/>
                </a:solidFill>
                <a:latin typeface="+mj-lt"/>
              </a:rPr>
              <a:t>đó</a:t>
            </a:r>
            <a:r>
              <a:rPr lang="en-US" dirty="0" smtClean="0">
                <a:latin typeface="+mj-lt"/>
              </a:rPr>
              <a:t>.</a:t>
            </a:r>
            <a:endParaRPr lang="vi-VN" dirty="0" smtClean="0">
              <a:latin typeface="+mj-lt"/>
            </a:endParaRPr>
          </a:p>
          <a:p>
            <a:pPr lvl="0" algn="l"/>
            <a:r>
              <a:rPr lang="vi-VN" dirty="0" smtClean="0">
                <a:solidFill>
                  <a:schemeClr val="tx1"/>
                </a:solidFill>
                <a:latin typeface="+mj-lt"/>
              </a:rPr>
              <a:t>- </a:t>
            </a:r>
            <a:r>
              <a:rPr lang="vi-VN" dirty="0" smtClean="0">
                <a:solidFill>
                  <a:srgbClr val="0070C0"/>
                </a:solidFill>
                <a:latin typeface="+mj-lt"/>
              </a:rPr>
              <a:t>Mục đích của phép lai phân tích</a:t>
            </a:r>
            <a:r>
              <a:rPr lang="vi-VN" dirty="0" smtClean="0">
                <a:solidFill>
                  <a:schemeClr val="tx1"/>
                </a:solidFill>
                <a:latin typeface="+mj-lt"/>
              </a:rPr>
              <a:t>: </a:t>
            </a:r>
            <a:r>
              <a:rPr lang="vi-VN" dirty="0">
                <a:solidFill>
                  <a:schemeClr val="tx1"/>
                </a:solidFill>
                <a:latin typeface="+mj-lt"/>
              </a:rPr>
              <a:t>Xác định kiểu gen của cá thể mang tính trạng trội</a:t>
            </a:r>
            <a:endParaRPr lang="en-US" dirty="0">
              <a:solidFill>
                <a:schemeClr val="tx1"/>
              </a:solidFill>
              <a:latin typeface="+mj-lt"/>
            </a:endParaRPr>
          </a:p>
          <a:p>
            <a:pPr algn="l"/>
            <a:endParaRPr lang="vi-VN" dirty="0" smtClean="0">
              <a:solidFill>
                <a:schemeClr val="tx1"/>
              </a:solidFill>
              <a:latin typeface="+mj-lt"/>
            </a:endParaRPr>
          </a:p>
          <a:p>
            <a:pPr marL="457200" lvl="0" indent="-457200" algn="l">
              <a:buFontTx/>
              <a:buChar char="-"/>
            </a:pPr>
            <a:endParaRPr lang="en-US" dirty="0">
              <a:solidFill>
                <a:schemeClr val="tx1"/>
              </a:solidFill>
              <a:latin typeface="+mj-lt"/>
            </a:endParaRPr>
          </a:p>
          <a:p>
            <a:pPr marL="457200" indent="-457200" algn="l">
              <a:buFontTx/>
              <a:buChar char="-"/>
            </a:pPr>
            <a:endParaRPr lang="en-US" dirty="0">
              <a:solidFill>
                <a:schemeClr val="tx1"/>
              </a:solidFill>
              <a:latin typeface="+mj-lt"/>
            </a:endParaRPr>
          </a:p>
        </p:txBody>
      </p:sp>
    </p:spTree>
    <p:extLst>
      <p:ext uri="{BB962C8B-B14F-4D97-AF65-F5344CB8AC3E}">
        <p14:creationId xmlns:p14="http://schemas.microsoft.com/office/powerpoint/2010/main" val="3873632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17"/>
            <a:ext cx="9144000" cy="980728"/>
          </a:xfrm>
          <a:solidFill>
            <a:srgbClr val="FFFF00"/>
          </a:solidFill>
        </p:spPr>
        <p:txBody>
          <a:bodyPr>
            <a:normAutofit/>
          </a:bodyPr>
          <a:lstStyle/>
          <a:p>
            <a:r>
              <a:rPr lang="vi-VN" sz="2800" b="1" dirty="0" smtClean="0">
                <a:solidFill>
                  <a:srgbClr val="FF0000"/>
                </a:solidFill>
              </a:rPr>
              <a:t>CHỦ ĐỀ: CÁC THÍ NGHIỆM CỦA MENDEN</a:t>
            </a:r>
            <a:endParaRPr lang="en-US" sz="2800" b="1" dirty="0">
              <a:solidFill>
                <a:srgbClr val="FF0000"/>
              </a:solidFill>
            </a:endParaRPr>
          </a:p>
        </p:txBody>
      </p:sp>
      <p:sp>
        <p:nvSpPr>
          <p:cNvPr id="3" name="Subtitle 2"/>
          <p:cNvSpPr>
            <a:spLocks noGrp="1"/>
          </p:cNvSpPr>
          <p:nvPr>
            <p:ph type="subTitle" idx="1"/>
          </p:nvPr>
        </p:nvSpPr>
        <p:spPr>
          <a:xfrm>
            <a:off x="323528" y="1124744"/>
            <a:ext cx="8640960" cy="5472608"/>
          </a:xfrm>
        </p:spPr>
        <p:txBody>
          <a:bodyPr>
            <a:normAutofit lnSpcReduction="10000"/>
          </a:bodyPr>
          <a:lstStyle/>
          <a:p>
            <a:pPr algn="l"/>
            <a:r>
              <a:rPr lang="vi-VN" dirty="0" smtClean="0">
                <a:solidFill>
                  <a:srgbClr val="0070C0"/>
                </a:solidFill>
              </a:rPr>
              <a:t>3. Lai 2 cặp tính trạng:</a:t>
            </a:r>
          </a:p>
          <a:p>
            <a:pPr marL="457200" indent="-457200" algn="l">
              <a:buFontTx/>
              <a:buChar char="-"/>
            </a:pPr>
            <a:r>
              <a:rPr lang="vi-VN" dirty="0" smtClean="0">
                <a:solidFill>
                  <a:srgbClr val="0070C0"/>
                </a:solidFill>
              </a:rPr>
              <a:t>Thí nghiệm: </a:t>
            </a:r>
            <a:r>
              <a:rPr lang="vi-VN" dirty="0" smtClean="0">
                <a:solidFill>
                  <a:schemeClr val="tx1"/>
                </a:solidFill>
              </a:rPr>
              <a:t>(sgk/14)</a:t>
            </a:r>
          </a:p>
          <a:p>
            <a:pPr marL="457200" lvl="0" indent="-457200" algn="l">
              <a:buFontTx/>
              <a:buChar char="-"/>
            </a:pPr>
            <a:r>
              <a:rPr lang="vi-VN" dirty="0" smtClean="0">
                <a:solidFill>
                  <a:srgbClr val="0070C0"/>
                </a:solidFill>
              </a:rPr>
              <a:t>Quy luật phân li độc lập: </a:t>
            </a:r>
            <a:r>
              <a:rPr lang="vi-VN" dirty="0">
                <a:solidFill>
                  <a:schemeClr val="tx1"/>
                </a:solidFill>
              </a:rPr>
              <a:t>Các cặp nhân tố di truyền (cặp gen) đã phân li độc lập với nhau trong quá trình phát sinh giao tử.</a:t>
            </a:r>
            <a:endParaRPr lang="en-US" dirty="0">
              <a:solidFill>
                <a:schemeClr val="tx1"/>
              </a:solidFill>
            </a:endParaRPr>
          </a:p>
          <a:p>
            <a:pPr algn="l"/>
            <a:r>
              <a:rPr lang="vi-VN" dirty="0" smtClean="0">
                <a:solidFill>
                  <a:srgbClr val="0070C0"/>
                </a:solidFill>
              </a:rPr>
              <a:t>- Ý nghĩa của quy luật phân li độc lập: </a:t>
            </a:r>
            <a:r>
              <a:rPr lang="vi-VN" dirty="0">
                <a:solidFill>
                  <a:schemeClr val="tx1"/>
                </a:solidFill>
              </a:rPr>
              <a:t>Tạo nên các biến dị tổ hợp có ý nghĩa quan trọng đối với </a:t>
            </a:r>
            <a:r>
              <a:rPr lang="en-US" dirty="0" err="1">
                <a:solidFill>
                  <a:schemeClr val="tx1"/>
                </a:solidFill>
              </a:rPr>
              <a:t>chọn</a:t>
            </a:r>
            <a:r>
              <a:rPr lang="en-US" dirty="0">
                <a:solidFill>
                  <a:schemeClr val="tx1"/>
                </a:solidFill>
              </a:rPr>
              <a:t> </a:t>
            </a:r>
            <a:r>
              <a:rPr lang="en-US" dirty="0" err="1">
                <a:solidFill>
                  <a:schemeClr val="tx1"/>
                </a:solidFill>
              </a:rPr>
              <a:t>giống</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tiến</a:t>
            </a:r>
            <a:r>
              <a:rPr lang="en-US" dirty="0">
                <a:solidFill>
                  <a:schemeClr val="tx1"/>
                </a:solidFill>
              </a:rPr>
              <a:t> </a:t>
            </a:r>
            <a:r>
              <a:rPr lang="en-US" dirty="0" err="1">
                <a:solidFill>
                  <a:schemeClr val="tx1"/>
                </a:solidFill>
              </a:rPr>
              <a:t>hoá</a:t>
            </a:r>
            <a:r>
              <a:rPr lang="en-US" dirty="0">
                <a:solidFill>
                  <a:schemeClr val="tx1"/>
                </a:solidFill>
              </a:rPr>
              <a:t>.</a:t>
            </a:r>
          </a:p>
          <a:p>
            <a:pPr algn="l"/>
            <a:r>
              <a:rPr lang="vi-VN" dirty="0" smtClean="0">
                <a:solidFill>
                  <a:schemeClr val="tx1"/>
                </a:solidFill>
              </a:rPr>
              <a:t>- </a:t>
            </a:r>
            <a:r>
              <a:rPr lang="vi-VN" dirty="0" smtClean="0">
                <a:solidFill>
                  <a:srgbClr val="0070C0"/>
                </a:solidFill>
              </a:rPr>
              <a:t>Menden giải thích KQ của TN</a:t>
            </a:r>
            <a:r>
              <a:rPr lang="vi-VN" dirty="0" smtClean="0">
                <a:solidFill>
                  <a:schemeClr val="tx1"/>
                </a:solidFill>
              </a:rPr>
              <a:t>: </a:t>
            </a:r>
            <a:r>
              <a:rPr lang="vi-VN" dirty="0">
                <a:solidFill>
                  <a:schemeClr val="tx1"/>
                </a:solidFill>
              </a:rPr>
              <a:t>bằng quy luật phân li độc lập của các cặp nhân tố di truyền trong quá trình phát sinh giao tử.</a:t>
            </a: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Tree>
    <p:extLst>
      <p:ext uri="{BB962C8B-B14F-4D97-AF65-F5344CB8AC3E}">
        <p14:creationId xmlns:p14="http://schemas.microsoft.com/office/powerpoint/2010/main" val="3873632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617"/>
            <a:ext cx="9144000" cy="980728"/>
          </a:xfrm>
          <a:solidFill>
            <a:srgbClr val="FFFF00"/>
          </a:solidFill>
        </p:spPr>
        <p:txBody>
          <a:bodyPr>
            <a:normAutofit/>
          </a:bodyPr>
          <a:lstStyle/>
          <a:p>
            <a:r>
              <a:rPr lang="vi-VN" sz="2800" b="1" dirty="0" smtClean="0">
                <a:solidFill>
                  <a:srgbClr val="FF0000"/>
                </a:solidFill>
              </a:rPr>
              <a:t>CHỦ ĐỀ: NHIỄM SẮC THỂ</a:t>
            </a:r>
            <a:endParaRPr lang="en-US" sz="2800" b="1" dirty="0">
              <a:solidFill>
                <a:srgbClr val="FF0000"/>
              </a:solidFill>
            </a:endParaRPr>
          </a:p>
        </p:txBody>
      </p:sp>
      <p:sp>
        <p:nvSpPr>
          <p:cNvPr id="3" name="Subtitle 2"/>
          <p:cNvSpPr>
            <a:spLocks noGrp="1"/>
          </p:cNvSpPr>
          <p:nvPr>
            <p:ph type="subTitle" idx="1"/>
          </p:nvPr>
        </p:nvSpPr>
        <p:spPr>
          <a:xfrm>
            <a:off x="323528" y="1124744"/>
            <a:ext cx="8640960" cy="5472608"/>
          </a:xfrm>
        </p:spPr>
        <p:txBody>
          <a:bodyPr>
            <a:normAutofit/>
          </a:bodyPr>
          <a:lstStyle/>
          <a:p>
            <a:pPr algn="l"/>
            <a:r>
              <a:rPr lang="vi-VN" dirty="0" smtClean="0">
                <a:solidFill>
                  <a:srgbClr val="0070C0"/>
                </a:solidFill>
              </a:rPr>
              <a:t>1. Nhiễm sắc thể:</a:t>
            </a:r>
          </a:p>
          <a:p>
            <a:pPr marL="457200" indent="-457200" algn="l">
              <a:buFontTx/>
              <a:buChar char="-"/>
            </a:pPr>
            <a:r>
              <a:rPr lang="vi-VN" dirty="0" smtClean="0">
                <a:solidFill>
                  <a:srgbClr val="0070C0"/>
                </a:solidFill>
              </a:rPr>
              <a:t>Khái niệm bộ NST đơn bội, lưỡng bội: </a:t>
            </a:r>
            <a:r>
              <a:rPr lang="vi-VN" dirty="0" smtClean="0">
                <a:solidFill>
                  <a:schemeClr val="tx1"/>
                </a:solidFill>
              </a:rPr>
              <a:t>(sgk/24)</a:t>
            </a:r>
          </a:p>
          <a:p>
            <a:pPr marL="457200" lvl="0" indent="-457200" algn="l">
              <a:buFontTx/>
              <a:buChar char="-"/>
            </a:pPr>
            <a:r>
              <a:rPr lang="vi-VN" dirty="0" smtClean="0">
                <a:solidFill>
                  <a:srgbClr val="0070C0"/>
                </a:solidFill>
              </a:rPr>
              <a:t>Cấu trúc của NST: </a:t>
            </a:r>
            <a:r>
              <a:rPr lang="vi-VN" dirty="0" smtClean="0">
                <a:solidFill>
                  <a:schemeClr val="tx1"/>
                </a:solidFill>
              </a:rPr>
              <a:t>ở kì giữa của quá trình phân bào, mỗi </a:t>
            </a:r>
            <a:r>
              <a:rPr lang="vi-VN" dirty="0">
                <a:solidFill>
                  <a:schemeClr val="tx1"/>
                </a:solidFill>
              </a:rPr>
              <a:t>nhiễm sắc thể kép gồm 2 cromatit (nhiễm sắc tử chị em) đính với nhau tại tâm động. Một số nhiễm sắc thể còn có eo thứ hai</a:t>
            </a:r>
            <a:r>
              <a:rPr lang="vi-VN" dirty="0" smtClean="0">
                <a:solidFill>
                  <a:schemeClr val="tx1"/>
                </a:solidFill>
              </a:rPr>
              <a:t>.</a:t>
            </a:r>
            <a:endParaRPr lang="en-US" dirty="0">
              <a:solidFill>
                <a:schemeClr val="tx1"/>
              </a:solidFill>
            </a:endParaRPr>
          </a:p>
          <a:p>
            <a:pPr algn="l"/>
            <a:r>
              <a:rPr lang="vi-VN" dirty="0" smtClean="0">
                <a:solidFill>
                  <a:srgbClr val="0070C0"/>
                </a:solidFill>
              </a:rPr>
              <a:t>-  Chức năng của NST: </a:t>
            </a:r>
            <a:r>
              <a:rPr lang="vi-VN" dirty="0" smtClean="0">
                <a:solidFill>
                  <a:schemeClr val="tx1"/>
                </a:solidFill>
              </a:rPr>
              <a:t>(SGK/26)</a:t>
            </a: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Tree>
    <p:extLst>
      <p:ext uri="{BB962C8B-B14F-4D97-AF65-F5344CB8AC3E}">
        <p14:creationId xmlns:p14="http://schemas.microsoft.com/office/powerpoint/2010/main" val="3511026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a:bodyPr>
          <a:lstStyle/>
          <a:p>
            <a:pPr algn="l"/>
            <a:r>
              <a:rPr lang="vi-VN" dirty="0" smtClean="0">
                <a:solidFill>
                  <a:srgbClr val="0070C0"/>
                </a:solidFill>
              </a:rPr>
              <a:t>2.  Nguyên phân:</a:t>
            </a:r>
          </a:p>
          <a:p>
            <a:pPr marL="457200" lvl="0" indent="-457200" algn="l">
              <a:buFontTx/>
              <a:buChar char="-"/>
            </a:pPr>
            <a:r>
              <a:rPr lang="vi-VN" dirty="0" smtClean="0">
                <a:solidFill>
                  <a:schemeClr val="tx1"/>
                </a:solidFill>
              </a:rPr>
              <a:t>Xảy ra ở tế bào sinh dưỡng và tế bào sinh dục sơ khai, gồm 4 kì: kì đầu, kì giữa, kì sau và kì cuối.</a:t>
            </a:r>
          </a:p>
          <a:p>
            <a:pPr marL="457200" indent="-457200" algn="l">
              <a:buFontTx/>
              <a:buChar char="-"/>
            </a:pPr>
            <a:r>
              <a:rPr lang="vi-VN" dirty="0" smtClean="0">
                <a:solidFill>
                  <a:schemeClr val="tx1"/>
                </a:solidFill>
              </a:rPr>
              <a:t>Ý nghĩa cơ bản của NP: </a:t>
            </a:r>
            <a:r>
              <a:rPr lang="vi-VN" dirty="0">
                <a:solidFill>
                  <a:schemeClr val="tx1"/>
                </a:solidFill>
              </a:rPr>
              <a:t>Sự sao chép nguyên vẹn bộ nhiễm sắc thể của tế bào mẹ cho 2 tế bào con</a:t>
            </a:r>
            <a:r>
              <a:rPr lang="vi-VN" dirty="0" smtClean="0">
                <a:solidFill>
                  <a:schemeClr val="tx1"/>
                </a:solidFill>
              </a:rPr>
              <a:t>.</a:t>
            </a:r>
          </a:p>
          <a:p>
            <a:pPr marL="457200" indent="-457200" algn="l">
              <a:buFontTx/>
              <a:buChar char="-"/>
            </a:pPr>
            <a:r>
              <a:rPr lang="vi-VN" dirty="0" smtClean="0">
                <a:solidFill>
                  <a:schemeClr val="tx1"/>
                </a:solidFill>
              </a:rPr>
              <a:t>Kết quả: từ 1 TB mẹ NP 1 lần tạo ra 2 TB con có bộ NST giống với TB mẹ.</a:t>
            </a: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smtClean="0">
                <a:solidFill>
                  <a:srgbClr val="FF0000"/>
                </a:solidFill>
              </a:rPr>
              <a:t>CHỦ ĐỀ: NHIỄM SẮC THỂ</a:t>
            </a:r>
            <a:endParaRPr lang="en-US" sz="2800" b="1" dirty="0">
              <a:solidFill>
                <a:srgbClr val="FF0000"/>
              </a:solidFill>
            </a:endParaRPr>
          </a:p>
        </p:txBody>
      </p:sp>
    </p:spTree>
    <p:extLst>
      <p:ext uri="{BB962C8B-B14F-4D97-AF65-F5344CB8AC3E}">
        <p14:creationId xmlns:p14="http://schemas.microsoft.com/office/powerpoint/2010/main" val="351102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a:bodyPr>
          <a:lstStyle/>
          <a:p>
            <a:pPr algn="l"/>
            <a:r>
              <a:rPr lang="vi-VN" dirty="0" smtClean="0">
                <a:solidFill>
                  <a:srgbClr val="0070C0"/>
                </a:solidFill>
              </a:rPr>
              <a:t>3. Giảm phân:</a:t>
            </a:r>
          </a:p>
          <a:p>
            <a:pPr marL="457200" lvl="0" indent="-457200" algn="l">
              <a:buFontTx/>
              <a:buChar char="-"/>
            </a:pPr>
            <a:r>
              <a:rPr lang="vi-VN" dirty="0" smtClean="0">
                <a:solidFill>
                  <a:schemeClr val="tx1"/>
                </a:solidFill>
              </a:rPr>
              <a:t>Xảy ra ở tế bào sinh dục chín, gồm 2 giai đoạn, mỗi giai đoạn gồm 4 kì: kì đầu, kì giữa, kì sau và kì cuối.</a:t>
            </a:r>
          </a:p>
          <a:p>
            <a:pPr marL="457200" indent="-457200" algn="l">
              <a:buFontTx/>
              <a:buChar char="-"/>
            </a:pPr>
            <a:r>
              <a:rPr lang="vi-VN" dirty="0" smtClean="0">
                <a:solidFill>
                  <a:schemeClr val="tx1"/>
                </a:solidFill>
              </a:rPr>
              <a:t>Ý nghĩa GP: tạo ra </a:t>
            </a:r>
            <a:r>
              <a:rPr lang="vi-VN" dirty="0">
                <a:solidFill>
                  <a:schemeClr val="tx1"/>
                </a:solidFill>
              </a:rPr>
              <a:t>các giao tử được tạo thành nhiều loại khác nhau về nguồn </a:t>
            </a:r>
            <a:r>
              <a:rPr lang="vi-VN" dirty="0" smtClean="0">
                <a:solidFill>
                  <a:schemeClr val="tx1"/>
                </a:solidFill>
              </a:rPr>
              <a:t>gốc, là cơ sở cho tiến hóa và chọn giống</a:t>
            </a:r>
            <a:r>
              <a:rPr lang="vi-VN" dirty="0" smtClean="0"/>
              <a:t>.</a:t>
            </a:r>
            <a:endParaRPr lang="vi-VN" dirty="0" smtClean="0">
              <a:solidFill>
                <a:schemeClr val="tx1"/>
              </a:solidFill>
            </a:endParaRPr>
          </a:p>
          <a:p>
            <a:pPr marL="457200" indent="-457200" algn="l">
              <a:buFontTx/>
              <a:buChar char="-"/>
            </a:pPr>
            <a:r>
              <a:rPr lang="vi-VN" dirty="0" smtClean="0">
                <a:solidFill>
                  <a:schemeClr val="tx1"/>
                </a:solidFill>
              </a:rPr>
              <a:t>Kết quả: từ 1 TB mẹ GP tạo ra 4 TB con có bộ NST giảm đi một nửa với TB mẹ.</a:t>
            </a: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smtClean="0">
                <a:solidFill>
                  <a:srgbClr val="FF0000"/>
                </a:solidFill>
              </a:rPr>
              <a:t>CHỦ ĐỀ: NHIỄM SẮC THỂ</a:t>
            </a:r>
            <a:endParaRPr lang="en-US" sz="2800" b="1" dirty="0">
              <a:solidFill>
                <a:srgbClr val="FF0000"/>
              </a:solidFill>
            </a:endParaRPr>
          </a:p>
        </p:txBody>
      </p:sp>
    </p:spTree>
    <p:extLst>
      <p:ext uri="{BB962C8B-B14F-4D97-AF65-F5344CB8AC3E}">
        <p14:creationId xmlns:p14="http://schemas.microsoft.com/office/powerpoint/2010/main" val="313876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1124744"/>
            <a:ext cx="8640960" cy="5472608"/>
          </a:xfrm>
        </p:spPr>
        <p:txBody>
          <a:bodyPr>
            <a:normAutofit/>
          </a:bodyPr>
          <a:lstStyle/>
          <a:p>
            <a:pPr algn="l"/>
            <a:r>
              <a:rPr lang="vi-VN" dirty="0" smtClean="0">
                <a:solidFill>
                  <a:srgbClr val="0070C0"/>
                </a:solidFill>
              </a:rPr>
              <a:t>4. Phát sinh giao tử và thụ tinh:</a:t>
            </a:r>
          </a:p>
          <a:p>
            <a:pPr marL="457200" indent="-457200" algn="l">
              <a:buFontTx/>
              <a:buChar char="-"/>
            </a:pPr>
            <a:r>
              <a:rPr lang="vi-VN" dirty="0" smtClean="0">
                <a:solidFill>
                  <a:schemeClr val="tx1"/>
                </a:solidFill>
              </a:rPr>
              <a:t>Kết quả của sự phát sinh giao tử: mỗi </a:t>
            </a:r>
            <a:r>
              <a:rPr lang="vi-VN" dirty="0">
                <a:solidFill>
                  <a:schemeClr val="tx1"/>
                </a:solidFill>
              </a:rPr>
              <a:t>tinh bào bậc 1 cho ra 4 tinh </a:t>
            </a:r>
            <a:r>
              <a:rPr lang="vi-VN" dirty="0" smtClean="0">
                <a:solidFill>
                  <a:schemeClr val="tx1"/>
                </a:solidFill>
              </a:rPr>
              <a:t>trùng; mỗi </a:t>
            </a:r>
            <a:r>
              <a:rPr lang="vi-VN" dirty="0">
                <a:solidFill>
                  <a:schemeClr val="tx1"/>
                </a:solidFill>
              </a:rPr>
              <a:t>noãn bào bậc 1 chỉ cho ra 1 </a:t>
            </a:r>
            <a:r>
              <a:rPr lang="vi-VN" dirty="0" smtClean="0">
                <a:solidFill>
                  <a:schemeClr val="tx1"/>
                </a:solidFill>
              </a:rPr>
              <a:t>trứng</a:t>
            </a:r>
          </a:p>
          <a:p>
            <a:pPr marL="457200" indent="-457200" algn="l">
              <a:buFontTx/>
              <a:buChar char="-"/>
            </a:pPr>
            <a:r>
              <a:rPr lang="vi-VN" dirty="0" smtClean="0">
                <a:solidFill>
                  <a:schemeClr val="tx1"/>
                </a:solidFill>
              </a:rPr>
              <a:t>Thụ tinh có bản chất là sự </a:t>
            </a:r>
            <a:r>
              <a:rPr lang="vi-VN" dirty="0">
                <a:solidFill>
                  <a:schemeClr val="tx1"/>
                </a:solidFill>
              </a:rPr>
              <a:t>kết hợp nhân của 2 giao tử đơn </a:t>
            </a:r>
            <a:r>
              <a:rPr lang="vi-VN" dirty="0" smtClean="0">
                <a:solidFill>
                  <a:schemeClr val="tx1"/>
                </a:solidFill>
              </a:rPr>
              <a:t>bội.</a:t>
            </a:r>
          </a:p>
          <a:p>
            <a:pPr marL="457200" indent="-457200" algn="l">
              <a:buFontTx/>
              <a:buChar char="-"/>
            </a:pPr>
            <a:r>
              <a:rPr lang="vi-VN" dirty="0">
                <a:solidFill>
                  <a:schemeClr val="tx1"/>
                </a:solidFill>
              </a:rPr>
              <a:t>Ý nghĩa của nguyên phân, giảm phân và thụ </a:t>
            </a:r>
            <a:r>
              <a:rPr lang="vi-VN" dirty="0" smtClean="0">
                <a:solidFill>
                  <a:schemeClr val="tx1"/>
                </a:solidFill>
              </a:rPr>
              <a:t>tinh: </a:t>
            </a:r>
            <a:r>
              <a:rPr lang="vi-VN" dirty="0">
                <a:solidFill>
                  <a:schemeClr val="tx1"/>
                </a:solidFill>
              </a:rPr>
              <a:t>Sự phối hợp của các quá trình nguyên phân, giảm phân và thụ tinh đã duy trì ổn định bộ nhiễm sắc thể đặc trưng của loài.</a:t>
            </a:r>
            <a:endParaRPr lang="en-US" dirty="0">
              <a:solidFill>
                <a:schemeClr val="tx1"/>
              </a:solidFill>
            </a:endParaRPr>
          </a:p>
          <a:p>
            <a:pPr algn="l"/>
            <a:endParaRPr lang="vi-VN" dirty="0" smtClean="0">
              <a:solidFill>
                <a:schemeClr val="tx1"/>
              </a:solidFill>
            </a:endParaRPr>
          </a:p>
          <a:p>
            <a:pPr marL="457200" lvl="0" indent="-457200" algn="l">
              <a:buFontTx/>
              <a:buChar char="-"/>
            </a:pPr>
            <a:endParaRPr lang="vi-VN" dirty="0" smtClean="0">
              <a:solidFill>
                <a:schemeClr val="tx1"/>
              </a:solidFill>
            </a:endParaRPr>
          </a:p>
          <a:p>
            <a:pPr marL="457200" lvl="0" indent="-457200" algn="l">
              <a:buFontTx/>
              <a:buChar char="-"/>
            </a:pPr>
            <a:endParaRPr lang="en-US" dirty="0">
              <a:solidFill>
                <a:schemeClr val="tx1"/>
              </a:solidFill>
            </a:endParaRPr>
          </a:p>
          <a:p>
            <a:pPr marL="457200" indent="-457200" algn="l">
              <a:buFontTx/>
              <a:buChar char="-"/>
            </a:pPr>
            <a:endParaRPr lang="en-US" dirty="0">
              <a:solidFill>
                <a:schemeClr val="tx1"/>
              </a:solidFill>
            </a:endParaRPr>
          </a:p>
        </p:txBody>
      </p:sp>
      <p:sp>
        <p:nvSpPr>
          <p:cNvPr id="5" name="Title 1"/>
          <p:cNvSpPr txBox="1">
            <a:spLocks/>
          </p:cNvSpPr>
          <p:nvPr/>
        </p:nvSpPr>
        <p:spPr>
          <a:xfrm>
            <a:off x="0" y="5617"/>
            <a:ext cx="9144000" cy="980728"/>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800" b="1" smtClean="0">
                <a:solidFill>
                  <a:srgbClr val="FF0000"/>
                </a:solidFill>
              </a:rPr>
              <a:t>CHỦ ĐỀ: NHIỄM SẮC THỂ</a:t>
            </a:r>
            <a:endParaRPr lang="en-US" sz="2800" b="1" dirty="0">
              <a:solidFill>
                <a:srgbClr val="FF0000"/>
              </a:solidFill>
            </a:endParaRPr>
          </a:p>
        </p:txBody>
      </p:sp>
    </p:spTree>
    <p:extLst>
      <p:ext uri="{BB962C8B-B14F-4D97-AF65-F5344CB8AC3E}">
        <p14:creationId xmlns:p14="http://schemas.microsoft.com/office/powerpoint/2010/main" val="473503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1572</Words>
  <Application>Microsoft Office PowerPoint</Application>
  <PresentationFormat>On-screen Show (4:3)</PresentationFormat>
  <Paragraphs>120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CHỦ ĐỀ: CÁC THÍ NGHIỆM CỦA MENDEN</vt:lpstr>
      <vt:lpstr>CHỦ ĐỀ: CÁC THÍ NGHIỆM CỦA MENDEN</vt:lpstr>
      <vt:lpstr>CHỦ ĐỀ: CÁC THÍ NGHIỆM CỦA MENDEN</vt:lpstr>
      <vt:lpstr>CHỦ ĐỀ: NHIỄM SẮC THỂ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le</dc:creator>
  <cp:lastModifiedBy>Thao le</cp:lastModifiedBy>
  <cp:revision>14</cp:revision>
  <dcterms:created xsi:type="dcterms:W3CDTF">2021-11-05T04:37:58Z</dcterms:created>
  <dcterms:modified xsi:type="dcterms:W3CDTF">2021-11-05T06:49:44Z</dcterms:modified>
</cp:coreProperties>
</file>